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90" r:id="rId2"/>
    <p:sldId id="391" r:id="rId3"/>
    <p:sldId id="500" r:id="rId4"/>
    <p:sldId id="501" r:id="rId5"/>
    <p:sldId id="490" r:id="rId6"/>
    <p:sldId id="494" r:id="rId7"/>
    <p:sldId id="495" r:id="rId8"/>
    <p:sldId id="496" r:id="rId9"/>
    <p:sldId id="497" r:id="rId10"/>
    <p:sldId id="499" r:id="rId11"/>
    <p:sldId id="493" r:id="rId12"/>
    <p:sldId id="479" r:id="rId13"/>
    <p:sldId id="502" r:id="rId14"/>
    <p:sldId id="503" r:id="rId15"/>
    <p:sldId id="504" r:id="rId16"/>
    <p:sldId id="505" r:id="rId17"/>
    <p:sldId id="506" r:id="rId18"/>
    <p:sldId id="507" r:id="rId19"/>
    <p:sldId id="508" r:id="rId20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nfred Störmer" initials="STO" lastIdx="2" clrIdx="0"/>
  <p:cmAuthor id="1" name="Siddharth Srivastava" initials="SS" lastIdx="1" clrIdx="1"/>
  <p:cmAuthor id="2" name="Damien Revault" initials="DR" lastIdx="1" clrIdx="2">
    <p:extLst>
      <p:ext uri="{19B8F6BF-5375-455C-9EA6-DF929625EA0E}">
        <p15:presenceInfo xmlns:p15="http://schemas.microsoft.com/office/powerpoint/2012/main" userId="Damien Revaul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76140" autoAdjust="0"/>
  </p:normalViewPr>
  <p:slideViewPr>
    <p:cSldViewPr>
      <p:cViewPr varScale="1">
        <p:scale>
          <a:sx n="115" d="100"/>
          <a:sy n="115" d="100"/>
        </p:scale>
        <p:origin x="136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011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570F9-50A5-43AA-AA14-E41402FA543D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46BB7-1E55-4760-B995-384BB7720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04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D0516-91EC-4718-BF44-7C10525D69A0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9C5A3-A91B-4F9D-8B6A-471B2D10D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78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838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333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03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25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698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776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96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040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181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767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49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22600" y="0"/>
            <a:ext cx="6121400" cy="16652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3027363" cy="16652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421438"/>
            <a:ext cx="9140825" cy="431800"/>
          </a:xfrm>
          <a:prstGeom prst="rect">
            <a:avLst/>
          </a:prstGeom>
          <a:solidFill>
            <a:srgbClr val="E5E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7" name="Picture 17" descr="english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00025"/>
            <a:ext cx="20589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84550" y="620713"/>
            <a:ext cx="5400675" cy="874712"/>
          </a:xfrm>
        </p:spPr>
        <p:txBody>
          <a:bodyPr bIns="0" anchor="b"/>
          <a:lstStyle>
            <a:lvl1pPr>
              <a:lnSpc>
                <a:spcPts val="2200"/>
              </a:lnSpc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r-CH" noProof="0" smtClean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9138" y="2338388"/>
            <a:ext cx="8061325" cy="3598862"/>
          </a:xfrm>
        </p:spPr>
        <p:txBody>
          <a:bodyPr/>
          <a:lstStyle>
            <a:lvl1pPr>
              <a:spcAft>
                <a:spcPct val="56000"/>
              </a:spcAft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r-CH" noProof="0" smtClean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719138" y="6524625"/>
            <a:ext cx="1296987" cy="144463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fr-CH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32700" y="6489700"/>
            <a:ext cx="1152525" cy="2317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817AA1A-AD1E-4E7E-AB08-423F9448BCA7}" type="slidenum">
              <a:rPr lang="fr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5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74433-32C3-4E3C-92CB-207456DFA33F}" type="slidenum">
              <a:rPr lang="fr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4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090613"/>
            <a:ext cx="2016125" cy="5038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138" y="1090613"/>
            <a:ext cx="5897562" cy="5038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2420F-60D0-4958-9180-87CC4801D276}" type="slidenum">
              <a:rPr lang="fr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82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87338" y="1600200"/>
            <a:ext cx="8399462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87338" y="6424159"/>
            <a:ext cx="8650287" cy="136979"/>
          </a:xfrm>
          <a:prstGeom prst="rect">
            <a:avLst/>
          </a:prstGeom>
        </p:spPr>
        <p:txBody>
          <a:bodyPr/>
          <a:lstStyle/>
          <a:p>
            <a:fld id="{D84CDF6C-759E-7E4D-984F-F252439B04E7}" type="slidenum">
              <a:rPr lang="de-DE" smtClean="0"/>
              <a:t>‹#›</a:t>
            </a:fld>
            <a:endParaRPr lang="de-DE"/>
          </a:p>
        </p:txBody>
      </p:sp>
      <p:cxnSp>
        <p:nvCxnSpPr>
          <p:cNvPr id="7" name="Gerade Verbindung 17">
            <a:extLst>
              <a:ext uri="{FF2B5EF4-FFF2-40B4-BE49-F238E27FC236}">
                <a16:creationId xmlns:a16="http://schemas.microsoft.com/office/drawing/2014/main" id="{6AD7F852-C61A-454E-A3DF-A4D1FD6A4934}"/>
              </a:ext>
            </a:extLst>
          </p:cNvPr>
          <p:cNvCxnSpPr/>
          <p:nvPr userDrawn="1"/>
        </p:nvCxnSpPr>
        <p:spPr>
          <a:xfrm>
            <a:off x="279400" y="1590675"/>
            <a:ext cx="8567801" cy="0"/>
          </a:xfrm>
          <a:prstGeom prst="line">
            <a:avLst/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el 1">
            <a:extLst>
              <a:ext uri="{FF2B5EF4-FFF2-40B4-BE49-F238E27FC236}">
                <a16:creationId xmlns:a16="http://schemas.microsoft.com/office/drawing/2014/main" id="{DD0D992F-2B5A-214C-ADE2-21464DF7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99" y="892098"/>
            <a:ext cx="8567801" cy="698577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cxnSp>
        <p:nvCxnSpPr>
          <p:cNvPr id="8" name="Gerade Verbindung 8">
            <a:extLst>
              <a:ext uri="{FF2B5EF4-FFF2-40B4-BE49-F238E27FC236}">
                <a16:creationId xmlns:a16="http://schemas.microsoft.com/office/drawing/2014/main" id="{319B0A66-5AEE-8C4F-8FFE-42C7C0EDBEE8}"/>
              </a:ext>
            </a:extLst>
          </p:cNvPr>
          <p:cNvCxnSpPr/>
          <p:nvPr userDrawn="1"/>
        </p:nvCxnSpPr>
        <p:spPr>
          <a:xfrm>
            <a:off x="261259" y="6423318"/>
            <a:ext cx="85678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71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7A2B4-B5C6-4F9D-B631-44DFBCB0C75E}" type="slidenum">
              <a:rPr lang="fr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0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88529-AB35-4FFB-8969-490B71966166}" type="slidenum">
              <a:rPr lang="fr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0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666875"/>
            <a:ext cx="3954462" cy="4462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00" y="1666875"/>
            <a:ext cx="3954463" cy="4462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FD69E-56D3-4D66-8717-233A3FB94716}" type="slidenum">
              <a:rPr lang="fr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5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B5765-02D5-4966-8BC1-0F83CEEEEF19}" type="slidenum">
              <a:rPr lang="fr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41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20A33-BA48-4887-830B-2D448F99B8B8}" type="slidenum">
              <a:rPr lang="fr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9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C0BC9-73E1-4A54-A73E-9CD456E53F2E}" type="slidenum">
              <a:rPr lang="fr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2F878-D486-4072-B9FD-8C22B5578135}" type="slidenum">
              <a:rPr lang="fr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5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6FC25-2A65-446A-8943-905EEA57325D}" type="slidenum">
              <a:rPr lang="fr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5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21438"/>
            <a:ext cx="9140825" cy="431800"/>
          </a:xfrm>
          <a:prstGeom prst="rect">
            <a:avLst/>
          </a:prstGeom>
          <a:solidFill>
            <a:srgbClr val="E5E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666875"/>
            <a:ext cx="8061325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fr-CH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090613"/>
            <a:ext cx="80660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fr-CH" altLang="en-US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546850"/>
            <a:ext cx="1512887" cy="230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CH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3925" y="6545263"/>
            <a:ext cx="1511300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627075-3D4B-40A9-B2ED-112188ED39B2}" type="slidenum">
              <a:rPr lang="fr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H">
              <a:solidFill>
                <a:srgbClr val="000000"/>
              </a:solidFill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032" name="Picture 9" descr="thp_logo_power2ohn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107950"/>
            <a:ext cx="16732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99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381000" rtl="0" eaLnBrk="0" fontAlgn="base" hangingPunct="0">
        <a:spcBef>
          <a:spcPct val="0"/>
        </a:spcBef>
        <a:spcAft>
          <a:spcPct val="40000"/>
        </a:spcAft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81000" indent="-381000" algn="l" defTabSz="381000" rtl="0" eaLnBrk="0" fontAlgn="base" hangingPunct="0">
        <a:spcBef>
          <a:spcPct val="0"/>
        </a:spcBef>
        <a:spcAft>
          <a:spcPct val="40000"/>
        </a:spcAft>
        <a:buSzPct val="90000"/>
        <a:buFont typeface="Arial" charset="0"/>
        <a:buAutoNum type="arabicPeriod"/>
        <a:defRPr>
          <a:solidFill>
            <a:schemeClr val="tx1"/>
          </a:solidFill>
          <a:latin typeface="+mn-lt"/>
        </a:defRPr>
      </a:lvl2pPr>
      <a:lvl3pPr marL="381000" indent="533400" algn="l" defTabSz="381000" rtl="0" eaLnBrk="0" fontAlgn="base" hangingPunct="0">
        <a:spcBef>
          <a:spcPct val="0"/>
        </a:spcBef>
        <a:spcAft>
          <a:spcPct val="40000"/>
        </a:spcAft>
        <a:defRPr sz="1400">
          <a:solidFill>
            <a:schemeClr val="tx1"/>
          </a:solidFill>
          <a:latin typeface="+mn-lt"/>
        </a:defRPr>
      </a:lvl3pPr>
      <a:lvl4pPr marL="762000" indent="-381000" algn="l" defTabSz="381000" rtl="0" eaLnBrk="0" fontAlgn="base" hangingPunct="0">
        <a:spcBef>
          <a:spcPct val="0"/>
        </a:spcBef>
        <a:spcAft>
          <a:spcPct val="40000"/>
        </a:spcAft>
        <a:buSzPct val="90000"/>
        <a:buFont typeface="Arial" charset="0"/>
        <a:buAutoNum type="arabicPeriod"/>
        <a:defRPr sz="1400">
          <a:solidFill>
            <a:schemeClr val="tx1"/>
          </a:solidFill>
          <a:latin typeface="+mn-lt"/>
        </a:defRPr>
      </a:lvl4pPr>
      <a:lvl5pPr marL="762000" indent="1066800" algn="l" defTabSz="381000" rtl="0" eaLnBrk="0" fontAlgn="base" hangingPunct="0">
        <a:spcBef>
          <a:spcPct val="0"/>
        </a:spcBef>
        <a:spcAft>
          <a:spcPct val="40000"/>
        </a:spcAft>
        <a:defRPr sz="1000">
          <a:solidFill>
            <a:schemeClr val="tx1"/>
          </a:solidFill>
          <a:latin typeface="+mn-lt"/>
        </a:defRPr>
      </a:lvl5pPr>
      <a:lvl6pPr marL="1219200" algn="l" defTabSz="381000" rtl="0" eaLnBrk="1" fontAlgn="base" hangingPunct="1">
        <a:spcBef>
          <a:spcPct val="0"/>
        </a:spcBef>
        <a:spcAft>
          <a:spcPct val="40000"/>
        </a:spcAft>
        <a:defRPr sz="1000">
          <a:solidFill>
            <a:schemeClr val="tx1"/>
          </a:solidFill>
          <a:latin typeface="+mn-lt"/>
        </a:defRPr>
      </a:lvl6pPr>
      <a:lvl7pPr marL="1676400" algn="l" defTabSz="381000" rtl="0" eaLnBrk="1" fontAlgn="base" hangingPunct="1">
        <a:spcBef>
          <a:spcPct val="0"/>
        </a:spcBef>
        <a:spcAft>
          <a:spcPct val="40000"/>
        </a:spcAft>
        <a:defRPr sz="1000">
          <a:solidFill>
            <a:schemeClr val="tx1"/>
          </a:solidFill>
          <a:latin typeface="+mn-lt"/>
        </a:defRPr>
      </a:lvl7pPr>
      <a:lvl8pPr marL="2133600" algn="l" defTabSz="381000" rtl="0" eaLnBrk="1" fontAlgn="base" hangingPunct="1">
        <a:spcBef>
          <a:spcPct val="0"/>
        </a:spcBef>
        <a:spcAft>
          <a:spcPct val="40000"/>
        </a:spcAft>
        <a:defRPr sz="1000">
          <a:solidFill>
            <a:schemeClr val="tx1"/>
          </a:solidFill>
          <a:latin typeface="+mn-lt"/>
        </a:defRPr>
      </a:lvl8pPr>
      <a:lvl9pPr marL="2590800" algn="l" defTabSz="381000" rtl="0" eaLnBrk="1" fontAlgn="base" hangingPunct="1">
        <a:spcBef>
          <a:spcPct val="0"/>
        </a:spcBef>
        <a:spcAft>
          <a:spcPct val="40000"/>
        </a:spcAft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imis.atlassian.net/wiki/spaces/OP/pages/40763404/Technical+advisory+group" TargetMode="External"/><Relationship Id="rId7" Type="http://schemas.openxmlformats.org/officeDocument/2006/relationships/hyperlink" Target="https://openimis.atlassian.net/servicedesk/customer/portal/1" TargetMode="External"/><Relationship Id="rId2" Type="http://schemas.openxmlformats.org/officeDocument/2006/relationships/hyperlink" Target="https://openimis.atlassian.net/wiki/spaces/OP/pages/40566794/Steering+Group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emo.openimis.org/" TargetMode="External"/><Relationship Id="rId5" Type="http://schemas.openxmlformats.org/officeDocument/2006/relationships/hyperlink" Target="http://www.github.com/openimis" TargetMode="External"/><Relationship Id="rId4" Type="http://schemas.openxmlformats.org/officeDocument/2006/relationships/hyperlink" Target="https://openimis.atlassian.net/wiki/spaces/OP/overview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imis.atlassian.net/wiki/spaces/OP/pages/822673472/Data+Analytic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832" y="620688"/>
            <a:ext cx="5725393" cy="874737"/>
          </a:xfrm>
        </p:spPr>
        <p:txBody>
          <a:bodyPr/>
          <a:lstStyle/>
          <a:p>
            <a:r>
              <a:rPr lang="en-GB" sz="2600" dirty="0" err="1" smtClean="0"/>
              <a:t>iHEA</a:t>
            </a:r>
            <a:r>
              <a:rPr lang="en-GB" sz="2600" dirty="0" smtClean="0"/>
              <a:t> Pre-Congress Session, Basel</a:t>
            </a:r>
            <a:br>
              <a:rPr lang="en-GB" sz="2600" dirty="0" smtClean="0"/>
            </a:br>
            <a:r>
              <a:rPr lang="en-GB" sz="1200" dirty="0" smtClean="0"/>
              <a:t>14.07.2019</a:t>
            </a:r>
            <a:br>
              <a:rPr lang="en-GB" sz="1200" dirty="0" smtClean="0"/>
            </a:br>
            <a:r>
              <a:rPr lang="en-GB" sz="1200" dirty="0" smtClean="0"/>
              <a:t>Session organizer: Siddharth Srivastava, Health Financing Specialist </a:t>
            </a:r>
            <a:br>
              <a:rPr lang="en-GB" sz="1200" dirty="0" smtClean="0"/>
            </a:br>
            <a:r>
              <a:rPr lang="en-GB" sz="1200" dirty="0"/>
              <a:t>	</a:t>
            </a:r>
            <a:r>
              <a:rPr lang="en-GB" sz="1200" dirty="0" smtClean="0"/>
              <a:t>         Swiss Tropical and Public </a:t>
            </a:r>
            <a:r>
              <a:rPr lang="en-GB" sz="1200" dirty="0"/>
              <a:t>H</a:t>
            </a:r>
            <a:r>
              <a:rPr lang="en-GB" sz="1200" dirty="0" smtClean="0"/>
              <a:t>ealth Institute</a:t>
            </a:r>
            <a:endParaRPr lang="en-GB" sz="1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138" y="1772816"/>
            <a:ext cx="8061325" cy="4248472"/>
          </a:xfrm>
        </p:spPr>
        <p:txBody>
          <a:bodyPr/>
          <a:lstStyle/>
          <a:p>
            <a:pPr marL="0" lvl="0" indent="0" algn="ctr" eaLnBrk="1" hangingPunct="1"/>
            <a:endParaRPr lang="en-GB" sz="1200" dirty="0" smtClean="0">
              <a:solidFill>
                <a:srgbClr val="000000"/>
              </a:solidFill>
            </a:endParaRPr>
          </a:p>
          <a:p>
            <a:pPr marL="0" lvl="0" indent="0" algn="ctr" eaLnBrk="1" hangingPunct="1"/>
            <a:r>
              <a:rPr lang="en-GB" dirty="0" smtClean="0">
                <a:solidFill>
                  <a:srgbClr val="000000"/>
                </a:solidFill>
              </a:rPr>
              <a:t>Value of Health Insurance Data from a Public Health perspective</a:t>
            </a:r>
          </a:p>
          <a:p>
            <a:pPr marL="0" lvl="0" indent="0" eaLnBrk="1" hangingPunct="1">
              <a:spcAft>
                <a:spcPts val="0"/>
              </a:spcAft>
            </a:pPr>
            <a:endParaRPr lang="fr-CH" altLang="en-US" sz="1400" dirty="0" smtClean="0">
              <a:solidFill>
                <a:srgbClr val="000000"/>
              </a:solidFill>
            </a:endParaRPr>
          </a:p>
          <a:p>
            <a:pPr marL="0" lvl="0" indent="0" eaLnBrk="1" hangingPunct="1">
              <a:spcAft>
                <a:spcPts val="0"/>
              </a:spcAft>
            </a:pPr>
            <a:endParaRPr lang="fr-CH" altLang="en-US" sz="1400" dirty="0" smtClean="0">
              <a:solidFill>
                <a:srgbClr val="000000"/>
              </a:solidFill>
            </a:endParaRPr>
          </a:p>
          <a:p>
            <a:pPr marL="0" lvl="0" indent="0" eaLnBrk="1" hangingPunct="1">
              <a:spcAft>
                <a:spcPts val="0"/>
              </a:spcAft>
            </a:pPr>
            <a:endParaRPr lang="fr-CH" altLang="en-US" sz="1400" dirty="0">
              <a:solidFill>
                <a:srgbClr val="000000"/>
              </a:solidFill>
            </a:endParaRPr>
          </a:p>
          <a:p>
            <a:pPr marL="0" lvl="0" indent="0" eaLnBrk="1" hangingPunct="1">
              <a:spcAft>
                <a:spcPts val="0"/>
              </a:spcAft>
            </a:pPr>
            <a:endParaRPr lang="fr-CH" altLang="en-US" sz="1400" dirty="0" smtClean="0">
              <a:solidFill>
                <a:srgbClr val="000000"/>
              </a:solidFill>
            </a:endParaRPr>
          </a:p>
          <a:p>
            <a:pPr marL="0" lvl="0" indent="0" eaLnBrk="1" hangingPunct="1">
              <a:spcAft>
                <a:spcPts val="0"/>
              </a:spcAft>
            </a:pPr>
            <a:endParaRPr lang="fr-CH" altLang="en-US" sz="1400" dirty="0">
              <a:solidFill>
                <a:srgbClr val="000000"/>
              </a:solidFill>
            </a:endParaRPr>
          </a:p>
          <a:p>
            <a:pPr marL="0" lvl="0" indent="0" eaLnBrk="1" hangingPunct="1">
              <a:spcAft>
                <a:spcPts val="0"/>
              </a:spcAft>
            </a:pPr>
            <a:endParaRPr lang="fr-CH" altLang="en-US" sz="1400" dirty="0" smtClean="0">
              <a:solidFill>
                <a:srgbClr val="000000"/>
              </a:solidFill>
            </a:endParaRPr>
          </a:p>
          <a:p>
            <a:pPr marL="0" lvl="0" indent="0" eaLnBrk="1" hangingPunct="1">
              <a:spcAft>
                <a:spcPts val="0"/>
              </a:spcAft>
            </a:pPr>
            <a:endParaRPr lang="fr-CH" altLang="en-US" sz="1400" dirty="0" smtClean="0">
              <a:solidFill>
                <a:srgbClr val="000000"/>
              </a:solidFill>
            </a:endParaRPr>
          </a:p>
          <a:p>
            <a:pPr marL="0" lvl="0" indent="0" eaLnBrk="1" hangingPunct="1">
              <a:spcAft>
                <a:spcPts val="0"/>
              </a:spcAft>
            </a:pPr>
            <a:endParaRPr lang="fr-CH" altLang="en-US" sz="1400" dirty="0">
              <a:solidFill>
                <a:srgbClr val="000000"/>
              </a:solidFill>
            </a:endParaRPr>
          </a:p>
          <a:p>
            <a:pPr marL="0" lvl="0" indent="0" eaLnBrk="1" hangingPunct="1">
              <a:spcAft>
                <a:spcPts val="0"/>
              </a:spcAft>
            </a:pPr>
            <a:endParaRPr lang="fr-CH" altLang="en-US" sz="1400" dirty="0" smtClean="0">
              <a:solidFill>
                <a:srgbClr val="000000"/>
              </a:solidFill>
            </a:endParaRPr>
          </a:p>
          <a:p>
            <a:pPr marL="38100" lvl="1" indent="0" eaLnBrk="1" hangingPunct="1">
              <a:spcAft>
                <a:spcPts val="0"/>
              </a:spcAft>
              <a:buNone/>
            </a:pPr>
            <a:r>
              <a:rPr lang="fr-CH" altLang="en-US" sz="100" dirty="0" smtClean="0">
                <a:solidFill>
                  <a:srgbClr val="000000"/>
                </a:solidFill>
              </a:rPr>
              <a:t>2th of July, 2019</a:t>
            </a:r>
          </a:p>
          <a:p>
            <a:pPr marL="0" lvl="0" indent="0" eaLnBrk="1" hangingPunct="1">
              <a:spcAft>
                <a:spcPts val="0"/>
              </a:spcAft>
            </a:pPr>
            <a:r>
              <a:rPr lang="fr-CH" altLang="en-US" sz="1400" dirty="0" smtClean="0">
                <a:solidFill>
                  <a:srgbClr val="000000"/>
                </a:solidFill>
              </a:rPr>
              <a:t>										</a:t>
            </a:r>
            <a:endParaRPr lang="fr-CH" altLang="en-US" sz="1400" dirty="0">
              <a:solidFill>
                <a:srgbClr val="000000"/>
              </a:solidFill>
            </a:endParaRPr>
          </a:p>
          <a:p>
            <a:pPr marL="0" lvl="0" indent="0" eaLnBrk="1" hangingPunct="1">
              <a:spcAft>
                <a:spcPts val="0"/>
              </a:spcAft>
            </a:pPr>
            <a:r>
              <a:rPr lang="fr-CH" altLang="en-US" sz="1400" dirty="0" smtClean="0">
                <a:solidFill>
                  <a:srgbClr val="000000"/>
                </a:solidFill>
              </a:rPr>
              <a:t>																		</a:t>
            </a:r>
          </a:p>
          <a:p>
            <a:pPr marL="38100" lvl="2" indent="0" eaLnBrk="1" hangingPunct="1">
              <a:spcAft>
                <a:spcPts val="0"/>
              </a:spcAft>
            </a:pPr>
            <a:endParaRPr lang="fr-CH" altLang="en-US" sz="100" dirty="0" smtClean="0">
              <a:solidFill>
                <a:srgbClr val="000000"/>
              </a:solidFill>
            </a:endParaRPr>
          </a:p>
          <a:p>
            <a:pPr marL="0" lvl="0" indent="0" eaLnBrk="1" hangingPunct="1">
              <a:spcAft>
                <a:spcPts val="0"/>
              </a:spcAft>
            </a:pPr>
            <a:endParaRPr lang="fr-CH" alt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6" descr="https://openimis.atlassian.net/wiki/download/attachments/195756039/OpenIMIS_RGB.PNG?version=1&amp;modificationDate=1528988988417&amp;cacheVersion=1&amp;api=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4025" y="3199605"/>
            <a:ext cx="1580023" cy="166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openimis.atlassian.net/wiki/download/attachments/215744513/sdc.jpeg?version=1&amp;modificationDate=1530202180398&amp;cacheVersion=1&amp;api=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064" y="5060688"/>
            <a:ext cx="2255059" cy="99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https://openimis.atlassian.net/wiki/download/attachments/215744513/bmz.png?version=1&amp;modificationDate=1530202181139&amp;cacheVersion=1&amp;api=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5085184"/>
            <a:ext cx="2320216" cy="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openimis.atlassian.net/wiki/download/thumbnails/215744513/giz.jpg?version=1&amp;modificationDate=1530202180737&amp;cacheVersion=1&amp;api=v2&amp;width=300&amp;height=8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5085184"/>
            <a:ext cx="2184045" cy="6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50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Café: These are the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sz="2400" i="1" dirty="0" smtClean="0"/>
          </a:p>
          <a:p>
            <a:pPr marL="0" indent="0">
              <a:buFont typeface="Wingdings" charset="2"/>
              <a:buChar char="§"/>
            </a:pPr>
            <a:r>
              <a:rPr lang="en-US" sz="2400" i="1" dirty="0" smtClean="0"/>
              <a:t> Round 1: What are potential use cases of using health insurance data for health system improvements? Why? </a:t>
            </a:r>
          </a:p>
          <a:p>
            <a:pPr marL="0" indent="0">
              <a:buFont typeface="Wingdings" charset="2"/>
              <a:buChar char="§"/>
            </a:pPr>
            <a:endParaRPr lang="en-US" sz="2400" i="1" dirty="0" smtClean="0"/>
          </a:p>
          <a:p>
            <a:pPr marL="0" indent="0">
              <a:buFont typeface="Wingdings" charset="2"/>
              <a:buChar char="§"/>
            </a:pPr>
            <a:endParaRPr lang="en-US" sz="2400" i="1" dirty="0" smtClean="0"/>
          </a:p>
          <a:p>
            <a:pPr marL="0" indent="0">
              <a:buFont typeface="Wingdings" charset="2"/>
              <a:buChar char="§"/>
            </a:pPr>
            <a:r>
              <a:rPr lang="en-US" sz="2400" i="1" dirty="0" smtClean="0"/>
              <a:t> Round 2: </a:t>
            </a:r>
            <a:r>
              <a:rPr lang="en-US" sz="2400" i="1" dirty="0"/>
              <a:t>What are potential </a:t>
            </a:r>
            <a:r>
              <a:rPr lang="en-US" sz="2400" i="1" dirty="0" smtClean="0"/>
              <a:t>challenges, limitations or disadvantages </a:t>
            </a:r>
            <a:r>
              <a:rPr lang="en-US" sz="2400" i="1" dirty="0"/>
              <a:t>of the suggested use cases?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41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openIMIS</a:t>
            </a:r>
            <a:r>
              <a:rPr lang="en-US" dirty="0"/>
              <a:t> Community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600200"/>
            <a:ext cx="8399462" cy="4365701"/>
          </a:xfrm>
        </p:spPr>
        <p:txBody>
          <a:bodyPr>
            <a:noAutofit/>
          </a:bodyPr>
          <a:lstStyle/>
          <a:p>
            <a:r>
              <a:rPr lang="en-US" sz="1200" dirty="0" smtClean="0"/>
              <a:t>Implementations currently in 5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Dedicated development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Implementation </a:t>
            </a:r>
            <a:r>
              <a:rPr lang="en-US" sz="1200" dirty="0"/>
              <a:t>support teams</a:t>
            </a:r>
          </a:p>
          <a:p>
            <a:r>
              <a:rPr lang="en-US" sz="1200" dirty="0"/>
              <a:t>across Asia, Africa and Europe!</a:t>
            </a:r>
          </a:p>
          <a:p>
            <a:endParaRPr lang="en-US" sz="1200" dirty="0">
              <a:hlinkClick r:id=""/>
            </a:endParaRPr>
          </a:p>
          <a:p>
            <a:r>
              <a:rPr lang="en-US" sz="1200" dirty="0">
                <a:hlinkClick r:id=""/>
              </a:rPr>
              <a:t>www.openimis.org</a:t>
            </a:r>
            <a:r>
              <a:rPr lang="en-US" sz="1200" dirty="0"/>
              <a:t> - Home of the openIMIS Initiative</a:t>
            </a:r>
          </a:p>
          <a:p>
            <a:endParaRPr lang="en-US" sz="1200" dirty="0"/>
          </a:p>
          <a:p>
            <a:r>
              <a:rPr lang="en-US" sz="1200" dirty="0"/>
              <a:t>Strategic direction given by </a:t>
            </a:r>
            <a:r>
              <a:rPr lang="en-US" sz="1200" dirty="0" smtClean="0"/>
              <a:t>a </a:t>
            </a:r>
            <a:r>
              <a:rPr lang="en-US" sz="1200" dirty="0" smtClean="0">
                <a:hlinkClick r:id="rId2"/>
              </a:rPr>
              <a:t>Steering Group</a:t>
            </a:r>
            <a:r>
              <a:rPr lang="en-US" sz="1200" dirty="0" smtClean="0"/>
              <a:t> </a:t>
            </a:r>
          </a:p>
          <a:p>
            <a:endParaRPr lang="en-US" sz="1200" dirty="0"/>
          </a:p>
          <a:p>
            <a:r>
              <a:rPr lang="en-US" sz="1200" dirty="0"/>
              <a:t>Technical directions guided by a </a:t>
            </a:r>
            <a:r>
              <a:rPr lang="en-US" sz="1200" dirty="0">
                <a:hlinkClick r:id="rId3"/>
              </a:rPr>
              <a:t>Technical Advisory Group</a:t>
            </a:r>
            <a:endParaRPr lang="en-US" sz="1200" dirty="0"/>
          </a:p>
          <a:p>
            <a:endParaRPr lang="en-US" sz="1200" dirty="0">
              <a:hlinkClick r:id="rId4"/>
            </a:endParaRPr>
          </a:p>
          <a:p>
            <a:r>
              <a:rPr lang="en-US" sz="1200" dirty="0" err="1">
                <a:hlinkClick r:id="rId4"/>
              </a:rPr>
              <a:t>openIMIS</a:t>
            </a:r>
            <a:r>
              <a:rPr lang="en-US" sz="1200" dirty="0">
                <a:hlinkClick r:id="rId4"/>
              </a:rPr>
              <a:t> wiki</a:t>
            </a:r>
            <a:r>
              <a:rPr lang="en-US" sz="1200" dirty="0"/>
              <a:t> - Read more about openIMIS</a:t>
            </a:r>
          </a:p>
          <a:p>
            <a:endParaRPr lang="en-US" sz="1200" dirty="0"/>
          </a:p>
          <a:p>
            <a:r>
              <a:rPr lang="en-US" sz="1200" dirty="0">
                <a:hlinkClick r:id="rId5"/>
              </a:rPr>
              <a:t>www.github.com/openimis</a:t>
            </a:r>
            <a:r>
              <a:rPr lang="en-US" sz="1200" dirty="0"/>
              <a:t> - Download software and source code</a:t>
            </a:r>
          </a:p>
          <a:p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sz="1200" dirty="0">
                <a:hlinkClick r:id="rId6"/>
              </a:rPr>
              <a:t>openIMIS Demo: demo.openimis.org</a:t>
            </a:r>
            <a:r>
              <a:rPr lang="en-US" sz="1200" dirty="0"/>
              <a:t> - use the demo now !</a:t>
            </a:r>
          </a:p>
          <a:p>
            <a:endParaRPr lang="en-US" sz="1200" dirty="0"/>
          </a:p>
          <a:p>
            <a:r>
              <a:rPr lang="en-US" sz="1200" dirty="0">
                <a:hlinkClick r:id="rId7"/>
              </a:rPr>
              <a:t>openIMIS Service Desk</a:t>
            </a:r>
            <a:r>
              <a:rPr lang="en-US" sz="1200" dirty="0"/>
              <a:t>- report issues, bugs, or </a:t>
            </a:r>
            <a:r>
              <a:rPr lang="en-US" sz="1200" b="1" dirty="0"/>
              <a:t>feature requests </a:t>
            </a:r>
            <a:r>
              <a:rPr lang="en-US" sz="1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0841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284984"/>
            <a:ext cx="8066087" cy="503237"/>
          </a:xfrm>
        </p:spPr>
        <p:txBody>
          <a:bodyPr/>
          <a:lstStyle/>
          <a:p>
            <a:pPr lvl="0" algn="ctr" defTabSz="381000" eaLnBrk="1" hangingPunct="1">
              <a:spcAft>
                <a:spcPts val="0"/>
              </a:spcAft>
            </a:pPr>
            <a:r>
              <a:rPr lang="en-GB" sz="2800" dirty="0" smtClean="0"/>
              <a:t>Thank you!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964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Top 2 </a:t>
            </a:r>
            <a:r>
              <a:rPr lang="de-CH" dirty="0" err="1" smtClean="0"/>
              <a:t>insights</a:t>
            </a:r>
            <a:r>
              <a:rPr lang="de-CH" dirty="0" smtClean="0"/>
              <a:t> - I</a:t>
            </a:r>
            <a:endParaRPr lang="de-C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99902"/>
              </p:ext>
            </p:extLst>
          </p:nvPr>
        </p:nvGraphicFramePr>
        <p:xfrm>
          <a:off x="719138" y="1666873"/>
          <a:ext cx="8061324" cy="3554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494">
                  <a:extLst>
                    <a:ext uri="{9D8B030D-6E8A-4147-A177-3AD203B41FA5}">
                      <a16:colId xmlns:a16="http://schemas.microsoft.com/office/drawing/2014/main" val="4243990727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3956976630"/>
                    </a:ext>
                  </a:extLst>
                </a:gridCol>
                <a:gridCol w="4064446">
                  <a:extLst>
                    <a:ext uri="{9D8B030D-6E8A-4147-A177-3AD203B41FA5}">
                      <a16:colId xmlns:a16="http://schemas.microsoft.com/office/drawing/2014/main" val="3139223646"/>
                    </a:ext>
                  </a:extLst>
                </a:gridCol>
              </a:tblGrid>
              <a:tr h="643562">
                <a:tc>
                  <a:txBody>
                    <a:bodyPr/>
                    <a:lstStyle/>
                    <a:p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S.No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Round 1: What are potential use cases of using health insurance data for health system improvements? Why? 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Round 2: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What are potential challenges, limitations or disadvantages of the suggested use cases?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43922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de-CH" sz="1100" b="1" dirty="0" smtClean="0">
                          <a:solidFill>
                            <a:schemeClr val="tx1"/>
                          </a:solidFill>
                        </a:rPr>
                        <a:t>Table 1</a:t>
                      </a:r>
                      <a:endParaRPr lang="de-CH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73397"/>
                  </a:ext>
                </a:extLst>
              </a:tr>
              <a:tr h="643562"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Outcome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measures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epidemiological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studies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, Post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marketing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surveillence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monitoring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impact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drugs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after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approval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introduction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into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market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Quality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diagnosis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made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representation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dataset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would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pose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challenges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030755"/>
                  </a:ext>
                </a:extLst>
              </a:tr>
              <a:tr h="462044"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Understanding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provider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behaviour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resource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allocation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health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inequities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Insurance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databases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dont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talk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each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other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population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sub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groups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split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across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different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systems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would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pose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problems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8185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Table 2</a:t>
                      </a:r>
                      <a:endParaRPr kumimoji="0" lang="de-CH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278406"/>
                  </a:ext>
                </a:extLst>
              </a:tr>
              <a:tr h="643562"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Disease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based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costing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measuring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effects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changes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Health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Policy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eg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. OOP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expend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By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HH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uptake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services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by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area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diseases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, etc.)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Who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owns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data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how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access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data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governed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how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do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researchers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access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such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data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are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hurdles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214017"/>
                  </a:ext>
                </a:extLst>
              </a:tr>
              <a:tr h="643562"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Checking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dherence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treatment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guidelines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as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well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understanding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practiced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treatment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pathways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update/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improve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guidelines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In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complete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non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representative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ata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set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if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whole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population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not in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system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could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impact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results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4203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97A2B4-B5C6-4F9D-B631-44DFBCB0C75E}" type="slidenum">
              <a:rPr lang="fr-CH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80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Top 2 </a:t>
            </a:r>
            <a:r>
              <a:rPr lang="de-CH" dirty="0" err="1" smtClean="0"/>
              <a:t>insights</a:t>
            </a:r>
            <a:r>
              <a:rPr lang="de-CH" dirty="0" smtClean="0"/>
              <a:t> - II</a:t>
            </a:r>
            <a:endParaRPr lang="de-C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020320"/>
              </p:ext>
            </p:extLst>
          </p:nvPr>
        </p:nvGraphicFramePr>
        <p:xfrm>
          <a:off x="719138" y="1666873"/>
          <a:ext cx="8061324" cy="4201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494">
                  <a:extLst>
                    <a:ext uri="{9D8B030D-6E8A-4147-A177-3AD203B41FA5}">
                      <a16:colId xmlns:a16="http://schemas.microsoft.com/office/drawing/2014/main" val="4243990727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3956976630"/>
                    </a:ext>
                  </a:extLst>
                </a:gridCol>
                <a:gridCol w="4064446">
                  <a:extLst>
                    <a:ext uri="{9D8B030D-6E8A-4147-A177-3AD203B41FA5}">
                      <a16:colId xmlns:a16="http://schemas.microsoft.com/office/drawing/2014/main" val="3139223646"/>
                    </a:ext>
                  </a:extLst>
                </a:gridCol>
              </a:tblGrid>
              <a:tr h="643562">
                <a:tc>
                  <a:txBody>
                    <a:bodyPr/>
                    <a:lstStyle/>
                    <a:p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S.No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Round 1: What are potential use cases of using health insurance data for health system improvements? Why? 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Round 2: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What are potential challenges, limitations or disadvantages of the suggested use cases?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43922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Table 3</a:t>
                      </a:r>
                      <a:endParaRPr kumimoji="0" lang="de-CH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73397"/>
                  </a:ext>
                </a:extLst>
              </a:tr>
              <a:tr h="643562"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Inequities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across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population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sub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groups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geographical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differences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, Immigration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status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, etc.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Lack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standardization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records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not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provided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same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structure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regularization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timeliness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submission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data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030755"/>
                  </a:ext>
                </a:extLst>
              </a:tr>
              <a:tr h="462044"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Understanding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outcomes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prescribing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behaviour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moral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hazard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, etc.)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including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through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capture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additional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data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eg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feedback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could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include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capturing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informal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payments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similarly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other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data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capturing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opportunities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enrol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renewal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capture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more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information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complement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outcome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parameters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Additional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data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capturing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requires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more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thought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order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keep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representative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meaningful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practical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81853"/>
                  </a:ext>
                </a:extLst>
              </a:tr>
              <a:tr h="27077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Table 4</a:t>
                      </a:r>
                      <a:endParaRPr kumimoji="0" lang="de-CH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278406"/>
                  </a:ext>
                </a:extLst>
              </a:tr>
              <a:tr h="643562"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Understanding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differences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between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private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public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sector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service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provision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Data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fragmented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not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linked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Inefficiences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collection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sharing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causes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hurdles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Ownership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data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infrastructure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make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work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, lack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standards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common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data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elements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, lack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human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capital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(IT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non IT), lack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timely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reporting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low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quality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data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are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hurdles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214017"/>
                  </a:ext>
                </a:extLst>
              </a:tr>
              <a:tr h="643562"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Excess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CH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baseline="0" dirty="0" err="1" smtClean="0">
                          <a:solidFill>
                            <a:schemeClr val="tx1"/>
                          </a:solidFill>
                        </a:rPr>
                        <a:t>drugs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4203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97A2B4-B5C6-4F9D-B631-44DFBCB0C75E}" type="slidenum">
              <a:rPr lang="fr-CH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71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Discussion</a:t>
            </a:r>
            <a:r>
              <a:rPr lang="de-CH" dirty="0" smtClean="0"/>
              <a:t> </a:t>
            </a:r>
            <a:r>
              <a:rPr lang="de-CH" dirty="0" err="1" smtClean="0"/>
              <a:t>summary</a:t>
            </a:r>
            <a:r>
              <a:rPr lang="de-CH" dirty="0" smtClean="0"/>
              <a:t> – Table 1</a:t>
            </a:r>
            <a:endParaRPr lang="de-C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19363" y="2225477"/>
            <a:ext cx="4462462" cy="334684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97A2B4-B5C6-4F9D-B631-44DFBCB0C75E}" type="slidenum">
              <a:rPr lang="fr-CH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88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Discussion</a:t>
            </a:r>
            <a:r>
              <a:rPr lang="de-CH" dirty="0" smtClean="0"/>
              <a:t> </a:t>
            </a:r>
            <a:r>
              <a:rPr lang="de-CH" dirty="0" err="1" smtClean="0"/>
              <a:t>summary</a:t>
            </a:r>
            <a:r>
              <a:rPr lang="de-CH" dirty="0" smtClean="0"/>
              <a:t> – Table 2</a:t>
            </a:r>
            <a:endParaRPr lang="de-C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77" y="1666875"/>
            <a:ext cx="3346847" cy="44624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97A2B4-B5C6-4F9D-B631-44DFBCB0C75E}" type="slidenum">
              <a:rPr lang="fr-CH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Discussion</a:t>
            </a:r>
            <a:r>
              <a:rPr lang="de-CH" dirty="0" smtClean="0"/>
              <a:t> </a:t>
            </a:r>
            <a:r>
              <a:rPr lang="de-CH" dirty="0" err="1" smtClean="0"/>
              <a:t>summary</a:t>
            </a:r>
            <a:r>
              <a:rPr lang="de-CH" dirty="0" smtClean="0"/>
              <a:t> – Table 3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97A2B4-B5C6-4F9D-B631-44DFBCB0C75E}" type="slidenum">
              <a:rPr lang="fr-CH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fr-CH">
              <a:solidFill>
                <a:srgbClr val="0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77" y="1666875"/>
            <a:ext cx="3346847" cy="4462463"/>
          </a:xfrm>
        </p:spPr>
      </p:pic>
    </p:spTree>
    <p:extLst>
      <p:ext uri="{BB962C8B-B14F-4D97-AF65-F5344CB8AC3E}">
        <p14:creationId xmlns:p14="http://schemas.microsoft.com/office/powerpoint/2010/main" val="6775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Discussion</a:t>
            </a:r>
            <a:r>
              <a:rPr lang="de-CH" dirty="0" smtClean="0"/>
              <a:t> </a:t>
            </a:r>
            <a:r>
              <a:rPr lang="de-CH" dirty="0" err="1" smtClean="0"/>
              <a:t>summary</a:t>
            </a:r>
            <a:r>
              <a:rPr lang="de-CH" dirty="0" smtClean="0"/>
              <a:t> – Table 4</a:t>
            </a:r>
            <a:endParaRPr lang="de-C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77" y="1666875"/>
            <a:ext cx="3346847" cy="44624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97A2B4-B5C6-4F9D-B631-44DFBCB0C75E}" type="slidenum">
              <a:rPr lang="fr-CH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Glimpses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session</a:t>
            </a:r>
            <a:endParaRPr lang="de-C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93849"/>
            <a:ext cx="1872208" cy="249627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97A2B4-B5C6-4F9D-B631-44DFBCB0C75E}" type="slidenum">
              <a:rPr lang="fr-CH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fr-CH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80795"/>
            <a:ext cx="1872208" cy="24962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1708" y="4423464"/>
            <a:ext cx="2241354" cy="1681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93851"/>
            <a:ext cx="1833389" cy="2444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139974"/>
            <a:ext cx="1819594" cy="2241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34" y="4143295"/>
            <a:ext cx="3132782" cy="223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 smtClean="0"/>
              <a:t>Objective of the Workshop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i="1" dirty="0" smtClean="0"/>
              <a:t>	</a:t>
            </a:r>
          </a:p>
          <a:p>
            <a:endParaRPr lang="de-CH" i="1" dirty="0"/>
          </a:p>
          <a:p>
            <a:endParaRPr lang="de-CH" i="1" dirty="0" smtClean="0"/>
          </a:p>
          <a:p>
            <a:pPr marL="0" lvl="1" indent="0">
              <a:buNone/>
            </a:pPr>
            <a:r>
              <a:rPr lang="de-CH" sz="2400" i="1" dirty="0" err="1" smtClean="0"/>
              <a:t>To</a:t>
            </a:r>
            <a:r>
              <a:rPr lang="de-CH" sz="2400" i="1" dirty="0" smtClean="0"/>
              <a:t> </a:t>
            </a:r>
            <a:r>
              <a:rPr lang="en-US" sz="2400" i="1" dirty="0" smtClean="0"/>
              <a:t>explore ways in which data from health insurance systems have been/can be used to provide insights for health system improvements in various settings.</a:t>
            </a:r>
          </a:p>
          <a:p>
            <a:pPr marL="0" lvl="1" indent="0">
              <a:buNone/>
            </a:pPr>
            <a:endParaRPr lang="en-US" sz="2400" i="1" dirty="0"/>
          </a:p>
          <a:p>
            <a:pPr marL="0" lvl="1" indent="0">
              <a:buNone/>
            </a:pPr>
            <a:r>
              <a:rPr lang="en-US" sz="2400" i="1" dirty="0" smtClean="0">
                <a:sym typeface="Wingdings" panose="05000000000000000000" pitchFamily="2" charset="2"/>
              </a:rPr>
              <a:t></a:t>
            </a:r>
            <a:r>
              <a:rPr lang="en-US" sz="2400" i="1" dirty="0" smtClean="0"/>
              <a:t> we want to turn these into requirements for an open source analytics module for </a:t>
            </a:r>
            <a:r>
              <a:rPr lang="en-US" sz="2400" i="1" dirty="0" err="1" smtClean="0"/>
              <a:t>openIMIS</a:t>
            </a:r>
            <a:r>
              <a:rPr lang="en-US" sz="2400" i="1" dirty="0" smtClean="0"/>
              <a:t>.</a:t>
            </a:r>
            <a:endParaRPr lang="de-CH" sz="2400" i="1" dirty="0"/>
          </a:p>
        </p:txBody>
      </p:sp>
    </p:spTree>
    <p:extLst>
      <p:ext uri="{BB962C8B-B14F-4D97-AF65-F5344CB8AC3E}">
        <p14:creationId xmlns:p14="http://schemas.microsoft.com/office/powerpoint/2010/main" val="242048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 smtClean="0"/>
              <a:t>Background: what is openIMIS?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open </a:t>
            </a:r>
            <a:r>
              <a:rPr lang="en-US" sz="2400" dirty="0"/>
              <a:t>source </a:t>
            </a:r>
            <a:r>
              <a:rPr lang="en-US" sz="2400" dirty="0" smtClean="0"/>
              <a:t>software: free to download and use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helps to manage </a:t>
            </a:r>
            <a:r>
              <a:rPr lang="en-US" sz="2400" dirty="0"/>
              <a:t>health financing </a:t>
            </a:r>
            <a:r>
              <a:rPr lang="en-US" sz="2400" dirty="0" smtClean="0"/>
              <a:t>processes, e.g. for a health insurance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integrates </a:t>
            </a:r>
            <a:r>
              <a:rPr lang="en-US" sz="2400" dirty="0"/>
              <a:t>the key </a:t>
            </a:r>
            <a:r>
              <a:rPr lang="en-US" sz="2400" dirty="0" smtClean="0"/>
              <a:t>stakeholders </a:t>
            </a:r>
            <a:r>
              <a:rPr lang="en-US" sz="2400" dirty="0"/>
              <a:t>in theses processes: </a:t>
            </a:r>
            <a:r>
              <a:rPr lang="en-US" sz="2400" dirty="0" smtClean="0"/>
              <a:t>beneficiaries, payers and providers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Functionalities</a:t>
            </a:r>
            <a:endParaRPr lang="en-US" sz="2400" dirty="0"/>
          </a:p>
          <a:p>
            <a:pPr marL="723900" lvl="3" indent="-342900">
              <a:buFont typeface="Arial" panose="020B0604020202020204" pitchFamily="34" charset="0"/>
              <a:buChar char="•"/>
            </a:pPr>
            <a:r>
              <a:rPr lang="en-US" dirty="0"/>
              <a:t>Enrolment; patient verification</a:t>
            </a:r>
          </a:p>
          <a:p>
            <a:pPr marL="723900" lvl="3" indent="-342900">
              <a:buFont typeface="Arial" panose="020B0604020202020204" pitchFamily="34" charset="0"/>
              <a:buChar char="•"/>
            </a:pPr>
            <a:r>
              <a:rPr lang="en-US" dirty="0"/>
              <a:t>Benefit packages (services and </a:t>
            </a:r>
            <a:r>
              <a:rPr lang="en-US" dirty="0" smtClean="0"/>
              <a:t>prices)</a:t>
            </a:r>
          </a:p>
          <a:p>
            <a:pPr marL="723900" lvl="3" indent="-342900">
              <a:buFont typeface="Arial" panose="020B0604020202020204" pitchFamily="34" charset="0"/>
              <a:buChar char="•"/>
            </a:pPr>
            <a:r>
              <a:rPr lang="en-US" dirty="0" smtClean="0"/>
              <a:t>Contracted providers</a:t>
            </a:r>
          </a:p>
          <a:p>
            <a:pPr marL="723900" lvl="3" indent="-342900">
              <a:buFont typeface="Arial" panose="020B0604020202020204" pitchFamily="34" charset="0"/>
              <a:buChar char="•"/>
            </a:pPr>
            <a:r>
              <a:rPr lang="en-US" dirty="0" smtClean="0"/>
              <a:t>Claims submission and review</a:t>
            </a:r>
            <a:endParaRPr lang="en-US" dirty="0"/>
          </a:p>
          <a:p>
            <a:pPr marL="723900" lvl="3" indent="-342900">
              <a:buFont typeface="Arial" panose="020B0604020202020204" pitchFamily="34" charset="0"/>
              <a:buChar char="•"/>
            </a:pPr>
            <a:r>
              <a:rPr lang="en-US" dirty="0" smtClean="0"/>
              <a:t>Monitoring </a:t>
            </a:r>
            <a:r>
              <a:rPr lang="en-US" dirty="0"/>
              <a:t>and </a:t>
            </a:r>
            <a:r>
              <a:rPr lang="en-US" dirty="0" smtClean="0"/>
              <a:t>reporting</a:t>
            </a:r>
            <a:endParaRPr lang="en-US" sz="2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supported </a:t>
            </a:r>
            <a:r>
              <a:rPr lang="en-US" sz="2400" dirty="0"/>
              <a:t>by an international </a:t>
            </a:r>
            <a:r>
              <a:rPr lang="en-US" sz="2400" dirty="0" smtClean="0"/>
              <a:t>community</a:t>
            </a:r>
            <a:endParaRPr lang="de-CH" sz="2400" i="1" dirty="0"/>
          </a:p>
        </p:txBody>
      </p:sp>
      <p:pic>
        <p:nvPicPr>
          <p:cNvPr id="4" name="Picture 6" descr="https://openimis.atlassian.net/wiki/download/attachments/195756039/OpenIMIS_RGB.PNG?version=1&amp;modificationDate=1528988988417&amp;cacheVersion=1&amp;api=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9097" y="946795"/>
            <a:ext cx="68136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85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 smtClean="0"/>
              <a:t>Background: openIMIS Initiative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>
              <a:buFont typeface="Arial" panose="020B0604020202020204" pitchFamily="34" charset="0"/>
              <a:buChar char="•"/>
            </a:pPr>
            <a:r>
              <a:rPr lang="en-GB" sz="2000" dirty="0" smtClean="0"/>
              <a:t>Group </a:t>
            </a:r>
            <a:r>
              <a:rPr lang="en-GB" sz="2000" dirty="0"/>
              <a:t>of </a:t>
            </a:r>
            <a:r>
              <a:rPr lang="en-GB" sz="2000" b="1" dirty="0"/>
              <a:t>partners</a:t>
            </a:r>
            <a:r>
              <a:rPr lang="en-GB" sz="2000" dirty="0"/>
              <a:t> supporting and extending the reach of openIMIS </a:t>
            </a:r>
            <a:r>
              <a:rPr lang="en-GB" sz="2000" dirty="0" smtClean="0"/>
              <a:t>globally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de-DE" sz="2000" dirty="0" err="1" smtClean="0"/>
              <a:t>Funded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Swiss and German </a:t>
            </a:r>
            <a:r>
              <a:rPr lang="de-DE" sz="2000" dirty="0" err="1" smtClean="0"/>
              <a:t>development</a:t>
            </a:r>
            <a:r>
              <a:rPr lang="de-DE" sz="2000" dirty="0" smtClean="0"/>
              <a:t> </a:t>
            </a:r>
            <a:r>
              <a:rPr lang="de-DE" sz="2000" dirty="0" err="1" smtClean="0"/>
              <a:t>cooperations</a:t>
            </a:r>
            <a:endParaRPr lang="en-GB" sz="2000" dirty="0" smtClean="0"/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sz="2000" b="1" dirty="0" smtClean="0"/>
              <a:t>Community</a:t>
            </a:r>
            <a:r>
              <a:rPr lang="en-GB" sz="2000" dirty="0" smtClean="0"/>
              <a:t> </a:t>
            </a:r>
            <a:r>
              <a:rPr lang="en-GB" sz="2000" dirty="0"/>
              <a:t>of users, donors, implementers, and </a:t>
            </a:r>
            <a:r>
              <a:rPr lang="en-GB" sz="2000" dirty="0" smtClean="0"/>
              <a:t>developers 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sz="2000" dirty="0" smtClean="0"/>
              <a:t>Work towards </a:t>
            </a:r>
            <a:r>
              <a:rPr lang="en-GB" sz="2000" dirty="0"/>
              <a:t>the shared goal of improving health financing operations </a:t>
            </a:r>
            <a:endParaRPr lang="en-GB" sz="2800" dirty="0"/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sz="2000" dirty="0" smtClean="0"/>
              <a:t>Continuously </a:t>
            </a:r>
            <a:r>
              <a:rPr lang="en-GB" sz="2000" dirty="0"/>
              <a:t>engaged in </a:t>
            </a:r>
            <a:r>
              <a:rPr lang="en-GB" sz="2000" b="1" dirty="0" smtClean="0"/>
              <a:t>openIMIS </a:t>
            </a:r>
            <a:r>
              <a:rPr lang="en-GB" sz="2000" b="1" dirty="0"/>
              <a:t>product development </a:t>
            </a:r>
            <a:r>
              <a:rPr lang="en-GB" sz="2000" dirty="0"/>
              <a:t>and its existing implementations through technical expertise, </a:t>
            </a:r>
            <a:r>
              <a:rPr lang="en-GB" sz="2000" b="1" dirty="0"/>
              <a:t>knowledge sharing,</a:t>
            </a:r>
            <a:r>
              <a:rPr lang="en-GB" sz="2000" dirty="0"/>
              <a:t> and financial </a:t>
            </a:r>
            <a:r>
              <a:rPr lang="en-GB" sz="2000" dirty="0" smtClean="0"/>
              <a:t>contributions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de-DE" sz="2000" dirty="0" err="1" smtClean="0"/>
              <a:t>One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current</a:t>
            </a:r>
            <a:r>
              <a:rPr lang="de-DE" sz="2000" dirty="0" smtClean="0"/>
              <a:t> </a:t>
            </a:r>
            <a:r>
              <a:rPr lang="de-DE" sz="2000" dirty="0" err="1" smtClean="0"/>
              <a:t>developments</a:t>
            </a:r>
            <a:r>
              <a:rPr lang="de-DE" sz="2000" dirty="0" smtClean="0"/>
              <a:t>: </a:t>
            </a:r>
            <a:r>
              <a:rPr lang="de-DE" sz="2000" dirty="0" err="1" smtClean="0"/>
              <a:t>integration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DHIS2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monitoring</a:t>
            </a:r>
            <a:r>
              <a:rPr lang="de-DE" sz="2000" dirty="0" smtClean="0"/>
              <a:t> and </a:t>
            </a:r>
            <a:r>
              <a:rPr lang="de-DE" sz="2000" dirty="0" err="1" smtClean="0"/>
              <a:t>reporting</a:t>
            </a:r>
            <a:r>
              <a:rPr lang="de-DE" sz="2000" dirty="0" smtClean="0"/>
              <a:t> </a:t>
            </a:r>
            <a:r>
              <a:rPr lang="de-DE" sz="2000" dirty="0" err="1" smtClean="0"/>
              <a:t>purposes</a:t>
            </a:r>
            <a:endParaRPr lang="en-GB" sz="2800" dirty="0"/>
          </a:p>
          <a:p>
            <a:r>
              <a:rPr lang="en-GB" sz="2000" dirty="0"/>
              <a:t> 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717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Relevance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these</a:t>
            </a:r>
            <a:r>
              <a:rPr lang="de-CH" dirty="0" smtClean="0"/>
              <a:t> </a:t>
            </a:r>
            <a:r>
              <a:rPr lang="de-CH" dirty="0" err="1"/>
              <a:t>D</a:t>
            </a:r>
            <a:r>
              <a:rPr lang="de-CH" dirty="0" err="1" smtClean="0"/>
              <a:t>iscussions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Initiative - I</a:t>
            </a:r>
            <a:endParaRPr lang="de-CH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9138" y="1666875"/>
            <a:ext cx="8061325" cy="44624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 smtClean="0"/>
              <a:t>CoP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important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us</a:t>
            </a: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A </a:t>
            </a:r>
            <a:r>
              <a:rPr lang="de-CH" dirty="0" err="1" smtClean="0"/>
              <a:t>way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engage</a:t>
            </a:r>
            <a:r>
              <a:rPr lang="de-CH" dirty="0" smtClean="0"/>
              <a:t> different </a:t>
            </a:r>
            <a:r>
              <a:rPr lang="de-CH" dirty="0" err="1" smtClean="0"/>
              <a:t>groups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through</a:t>
            </a:r>
            <a:r>
              <a:rPr lang="de-CH" dirty="0" smtClean="0"/>
              <a:t> </a:t>
            </a:r>
            <a:r>
              <a:rPr lang="de-CH" dirty="0" err="1" smtClean="0"/>
              <a:t>thematic</a:t>
            </a:r>
            <a:r>
              <a:rPr lang="de-CH" dirty="0" smtClean="0"/>
              <a:t> </a:t>
            </a:r>
            <a:r>
              <a:rPr lang="de-CH" dirty="0" err="1" smtClean="0"/>
              <a:t>areas</a:t>
            </a:r>
            <a:r>
              <a:rPr lang="de-CH" dirty="0"/>
              <a:t> </a:t>
            </a:r>
            <a:r>
              <a:rPr lang="de-CH" dirty="0" smtClean="0"/>
              <a:t>(</a:t>
            </a:r>
            <a:r>
              <a:rPr lang="de-CH" dirty="0" err="1" smtClean="0"/>
              <a:t>data</a:t>
            </a:r>
            <a:r>
              <a:rPr lang="de-CH" dirty="0" smtClean="0"/>
              <a:t> </a:t>
            </a:r>
            <a:r>
              <a:rPr lang="de-CH" dirty="0" err="1" smtClean="0"/>
              <a:t>analytics</a:t>
            </a:r>
            <a:r>
              <a:rPr lang="de-CH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Virtual </a:t>
            </a:r>
            <a:r>
              <a:rPr lang="de-CH" dirty="0" err="1" smtClean="0"/>
              <a:t>and</a:t>
            </a:r>
            <a:r>
              <a:rPr lang="de-CH" dirty="0" smtClean="0"/>
              <a:t> in </a:t>
            </a:r>
            <a:r>
              <a:rPr lang="de-CH" dirty="0" err="1" smtClean="0"/>
              <a:t>person</a:t>
            </a:r>
            <a:r>
              <a:rPr lang="de-CH" dirty="0" smtClean="0"/>
              <a:t> </a:t>
            </a:r>
            <a:r>
              <a:rPr lang="de-CH" dirty="0" err="1" smtClean="0"/>
              <a:t>consultation</a:t>
            </a:r>
            <a:r>
              <a:rPr lang="de-CH" dirty="0" smtClean="0"/>
              <a:t> </a:t>
            </a:r>
            <a:r>
              <a:rPr lang="de-CH" dirty="0" err="1" smtClean="0"/>
              <a:t>rounds</a:t>
            </a: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 smtClean="0"/>
              <a:t>Examples</a:t>
            </a:r>
            <a:r>
              <a:rPr lang="de-CH" dirty="0" smtClean="0"/>
              <a:t> </a:t>
            </a:r>
            <a:r>
              <a:rPr lang="de-CH" dirty="0" err="1" smtClean="0"/>
              <a:t>coming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such </a:t>
            </a:r>
            <a:r>
              <a:rPr lang="de-CH" dirty="0" err="1" smtClean="0"/>
              <a:t>consultations</a:t>
            </a:r>
            <a:r>
              <a:rPr lang="de-CH" dirty="0" smtClean="0"/>
              <a:t>:</a:t>
            </a:r>
          </a:p>
          <a:p>
            <a:pPr marL="323850" lvl="1" indent="-28575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982058"/>
              </p:ext>
            </p:extLst>
          </p:nvPr>
        </p:nvGraphicFramePr>
        <p:xfrm>
          <a:off x="757470" y="3164800"/>
          <a:ext cx="8022993" cy="314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105">
                  <a:extLst>
                    <a:ext uri="{9D8B030D-6E8A-4147-A177-3AD203B41FA5}">
                      <a16:colId xmlns:a16="http://schemas.microsoft.com/office/drawing/2014/main" val="1295575173"/>
                    </a:ext>
                  </a:extLst>
                </a:gridCol>
                <a:gridCol w="1411249">
                  <a:extLst>
                    <a:ext uri="{9D8B030D-6E8A-4147-A177-3AD203B41FA5}">
                      <a16:colId xmlns:a16="http://schemas.microsoft.com/office/drawing/2014/main" val="1236788629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1166366631"/>
                    </a:ext>
                  </a:extLst>
                </a:gridCol>
                <a:gridCol w="2912319">
                  <a:extLst>
                    <a:ext uri="{9D8B030D-6E8A-4147-A177-3AD203B41FA5}">
                      <a16:colId xmlns:a16="http://schemas.microsoft.com/office/drawing/2014/main" val="1059196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S.No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case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Why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Challenges</a:t>
                      </a: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 /</a:t>
                      </a:r>
                      <a:r>
                        <a:rPr lang="de-CH" sz="1100" dirty="0" err="1" smtClean="0">
                          <a:solidFill>
                            <a:schemeClr val="tx1"/>
                          </a:solidFill>
                        </a:rPr>
                        <a:t>Limitations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131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Tracking of infectious diseases/ Triggering disease outbreak investigations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 smtClean="0"/>
                        <a:t>Demographics on individuals</a:t>
                      </a:r>
                      <a:r>
                        <a:rPr lang="en-US" sz="1100" dirty="0" smtClean="0"/>
                        <a:t> are useful for picking out disease patterns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 smtClean="0"/>
                        <a:t>Claims data including diagnosis</a:t>
                      </a:r>
                      <a:r>
                        <a:rPr lang="en-US" sz="1100" dirty="0" smtClean="0"/>
                        <a:t> is relevant and an insurer actively scrutinizing leads to the claim data having better quality diagnosis reported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Any </a:t>
                      </a:r>
                      <a:r>
                        <a:rPr lang="en-US" sz="1100" b="1" dirty="0" smtClean="0"/>
                        <a:t>new data sources from health facilities</a:t>
                      </a:r>
                      <a:r>
                        <a:rPr lang="en-US" sz="1100" dirty="0" smtClean="0"/>
                        <a:t> that is of good quality/is reliable is very </a:t>
                      </a:r>
                      <a:r>
                        <a:rPr lang="en-US" sz="1100" b="1" dirty="0" smtClean="0"/>
                        <a:t>valuable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Claims payment mechanism requires facilities to report claims regularly (daily or even monthly), it could be a source of </a:t>
                      </a:r>
                      <a:r>
                        <a:rPr lang="en-US" sz="1100" b="1" dirty="0" smtClean="0"/>
                        <a:t>real time information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The system could provide </a:t>
                      </a:r>
                      <a:r>
                        <a:rPr lang="en-US" sz="1100" b="1" dirty="0" smtClean="0"/>
                        <a:t>flags to disease surveillance teams</a:t>
                      </a:r>
                      <a:r>
                        <a:rPr lang="en-US" sz="1100" dirty="0" smtClean="0"/>
                        <a:t> to track abnormal patterns.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 smtClean="0"/>
                        <a:t>Quality of diagnosis</a:t>
                      </a:r>
                      <a:r>
                        <a:rPr lang="en-US" sz="1100" dirty="0" smtClean="0"/>
                        <a:t> made might be low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 smtClean="0"/>
                        <a:t>Provider payment mechanism</a:t>
                      </a:r>
                      <a:r>
                        <a:rPr lang="en-US" sz="1100" dirty="0" smtClean="0"/>
                        <a:t> might influence reporting </a:t>
                      </a:r>
                      <a:r>
                        <a:rPr lang="en-US" sz="1100" dirty="0" err="1" smtClean="0"/>
                        <a:t>behaviour</a:t>
                      </a:r>
                      <a:endParaRPr lang="en-US" sz="11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Tracking is </a:t>
                      </a:r>
                      <a:r>
                        <a:rPr lang="en-US" sz="1100" b="1" dirty="0" smtClean="0"/>
                        <a:t>not appropriate for highly infectious</a:t>
                      </a:r>
                      <a:r>
                        <a:rPr lang="en-US" sz="1100" dirty="0" smtClean="0"/>
                        <a:t> "Notifiable Diseases" (for </a:t>
                      </a:r>
                      <a:r>
                        <a:rPr lang="en-US" sz="1100" dirty="0" err="1" smtClean="0"/>
                        <a:t>eg</a:t>
                      </a:r>
                      <a:r>
                        <a:rPr lang="en-US" sz="1100" dirty="0" smtClean="0"/>
                        <a:t>. Ebola outbreaks) which require dedicated structures and systems in place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742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86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Relevance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these</a:t>
            </a:r>
            <a:r>
              <a:rPr lang="de-CH" dirty="0" smtClean="0"/>
              <a:t> </a:t>
            </a:r>
            <a:r>
              <a:rPr lang="de-CH" dirty="0" err="1"/>
              <a:t>D</a:t>
            </a:r>
            <a:r>
              <a:rPr lang="de-CH" dirty="0" err="1" smtClean="0"/>
              <a:t>iscussions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Initiative - II</a:t>
            </a:r>
            <a:endParaRPr lang="de-CH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9138" y="1666875"/>
            <a:ext cx="8061325" cy="44624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All </a:t>
            </a:r>
            <a:r>
              <a:rPr lang="de-CH" dirty="0" err="1" smtClean="0"/>
              <a:t>discussions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captured</a:t>
            </a:r>
            <a:r>
              <a:rPr lang="de-CH" dirty="0" smtClean="0"/>
              <a:t> </a:t>
            </a:r>
            <a:r>
              <a:rPr lang="de-CH" dirty="0" err="1" smtClean="0"/>
              <a:t>here</a:t>
            </a:r>
            <a:r>
              <a:rPr lang="de-CH" dirty="0"/>
              <a:t>: </a:t>
            </a:r>
            <a:r>
              <a:rPr lang="de-CH" dirty="0">
                <a:hlinkClick r:id="rId3"/>
              </a:rPr>
              <a:t>https://</a:t>
            </a:r>
            <a:r>
              <a:rPr lang="de-CH" dirty="0" smtClean="0">
                <a:hlinkClick r:id="rId3"/>
              </a:rPr>
              <a:t>openimis.atlassian.net/wiki/spaces/OP/pages/822673472/Data+Analytics</a:t>
            </a: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 smtClean="0"/>
              <a:t>If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would</a:t>
            </a:r>
            <a:r>
              <a:rPr lang="de-CH" dirty="0" smtClean="0"/>
              <a:t> like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continue</a:t>
            </a:r>
            <a:r>
              <a:rPr lang="de-CH" dirty="0" smtClean="0"/>
              <a:t> </a:t>
            </a:r>
            <a:r>
              <a:rPr lang="de-CH" dirty="0" err="1" smtClean="0"/>
              <a:t>this</a:t>
            </a:r>
            <a:r>
              <a:rPr lang="de-CH" dirty="0" smtClean="0"/>
              <a:t> </a:t>
            </a:r>
            <a:r>
              <a:rPr lang="de-CH" dirty="0" err="1" smtClean="0"/>
              <a:t>discussion</a:t>
            </a:r>
            <a:r>
              <a:rPr lang="de-CH" dirty="0" smtClean="0"/>
              <a:t> </a:t>
            </a:r>
            <a:r>
              <a:rPr lang="de-CH" dirty="0" err="1" smtClean="0"/>
              <a:t>beyond</a:t>
            </a:r>
            <a:r>
              <a:rPr lang="de-CH" dirty="0" smtClean="0"/>
              <a:t> </a:t>
            </a:r>
            <a:r>
              <a:rPr lang="de-CH" dirty="0" err="1" smtClean="0"/>
              <a:t>this</a:t>
            </a:r>
            <a:r>
              <a:rPr lang="de-CH" dirty="0" smtClean="0"/>
              <a:t> </a:t>
            </a:r>
            <a:r>
              <a:rPr lang="de-CH" dirty="0" err="1" smtClean="0"/>
              <a:t>room</a:t>
            </a:r>
            <a:r>
              <a:rPr lang="de-CH" dirty="0" smtClean="0"/>
              <a:t> (</a:t>
            </a:r>
            <a:r>
              <a:rPr lang="de-CH" dirty="0" err="1" smtClean="0"/>
              <a:t>contribute</a:t>
            </a:r>
            <a:r>
              <a:rPr lang="de-CH" dirty="0" smtClean="0"/>
              <a:t> </a:t>
            </a:r>
            <a:r>
              <a:rPr lang="de-CH" dirty="0" err="1" smtClean="0"/>
              <a:t>further</a:t>
            </a:r>
            <a:r>
              <a:rPr lang="de-CH" dirty="0" smtClean="0"/>
              <a:t>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see</a:t>
            </a:r>
            <a:r>
              <a:rPr lang="de-CH" dirty="0" smtClean="0"/>
              <a:t> </a:t>
            </a:r>
            <a:r>
              <a:rPr lang="de-CH" dirty="0" err="1" smtClean="0"/>
              <a:t>inputs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others</a:t>
            </a:r>
            <a:r>
              <a:rPr lang="de-CH" dirty="0" smtClean="0"/>
              <a:t>) – </a:t>
            </a:r>
            <a:r>
              <a:rPr lang="de-CH" dirty="0" err="1" smtClean="0"/>
              <a:t>please</a:t>
            </a:r>
            <a:r>
              <a:rPr lang="de-CH" dirty="0" smtClean="0"/>
              <a:t> </a:t>
            </a:r>
            <a:r>
              <a:rPr lang="de-CH" dirty="0" err="1" smtClean="0"/>
              <a:t>share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contacts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visiting</a:t>
            </a:r>
            <a:r>
              <a:rPr lang="de-CH" dirty="0" smtClean="0"/>
              <a:t> </a:t>
            </a:r>
            <a:r>
              <a:rPr lang="de-CH" dirty="0" err="1" smtClean="0"/>
              <a:t>cards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use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link </a:t>
            </a:r>
            <a:r>
              <a:rPr lang="de-CH" dirty="0" err="1" smtClean="0"/>
              <a:t>above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follow </a:t>
            </a:r>
            <a:r>
              <a:rPr lang="de-CH" dirty="0" err="1" smtClean="0"/>
              <a:t>this</a:t>
            </a:r>
            <a:r>
              <a:rPr lang="de-CH" dirty="0" smtClean="0"/>
              <a:t> </a:t>
            </a:r>
            <a:r>
              <a:rPr lang="de-CH" dirty="0" err="1" smtClean="0"/>
              <a:t>discussion</a:t>
            </a: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9601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of the Workshop: Modified World Café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464"/>
              </a:spcAft>
            </a:pPr>
            <a:r>
              <a:rPr lang="en-US" b="1" dirty="0" smtClean="0"/>
              <a:t>World Café </a:t>
            </a:r>
            <a:r>
              <a:rPr lang="en-US" dirty="0" smtClean="0"/>
              <a:t>is a method designed to collect </a:t>
            </a:r>
            <a:r>
              <a:rPr lang="en-US" b="1" dirty="0" smtClean="0"/>
              <a:t>as many ideas and comments as possible</a:t>
            </a:r>
            <a:r>
              <a:rPr lang="en-US" dirty="0" smtClean="0"/>
              <a:t> from a large group of participants within a relatively short time. This is how it works:</a:t>
            </a:r>
          </a:p>
          <a:p>
            <a:pPr marL="0" lvl="1" indent="0">
              <a:spcAft>
                <a:spcPts val="1464"/>
              </a:spcAft>
              <a:buFont typeface="Wingdings" charset="2"/>
              <a:buChar char="§"/>
            </a:pPr>
            <a:r>
              <a:rPr lang="en-US" dirty="0" smtClean="0"/>
              <a:t> We’ll have </a:t>
            </a:r>
            <a:r>
              <a:rPr lang="en-US" b="1" dirty="0" smtClean="0"/>
              <a:t>two rounds of discussions </a:t>
            </a:r>
            <a:r>
              <a:rPr lang="en-US" dirty="0" smtClean="0"/>
              <a:t>in small groups of six people</a:t>
            </a:r>
          </a:p>
          <a:p>
            <a:pPr marL="0" indent="0">
              <a:spcAft>
                <a:spcPts val="1464"/>
              </a:spcAft>
              <a:buFont typeface="Wingdings" charset="2"/>
              <a:buChar char="§"/>
            </a:pPr>
            <a:r>
              <a:rPr lang="en-US" dirty="0" smtClean="0"/>
              <a:t> At the beginning of the workshop, </a:t>
            </a:r>
            <a:r>
              <a:rPr lang="en-US" b="1" dirty="0" smtClean="0"/>
              <a:t>each group chooses a “host”</a:t>
            </a:r>
            <a:r>
              <a:rPr lang="en-US" dirty="0" smtClean="0"/>
              <a:t>, who will write down the results of the discussion on the table cloth provided</a:t>
            </a:r>
          </a:p>
          <a:p>
            <a:pPr marL="0" indent="0">
              <a:spcAft>
                <a:spcPts val="1464"/>
              </a:spcAft>
              <a:buFont typeface="Wingdings" charset="2"/>
              <a:buChar char="§"/>
            </a:pPr>
            <a:r>
              <a:rPr lang="en-US" dirty="0" smtClean="0"/>
              <a:t> After the first round, all participants </a:t>
            </a:r>
            <a:r>
              <a:rPr lang="en-US" b="1" dirty="0" smtClean="0"/>
              <a:t>change table and form new groups</a:t>
            </a:r>
            <a:r>
              <a:rPr lang="en-US" dirty="0" smtClean="0"/>
              <a:t>, </a:t>
            </a:r>
            <a:r>
              <a:rPr lang="en-US" b="1" dirty="0" smtClean="0"/>
              <a:t>except for the host</a:t>
            </a:r>
            <a:r>
              <a:rPr lang="en-US" dirty="0" smtClean="0"/>
              <a:t>, who stays at the table and fills in the new discussants on     what happened in the first round</a:t>
            </a:r>
          </a:p>
          <a:p>
            <a:pPr marL="0" indent="0">
              <a:spcAft>
                <a:spcPts val="1464"/>
              </a:spcAft>
              <a:buFont typeface="Wingdings" charset="2"/>
              <a:buChar char="§"/>
            </a:pPr>
            <a:r>
              <a:rPr lang="en-US" dirty="0" smtClean="0"/>
              <a:t> After the second round, the groups pick </a:t>
            </a:r>
            <a:r>
              <a:rPr lang="en-US" b="1" dirty="0" smtClean="0"/>
              <a:t>two top insights </a:t>
            </a:r>
            <a:r>
              <a:rPr lang="en-US" dirty="0" smtClean="0"/>
              <a:t>from their table to present in the plenary </a:t>
            </a:r>
          </a:p>
          <a:p>
            <a:pPr marL="0" indent="0">
              <a:buFont typeface="Courier New"/>
              <a:buChar char="o"/>
            </a:pPr>
            <a:endParaRPr lang="en-US" dirty="0" smtClean="0"/>
          </a:p>
          <a:p>
            <a:pPr marL="0" indent="0">
              <a:buFont typeface="Courier New"/>
              <a:buChar char="o"/>
            </a:pPr>
            <a:endParaRPr lang="en-US" dirty="0" smtClean="0"/>
          </a:p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768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Café: These are the </a:t>
            </a:r>
            <a:r>
              <a:rPr lang="en-US" dirty="0"/>
              <a:t>Q</a:t>
            </a:r>
            <a:r>
              <a:rPr lang="en-US" dirty="0" smtClean="0"/>
              <a:t>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sz="2400" i="1" dirty="0" smtClean="0"/>
          </a:p>
          <a:p>
            <a:pPr marL="0" indent="0">
              <a:buFont typeface="Wingdings" charset="2"/>
              <a:buChar char="§"/>
            </a:pPr>
            <a:r>
              <a:rPr lang="en-US" sz="2400" i="1" dirty="0" smtClean="0"/>
              <a:t> Round 1: What are potential use cases of using health insurance data for health system improvements? Why? </a:t>
            </a:r>
          </a:p>
          <a:p>
            <a:pPr marL="0" indent="0">
              <a:buFont typeface="Wingdings" charset="2"/>
              <a:buChar char="§"/>
            </a:pPr>
            <a:endParaRPr lang="en-US" sz="2400" i="1" dirty="0" smtClean="0"/>
          </a:p>
          <a:p>
            <a:pPr marL="0" indent="0">
              <a:buFont typeface="Wingdings" charset="2"/>
              <a:buChar char="§"/>
            </a:pPr>
            <a:endParaRPr lang="en-US" sz="2400" i="1" dirty="0" smtClean="0"/>
          </a:p>
          <a:p>
            <a:pPr marL="0" indent="0">
              <a:buFont typeface="Wingdings" charset="2"/>
              <a:buChar char="§"/>
            </a:pPr>
            <a:r>
              <a:rPr lang="en-US" sz="2400" i="1" dirty="0" smtClean="0"/>
              <a:t> Round 2: </a:t>
            </a:r>
            <a:r>
              <a:rPr lang="en-US" sz="2400" i="1" dirty="0"/>
              <a:t>What are potential </a:t>
            </a:r>
            <a:r>
              <a:rPr lang="en-US" sz="2400" i="1" dirty="0" smtClean="0"/>
              <a:t>challenges, limitations or disadvantages </a:t>
            </a:r>
            <a:r>
              <a:rPr lang="en-US" sz="2400" i="1" dirty="0"/>
              <a:t>of the suggested use cases?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00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Café: This is the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2"/>
              <a:buChar char="§"/>
            </a:pPr>
            <a:r>
              <a:rPr lang="en-US" sz="2400" i="1" dirty="0" smtClean="0"/>
              <a:t> </a:t>
            </a:r>
            <a:r>
              <a:rPr lang="en-US" b="1" dirty="0" smtClean="0">
                <a:solidFill>
                  <a:schemeClr val="accent4"/>
                </a:solidFill>
              </a:rPr>
              <a:t>Round 1: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b="1" dirty="0" smtClean="0">
                <a:solidFill>
                  <a:schemeClr val="accent4"/>
                </a:solidFill>
              </a:rPr>
              <a:t>30 minutes</a:t>
            </a:r>
            <a:r>
              <a:rPr lang="en-US" dirty="0" smtClean="0">
                <a:solidFill>
                  <a:schemeClr val="accent4"/>
                </a:solidFill>
              </a:rPr>
              <a:t>, including 5 minutes at the beginning to get to know each other within your group</a:t>
            </a:r>
          </a:p>
          <a:p>
            <a:pPr marL="0" indent="0">
              <a:buFont typeface="Wingdings" charset="2"/>
              <a:buChar char="§"/>
            </a:pPr>
            <a:endParaRPr lang="en-US" dirty="0" smtClean="0">
              <a:solidFill>
                <a:schemeClr val="accent4"/>
              </a:solidFill>
            </a:endParaRPr>
          </a:p>
          <a:p>
            <a:pPr marL="0" indent="0">
              <a:buFont typeface="Wingdings" charset="2"/>
              <a:buChar char="§"/>
            </a:pP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b="1" dirty="0" smtClean="0">
                <a:solidFill>
                  <a:schemeClr val="accent4"/>
                </a:solidFill>
              </a:rPr>
              <a:t>Round 2: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b="1" dirty="0" smtClean="0">
                <a:solidFill>
                  <a:schemeClr val="accent4"/>
                </a:solidFill>
              </a:rPr>
              <a:t>20 minutes</a:t>
            </a:r>
            <a:r>
              <a:rPr lang="en-US" dirty="0" smtClean="0">
                <a:solidFill>
                  <a:schemeClr val="accent4"/>
                </a:solidFill>
              </a:rPr>
              <a:t>, including 5 minutes to get to know each other within your new group and get filled in by your host about what has been discussed at your table in the first round</a:t>
            </a:r>
          </a:p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877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keting Material concept for SCIH">
  <a:themeElements>
    <a:clrScheme name="swiss-tph-work03 1">
      <a:dk1>
        <a:srgbClr val="000000"/>
      </a:dk1>
      <a:lt1>
        <a:srgbClr val="FFFFFF"/>
      </a:lt1>
      <a:dk2>
        <a:srgbClr val="BF3227"/>
      </a:dk2>
      <a:lt2>
        <a:srgbClr val="468AB2"/>
      </a:lt2>
      <a:accent1>
        <a:srgbClr val="E5E5D0"/>
      </a:accent1>
      <a:accent2>
        <a:srgbClr val="8E8A82"/>
      </a:accent2>
      <a:accent3>
        <a:srgbClr val="FFFFFF"/>
      </a:accent3>
      <a:accent4>
        <a:srgbClr val="000000"/>
      </a:accent4>
      <a:accent5>
        <a:srgbClr val="F0F0E4"/>
      </a:accent5>
      <a:accent6>
        <a:srgbClr val="807D75"/>
      </a:accent6>
      <a:hlink>
        <a:srgbClr val="526B62"/>
      </a:hlink>
      <a:folHlink>
        <a:srgbClr val="B2C654"/>
      </a:folHlink>
    </a:clrScheme>
    <a:fontScheme name="swiss-tph-work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wiss-tph-work03 1">
        <a:dk1>
          <a:srgbClr val="000000"/>
        </a:dk1>
        <a:lt1>
          <a:srgbClr val="FFFFFF"/>
        </a:lt1>
        <a:dk2>
          <a:srgbClr val="BF3227"/>
        </a:dk2>
        <a:lt2>
          <a:srgbClr val="468AB2"/>
        </a:lt2>
        <a:accent1>
          <a:srgbClr val="E5E5D0"/>
        </a:accent1>
        <a:accent2>
          <a:srgbClr val="8E8A82"/>
        </a:accent2>
        <a:accent3>
          <a:srgbClr val="FFFFFF"/>
        </a:accent3>
        <a:accent4>
          <a:srgbClr val="000000"/>
        </a:accent4>
        <a:accent5>
          <a:srgbClr val="F0F0E4"/>
        </a:accent5>
        <a:accent6>
          <a:srgbClr val="807D75"/>
        </a:accent6>
        <a:hlink>
          <a:srgbClr val="526B62"/>
        </a:hlink>
        <a:folHlink>
          <a:srgbClr val="B2C6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1245</Words>
  <Application>Microsoft Office PowerPoint</Application>
  <PresentationFormat>On-screen Show (4:3)</PresentationFormat>
  <Paragraphs>165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Wingdings</vt:lpstr>
      <vt:lpstr>Marketing Material concept for SCIH</vt:lpstr>
      <vt:lpstr>iHEA Pre-Congress Session, Basel 14.07.2019 Session organizer: Siddharth Srivastava, Health Financing Specialist            Swiss Tropical and Public Health Institute</vt:lpstr>
      <vt:lpstr>Objective of the Workshop</vt:lpstr>
      <vt:lpstr>Background: what is openIMIS?</vt:lpstr>
      <vt:lpstr>Background: openIMIS Initiative</vt:lpstr>
      <vt:lpstr>Relevance of these Discussions to the Initiative - I</vt:lpstr>
      <vt:lpstr>Relevance of these Discussions to the Initiative - II</vt:lpstr>
      <vt:lpstr>Format of the Workshop: Modified World Café</vt:lpstr>
      <vt:lpstr>World Café: These are the Questions</vt:lpstr>
      <vt:lpstr>World Café: This is the Timing</vt:lpstr>
      <vt:lpstr>World Café: These are the Questions</vt:lpstr>
      <vt:lpstr>openIMIS Community Resources</vt:lpstr>
      <vt:lpstr>Thank you!    </vt:lpstr>
      <vt:lpstr>Top 2 insights - I</vt:lpstr>
      <vt:lpstr>Top 2 insights - II</vt:lpstr>
      <vt:lpstr>Discussion summary – Table 1</vt:lpstr>
      <vt:lpstr>Discussion summary – Table 2</vt:lpstr>
      <vt:lpstr>Discussion summary – Table 3</vt:lpstr>
      <vt:lpstr>Discussion summary – Table 4</vt:lpstr>
      <vt:lpstr>Glimpses from the session</vt:lpstr>
    </vt:vector>
  </TitlesOfParts>
  <Company>Swiss TPH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IMIS Introduction - I</dc:title>
  <dc:creator>Siddharth Srivastava</dc:creator>
  <cp:lastModifiedBy>Siddharth Srivastava</cp:lastModifiedBy>
  <cp:revision>393</cp:revision>
  <cp:lastPrinted>2015-10-26T16:05:39Z</cp:lastPrinted>
  <dcterms:created xsi:type="dcterms:W3CDTF">2015-08-06T14:58:00Z</dcterms:created>
  <dcterms:modified xsi:type="dcterms:W3CDTF">2019-07-22T07:42:20Z</dcterms:modified>
</cp:coreProperties>
</file>