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58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9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ctrTitle"/>
          </p:nvPr>
        </p:nvSpPr>
        <p:spPr>
          <a:xfrm>
            <a:off x="1524003" y="2580775"/>
            <a:ext cx="9144000" cy="2387598"/>
          </a:xfrm>
          <a:solidFill>
            <a:srgbClr val="006374"/>
          </a:solidFill>
        </p:spPr>
        <p:txBody>
          <a:bodyPr anchor="b" anchorCtr="1"/>
          <a:lstStyle>
            <a:lvl1pPr algn="ctr"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Untertitel 2"/>
          <p:cNvSpPr txBox="1">
            <a:spLocks noGrp="1"/>
          </p:cNvSpPr>
          <p:nvPr>
            <p:ph type="subTitle" idx="1"/>
          </p:nvPr>
        </p:nvSpPr>
        <p:spPr>
          <a:xfrm>
            <a:off x="1524003" y="5060445"/>
            <a:ext cx="9144000" cy="1655758"/>
          </a:xfrm>
          <a:solidFill>
            <a:srgbClr val="006374"/>
          </a:solidFill>
        </p:spPr>
        <p:txBody>
          <a:bodyPr anchorCtr="1"/>
          <a:lstStyle>
            <a:lvl1pPr algn="ctr"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  <a:endParaRPr lang="en-GB" noProof="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329" y="768214"/>
            <a:ext cx="1691347" cy="1798277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975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GB" noProof="0" dirty="0" smtClean="0"/>
              <a:t>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Grafik 9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78813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itel 1"/>
          <p:cNvSpPr txBox="1">
            <a:spLocks noGrp="1"/>
          </p:cNvSpPr>
          <p:nvPr>
            <p:ph type="title"/>
          </p:nvPr>
        </p:nvSpPr>
        <p:spPr>
          <a:xfrm>
            <a:off x="831847" y="1709745"/>
            <a:ext cx="10515600" cy="2852735"/>
          </a:xfrm>
          <a:solidFill>
            <a:srgbClr val="006374"/>
          </a:solidFill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4" name="Textplatzhalter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  <a:solidFill>
            <a:srgbClr val="006374"/>
          </a:solidFill>
        </p:spPr>
        <p:txBody>
          <a:bodyPr/>
          <a:lstStyle>
            <a:lvl1pPr>
              <a:defRPr lang="en-US"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GB" noProof="0" dirty="0" smtClean="0"/>
              <a:t>Edit Master text styles</a:t>
            </a:r>
          </a:p>
        </p:txBody>
      </p:sp>
      <p:pic>
        <p:nvPicPr>
          <p:cNvPr id="5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6055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838203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6172200" y="2176043"/>
            <a:ext cx="5181603" cy="4000920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610985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22850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fld id="{BB1A5BDF-536B-4BCB-A33E-4876263A773D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Grafik 6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75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5300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8"/>
          <p:cNvSpPr/>
          <p:nvPr/>
        </p:nvSpPr>
        <p:spPr>
          <a:xfrm>
            <a:off x="0" y="0"/>
            <a:ext cx="12191996" cy="6858000"/>
          </a:xfrm>
          <a:prstGeom prst="rect">
            <a:avLst/>
          </a:prstGeom>
          <a:solidFill>
            <a:srgbClr val="006374"/>
          </a:solidFill>
          <a:ln w="12701" cap="flat">
            <a:solidFill>
              <a:srgbClr val="004753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Inhaltsplatzhalter 2"/>
          <p:cNvSpPr txBox="1">
            <a:spLocks noGrp="1"/>
          </p:cNvSpPr>
          <p:nvPr>
            <p:ph idx="4294967295"/>
          </p:nvPr>
        </p:nvSpPr>
        <p:spPr>
          <a:xfrm>
            <a:off x="838203" y="2176043"/>
            <a:ext cx="5181603" cy="4000920"/>
          </a:xfrm>
        </p:spPr>
        <p:txBody>
          <a:bodyPr>
            <a:noAutofit/>
          </a:bodyPr>
          <a:lstStyle>
            <a:lvl1pPr>
              <a:defRPr lang="en-US" sz="1200">
                <a:solidFill>
                  <a:srgbClr val="FFFFFF"/>
                </a:solidFill>
              </a:defRPr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pic>
        <p:nvPicPr>
          <p:cNvPr id="4" name="Grafik 10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67" y="296384"/>
            <a:ext cx="1409703" cy="47145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4134075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838203" y="1132246"/>
            <a:ext cx="10515600" cy="94041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GB" noProof="0" dirty="0" smtClean="0"/>
              <a:t>MASTERTITELFORMAT BEARBEITEN</a:t>
            </a:r>
            <a:endParaRPr lang="en-GB" noProof="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838203" y="2164467"/>
            <a:ext cx="10515600" cy="40124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GB" noProof="0" dirty="0" err="1" smtClean="0"/>
              <a:t>Formatvorlagen</a:t>
            </a:r>
            <a:r>
              <a:rPr lang="en-GB" noProof="0" dirty="0" smtClean="0"/>
              <a:t> des </a:t>
            </a:r>
            <a:r>
              <a:rPr lang="en-GB" noProof="0" dirty="0" err="1" smtClean="0"/>
              <a:t>Textmasters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Zweite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Dritte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Fünfte</a:t>
            </a:r>
            <a:r>
              <a:rPr lang="en-GB" noProof="0" dirty="0" smtClean="0"/>
              <a:t> </a:t>
            </a:r>
            <a:r>
              <a:rPr lang="en-GB" noProof="0" dirty="0" err="1" smtClean="0"/>
              <a:t>Ebene</a:t>
            </a:r>
            <a:endParaRPr lang="en-GB" noProof="0" dirty="0" smtClean="0"/>
          </a:p>
          <a:p>
            <a:pPr lvl="4"/>
            <a:endParaRPr lang="en-GB" noProof="0" dirty="0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006374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BB1A5BDF-536B-4BCB-A33E-4876263A773D}" type="datetimeFigureOut">
              <a:rPr lang="en-GB" smtClean="0"/>
              <a:t>07/10/2019</a:t>
            </a:fld>
            <a:endParaRPr lang="en-GB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8382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377400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100" b="0" i="1" u="none" strike="noStrike" kern="1200" cap="none" spc="0" baseline="0">
                <a:solidFill>
                  <a:srgbClr val="898989"/>
                </a:solidFill>
                <a:uFillTx/>
                <a:latin typeface="Poppins Light" pitchFamily="2"/>
                <a:cs typeface="Poppins Light" pitchFamily="2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754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372" rtl="0" eaLnBrk="1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4000" b="1" i="0" u="none" strike="noStrike" kern="1200" cap="none" spc="0" baseline="0">
          <a:solidFill>
            <a:srgbClr val="000000"/>
          </a:solidFill>
          <a:uFillTx/>
          <a:latin typeface="Poppins SemiBold" pitchFamily="2"/>
          <a:cs typeface="Poppins SemiBold" pitchFamily="2"/>
        </a:defRPr>
      </a:lvl1pPr>
    </p:titleStyle>
    <p:bodyStyle>
      <a:lvl1pPr marL="0" marR="0" lvl="0" indent="0" algn="l" defTabSz="914372" rtl="0" eaLnBrk="1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Poppins" pitchFamily="2"/>
          <a:cs typeface="Poppins" pitchFamily="2"/>
        </a:defRPr>
      </a:lvl1pPr>
      <a:lvl2pPr marL="457190" marR="0" lvl="1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20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2pPr>
      <a:lvl3pPr marL="914372" marR="0" lvl="2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424242"/>
          </a:solidFill>
          <a:uFillTx/>
          <a:latin typeface="Poppins" pitchFamily="2"/>
          <a:cs typeface="Poppins" pitchFamily="2"/>
        </a:defRPr>
      </a:lvl3pPr>
      <a:lvl4pPr marL="1371563" marR="0" lvl="3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Light" pitchFamily="2"/>
          <a:cs typeface="Poppins Light" pitchFamily="2"/>
        </a:defRPr>
      </a:lvl4pPr>
      <a:lvl5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5pPr>
      <a:lvl6pPr marL="1828754" marR="0" lvl="4" indent="0" algn="l" defTabSz="914372" rtl="0" eaLnBrk="1" fontAlgn="auto" hangingPunct="1">
        <a:lnSpc>
          <a:spcPct val="90000"/>
        </a:lnSpc>
        <a:spcBef>
          <a:spcPts val="500"/>
        </a:spcBef>
        <a:spcAft>
          <a:spcPts val="0"/>
        </a:spcAft>
        <a:buNone/>
        <a:tabLst/>
        <a:defRPr lang="de-DE" sz="1800" b="0" i="0" u="none" strike="noStrike" kern="1200" cap="none" spc="0" baseline="0">
          <a:solidFill>
            <a:srgbClr val="747474"/>
          </a:solidFill>
          <a:uFillTx/>
          <a:latin typeface="Poppins ExtraLight" pitchFamily="2"/>
          <a:cs typeface="Poppins ExtraLight" pitchFamily="2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mo.openimis.org:3000/public/dashboard/b402c555-8a33-4142-a4db-2ba39196c923" TargetMode="External"/><Relationship Id="rId3" Type="http://schemas.openxmlformats.org/officeDocument/2006/relationships/hyperlink" Target="https://openimis.atlassian.net/browse/OP-84" TargetMode="External"/><Relationship Id="rId7" Type="http://schemas.openxmlformats.org/officeDocument/2006/relationships/hyperlink" Target="http://demo.openimis.org/Reports/report/openIMIS/sumClaimedApprovedValuatedperHF" TargetMode="External"/><Relationship Id="rId12" Type="http://schemas.openxmlformats.org/officeDocument/2006/relationships/hyperlink" Target="https://openimis.atlassian.net/wiki/spaces/OP/pages/906526894/WA2.+Set+up+the+default+openIMIS+instance" TargetMode="External"/><Relationship Id="rId2" Type="http://schemas.openxmlformats.org/officeDocument/2006/relationships/hyperlink" Target="https://openimis.atlassian.net/browse/OSD-6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wiki/spaces/OP/pages/786104344/Country+Localisation" TargetMode="External"/><Relationship Id="rId11" Type="http://schemas.openxmlformats.org/officeDocument/2006/relationships/hyperlink" Target="https://github.com/openimis/openimis_docs" TargetMode="External"/><Relationship Id="rId5" Type="http://schemas.openxmlformats.org/officeDocument/2006/relationships/hyperlink" Target="https://swisstph.zoom.us/recording/share/IGTi9dRHRhUYmDmzkKG2LWkd2qt0QAE-elVniRoa-6OwIumekTziMw" TargetMode="External"/><Relationship Id="rId10" Type="http://schemas.openxmlformats.org/officeDocument/2006/relationships/hyperlink" Target="https://github.com/openimis/openIMIS-docs-install" TargetMode="External"/><Relationship Id="rId4" Type="http://schemas.openxmlformats.org/officeDocument/2006/relationships/hyperlink" Target="https://openimis.atlassian.net/wiki/download/attachments/189595649/TZ%20mobile%20phone%20integration.pdf?version=1&amp;modificationDate=1567606356157&amp;cacheVersion=1&amp;api=v2" TargetMode="External"/><Relationship Id="rId9" Type="http://schemas.openxmlformats.org/officeDocument/2006/relationships/hyperlink" Target="https://github.com/openimis/openimis-gherki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Project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September 2019 </a:t>
            </a:r>
            <a:endParaRPr lang="en-GB" dirty="0" smtClean="0"/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  <a:p>
            <a:r>
              <a:rPr lang="en-GB" dirty="0" smtClean="0"/>
              <a:t>Dragos Dobre, Patrick Delcroix, Kamil Madej</a:t>
            </a:r>
          </a:p>
          <a:p>
            <a:r>
              <a:rPr lang="de-CH" dirty="0" smtClean="0"/>
              <a:t> </a:t>
            </a:r>
            <a:endParaRPr lang="en-GB" dirty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September </a:t>
            </a:r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0515600" cy="4424340"/>
          </a:xfrm>
        </p:spPr>
        <p:txBody>
          <a:bodyPr>
            <a:normAutofit fontScale="70000" lnSpcReduction="20000"/>
          </a:bodyPr>
          <a:lstStyle/>
          <a:p>
            <a:r>
              <a:rPr lang="en-GB" b="1" dirty="0" smtClean="0"/>
              <a:t>Support activities: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Service Desk tickets: </a:t>
            </a:r>
            <a:r>
              <a:rPr lang="en-GB" dirty="0" smtClean="0">
                <a:hlinkClick r:id="rId2"/>
              </a:rPr>
              <a:t>OSD-60</a:t>
            </a:r>
            <a:r>
              <a:rPr lang="en-GB" dirty="0" smtClean="0"/>
              <a:t> - </a:t>
            </a:r>
            <a:r>
              <a:rPr lang="en-GB" dirty="0" smtClean="0"/>
              <a:t>Easy way to customize the mobile applications</a:t>
            </a:r>
            <a:endParaRPr lang="en-GB" dirty="0" smtClean="0"/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Specification available in </a:t>
            </a:r>
            <a:r>
              <a:rPr lang="en-GB" dirty="0" smtClean="0">
                <a:hlinkClick r:id="rId3"/>
              </a:rPr>
              <a:t>OP-84</a:t>
            </a:r>
            <a:r>
              <a:rPr lang="en-GB" dirty="0" smtClean="0"/>
              <a:t> (not part of October release)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Tanzania mobile phone integration presentation (</a:t>
            </a:r>
            <a:r>
              <a:rPr lang="en-GB" dirty="0" smtClean="0">
                <a:hlinkClick r:id="rId4"/>
              </a:rPr>
              <a:t>Presentation</a:t>
            </a:r>
            <a:r>
              <a:rPr lang="en-GB" dirty="0" smtClean="0"/>
              <a:t>, </a:t>
            </a:r>
            <a:r>
              <a:rPr lang="en-GB" dirty="0" smtClean="0">
                <a:hlinkClick r:id="rId5"/>
              </a:rPr>
              <a:t>Webinar</a:t>
            </a:r>
            <a:r>
              <a:rPr lang="en-GB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Participation on Claim module review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Country localisation training/tutorial (</a:t>
            </a:r>
            <a:r>
              <a:rPr lang="en-GB" dirty="0" smtClean="0">
                <a:hlinkClick r:id="rId6"/>
              </a:rPr>
              <a:t>under development</a:t>
            </a:r>
            <a:r>
              <a:rPr lang="en-GB" dirty="0" smtClean="0"/>
              <a:t> – T2)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Test of </a:t>
            </a:r>
            <a:r>
              <a:rPr lang="en-GB" dirty="0" smtClean="0">
                <a:hlinkClick r:id="rId7"/>
              </a:rPr>
              <a:t>SSRS</a:t>
            </a:r>
            <a:r>
              <a:rPr lang="en-GB" dirty="0" smtClean="0"/>
              <a:t> (requires Windows credentials) and </a:t>
            </a:r>
            <a:r>
              <a:rPr lang="en-GB" dirty="0" err="1" smtClean="0">
                <a:hlinkClick r:id="rId8"/>
              </a:rPr>
              <a:t>Metabase</a:t>
            </a:r>
            <a:r>
              <a:rPr lang="en-GB" dirty="0" smtClean="0"/>
              <a:t> (no credentials, open source) on the demo server</a:t>
            </a:r>
          </a:p>
          <a:p>
            <a:r>
              <a:rPr lang="en-GB" b="1" dirty="0" smtClean="0"/>
              <a:t>Maintenance activities</a:t>
            </a:r>
            <a:r>
              <a:rPr lang="en-GB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Review and integrate </a:t>
            </a:r>
            <a:r>
              <a:rPr lang="en-GB" dirty="0" err="1" smtClean="0"/>
              <a:t>SolDevelo’s</a:t>
            </a:r>
            <a:r>
              <a:rPr lang="en-GB" dirty="0" smtClean="0"/>
              <a:t> developments on security issues (Tanzania project)</a:t>
            </a:r>
          </a:p>
          <a:p>
            <a:r>
              <a:rPr lang="en-GB" b="1" dirty="0" smtClean="0"/>
              <a:t>Release activities</a:t>
            </a:r>
            <a:r>
              <a:rPr lang="en-GB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Preparation of the October release </a:t>
            </a:r>
            <a:endParaRPr lang="en-GB" dirty="0" smtClean="0">
              <a:hlinkClick r:id="rId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  <a:hlinkClick r:id="rId9"/>
              </a:rPr>
              <a:t>Test cases specification</a:t>
            </a:r>
            <a:r>
              <a:rPr lang="en-GB" dirty="0" smtClean="0">
                <a:solidFill>
                  <a:schemeClr val="tx1"/>
                </a:solidFill>
              </a:rPr>
              <a:t> with Gherkin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Rework the </a:t>
            </a:r>
            <a:r>
              <a:rPr lang="en-GB" dirty="0" smtClean="0">
                <a:solidFill>
                  <a:schemeClr val="tx1"/>
                </a:solidFill>
                <a:hlinkClick r:id="rId10"/>
              </a:rPr>
              <a:t>install manual</a:t>
            </a:r>
            <a:r>
              <a:rPr lang="en-GB" dirty="0" smtClean="0">
                <a:solidFill>
                  <a:schemeClr val="tx1"/>
                </a:solidFill>
              </a:rPr>
              <a:t> to separate it from </a:t>
            </a:r>
            <a:r>
              <a:rPr lang="en-GB" dirty="0" smtClean="0">
                <a:solidFill>
                  <a:schemeClr val="tx1"/>
                </a:solidFill>
                <a:hlinkClick r:id="rId11"/>
              </a:rPr>
              <a:t>user manual</a:t>
            </a:r>
            <a:endParaRPr lang="en-GB" dirty="0" smtClean="0">
              <a:solidFill>
                <a:schemeClr val="tx1"/>
              </a:solidFill>
            </a:endParaRPr>
          </a:p>
          <a:p>
            <a:pPr marL="800090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Installation manual included into the country localization training (</a:t>
            </a:r>
            <a:r>
              <a:rPr lang="en-GB" dirty="0" smtClean="0">
                <a:solidFill>
                  <a:schemeClr val="tx1"/>
                </a:solidFill>
                <a:hlinkClick r:id="rId12"/>
              </a:rPr>
              <a:t>main source</a:t>
            </a:r>
            <a:r>
              <a:rPr lang="en-GB" dirty="0" smtClean="0">
                <a:solidFill>
                  <a:schemeClr val="tx1"/>
                </a:solidFill>
              </a:rPr>
              <a:t>)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budget available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Remaining time: </a:t>
            </a:r>
            <a:r>
              <a:rPr lang="en-GB" dirty="0" smtClean="0"/>
              <a:t>121.75 </a:t>
            </a:r>
            <a:r>
              <a:rPr lang="en-GB" dirty="0" smtClean="0"/>
              <a:t>days =&gt; </a:t>
            </a:r>
            <a:r>
              <a:rPr lang="en-GB" dirty="0"/>
              <a:t>50.73%</a:t>
            </a:r>
            <a:r>
              <a:rPr lang="en-GB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3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b="1" dirty="0" smtClean="0"/>
              <a:t>Release management: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October </a:t>
            </a:r>
            <a:r>
              <a:rPr lang="en-GB" dirty="0" smtClean="0"/>
              <a:t>2019 release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Re-test integration of legacy openIMIS with new gateway with Docker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Update AR-IMIS </a:t>
            </a:r>
            <a:r>
              <a:rPr lang="en-GB" dirty="0" err="1" smtClean="0"/>
              <a:t>Github</a:t>
            </a:r>
            <a:r>
              <a:rPr lang="en-GB" dirty="0" smtClean="0"/>
              <a:t> repository and </a:t>
            </a:r>
            <a:r>
              <a:rPr lang="en-GB" dirty="0" err="1" smtClean="0"/>
              <a:t>ReadTheDocs</a:t>
            </a:r>
            <a:r>
              <a:rPr lang="en-GB" dirty="0" smtClean="0"/>
              <a:t> documentation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Continue the test cases specification and test data </a:t>
            </a:r>
          </a:p>
          <a:p>
            <a:r>
              <a:rPr lang="en-GB" b="1" dirty="0" smtClean="0"/>
              <a:t>Specification and code integration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Review and integration of </a:t>
            </a:r>
            <a:r>
              <a:rPr lang="en-GB" dirty="0" err="1" smtClean="0"/>
              <a:t>SolDevelo’s</a:t>
            </a:r>
            <a:r>
              <a:rPr lang="en-GB" dirty="0" smtClean="0"/>
              <a:t> developments on security issues (Tanzania project)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Continue integration of </a:t>
            </a:r>
            <a:r>
              <a:rPr lang="en-GB" dirty="0" err="1" smtClean="0"/>
              <a:t>Exact’s</a:t>
            </a:r>
            <a:r>
              <a:rPr lang="en-GB" dirty="0" smtClean="0"/>
              <a:t> openIMIS repository into the official one</a:t>
            </a:r>
          </a:p>
          <a:p>
            <a:r>
              <a:rPr lang="en-GB" b="1" dirty="0" smtClean="0"/>
              <a:t>Localisation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User documentation translation in French with </a:t>
            </a:r>
            <a:r>
              <a:rPr lang="en-GB" dirty="0" err="1"/>
              <a:t>DeepL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b="1" dirty="0" smtClean="0"/>
              <a:t>Other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AeHIN’s</a:t>
            </a:r>
            <a:r>
              <a:rPr lang="en-GB" dirty="0" smtClean="0"/>
              <a:t> country customization support, country localisation tutorial and webinar (Tender 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BaselHack</a:t>
            </a:r>
            <a:r>
              <a:rPr lang="en-GB" dirty="0" smtClean="0"/>
              <a:t> (2-3 Nov 2019 in Basel, Switzerland)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Dragos Dobre, Patrick Delcroix, </a:t>
            </a:r>
            <a:r>
              <a:rPr lang="en-GB" dirty="0" err="1"/>
              <a:t>Kamil</a:t>
            </a:r>
            <a:r>
              <a:rPr lang="en-GB" dirty="0"/>
              <a:t> </a:t>
            </a:r>
            <a:r>
              <a:rPr lang="en-GB" dirty="0" err="1"/>
              <a:t>Madej</a:t>
            </a:r>
            <a:endParaRPr lang="en-GB" dirty="0"/>
          </a:p>
          <a:p>
            <a:endParaRPr lang="en-GB" dirty="0"/>
          </a:p>
        </p:txBody>
      </p:sp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 wid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 wide" id="{9E5E7A20-E624-4EFA-BB88-F0806F1AB87F}" vid="{9B7284C1-372A-4903-AE75-CA579A4616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 wide</Template>
  <TotalTime>0</TotalTime>
  <Words>255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Poppins</vt:lpstr>
      <vt:lpstr>Poppins ExtraLight</vt:lpstr>
      <vt:lpstr>Poppins Light</vt:lpstr>
      <vt:lpstr>Poppins SemiBold</vt:lpstr>
      <vt:lpstr>openIMIS wide</vt:lpstr>
      <vt:lpstr> Maintenance and Support Project </vt:lpstr>
      <vt:lpstr>September activities</vt:lpstr>
      <vt:lpstr>Time budget available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57</cp:revision>
  <dcterms:created xsi:type="dcterms:W3CDTF">2019-05-03T11:46:18Z</dcterms:created>
  <dcterms:modified xsi:type="dcterms:W3CDTF">2019-10-07T10:59:50Z</dcterms:modified>
</cp:coreProperties>
</file>