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30" r:id="rId3"/>
    <p:sldId id="502" r:id="rId4"/>
    <p:sldId id="433" r:id="rId5"/>
    <p:sldId id="434" r:id="rId6"/>
    <p:sldId id="461" r:id="rId7"/>
    <p:sldId id="464" r:id="rId8"/>
    <p:sldId id="503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504" r:id="rId21"/>
    <p:sldId id="476" r:id="rId22"/>
    <p:sldId id="477" r:id="rId23"/>
    <p:sldId id="507" r:id="rId24"/>
    <p:sldId id="478" r:id="rId25"/>
    <p:sldId id="479" r:id="rId26"/>
    <p:sldId id="505" r:id="rId27"/>
    <p:sldId id="480" r:id="rId28"/>
    <p:sldId id="482" r:id="rId29"/>
    <p:sldId id="481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54" r:id="rId40"/>
    <p:sldId id="506" r:id="rId41"/>
    <p:sldId id="493" r:id="rId42"/>
    <p:sldId id="494" r:id="rId43"/>
    <p:sldId id="495" r:id="rId44"/>
    <p:sldId id="499" r:id="rId45"/>
    <p:sldId id="497" r:id="rId46"/>
    <p:sldId id="500" r:id="rId47"/>
    <p:sldId id="501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9" autoAdjust="0"/>
    <p:restoredTop sz="94343" autoAdjust="0"/>
  </p:normalViewPr>
  <p:slideViewPr>
    <p:cSldViewPr snapToGrid="0" snapToObjects="1">
      <p:cViewPr varScale="1">
        <p:scale>
          <a:sx n="73" d="100"/>
          <a:sy n="73" d="100"/>
        </p:scale>
        <p:origin x="5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27.12.2019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47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7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34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5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4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871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71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mobile%20network&amp;i=996152" TargetMode="External"/><Relationship Id="rId3" Type="http://schemas.openxmlformats.org/officeDocument/2006/relationships/hyperlink" Target="https://thenounproject.com/search/?q=payment&amp;i=2047581" TargetMode="External"/><Relationship Id="rId7" Type="http://schemas.openxmlformats.org/officeDocument/2006/relationships/hyperlink" Target="https://thenounproject.com/search/?q=medication&amp;i=1091553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pharmacy&amp;i=1949514" TargetMode="External"/><Relationship Id="rId11" Type="http://schemas.openxmlformats.org/officeDocument/2006/relationships/hyperlink" Target="https://thenounproject.com/search/?q=family%20with%20grandparents&amp;creator=1840742&amp;i=1915285" TargetMode="External"/><Relationship Id="rId5" Type="http://schemas.openxmlformats.org/officeDocument/2006/relationships/hyperlink" Target="https://thenounproject.com/term/hospital/2390457/" TargetMode="External"/><Relationship Id="rId10" Type="http://schemas.openxmlformats.org/officeDocument/2006/relationships/hyperlink" Target="https://thenounproject.com/term/contract-document/1748473/" TargetMode="External"/><Relationship Id="rId4" Type="http://schemas.openxmlformats.org/officeDocument/2006/relationships/hyperlink" Target="https://thenounproject.com/search/?q=hospital&amp;i=2829615" TargetMode="External"/><Relationship Id="rId9" Type="http://schemas.openxmlformats.org/officeDocument/2006/relationships/hyperlink" Target="https://thenounproject.com/search/?q=worker&amp;i=892650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 err="1" smtClean="0"/>
              <a:t>openIMIS</a:t>
            </a:r>
            <a:r>
              <a:rPr lang="en-GB" sz="4800" dirty="0" smtClean="0"/>
              <a:t> Demo – Offline version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700" dirty="0" smtClean="0"/>
              <a:t>(shortened version)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2000" dirty="0" smtClean="0"/>
              <a:t>02.10.2019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701800" y="3073818"/>
            <a:ext cx="9144000" cy="238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l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/>
              <a:t>Introduction - </a:t>
            </a:r>
            <a:br>
              <a:rPr lang="en-GB" sz="4800" dirty="0" smtClean="0"/>
            </a:br>
            <a:r>
              <a:rPr lang="en-GB" sz="4000" dirty="0" err="1" smtClean="0"/>
              <a:t>openIMIS</a:t>
            </a:r>
            <a:r>
              <a:rPr lang="en-GB" sz="4000" dirty="0" smtClean="0"/>
              <a:t> system characteristics &amp; data captured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428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Login </a:t>
            </a:r>
            <a:r>
              <a:rPr lang="en-GB" kern="0" dirty="0" smtClean="0">
                <a:solidFill>
                  <a:srgbClr val="000000"/>
                </a:solidFill>
              </a:rPr>
              <a:t>Screen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813" b="7934"/>
          <a:stretch/>
        </p:blipFill>
        <p:spPr>
          <a:xfrm>
            <a:off x="2272936" y="1265839"/>
            <a:ext cx="7849744" cy="532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9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4427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Home </a:t>
            </a:r>
            <a:r>
              <a:rPr lang="en-GB" kern="0" dirty="0" smtClean="0">
                <a:solidFill>
                  <a:srgbClr val="000000"/>
                </a:solidFill>
              </a:rPr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834" t="3502" r="11071" b="12718"/>
          <a:stretch/>
        </p:blipFill>
        <p:spPr>
          <a:xfrm>
            <a:off x="2641961" y="1114838"/>
            <a:ext cx="6908075" cy="56970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65760" y="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41961" y="1985554"/>
            <a:ext cx="1002576" cy="2481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5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r>
              <a:rPr lang="de-CH" dirty="0" smtClean="0"/>
              <a:t>Locations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53" t="7869" r="11072" b="17916"/>
          <a:stretch/>
        </p:blipFill>
        <p:spPr>
          <a:xfrm>
            <a:off x="2307093" y="1132243"/>
            <a:ext cx="7577814" cy="556477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3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732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– 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10" t="7543" r="23984" b="23417"/>
          <a:stretch/>
        </p:blipFill>
        <p:spPr>
          <a:xfrm>
            <a:off x="2142309" y="1154143"/>
            <a:ext cx="7751887" cy="556364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726178" y="3317966"/>
            <a:ext cx="793570" cy="418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3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424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- II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55" t="7532" r="24005" b="22205"/>
          <a:stretch/>
        </p:blipFill>
        <p:spPr>
          <a:xfrm>
            <a:off x="2233750" y="1113950"/>
            <a:ext cx="7596204" cy="55661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447834" y="2289135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7"/>
          <p:cNvCxnSpPr/>
          <p:nvPr/>
        </p:nvCxnSpPr>
        <p:spPr>
          <a:xfrm flipV="1">
            <a:off x="1407380" y="3016301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/>
          <p:cNvCxnSpPr/>
          <p:nvPr/>
        </p:nvCxnSpPr>
        <p:spPr>
          <a:xfrm flipV="1">
            <a:off x="1407380" y="3928827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7"/>
          <p:cNvCxnSpPr/>
          <p:nvPr/>
        </p:nvCxnSpPr>
        <p:spPr>
          <a:xfrm flipV="1">
            <a:off x="1407380" y="4827889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5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004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815" t="22084" r="26415" b="14646"/>
          <a:stretch/>
        </p:blipFill>
        <p:spPr>
          <a:xfrm>
            <a:off x="1483085" y="1181415"/>
            <a:ext cx="8493348" cy="562235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625193" y="4704605"/>
            <a:ext cx="1043922" cy="278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2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513082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0" y="1591521"/>
            <a:ext cx="2668896" cy="474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22" y="1603849"/>
            <a:ext cx="2668896" cy="4744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15" y="1603848"/>
            <a:ext cx="2661962" cy="47323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15149" y="4437246"/>
            <a:ext cx="9545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25518" y="4437246"/>
            <a:ext cx="8064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4" y="174658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Claim </a:t>
            </a:r>
            <a:r>
              <a:rPr lang="de-CH" dirty="0" err="1" smtClean="0"/>
              <a:t>administrators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746" t="21538" r="26428" b="14286"/>
          <a:stretch/>
        </p:blipFill>
        <p:spPr>
          <a:xfrm>
            <a:off x="1647055" y="1132243"/>
            <a:ext cx="8372155" cy="561562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5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32309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Claim </a:t>
            </a:r>
            <a:r>
              <a:rPr lang="de-CH" dirty="0" err="1" smtClean="0"/>
              <a:t>admin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2" y="1366333"/>
            <a:ext cx="2925061" cy="5200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36" y="1366333"/>
            <a:ext cx="2925061" cy="520010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75620" y="3966387"/>
            <a:ext cx="13956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7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3" y="10046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Other Users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25" t="22124" r="26349" b="13992"/>
          <a:stretch/>
        </p:blipFill>
        <p:spPr>
          <a:xfrm>
            <a:off x="1641186" y="1018859"/>
            <a:ext cx="8508653" cy="568112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8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</a:t>
            </a:r>
            <a:r>
              <a:rPr lang="en-GB" sz="1800" dirty="0" smtClean="0">
                <a:solidFill>
                  <a:srgbClr val="006666"/>
                </a:solidFill>
              </a:rPr>
              <a:t>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1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Beneficiary related  </a:t>
            </a:r>
            <a:r>
              <a:rPr lang="en-GB" b="1" dirty="0" smtClean="0">
                <a:solidFill>
                  <a:srgbClr val="006666"/>
                </a:solidFill>
              </a:rPr>
              <a:t>3a    </a:t>
            </a:r>
            <a:endParaRPr lang="en-GB" b="1" dirty="0" smtClean="0">
              <a:solidFill>
                <a:srgbClr val="006666"/>
              </a:solidFill>
            </a:endParaRP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</a:t>
            </a:r>
            <a:r>
              <a:rPr lang="en-GB" sz="1800" dirty="0" smtClean="0">
                <a:solidFill>
                  <a:srgbClr val="006666"/>
                </a:solidFill>
              </a:rPr>
              <a:t>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2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142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 smtClean="0"/>
              <a:t>Beneficiary data -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" y="2149355"/>
            <a:ext cx="10515600" cy="401249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1072" t="7685" r="10952" b="19842"/>
          <a:stretch/>
        </p:blipFill>
        <p:spPr>
          <a:xfrm>
            <a:off x="2979295" y="967294"/>
            <a:ext cx="6056145" cy="4327139"/>
          </a:xfrm>
          <a:prstGeom prst="rect">
            <a:avLst/>
          </a:prstGeom>
        </p:spPr>
      </p:pic>
      <p:pic>
        <p:nvPicPr>
          <p:cNvPr id="15" name="Picture 2" descr="http://132.148.151.32:88/Images/Updated/172000001_E00001_20170101_0.0_0.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19" y="2502687"/>
            <a:ext cx="1588451" cy="14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1667" t="55384" r="26111" b="17031"/>
          <a:stretch/>
        </p:blipFill>
        <p:spPr>
          <a:xfrm>
            <a:off x="2963710" y="4983206"/>
            <a:ext cx="6071730" cy="173724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9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673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 smtClean="0"/>
              <a:t>Beneficiary data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3436" r="1029" b="2794"/>
          <a:stretch/>
        </p:blipFill>
        <p:spPr bwMode="auto">
          <a:xfrm>
            <a:off x="2228730" y="1281084"/>
            <a:ext cx="7734540" cy="532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2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b="1" dirty="0">
                <a:solidFill>
                  <a:srgbClr val="006666"/>
                </a:solidFill>
              </a:rPr>
              <a:t>Claims </a:t>
            </a:r>
            <a:r>
              <a:rPr lang="en-GB" b="1" dirty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</a:t>
            </a:r>
            <a:r>
              <a:rPr lang="en-GB" sz="1800" dirty="0" smtClean="0">
                <a:solidFill>
                  <a:srgbClr val="006666"/>
                </a:solidFill>
              </a:rPr>
              <a:t>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7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36" y="259550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/>
              <a:t>Claim entry </a:t>
            </a:r>
            <a:r>
              <a:rPr lang="en-GB" kern="0" dirty="0" smtClean="0"/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 r="1559" b="1433"/>
          <a:stretch/>
        </p:blipFill>
        <p:spPr bwMode="auto">
          <a:xfrm>
            <a:off x="2431879" y="1133282"/>
            <a:ext cx="8059909" cy="559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03512" y="260649"/>
            <a:ext cx="8560048" cy="3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kern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89" y="3579487"/>
            <a:ext cx="3818475" cy="107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538823" y="6373504"/>
            <a:ext cx="641105" cy="342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106876" y="6389425"/>
            <a:ext cx="748013" cy="3402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6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25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2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5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26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Configuration related data  3c    </a:t>
            </a:r>
            <a:endParaRPr lang="en-GB" b="1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 </a:t>
            </a:r>
            <a:r>
              <a:rPr lang="en-GB" sz="1800" dirty="0" smtClean="0">
                <a:solidFill>
                  <a:srgbClr val="006666"/>
                </a:solidFill>
              </a:rPr>
              <a:t>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9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r>
              <a:rPr lang="de-CH" dirty="0" smtClean="0"/>
              <a:t> </a:t>
            </a:r>
            <a:r>
              <a:rPr lang="de-CH" dirty="0" err="1" smtClean="0"/>
              <a:t>related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5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8856" y="154948"/>
            <a:ext cx="9200296" cy="940411"/>
          </a:xfrm>
        </p:spPr>
        <p:txBody>
          <a:bodyPr/>
          <a:lstStyle/>
          <a:p>
            <a:pPr algn="ctr"/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scheme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87857"/>
            <a:ext cx="10515600" cy="438910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136643" y="2298815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</a:t>
            </a:r>
            <a:r>
              <a:rPr lang="de-DE" dirty="0" err="1" smtClean="0"/>
              <a:t>services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136643" y="3394722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Items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768755" y="1557371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768755" y="3549389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Claim Administrators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768755" y="2548218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Enrolment</a:t>
            </a:r>
            <a:r>
              <a:rPr lang="de-DE" dirty="0" smtClean="0"/>
              <a:t> </a:t>
            </a:r>
            <a:r>
              <a:rPr lang="de-DE" dirty="0" err="1" smtClean="0"/>
              <a:t>officers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768755" y="4540757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Payers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4768755" y="5584842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Locations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838200" y="1557371"/>
            <a:ext cx="3415352" cy="40011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latin typeface="Poppins SemiBold"/>
              </a:rPr>
              <a:t>General </a:t>
            </a:r>
            <a:r>
              <a:rPr lang="de-DE" sz="2000" dirty="0" err="1" smtClean="0">
                <a:latin typeface="Poppins SemiBold"/>
              </a:rPr>
              <a:t>definition</a:t>
            </a:r>
            <a:r>
              <a:rPr lang="de-DE" sz="2000" dirty="0" smtClean="0">
                <a:latin typeface="Poppins SemiBold"/>
              </a:rPr>
              <a:t> </a:t>
            </a:r>
            <a:r>
              <a:rPr lang="de-DE" sz="2000" dirty="0" err="1" smtClean="0">
                <a:latin typeface="Poppins SemiBold"/>
              </a:rPr>
              <a:t>of</a:t>
            </a:r>
            <a:r>
              <a:rPr lang="de-DE" sz="2000" dirty="0" smtClean="0">
                <a:latin typeface="Poppins SemiBold"/>
              </a:rPr>
              <a:t>:</a:t>
            </a:r>
            <a:endParaRPr lang="de-DE" sz="2000" dirty="0">
              <a:latin typeface="Poppins SemiBold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136643" y="4485017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Price </a:t>
            </a:r>
            <a:r>
              <a:rPr lang="de-DE" dirty="0" err="1" smtClean="0"/>
              <a:t>lists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9485195" y="2708887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Products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9485195" y="3727726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838200" y="1957481"/>
            <a:ext cx="3415352" cy="137174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(</a:t>
            </a:r>
            <a:r>
              <a:rPr lang="de-DE" dirty="0" err="1" smtClean="0"/>
              <a:t>Definitions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specificied</a:t>
            </a:r>
            <a:r>
              <a:rPr lang="de-DE" dirty="0" smtClean="0"/>
              <a:t> </a:t>
            </a:r>
            <a:r>
              <a:rPr lang="de-DE" dirty="0" err="1" smtClean="0"/>
              <a:t>later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, </a:t>
            </a:r>
            <a:r>
              <a:rPr lang="de-DE" dirty="0" err="1" smtClean="0"/>
              <a:t>packages,etc</a:t>
            </a:r>
            <a:r>
              <a:rPr lang="de-DE" dirty="0" smtClean="0"/>
              <a:t>.)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1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8857355" y="1393050"/>
            <a:ext cx="10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Provider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364751" y="1485749"/>
            <a:ext cx="14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Poppins SemiBold"/>
              </a:rPr>
              <a:t>Purchaser</a:t>
            </a:r>
            <a:endParaRPr lang="de-CH" sz="1600" dirty="0">
              <a:latin typeface="Poppins SemiBol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11550" y="5860436"/>
            <a:ext cx="9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Client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838200" y="171211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dirty="0" smtClean="0"/>
              <a:t>Construction of a scheme II</a:t>
            </a:r>
            <a:endParaRPr lang="de-CH" dirty="0"/>
          </a:p>
        </p:txBody>
      </p:sp>
      <p:sp>
        <p:nvSpPr>
          <p:cNvPr id="90" name="Rechteck 89"/>
          <p:cNvSpPr/>
          <p:nvPr/>
        </p:nvSpPr>
        <p:spPr>
          <a:xfrm>
            <a:off x="7222148" y="2278176"/>
            <a:ext cx="4363092" cy="4004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7484063" y="2375128"/>
            <a:ext cx="1322175" cy="1076312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" b="14051"/>
          <a:stretch/>
        </p:blipFill>
        <p:spPr>
          <a:xfrm>
            <a:off x="7512775" y="4929972"/>
            <a:ext cx="1252693" cy="1096100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9050505" y="2684653"/>
            <a:ext cx="706375" cy="706375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9064866" y="3907151"/>
            <a:ext cx="706375" cy="706375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9088414" y="5274950"/>
            <a:ext cx="706375" cy="706375"/>
          </a:xfrm>
          <a:prstGeom prst="rect">
            <a:avLst/>
          </a:prstGeom>
        </p:spPr>
      </p:pic>
      <p:pic>
        <p:nvPicPr>
          <p:cNvPr id="96" name="Inhaltsplatzhalter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b="14992"/>
          <a:stretch/>
        </p:blipFill>
        <p:spPr>
          <a:xfrm>
            <a:off x="7620211" y="3705177"/>
            <a:ext cx="1037823" cy="92313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0043531" y="2497588"/>
            <a:ext cx="1186006" cy="997098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0085237" y="3654181"/>
            <a:ext cx="1186006" cy="997098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0111221" y="5022943"/>
            <a:ext cx="1186006" cy="9970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/>
          <a:srcRect b="16864"/>
          <a:stretch/>
        </p:blipFill>
        <p:spPr>
          <a:xfrm>
            <a:off x="2304352" y="4750052"/>
            <a:ext cx="1367251" cy="1136675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2408299" y="2028359"/>
            <a:ext cx="1138371" cy="912726"/>
          </a:xfrm>
          <a:prstGeom prst="rect">
            <a:avLst/>
          </a:prstGeom>
        </p:spPr>
      </p:pic>
      <p:sp>
        <p:nvSpPr>
          <p:cNvPr id="9" name="Pfeil nach links und rechts 8"/>
          <p:cNvSpPr/>
          <p:nvPr/>
        </p:nvSpPr>
        <p:spPr>
          <a:xfrm rot="1187128">
            <a:off x="3702704" y="3119440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0" name="Grafik 1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696108" y="3491428"/>
            <a:ext cx="938484" cy="789001"/>
          </a:xfrm>
          <a:prstGeom prst="rect">
            <a:avLst/>
          </a:prstGeom>
        </p:spPr>
      </p:pic>
      <p:sp>
        <p:nvSpPr>
          <p:cNvPr id="121" name="Pfeil nach links und rechts 120"/>
          <p:cNvSpPr/>
          <p:nvPr/>
        </p:nvSpPr>
        <p:spPr>
          <a:xfrm rot="20471830">
            <a:off x="3694151" y="4444064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Pfeil nach links und rechts 121"/>
          <p:cNvSpPr/>
          <p:nvPr/>
        </p:nvSpPr>
        <p:spPr>
          <a:xfrm rot="5400000">
            <a:off x="2093403" y="3809354"/>
            <a:ext cx="1768164" cy="27895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Textfeld 122"/>
          <p:cNvSpPr txBox="1"/>
          <p:nvPr/>
        </p:nvSpPr>
        <p:spPr>
          <a:xfrm>
            <a:off x="10209953" y="1886548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Price Lists</a:t>
            </a:r>
            <a:endParaRPr lang="de-DE" sz="1600" dirty="0">
              <a:latin typeface="Poppins SemiBold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7222148" y="1863491"/>
            <a:ext cx="1538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Type </a:t>
            </a:r>
            <a:r>
              <a:rPr lang="de-DE" sz="1600" dirty="0" err="1" smtClean="0">
                <a:latin typeface="Poppins SemiBold"/>
              </a:rPr>
              <a:t>of</a:t>
            </a:r>
            <a:r>
              <a:rPr lang="de-DE" sz="1600" dirty="0" smtClean="0">
                <a:latin typeface="Poppins SemiBold"/>
              </a:rPr>
              <a:t> </a:t>
            </a:r>
            <a:r>
              <a:rPr lang="de-DE" sz="1600" dirty="0" err="1" smtClean="0">
                <a:latin typeface="Poppins SemiBold"/>
              </a:rPr>
              <a:t>facility</a:t>
            </a:r>
            <a:endParaRPr lang="de-DE" sz="1600" dirty="0">
              <a:latin typeface="Poppins SemiBold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8783905" y="1873899"/>
            <a:ext cx="1402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Medication</a:t>
            </a:r>
            <a:endParaRPr lang="de-DE" sz="1600" dirty="0">
              <a:latin typeface="Poppins SemiBold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565940" y="3689254"/>
            <a:ext cx="111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Contract</a:t>
            </a:r>
            <a:endParaRPr lang="de-DE" sz="1600" dirty="0">
              <a:latin typeface="Poppins SemiBold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5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b="1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</a:t>
            </a:r>
            <a:r>
              <a:rPr lang="en-GB" sz="1800" dirty="0" smtClean="0">
                <a:solidFill>
                  <a:srgbClr val="006666"/>
                </a:solidFill>
              </a:rPr>
              <a:t>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3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548"/>
            <a:ext cx="10515600" cy="940411"/>
          </a:xfrm>
        </p:spPr>
        <p:txBody>
          <a:bodyPr/>
          <a:lstStyle/>
          <a:p>
            <a:r>
              <a:rPr lang="de-CH" dirty="0" smtClean="0"/>
              <a:t>Payers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8149" r="11072" b="17983"/>
          <a:stretch/>
        </p:blipFill>
        <p:spPr>
          <a:xfrm>
            <a:off x="2185917" y="1120959"/>
            <a:ext cx="7820166" cy="569499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2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7995" r="11072" b="19841"/>
          <a:stretch/>
        </p:blipFill>
        <p:spPr>
          <a:xfrm>
            <a:off x="2190427" y="1145370"/>
            <a:ext cx="7811146" cy="555724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8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310" t="8149" r="11072" b="19067"/>
          <a:stretch/>
        </p:blipFill>
        <p:spPr>
          <a:xfrm>
            <a:off x="2306471" y="1145370"/>
            <a:ext cx="7574499" cy="546014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1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191" t="7995" r="10951" b="18757"/>
          <a:stretch/>
        </p:blipFill>
        <p:spPr>
          <a:xfrm>
            <a:off x="2308747" y="1240994"/>
            <a:ext cx="7574506" cy="547819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18606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90" t="8149" r="11190" b="18448"/>
          <a:stretch/>
        </p:blipFill>
        <p:spPr>
          <a:xfrm>
            <a:off x="2220035" y="1114081"/>
            <a:ext cx="7751928" cy="563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2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550"/>
            <a:ext cx="10515600" cy="940411"/>
          </a:xfrm>
        </p:spPr>
        <p:txBody>
          <a:bodyPr/>
          <a:lstStyle/>
          <a:p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Facilities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311" t="8304" r="10951" b="19222"/>
          <a:stretch/>
        </p:blipFill>
        <p:spPr>
          <a:xfrm>
            <a:off x="2308174" y="1199961"/>
            <a:ext cx="7575652" cy="542941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11486" r="17043" b="1461"/>
          <a:stretch/>
        </p:blipFill>
        <p:spPr bwMode="auto">
          <a:xfrm>
            <a:off x="2101754" y="928048"/>
            <a:ext cx="7996905" cy="578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4154" y="119453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4839250" y="1626728"/>
            <a:ext cx="4918899" cy="2481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8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 t="22589" r="5306" b="34845"/>
          <a:stretch/>
        </p:blipFill>
        <p:spPr bwMode="auto">
          <a:xfrm>
            <a:off x="1920502" y="1303905"/>
            <a:ext cx="8350996" cy="510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6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1319" r="17225" b="1628"/>
          <a:stretch/>
        </p:blipFill>
        <p:spPr bwMode="auto">
          <a:xfrm>
            <a:off x="2129051" y="1024516"/>
            <a:ext cx="7820167" cy="569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179174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smtClean="0"/>
              <a:t>Products – III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4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39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3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4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26660" y="791245"/>
            <a:ext cx="112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Communication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within</a:t>
            </a:r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openIMIS</a:t>
            </a:r>
            <a:endParaRPr lang="en-GB" b="1" dirty="0">
              <a:latin typeface="Poppins SemiBold"/>
              <a:ea typeface="Calibri" charset="0"/>
              <a:cs typeface="Calibri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26" y="1694973"/>
            <a:ext cx="2059239" cy="20592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180443" y="5276400"/>
            <a:ext cx="2530672" cy="1390257"/>
          </a:xfrm>
          <a:prstGeom prst="rect">
            <a:avLst/>
          </a:prstGeom>
        </p:spPr>
      </p:pic>
      <p:sp>
        <p:nvSpPr>
          <p:cNvPr id="13" name="Oval 6"/>
          <p:cNvSpPr/>
          <p:nvPr/>
        </p:nvSpPr>
        <p:spPr>
          <a:xfrm>
            <a:off x="5417915" y="155414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</a:t>
            </a:r>
            <a:r>
              <a:rPr lang="de-DE" sz="1400" b="1" dirty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S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4" name="Left-Right Arrow 20"/>
          <p:cNvSpPr/>
          <p:nvPr/>
        </p:nvSpPr>
        <p:spPr>
          <a:xfrm rot="1782812">
            <a:off x="6928727" y="33194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86" y="3850587"/>
            <a:ext cx="1711881" cy="1711881"/>
          </a:xfrm>
          <a:prstGeom prst="rect">
            <a:avLst/>
          </a:prstGeom>
        </p:spPr>
      </p:pic>
      <p:sp>
        <p:nvSpPr>
          <p:cNvPr id="18" name="Left-Right Arrow 20"/>
          <p:cNvSpPr/>
          <p:nvPr/>
        </p:nvSpPr>
        <p:spPr>
          <a:xfrm rot="19853265">
            <a:off x="3703658" y="35078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eft-Right Arrow 20"/>
          <p:cNvSpPr/>
          <p:nvPr/>
        </p:nvSpPr>
        <p:spPr>
          <a:xfrm>
            <a:off x="4203484" y="4567430"/>
            <a:ext cx="4215865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6"/>
          <p:cNvSpPr/>
          <p:nvPr/>
        </p:nvSpPr>
        <p:spPr>
          <a:xfrm>
            <a:off x="3412652" y="3098998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3" name="Oval 6"/>
          <p:cNvSpPr/>
          <p:nvPr/>
        </p:nvSpPr>
        <p:spPr>
          <a:xfrm>
            <a:off x="7426952" y="296675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1992956" y="4984777"/>
            <a:ext cx="1829766" cy="735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o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nline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25" name="Oval 6"/>
          <p:cNvSpPr/>
          <p:nvPr/>
        </p:nvSpPr>
        <p:spPr>
          <a:xfrm>
            <a:off x="4863742" y="6314033"/>
            <a:ext cx="1401541" cy="449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6" name="Oval 6"/>
          <p:cNvSpPr/>
          <p:nvPr/>
        </p:nvSpPr>
        <p:spPr>
          <a:xfrm>
            <a:off x="5520584" y="4173356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Oval 6"/>
          <p:cNvSpPr/>
          <p:nvPr/>
        </p:nvSpPr>
        <p:spPr>
          <a:xfrm>
            <a:off x="8156707" y="5143327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mobile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2197941" y="3786607"/>
            <a:ext cx="1811846" cy="1550826"/>
          </a:xfrm>
          <a:prstGeom prst="rect">
            <a:avLst/>
          </a:prstGeom>
        </p:spPr>
      </p:pic>
      <p:sp>
        <p:nvSpPr>
          <p:cNvPr id="29" name="Left-Right Arrow 20"/>
          <p:cNvSpPr/>
          <p:nvPr/>
        </p:nvSpPr>
        <p:spPr>
          <a:xfrm rot="1782812">
            <a:off x="3233492" y="5485495"/>
            <a:ext cx="1190132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Reporting and data </a:t>
            </a:r>
            <a:r>
              <a:rPr lang="en-GB" b="1" dirty="0" smtClean="0">
                <a:solidFill>
                  <a:srgbClr val="006666"/>
                </a:solidFill>
              </a:rPr>
              <a:t>analysis   3d    </a:t>
            </a:r>
            <a:endParaRPr lang="en-GB" b="1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6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05"/>
            <a:ext cx="10515600" cy="940411"/>
          </a:xfrm>
        </p:spPr>
        <p:txBody>
          <a:bodyPr/>
          <a:lstStyle/>
          <a:p>
            <a:pPr algn="ctr"/>
            <a:r>
              <a:rPr lang="de-CH" dirty="0" err="1" smtClean="0"/>
              <a:t>Types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0561"/>
            <a:ext cx="10515600" cy="4416401"/>
          </a:xfrm>
        </p:spPr>
        <p:txBody>
          <a:bodyPr/>
          <a:lstStyle/>
          <a:p>
            <a:r>
              <a:rPr lang="de-CH" dirty="0" smtClean="0"/>
              <a:t>Standard operational </a:t>
            </a:r>
            <a:r>
              <a:rPr lang="de-CH" dirty="0" err="1" smtClean="0"/>
              <a:t>reports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err="1" smtClean="0"/>
              <a:t>Customizable</a:t>
            </a:r>
            <a:r>
              <a:rPr lang="de-CH" dirty="0" smtClean="0"/>
              <a:t> </a:t>
            </a:r>
            <a:r>
              <a:rPr lang="de-CH" dirty="0" err="1" smtClean="0"/>
              <a:t>reporting</a:t>
            </a:r>
            <a:r>
              <a:rPr lang="de-CH" dirty="0" smtClean="0"/>
              <a:t> </a:t>
            </a:r>
            <a:r>
              <a:rPr lang="de-CH" dirty="0" err="1" smtClean="0"/>
              <a:t>options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411" y="2192105"/>
            <a:ext cx="10822676" cy="440120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Primary </a:t>
            </a:r>
            <a:r>
              <a:rPr lang="en-US" sz="2000" dirty="0">
                <a:latin typeface="Poppins"/>
              </a:rPr>
              <a:t>Operational </a:t>
            </a:r>
            <a:r>
              <a:rPr lang="en-US" sz="2000" dirty="0" smtClean="0">
                <a:latin typeface="Poppins"/>
              </a:rPr>
              <a:t>Indicators-policies &amp; claims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Derived </a:t>
            </a:r>
            <a:r>
              <a:rPr lang="en-US" sz="2000" dirty="0">
                <a:latin typeface="Poppins"/>
              </a:rPr>
              <a:t>Operational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Collection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Product Sales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</a:t>
            </a:r>
            <a:r>
              <a:rPr lang="en-US" sz="2000" dirty="0">
                <a:latin typeface="Poppins"/>
              </a:rPr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User Activity Report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Enrolment Performance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Status of registers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latin typeface="Poppins"/>
              </a:rPr>
              <a:t>Insurees</a:t>
            </a:r>
            <a:r>
              <a:rPr lang="en-US" sz="2000" dirty="0" smtClean="0">
                <a:latin typeface="Poppins"/>
              </a:rPr>
              <a:t> </a:t>
            </a:r>
            <a:r>
              <a:rPr lang="en-US" sz="2000" dirty="0">
                <a:latin typeface="Poppins"/>
              </a:rPr>
              <a:t>without </a:t>
            </a:r>
            <a:r>
              <a:rPr lang="en-US" sz="2000" dirty="0" smtClean="0">
                <a:latin typeface="Poppins"/>
              </a:rPr>
              <a:t>photos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Matching Funds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Claim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Percentage of Referrals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Families </a:t>
            </a:r>
            <a:r>
              <a:rPr lang="en-US" sz="2000" dirty="0">
                <a:latin typeface="Poppins"/>
              </a:rPr>
              <a:t>and </a:t>
            </a:r>
            <a:r>
              <a:rPr lang="en-US" sz="2000" dirty="0" err="1">
                <a:latin typeface="Poppins"/>
              </a:rPr>
              <a:t>Insurees</a:t>
            </a:r>
            <a:r>
              <a:rPr lang="en-US" sz="2000" dirty="0">
                <a:latin typeface="Poppins"/>
              </a:rPr>
              <a:t>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Pending </a:t>
            </a:r>
            <a:r>
              <a:rPr lang="en-US" sz="2000" dirty="0" err="1" smtClean="0">
                <a:latin typeface="Poppins"/>
              </a:rPr>
              <a:t>Insurees</a:t>
            </a: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Renewals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Capitation Payment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Rejected Photos</a:t>
            </a:r>
            <a:endParaRPr lang="en-US" sz="2000" dirty="0">
              <a:solidFill>
                <a:srgbClr val="FF0000"/>
              </a:solidFill>
              <a:latin typeface="Poppi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0250" y="34067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dirty="0" smtClean="0"/>
              <a:t>Standard operational reports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1146411" y="1545774"/>
            <a:ext cx="10345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/>
              </a:rPr>
              <a:t>Reports on management of families, </a:t>
            </a:r>
            <a:r>
              <a:rPr lang="en-US" sz="2000" b="1" dirty="0" err="1">
                <a:latin typeface="Poppins"/>
              </a:rPr>
              <a:t>insurees</a:t>
            </a:r>
            <a:r>
              <a:rPr lang="en-US" sz="2000" b="1" dirty="0">
                <a:latin typeface="Poppins"/>
              </a:rPr>
              <a:t>, policies, premiums:</a:t>
            </a:r>
          </a:p>
          <a:p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1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196"/>
            <a:ext cx="10515600" cy="940411"/>
          </a:xfrm>
        </p:spPr>
        <p:txBody>
          <a:bodyPr/>
          <a:lstStyle/>
          <a:p>
            <a:r>
              <a:rPr lang="de-CH" dirty="0" smtClean="0"/>
              <a:t>Generation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standard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43</a:t>
            </a:fld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428" t="22271" r="25635" b="69231"/>
          <a:stretch/>
        </p:blipFill>
        <p:spPr>
          <a:xfrm>
            <a:off x="1074056" y="2417189"/>
            <a:ext cx="9535886" cy="841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666" t="22124" r="26191" b="66301"/>
          <a:stretch/>
        </p:blipFill>
        <p:spPr>
          <a:xfrm>
            <a:off x="1074056" y="3225962"/>
            <a:ext cx="9535886" cy="114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1587" t="21831" r="26111" b="44334"/>
          <a:stretch/>
        </p:blipFill>
        <p:spPr>
          <a:xfrm>
            <a:off x="1074056" y="2123443"/>
            <a:ext cx="9564914" cy="33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44</a:t>
            </a:fld>
            <a:endParaRPr lang="de-D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01980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sz="3200" dirty="0" smtClean="0"/>
              <a:t>Customizable reporting options – DHIS 2</a:t>
            </a:r>
            <a:endParaRPr lang="en-GB" sz="2800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5356354" y="1666817"/>
            <a:ext cx="822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</a:t>
            </a:r>
            <a:endParaRPr kumimoji="0" lang="cs-CZ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13288" r="13668" b="12705"/>
          <a:stretch/>
        </p:blipFill>
        <p:spPr>
          <a:xfrm>
            <a:off x="4997590" y="1824349"/>
            <a:ext cx="1540191" cy="16135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613918" y="5329050"/>
            <a:ext cx="2093590" cy="11501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10365"/>
          <a:stretch/>
        </p:blipFill>
        <p:spPr>
          <a:xfrm>
            <a:off x="9124440" y="2427781"/>
            <a:ext cx="1126907" cy="130359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8774826" y="3348108"/>
            <a:ext cx="1557720" cy="1333310"/>
          </a:xfrm>
          <a:prstGeom prst="rect">
            <a:avLst/>
          </a:prstGeom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0061545" y="2899411"/>
            <a:ext cx="1636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m</a:t>
            </a:r>
            <a:r>
              <a:rPr lang="en-US" altLang="en-US" sz="1400" dirty="0" smtClean="0">
                <a:solidFill>
                  <a:schemeClr val="tx1"/>
                </a:solidFill>
              </a:rPr>
              <a:t>obile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10215231" y="3854820"/>
            <a:ext cx="139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online (thin)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10332546" y="5750231"/>
            <a:ext cx="139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offline (thick)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7511208" y="2782406"/>
            <a:ext cx="748683" cy="605251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V="1">
            <a:off x="9690461" y="4463970"/>
            <a:ext cx="0" cy="81417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8266014" y="3035817"/>
            <a:ext cx="980787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371198" y="3035817"/>
            <a:ext cx="1126155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522867" y="3387657"/>
            <a:ext cx="2233540" cy="78082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Flowchart: Magnetic Disk 34"/>
          <p:cNvSpPr/>
          <p:nvPr/>
        </p:nvSpPr>
        <p:spPr>
          <a:xfrm>
            <a:off x="4119963" y="3390477"/>
            <a:ext cx="1760820" cy="121918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</a:rPr>
              <a:t>Operational database of IMIS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H="1" flipV="1">
            <a:off x="2661675" y="4119242"/>
            <a:ext cx="1300926" cy="954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Magnetic Disk 34"/>
          <p:cNvSpPr/>
          <p:nvPr/>
        </p:nvSpPr>
        <p:spPr>
          <a:xfrm>
            <a:off x="726458" y="3485313"/>
            <a:ext cx="1762107" cy="1124352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IMIS Data Warehouse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1607511" y="5041679"/>
            <a:ext cx="0" cy="59484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6" y="1910863"/>
            <a:ext cx="1678043" cy="114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813512" y="1476294"/>
            <a:ext cx="1587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Front-end (Excel)</a:t>
            </a:r>
            <a:endParaRPr lang="en-GB" altLang="en-US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1659155" y="2872363"/>
            <a:ext cx="0" cy="50707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43547" y="4641006"/>
            <a:ext cx="165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+mj-lt"/>
              </a:rPr>
              <a:t>AR-IMIS</a:t>
            </a:r>
            <a:endParaRPr lang="de-DE" b="1" dirty="0">
              <a:latin typeface="+mj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479211" y="3754000"/>
            <a:ext cx="165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+mj-lt"/>
              </a:rPr>
              <a:t>ETL</a:t>
            </a:r>
            <a:endParaRPr lang="de-DE" sz="1600" b="1" dirty="0">
              <a:latin typeface="+mj-lt"/>
            </a:endParaRPr>
          </a:p>
        </p:txBody>
      </p:sp>
      <p:sp>
        <p:nvSpPr>
          <p:cNvPr id="49" name="Flowchart: Magnetic Disk 34"/>
          <p:cNvSpPr/>
          <p:nvPr/>
        </p:nvSpPr>
        <p:spPr>
          <a:xfrm>
            <a:off x="760634" y="5667866"/>
            <a:ext cx="1702985" cy="96453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External data sources (e.g. DHIS)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11188" y="3259811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Check with HISP India and update diagram</a:t>
            </a:r>
            <a:endParaRPr lang="en-GB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Customizable reporting options – </a:t>
            </a:r>
            <a:r>
              <a:rPr lang="en-US" altLang="en-US" dirty="0" smtClean="0"/>
              <a:t>DHIS 2 - dashboards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6726" y="342283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Check with HISP India and update slide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4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24538"/>
            <a:ext cx="10515600" cy="940411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Attributions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icons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764949"/>
            <a:ext cx="10515600" cy="4412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Creative </a:t>
            </a:r>
            <a:r>
              <a:rPr lang="de-DE" dirty="0" err="1" smtClean="0"/>
              <a:t>Commons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CC BY 3.0 </a:t>
            </a:r>
            <a:r>
              <a:rPr lang="de-DE" dirty="0" err="1" smtClean="0">
                <a:hlinkClick r:id="rId2"/>
              </a:rPr>
              <a:t>license</a:t>
            </a:r>
            <a:r>
              <a:rPr lang="de-DE" dirty="0" smtClean="0">
                <a:hlinkClick r:id="rId2"/>
              </a:rPr>
              <a:t> </a:t>
            </a:r>
            <a:r>
              <a:rPr lang="de-DE" dirty="0" err="1" smtClean="0"/>
              <a:t>applies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icons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Payment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3"/>
              </a:rPr>
              <a:t>Loki </a:t>
            </a:r>
            <a:r>
              <a:rPr lang="de-DE" dirty="0" err="1" smtClean="0">
                <a:hlinkClick r:id="rId3"/>
              </a:rPr>
              <a:t>Ba</a:t>
            </a:r>
            <a:r>
              <a:rPr lang="de-DE" dirty="0" smtClean="0">
                <a:hlinkClick r:id="rId3"/>
              </a:rPr>
              <a:t> </a:t>
            </a:r>
            <a:r>
              <a:rPr lang="de-DE" dirty="0" smtClean="0"/>
              <a:t>/ </a:t>
            </a:r>
            <a:r>
              <a:rPr lang="de-DE" dirty="0"/>
              <a:t>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Hospital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4"/>
              </a:rPr>
              <a:t>ibrandify</a:t>
            </a:r>
            <a:r>
              <a:rPr lang="de-DE" dirty="0" smtClean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de-DE" dirty="0"/>
          </a:p>
          <a:p>
            <a:r>
              <a:rPr lang="de-DE" dirty="0"/>
              <a:t>Hospital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>
                <a:hlinkClick r:id="rId5"/>
              </a:rPr>
              <a:t>Vectors</a:t>
            </a:r>
            <a:r>
              <a:rPr lang="de-DE" dirty="0" smtClean="0">
                <a:hlinkClick r:id="rId5"/>
              </a:rPr>
              <a:t> Point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Pharmacy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6"/>
              </a:rPr>
              <a:t>Eucalyp</a:t>
            </a:r>
            <a:r>
              <a:rPr lang="de-DE" dirty="0" smtClean="0">
                <a:hlinkClick r:id="rId6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Medication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7"/>
              </a:rPr>
              <a:t>sahua</a:t>
            </a:r>
            <a:r>
              <a:rPr lang="de-DE" dirty="0" smtClean="0">
                <a:hlinkClick r:id="rId7"/>
              </a:rPr>
              <a:t> d </a:t>
            </a:r>
            <a:r>
              <a:rPr lang="de-DE" dirty="0" smtClean="0"/>
              <a:t>/ CC BY 3.0</a:t>
            </a:r>
          </a:p>
          <a:p>
            <a:r>
              <a:rPr lang="de-DE" dirty="0" smtClean="0"/>
              <a:t>Network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8"/>
              </a:rPr>
              <a:t>Creative Stall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Worker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9"/>
              </a:rPr>
              <a:t>Nikita </a:t>
            </a:r>
            <a:r>
              <a:rPr lang="de-DE" dirty="0" err="1" smtClean="0">
                <a:hlinkClick r:id="rId9"/>
              </a:rPr>
              <a:t>Kozin</a:t>
            </a:r>
            <a:r>
              <a:rPr lang="de-DE" dirty="0" smtClean="0">
                <a:hlinkClick r:id="rId9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10"/>
              </a:rPr>
              <a:t>Adrien </a:t>
            </a:r>
            <a:r>
              <a:rPr lang="de-DE" dirty="0" err="1" smtClean="0">
                <a:hlinkClick r:id="rId10"/>
              </a:rPr>
              <a:t>Coquet</a:t>
            </a:r>
            <a:r>
              <a:rPr lang="de-DE" dirty="0">
                <a:hlinkClick r:id="rId10"/>
              </a:rPr>
              <a:t> </a:t>
            </a:r>
            <a:r>
              <a:rPr lang="de-DE" dirty="0" smtClean="0"/>
              <a:t>/ CC BY 3.0</a:t>
            </a:r>
          </a:p>
          <a:p>
            <a:r>
              <a:rPr lang="en-US" dirty="0"/>
              <a:t>Family by </a:t>
            </a:r>
            <a:r>
              <a:rPr lang="en-US" dirty="0" err="1">
                <a:hlinkClick r:id="rId11"/>
              </a:rPr>
              <a:t>Gan</a:t>
            </a:r>
            <a:r>
              <a:rPr lang="en-US" dirty="0">
                <a:hlinkClick r:id="rId11"/>
              </a:rPr>
              <a:t> </a:t>
            </a:r>
            <a:r>
              <a:rPr lang="en-US" dirty="0" err="1">
                <a:hlinkClick r:id="rId11"/>
              </a:rPr>
              <a:t>Khoon</a:t>
            </a:r>
            <a:r>
              <a:rPr lang="en-US" dirty="0">
                <a:hlinkClick r:id="rId11"/>
              </a:rPr>
              <a:t> Lay </a:t>
            </a:r>
            <a:r>
              <a:rPr lang="de-DE" dirty="0"/>
              <a:t>/ CC BY 3.0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7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52396"/>
            <a:ext cx="10515600" cy="1906361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3" name="Inhaltsplatzhalter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58" y="3682321"/>
            <a:ext cx="1428667" cy="1428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7" y="3682320"/>
            <a:ext cx="1403944" cy="14039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82" y="3657597"/>
            <a:ext cx="1428667" cy="1428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23860" y="5448281"/>
            <a:ext cx="773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Poppins"/>
              </a:rPr>
              <a:t>Except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where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otherwise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noted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this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work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licensed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under</a:t>
            </a:r>
            <a:endParaRPr lang="de-DE" sz="2000" dirty="0">
              <a:solidFill>
                <a:schemeClr val="bg1"/>
              </a:solidFill>
              <a:latin typeface="Poppins"/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Poppins"/>
              </a:rPr>
              <a:t>https://creativecommons.org/licenses/by-sa/4.0/legalcode</a:t>
            </a:r>
          </a:p>
        </p:txBody>
      </p:sp>
    </p:spTree>
    <p:extLst>
      <p:ext uri="{BB962C8B-B14F-4D97-AF65-F5344CB8AC3E}">
        <p14:creationId xmlns:p14="http://schemas.microsoft.com/office/powerpoint/2010/main" val="2186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881590"/>
            <a:ext cx="10515600" cy="94041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  <a:t>Data transfer in insurance system using mobile phone</a:t>
            </a:r>
            <a:b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</a:br>
            <a:endParaRPr lang="de-DE" sz="2800" dirty="0">
              <a:latin typeface="Poppins SemiBold"/>
              <a:cs typeface="Calibri Light" panose="020F03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377825"/>
            <a:ext cx="2743200" cy="365125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79" y="1296342"/>
            <a:ext cx="1741496" cy="17414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3"/>
          <a:stretch/>
        </p:blipFill>
        <p:spPr>
          <a:xfrm>
            <a:off x="6048903" y="5209306"/>
            <a:ext cx="1177646" cy="139652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6298375" y="3594624"/>
            <a:ext cx="748683" cy="605251"/>
          </a:xfrm>
          <a:prstGeom prst="rect">
            <a:avLst/>
          </a:prstGeom>
        </p:spPr>
      </p:pic>
      <p:sp>
        <p:nvSpPr>
          <p:cNvPr id="32" name="Gebogener Pfeil 31"/>
          <p:cNvSpPr/>
          <p:nvPr/>
        </p:nvSpPr>
        <p:spPr>
          <a:xfrm rot="1410314" flipV="1">
            <a:off x="5106545" y="5245098"/>
            <a:ext cx="1286757" cy="952083"/>
          </a:xfrm>
          <a:prstGeom prst="circularArrow">
            <a:avLst/>
          </a:prstGeom>
          <a:solidFill>
            <a:srgbClr val="095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54172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</a:p>
          <a:p>
            <a:pPr algn="ctr"/>
            <a:r>
              <a:rPr lang="de-DE" sz="1400" b="1" dirty="0" err="1">
                <a:latin typeface="+mj-lt"/>
              </a:rPr>
              <a:t>photos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234370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Renewal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a </a:t>
            </a:r>
            <a:r>
              <a:rPr lang="de-DE" sz="1400" b="1" dirty="0" err="1">
                <a:latin typeface="+mj-lt"/>
              </a:rPr>
              <a:t>policy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414569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 </a:t>
            </a:r>
            <a:r>
              <a:rPr lang="de-DE" sz="1400" b="1" dirty="0" err="1">
                <a:latin typeface="+mj-lt"/>
              </a:rPr>
              <a:t>feedbacks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pic>
        <p:nvPicPr>
          <p:cNvPr id="38" name="Picture 5" descr="G:\screenshots\shot_0000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4" y="2792930"/>
            <a:ext cx="1243474" cy="170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shot_0000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60" y="2803611"/>
            <a:ext cx="1124491" cy="169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31" y="2803611"/>
            <a:ext cx="1183875" cy="16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hteck 40"/>
          <p:cNvSpPr/>
          <p:nvPr/>
        </p:nvSpPr>
        <p:spPr>
          <a:xfrm>
            <a:off x="742553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Retrieving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coverage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9247457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smtClean="0">
                <a:latin typeface="+mj-lt"/>
              </a:rPr>
              <a:t>Submission </a:t>
            </a:r>
            <a:r>
              <a:rPr lang="de-DE" sz="1400" b="1" dirty="0" err="1" smtClean="0">
                <a:latin typeface="+mj-lt"/>
              </a:rPr>
              <a:t>of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bills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pic>
        <p:nvPicPr>
          <p:cNvPr id="43" name="Picture 4" descr="G:\screenshots\shot_00003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17" y="2803611"/>
            <a:ext cx="1133764" cy="16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shot_0000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71" y="2803611"/>
            <a:ext cx="1273145" cy="16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Gebogener Pfeil 44"/>
          <p:cNvSpPr/>
          <p:nvPr/>
        </p:nvSpPr>
        <p:spPr>
          <a:xfrm rot="9383374">
            <a:off x="6845909" y="5252684"/>
            <a:ext cx="1385614" cy="960468"/>
          </a:xfrm>
          <a:prstGeom prst="circular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Oval 6"/>
          <p:cNvSpPr/>
          <p:nvPr/>
        </p:nvSpPr>
        <p:spPr>
          <a:xfrm>
            <a:off x="5020891" y="189221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Server</a:t>
            </a:r>
            <a:endParaRPr lang="de-DE" sz="16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Oval 6"/>
          <p:cNvSpPr/>
          <p:nvPr/>
        </p:nvSpPr>
        <p:spPr>
          <a:xfrm>
            <a:off x="5784106" y="4176802"/>
            <a:ext cx="1712720" cy="255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Mobile </a:t>
            </a:r>
            <a:r>
              <a:rPr lang="de-DE" sz="1200" b="1" kern="1200" dirty="0" err="1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network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Pfeil nach rechts 49"/>
          <p:cNvSpPr/>
          <p:nvPr/>
        </p:nvSpPr>
        <p:spPr>
          <a:xfrm rot="16200000">
            <a:off x="6255909" y="3080032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 nach rechts 51"/>
          <p:cNvSpPr/>
          <p:nvPr/>
        </p:nvSpPr>
        <p:spPr>
          <a:xfrm rot="16200000">
            <a:off x="6254874" y="4860236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08" y="2666482"/>
            <a:ext cx="1740374" cy="290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6"/>
          <p:cNvSpPr/>
          <p:nvPr/>
        </p:nvSpPr>
        <p:spPr>
          <a:xfrm>
            <a:off x="2426773" y="1925435"/>
            <a:ext cx="1581663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Insurance Agent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Oval 6"/>
          <p:cNvSpPr/>
          <p:nvPr/>
        </p:nvSpPr>
        <p:spPr>
          <a:xfrm>
            <a:off x="8300736" y="1932515"/>
            <a:ext cx="1967785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Health</a:t>
            </a: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 Facility </a:t>
            </a: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Staff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1954" y="656025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Data flow with mobile apps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64" y="1662305"/>
            <a:ext cx="2059239" cy="20592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>
          <a:xfrm>
            <a:off x="3948529" y="5034977"/>
            <a:ext cx="1050955" cy="11916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989548" y="4886757"/>
            <a:ext cx="1560136" cy="1335378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5842201" y="2491005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Central </a:t>
            </a:r>
            <a:r>
              <a:rPr lang="de-DE" sz="1400" dirty="0">
                <a:latin typeface="Poppins SemiBold"/>
                <a:ea typeface="Calibri" charset="0"/>
                <a:cs typeface="Calibri" charset="0"/>
              </a:rPr>
              <a:t>S</a:t>
            </a: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erver</a:t>
            </a:r>
            <a:endParaRPr lang="de-DE" sz="1400" kern="1200" dirty="0"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10" name="Pfeil nach rechts 9"/>
          <p:cNvSpPr/>
          <p:nvPr/>
        </p:nvSpPr>
        <p:spPr>
          <a:xfrm rot="8534047">
            <a:off x="1945007" y="3867842"/>
            <a:ext cx="3065256" cy="32109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2577406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018227" y="5007777"/>
            <a:ext cx="2149103" cy="1180637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 rot="6489551">
            <a:off x="4082467" y="4132840"/>
            <a:ext cx="1657575" cy="25995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4521891">
            <a:off x="5507202" y="4070568"/>
            <a:ext cx="1686603" cy="29898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13460901">
            <a:off x="6589142" y="3809108"/>
            <a:ext cx="2748851" cy="2937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>
          <a:xfrm>
            <a:off x="6107556" y="5051048"/>
            <a:ext cx="1050955" cy="1191636"/>
          </a:xfrm>
          <a:prstGeom prst="rect">
            <a:avLst/>
          </a:prstGeom>
        </p:spPr>
      </p:pic>
      <p:sp>
        <p:nvSpPr>
          <p:cNvPr id="17" name="Pfeil nach rechts 16"/>
          <p:cNvSpPr/>
          <p:nvPr/>
        </p:nvSpPr>
        <p:spPr>
          <a:xfrm>
            <a:off x="7158511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4911254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90"/>
          <p:cNvSpPr txBox="1">
            <a:spLocks noChangeArrowheads="1"/>
          </p:cNvSpPr>
          <p:nvPr/>
        </p:nvSpPr>
        <p:spPr bwMode="auto">
          <a:xfrm>
            <a:off x="2403097" y="3957526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0" name="TextBox 90"/>
          <p:cNvSpPr txBox="1">
            <a:spLocks noChangeArrowheads="1"/>
          </p:cNvSpPr>
          <p:nvPr/>
        </p:nvSpPr>
        <p:spPr bwMode="auto">
          <a:xfrm>
            <a:off x="2879754" y="5175241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1" name="TextBox 90"/>
          <p:cNvSpPr txBox="1">
            <a:spLocks noChangeArrowheads="1"/>
          </p:cNvSpPr>
          <p:nvPr/>
        </p:nvSpPr>
        <p:spPr bwMode="auto">
          <a:xfrm>
            <a:off x="7307683" y="517375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2" name="TextBox 90"/>
          <p:cNvSpPr txBox="1">
            <a:spLocks noChangeArrowheads="1"/>
          </p:cNvSpPr>
          <p:nvPr/>
        </p:nvSpPr>
        <p:spPr bwMode="auto">
          <a:xfrm>
            <a:off x="3710938" y="3991435"/>
            <a:ext cx="1152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noProof="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Master Data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3" name="TextBox 90"/>
          <p:cNvSpPr txBox="1">
            <a:spLocks noChangeArrowheads="1"/>
          </p:cNvSpPr>
          <p:nvPr/>
        </p:nvSpPr>
        <p:spPr bwMode="auto">
          <a:xfrm>
            <a:off x="6386182" y="3957526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4" name="TextBox 90"/>
          <p:cNvSpPr txBox="1">
            <a:spLocks noChangeArrowheads="1"/>
          </p:cNvSpPr>
          <p:nvPr/>
        </p:nvSpPr>
        <p:spPr bwMode="auto">
          <a:xfrm>
            <a:off x="8501333" y="3883713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6" name="TextBox 96"/>
          <p:cNvSpPr txBox="1">
            <a:spLocks noChangeArrowheads="1"/>
          </p:cNvSpPr>
          <p:nvPr/>
        </p:nvSpPr>
        <p:spPr bwMode="auto">
          <a:xfrm>
            <a:off x="4957819" y="5167206"/>
            <a:ext cx="1211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EO/CA Code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7</a:t>
            </a:fld>
            <a:endParaRPr lang="de-D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7517" y="668865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Data </a:t>
            </a:r>
            <a:r>
              <a:rPr lang="de-CH" dirty="0" err="1" smtClean="0"/>
              <a:t>flow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offline </a:t>
            </a:r>
            <a:r>
              <a:rPr lang="de-CH" dirty="0" err="1" smtClean="0"/>
              <a:t>components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14026" r="9552" b="12389"/>
          <a:stretch/>
        </p:blipFill>
        <p:spPr>
          <a:xfrm>
            <a:off x="4336868" y="1508600"/>
            <a:ext cx="1658983" cy="1515291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2469733" y="3506133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Oval 6"/>
          <p:cNvSpPr/>
          <p:nvPr/>
        </p:nvSpPr>
        <p:spPr>
          <a:xfrm>
            <a:off x="4435428" y="287827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Server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46568" y="4086836"/>
            <a:ext cx="9364753" cy="25472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951830" y="4655951"/>
            <a:ext cx="2149103" cy="11806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2143364" y="4575394"/>
            <a:ext cx="1560136" cy="1335378"/>
          </a:xfrm>
          <a:prstGeom prst="rect">
            <a:avLst/>
          </a:prstGeom>
        </p:spPr>
      </p:pic>
      <p:sp>
        <p:nvSpPr>
          <p:cNvPr id="11" name="Oval 6"/>
          <p:cNvSpPr/>
          <p:nvPr/>
        </p:nvSpPr>
        <p:spPr>
          <a:xfrm>
            <a:off x="2121837" y="572943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Online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8" name="Left-Right Arrow 20"/>
          <p:cNvSpPr/>
          <p:nvPr/>
        </p:nvSpPr>
        <p:spPr>
          <a:xfrm rot="19297179">
            <a:off x="2669120" y="3834505"/>
            <a:ext cx="2180752" cy="23638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2"/>
          <p:cNvSpPr txBox="1"/>
          <p:nvPr/>
        </p:nvSpPr>
        <p:spPr>
          <a:xfrm>
            <a:off x="3770670" y="4513056"/>
            <a:ext cx="132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 SemiBold"/>
              </a:rPr>
              <a:t>1. Downloading of </a:t>
            </a:r>
            <a:r>
              <a:rPr lang="en-US" sz="1200" dirty="0" smtClean="0">
                <a:latin typeface="Poppins SemiBold"/>
              </a:rPr>
              <a:t>data extract from server </a:t>
            </a:r>
            <a:endParaRPr lang="cs-CZ" sz="1200" dirty="0"/>
          </a:p>
        </p:txBody>
      </p:sp>
      <p:sp>
        <p:nvSpPr>
          <p:cNvPr id="14" name="Pfeil nach rechts 13"/>
          <p:cNvSpPr/>
          <p:nvPr/>
        </p:nvSpPr>
        <p:spPr>
          <a:xfrm>
            <a:off x="3703499" y="5151201"/>
            <a:ext cx="1493161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ovéPole 40"/>
          <p:cNvSpPr txBox="1"/>
          <p:nvPr/>
        </p:nvSpPr>
        <p:spPr>
          <a:xfrm>
            <a:off x="7253048" y="4674579"/>
            <a:ext cx="118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2. Uploading of data extract</a:t>
            </a:r>
            <a:endParaRPr lang="cs-CZ" sz="1200" dirty="0">
              <a:latin typeface="Poppins SemiBold"/>
            </a:endParaRPr>
          </a:p>
        </p:txBody>
      </p:sp>
      <p:sp>
        <p:nvSpPr>
          <p:cNvPr id="16" name="TextovéPole 41"/>
          <p:cNvSpPr txBox="1"/>
          <p:nvPr/>
        </p:nvSpPr>
        <p:spPr>
          <a:xfrm>
            <a:off x="8997666" y="435141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3.Data entry on offline client</a:t>
            </a:r>
            <a:endParaRPr lang="cs-CZ" sz="1200" dirty="0">
              <a:latin typeface="Poppins SemiBold"/>
            </a:endParaRPr>
          </a:p>
        </p:txBody>
      </p:sp>
      <p:sp>
        <p:nvSpPr>
          <p:cNvPr id="17" name="Pfeil nach rechts 16"/>
          <p:cNvSpPr/>
          <p:nvPr/>
        </p:nvSpPr>
        <p:spPr>
          <a:xfrm>
            <a:off x="7085644" y="5125413"/>
            <a:ext cx="1493161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8626693" y="4706523"/>
            <a:ext cx="2094817" cy="1193054"/>
          </a:xfrm>
          <a:prstGeom prst="rect">
            <a:avLst/>
          </a:prstGeom>
        </p:spPr>
      </p:pic>
      <p:sp>
        <p:nvSpPr>
          <p:cNvPr id="19" name="Pfeil nach rechts 18"/>
          <p:cNvSpPr/>
          <p:nvPr/>
        </p:nvSpPr>
        <p:spPr>
          <a:xfrm rot="10800000">
            <a:off x="7109586" y="5518091"/>
            <a:ext cx="1501013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 rot="10800000">
            <a:off x="3736593" y="5483173"/>
            <a:ext cx="1501013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ovéPole 43"/>
          <p:cNvSpPr txBox="1"/>
          <p:nvPr/>
        </p:nvSpPr>
        <p:spPr>
          <a:xfrm>
            <a:off x="7327049" y="5844778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4. Downloading of entered data</a:t>
            </a:r>
            <a:endParaRPr lang="cs-CZ" sz="1200" dirty="0"/>
          </a:p>
        </p:txBody>
      </p:sp>
      <p:sp>
        <p:nvSpPr>
          <p:cNvPr id="22" name="TextovéPole 44"/>
          <p:cNvSpPr txBox="1"/>
          <p:nvPr/>
        </p:nvSpPr>
        <p:spPr>
          <a:xfrm>
            <a:off x="3935623" y="5839524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5. Uploading of entered data</a:t>
            </a:r>
            <a:endParaRPr lang="cs-CZ" sz="1200" dirty="0"/>
          </a:p>
        </p:txBody>
      </p:sp>
      <p:sp>
        <p:nvSpPr>
          <p:cNvPr id="23" name="Oval 6"/>
          <p:cNvSpPr/>
          <p:nvPr/>
        </p:nvSpPr>
        <p:spPr>
          <a:xfrm>
            <a:off x="5253700" y="5698472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Access to the </a:t>
            </a:r>
            <a:r>
              <a:rPr lang="en-GB" b="1" dirty="0" smtClean="0">
                <a:solidFill>
                  <a:srgbClr val="006666"/>
                </a:solidFill>
              </a:rPr>
              <a:t>system   </a:t>
            </a:r>
            <a:r>
              <a:rPr lang="en-GB" b="1" dirty="0" smtClean="0">
                <a:solidFill>
                  <a:srgbClr val="006666"/>
                </a:solidFill>
              </a:rPr>
              <a:t>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</a:t>
            </a:r>
            <a:r>
              <a:rPr lang="en-GB" sz="1800" dirty="0" smtClean="0">
                <a:solidFill>
                  <a:srgbClr val="006666"/>
                </a:solidFill>
              </a:rPr>
              <a:t>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4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360"/>
            <a:ext cx="10515600" cy="940411"/>
          </a:xfrm>
        </p:spPr>
        <p:txBody>
          <a:bodyPr/>
          <a:lstStyle/>
          <a:p>
            <a:r>
              <a:rPr lang="de-CH" dirty="0" smtClean="0"/>
              <a:t>Access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9</a:t>
            </a:fld>
            <a:endParaRPr lang="de-D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Based on Role and Location which in </a:t>
            </a:r>
            <a:r>
              <a:rPr lang="en-GB" sz="2200" dirty="0" err="1" smtClean="0"/>
              <a:t>openIMIS</a:t>
            </a:r>
            <a:r>
              <a:rPr lang="en-GB" sz="2200" dirty="0" smtClean="0"/>
              <a:t> is configured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Location –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Profiles (to define roles)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User account creation and allocation of role and location</a:t>
            </a:r>
          </a:p>
        </p:txBody>
      </p:sp>
    </p:spTree>
    <p:extLst>
      <p:ext uri="{BB962C8B-B14F-4D97-AF65-F5344CB8AC3E}">
        <p14:creationId xmlns:p14="http://schemas.microsoft.com/office/powerpoint/2010/main" val="5787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776</Words>
  <Application>Microsoft Office PowerPoint</Application>
  <PresentationFormat>Breitbild</PresentationFormat>
  <Paragraphs>282</Paragraphs>
  <Slides>47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openIMIS_master</vt:lpstr>
      <vt:lpstr>openIMIS Demo – Offline version  (shortened version) 02.10.2019 </vt:lpstr>
      <vt:lpstr>PowerPoint-Präsentation</vt:lpstr>
      <vt:lpstr>PowerPoint-Präsentation</vt:lpstr>
      <vt:lpstr>PowerPoint-Präsentation</vt:lpstr>
      <vt:lpstr>Data transfer in insurance system using mobile phone </vt:lpstr>
      <vt:lpstr>PowerPoint-Präsentation</vt:lpstr>
      <vt:lpstr>Data flow with offline components</vt:lpstr>
      <vt:lpstr>PowerPoint-Präsentation</vt:lpstr>
      <vt:lpstr>Access to the system</vt:lpstr>
      <vt:lpstr>Login Screen</vt:lpstr>
      <vt:lpstr>Home page</vt:lpstr>
      <vt:lpstr>Locations</vt:lpstr>
      <vt:lpstr>Profiles – I</vt:lpstr>
      <vt:lpstr>Profiles - II</vt:lpstr>
      <vt:lpstr>User account: Enrolment Officers</vt:lpstr>
      <vt:lpstr>User account in apps: Enrolment Officers</vt:lpstr>
      <vt:lpstr>User account: Claim administrators</vt:lpstr>
      <vt:lpstr>User account in apps: Claim admin</vt:lpstr>
      <vt:lpstr>User account: Other Users</vt:lpstr>
      <vt:lpstr>PowerPoint-Präsentation</vt:lpstr>
      <vt:lpstr>Beneficiary data - I</vt:lpstr>
      <vt:lpstr>Beneficiary data - II</vt:lpstr>
      <vt:lpstr>PowerPoint-Präsentation</vt:lpstr>
      <vt:lpstr>Claim entry page</vt:lpstr>
      <vt:lpstr>PowerPoint-Präsentation</vt:lpstr>
      <vt:lpstr>PowerPoint-Präsentation</vt:lpstr>
      <vt:lpstr>Configuration related data</vt:lpstr>
      <vt:lpstr>Construction of a scheme I</vt:lpstr>
      <vt:lpstr>PowerPoint-Präsentation</vt:lpstr>
      <vt:lpstr>Payers</vt:lpstr>
      <vt:lpstr>Medical Items</vt:lpstr>
      <vt:lpstr>Medical Services</vt:lpstr>
      <vt:lpstr>Price List -&gt; Medical Services</vt:lpstr>
      <vt:lpstr>Price List -&gt; Medical Items</vt:lpstr>
      <vt:lpstr>Health Facilities</vt:lpstr>
      <vt:lpstr>Products – I</vt:lpstr>
      <vt:lpstr>Products – II</vt:lpstr>
      <vt:lpstr>PowerPoint-Präsentation</vt:lpstr>
      <vt:lpstr>PowerPoint-Präsentation</vt:lpstr>
      <vt:lpstr>PowerPoint-Präsentation</vt:lpstr>
      <vt:lpstr>Types of reports</vt:lpstr>
      <vt:lpstr>PowerPoint-Präsentation</vt:lpstr>
      <vt:lpstr>Generation of standard reports </vt:lpstr>
      <vt:lpstr>PowerPoint-Präsentation</vt:lpstr>
      <vt:lpstr>Customizable reporting options – DHIS 2 - dashboards</vt:lpstr>
      <vt:lpstr>Attributions for icons</vt:lpstr>
      <vt:lpstr>Thank you!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Argueta Melendez, Cecilia Michelle GIZ</cp:lastModifiedBy>
  <cp:revision>279</cp:revision>
  <dcterms:created xsi:type="dcterms:W3CDTF">2018-12-07T13:39:12Z</dcterms:created>
  <dcterms:modified xsi:type="dcterms:W3CDTF">2019-12-27T10:39:12Z</dcterms:modified>
</cp:coreProperties>
</file>