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430" r:id="rId3"/>
    <p:sldId id="502" r:id="rId4"/>
    <p:sldId id="433" r:id="rId5"/>
    <p:sldId id="434" r:id="rId6"/>
    <p:sldId id="461" r:id="rId7"/>
    <p:sldId id="464" r:id="rId8"/>
    <p:sldId id="503" r:id="rId9"/>
    <p:sldId id="465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3" r:id="rId18"/>
    <p:sldId id="474" r:id="rId19"/>
    <p:sldId id="475" r:id="rId20"/>
    <p:sldId id="504" r:id="rId21"/>
    <p:sldId id="476" r:id="rId22"/>
    <p:sldId id="477" r:id="rId23"/>
    <p:sldId id="507" r:id="rId24"/>
    <p:sldId id="478" r:id="rId25"/>
    <p:sldId id="479" r:id="rId26"/>
    <p:sldId id="505" r:id="rId27"/>
    <p:sldId id="508" r:id="rId28"/>
    <p:sldId id="509" r:id="rId29"/>
    <p:sldId id="483" r:id="rId30"/>
    <p:sldId id="510" r:id="rId31"/>
    <p:sldId id="484" r:id="rId32"/>
    <p:sldId id="485" r:id="rId33"/>
    <p:sldId id="486" r:id="rId34"/>
    <p:sldId id="487" r:id="rId35"/>
    <p:sldId id="488" r:id="rId36"/>
    <p:sldId id="489" r:id="rId37"/>
    <p:sldId id="490" r:id="rId38"/>
    <p:sldId id="491" r:id="rId39"/>
    <p:sldId id="454" r:id="rId40"/>
    <p:sldId id="506" r:id="rId41"/>
    <p:sldId id="493" r:id="rId42"/>
    <p:sldId id="494" r:id="rId43"/>
    <p:sldId id="495" r:id="rId44"/>
    <p:sldId id="499" r:id="rId45"/>
    <p:sldId id="497" r:id="rId46"/>
    <p:sldId id="500" r:id="rId47"/>
    <p:sldId id="501" r:id="rId4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9" autoAdjust="0"/>
    <p:restoredTop sz="94343" autoAdjust="0"/>
  </p:normalViewPr>
  <p:slideViewPr>
    <p:cSldViewPr snapToGrid="0" snapToObjects="1">
      <p:cViewPr>
        <p:scale>
          <a:sx n="110" d="100"/>
          <a:sy n="110" d="100"/>
        </p:scale>
        <p:origin x="78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06.04.2020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51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7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DFC79-30DA-484F-85C8-36E3971802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7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70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49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5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49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09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763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94FACC-9A39-4DA1-AF2B-82684A44F317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7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  <p:sldLayoutId id="214748366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3" Type="http://schemas.openxmlformats.org/officeDocument/2006/relationships/image" Target="../media/image50.png"/><Relationship Id="rId7" Type="http://schemas.openxmlformats.org/officeDocument/2006/relationships/image" Target="../media/image22.png"/><Relationship Id="rId12" Type="http://schemas.openxmlformats.org/officeDocument/2006/relationships/image" Target="../media/image5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0" Type="http://schemas.openxmlformats.org/officeDocument/2006/relationships/image" Target="../media/image53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?q=mobile%20network&amp;i=996152" TargetMode="External"/><Relationship Id="rId3" Type="http://schemas.openxmlformats.org/officeDocument/2006/relationships/hyperlink" Target="https://thenounproject.com/search/?q=payment&amp;i=2047581" TargetMode="External"/><Relationship Id="rId7" Type="http://schemas.openxmlformats.org/officeDocument/2006/relationships/hyperlink" Target="https://thenounproject.com/search/?q=medication&amp;i=1091553" TargetMode="External"/><Relationship Id="rId2" Type="http://schemas.openxmlformats.org/officeDocument/2006/relationships/hyperlink" Target="https://creativecommons.org/licenses/by/3.0/us/legal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nounproject.com/search/?q=pharmacy&amp;i=1949514" TargetMode="External"/><Relationship Id="rId11" Type="http://schemas.openxmlformats.org/officeDocument/2006/relationships/hyperlink" Target="https://thenounproject.com/search/?q=family%20with%20grandparents&amp;creator=1840742&amp;i=1915285" TargetMode="External"/><Relationship Id="rId5" Type="http://schemas.openxmlformats.org/officeDocument/2006/relationships/hyperlink" Target="https://thenounproject.com/term/hospital/2390457/" TargetMode="External"/><Relationship Id="rId10" Type="http://schemas.openxmlformats.org/officeDocument/2006/relationships/hyperlink" Target="https://thenounproject.com/term/contract-document/1748473/" TargetMode="External"/><Relationship Id="rId4" Type="http://schemas.openxmlformats.org/officeDocument/2006/relationships/hyperlink" Target="https://thenounproject.com/search/?q=hospital&amp;i=2829615" TargetMode="External"/><Relationship Id="rId9" Type="http://schemas.openxmlformats.org/officeDocument/2006/relationships/hyperlink" Target="https://thenounproject.com/search/?q=worker&amp;i=892650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4800" dirty="0" err="1" smtClean="0"/>
              <a:t>openIMIS</a:t>
            </a:r>
            <a:r>
              <a:rPr lang="en-GB" sz="4800" dirty="0" smtClean="0"/>
              <a:t> Demo – Offline version</a:t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700" dirty="0" smtClean="0"/>
              <a:t>(shortened version)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2000" dirty="0" smtClean="0"/>
              <a:t>02.10.2019</a:t>
            </a: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701800" y="3073818"/>
            <a:ext cx="9144000" cy="238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l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 smtClean="0"/>
              <a:t>Introduction - </a:t>
            </a:r>
            <a:br>
              <a:rPr lang="en-GB" sz="4800" dirty="0" smtClean="0"/>
            </a:br>
            <a:r>
              <a:rPr lang="en-GB" sz="4000" dirty="0" err="1" smtClean="0"/>
              <a:t>openIMIS</a:t>
            </a:r>
            <a:r>
              <a:rPr lang="en-GB" sz="4000" dirty="0" smtClean="0"/>
              <a:t> system characteristics &amp; data captured</a:t>
            </a:r>
            <a:br>
              <a:rPr lang="en-GB" sz="40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28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Login </a:t>
            </a:r>
            <a:r>
              <a:rPr lang="en-GB" kern="0" dirty="0" smtClean="0">
                <a:solidFill>
                  <a:srgbClr val="000000"/>
                </a:solidFill>
              </a:rPr>
              <a:t>Screen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813" b="7934"/>
          <a:stretch/>
        </p:blipFill>
        <p:spPr>
          <a:xfrm>
            <a:off x="2272936" y="1265839"/>
            <a:ext cx="7849744" cy="532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9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427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Home </a:t>
            </a:r>
            <a:r>
              <a:rPr lang="en-GB" kern="0" dirty="0" smtClean="0">
                <a:solidFill>
                  <a:srgbClr val="000000"/>
                </a:solidFill>
              </a:rPr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0834" t="3502" r="11071" b="12718"/>
          <a:stretch/>
        </p:blipFill>
        <p:spPr>
          <a:xfrm>
            <a:off x="2641961" y="1114838"/>
            <a:ext cx="6908075" cy="5697056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65760" y="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41961" y="1985554"/>
            <a:ext cx="1002576" cy="2481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5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r>
              <a:rPr lang="de-CH" dirty="0" smtClean="0"/>
              <a:t>Locations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53" t="7869" r="11072" b="17916"/>
          <a:stretch/>
        </p:blipFill>
        <p:spPr>
          <a:xfrm>
            <a:off x="2307093" y="1132243"/>
            <a:ext cx="7577814" cy="556477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732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– 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910" t="7543" r="23984" b="23417"/>
          <a:stretch/>
        </p:blipFill>
        <p:spPr>
          <a:xfrm>
            <a:off x="2142309" y="1154143"/>
            <a:ext cx="7751887" cy="5563643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26178" y="3317966"/>
            <a:ext cx="793570" cy="4180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73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424"/>
            <a:ext cx="10515600" cy="940411"/>
          </a:xfrm>
        </p:spPr>
        <p:txBody>
          <a:bodyPr/>
          <a:lstStyle/>
          <a:p>
            <a:r>
              <a:rPr lang="de-CH" dirty="0" err="1" smtClean="0"/>
              <a:t>Profiles</a:t>
            </a:r>
            <a:r>
              <a:rPr lang="de-CH" dirty="0" smtClean="0"/>
              <a:t> - II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4055" t="7532" r="24005" b="22205"/>
          <a:stretch/>
        </p:blipFill>
        <p:spPr>
          <a:xfrm>
            <a:off x="2233750" y="1113950"/>
            <a:ext cx="7596204" cy="55661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47834" y="2289135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7"/>
          <p:cNvCxnSpPr/>
          <p:nvPr/>
        </p:nvCxnSpPr>
        <p:spPr>
          <a:xfrm flipV="1">
            <a:off x="1407380" y="3016301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7"/>
          <p:cNvCxnSpPr/>
          <p:nvPr/>
        </p:nvCxnSpPr>
        <p:spPr>
          <a:xfrm flipV="1">
            <a:off x="1407380" y="3928827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7"/>
          <p:cNvCxnSpPr/>
          <p:nvPr/>
        </p:nvCxnSpPr>
        <p:spPr>
          <a:xfrm flipV="1">
            <a:off x="1407380" y="4827889"/>
            <a:ext cx="1023582" cy="3821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5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004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815" t="22084" r="26415" b="14646"/>
          <a:stretch/>
        </p:blipFill>
        <p:spPr>
          <a:xfrm>
            <a:off x="1483085" y="1181415"/>
            <a:ext cx="8493348" cy="562235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625193" y="4704605"/>
            <a:ext cx="1043922" cy="2787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624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513082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90" y="1591521"/>
            <a:ext cx="2668896" cy="474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22" y="1603849"/>
            <a:ext cx="2668896" cy="4744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015" y="1603848"/>
            <a:ext cx="2661962" cy="473237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515149" y="4437246"/>
            <a:ext cx="9545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25518" y="4437246"/>
            <a:ext cx="80649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75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954" y="174658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Claim </a:t>
            </a:r>
            <a:r>
              <a:rPr lang="de-CH" dirty="0" err="1" smtClean="0"/>
              <a:t>administrators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746" t="21538" r="26428" b="14286"/>
          <a:stretch/>
        </p:blipFill>
        <p:spPr>
          <a:xfrm>
            <a:off x="1647055" y="1132243"/>
            <a:ext cx="8372155" cy="561562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53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32309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apps</a:t>
            </a:r>
            <a:r>
              <a:rPr lang="de-CH" dirty="0" smtClean="0"/>
              <a:t>: Claim </a:t>
            </a:r>
            <a:r>
              <a:rPr lang="de-CH" dirty="0" err="1" smtClean="0"/>
              <a:t>admin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82" y="1366333"/>
            <a:ext cx="2925061" cy="52001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36" y="1366333"/>
            <a:ext cx="2925061" cy="52001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75620" y="3966387"/>
            <a:ext cx="13956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70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03" y="100463"/>
            <a:ext cx="10515600" cy="940411"/>
          </a:xfrm>
        </p:spPr>
        <p:txBody>
          <a:bodyPr/>
          <a:lstStyle/>
          <a:p>
            <a:r>
              <a:rPr lang="de-CH" dirty="0" smtClean="0"/>
              <a:t>User </a:t>
            </a:r>
            <a:r>
              <a:rPr lang="de-CH" dirty="0" err="1" smtClean="0"/>
              <a:t>account</a:t>
            </a:r>
            <a:r>
              <a:rPr lang="de-CH" dirty="0" smtClean="0"/>
              <a:t>: Other Users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25" t="22124" r="26349" b="13992"/>
          <a:stretch/>
        </p:blipFill>
        <p:spPr>
          <a:xfrm>
            <a:off x="1641186" y="1018859"/>
            <a:ext cx="8508653" cy="568112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8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1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26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142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altLang="en-US" dirty="0" smtClean="0"/>
              <a:t>Beneficiary data -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620" y="2149355"/>
            <a:ext cx="10515600" cy="4012497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963710" y="967294"/>
            <a:ext cx="6071730" cy="5753160"/>
            <a:chOff x="2963710" y="967294"/>
            <a:chExt cx="6071730" cy="5753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1072" t="7685" r="10952" b="19842"/>
            <a:stretch/>
          </p:blipFill>
          <p:spPr>
            <a:xfrm>
              <a:off x="2979295" y="967294"/>
              <a:ext cx="6056145" cy="4327139"/>
            </a:xfrm>
            <a:prstGeom prst="rect">
              <a:avLst/>
            </a:prstGeom>
          </p:spPr>
        </p:pic>
        <p:pic>
          <p:nvPicPr>
            <p:cNvPr id="15" name="Picture 2" descr="http://132.148.151.32:88/Images/Updated/172000001_E00001_20170101_0.0_0.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9822" y="2277687"/>
              <a:ext cx="1205599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21667" t="55384" r="26111" b="17031"/>
            <a:stretch/>
          </p:blipFill>
          <p:spPr>
            <a:xfrm>
              <a:off x="2963710" y="4983206"/>
              <a:ext cx="6071730" cy="1737248"/>
            </a:xfrm>
            <a:prstGeom prst="rect">
              <a:avLst/>
            </a:prstGeom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195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673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 smtClean="0"/>
              <a:t>Beneficiary data - 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" t="13436" r="1029" b="2794"/>
          <a:stretch/>
        </p:blipFill>
        <p:spPr bwMode="auto">
          <a:xfrm>
            <a:off x="2228730" y="1281084"/>
            <a:ext cx="7734540" cy="532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28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b="1" dirty="0">
                <a:solidFill>
                  <a:srgbClr val="006666"/>
                </a:solidFill>
              </a:rPr>
              <a:t>Claims related  3b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Configuration related data  3c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78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736" y="259550"/>
            <a:ext cx="10515600" cy="940411"/>
          </a:xfrm>
        </p:spPr>
        <p:txBody>
          <a:bodyPr>
            <a:normAutofit/>
          </a:bodyPr>
          <a:lstStyle/>
          <a:p>
            <a:pPr algn="ctr"/>
            <a:r>
              <a:rPr lang="en-GB" kern="0" dirty="0"/>
              <a:t>Claim entry </a:t>
            </a:r>
            <a:r>
              <a:rPr lang="en-GB" kern="0" dirty="0" smtClean="0"/>
              <a:t>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6" r="1559" b="1433"/>
          <a:stretch/>
        </p:blipFill>
        <p:spPr bwMode="auto">
          <a:xfrm>
            <a:off x="2431879" y="1133282"/>
            <a:ext cx="8059909" cy="559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1703512" y="260649"/>
            <a:ext cx="8560048" cy="35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3579487"/>
            <a:ext cx="3818475" cy="107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2538823" y="6373504"/>
            <a:ext cx="641105" cy="342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5106876" y="6389425"/>
            <a:ext cx="748013" cy="3402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68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2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57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26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Configuration related data  3c    </a:t>
            </a:r>
            <a:endParaRPr lang="en-GB" b="1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 3d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3906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8634290" y="1393050"/>
            <a:ext cx="109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Provider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141686" y="1485749"/>
            <a:ext cx="14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Poppins SemiBold"/>
              </a:rPr>
              <a:t>Purchaser</a:t>
            </a:r>
            <a:endParaRPr lang="de-CH" sz="1600" dirty="0">
              <a:latin typeface="Poppins SemiBold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288485" y="5860436"/>
            <a:ext cx="93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latin typeface="Poppins SemiBold"/>
              </a:rPr>
              <a:t>Client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903149" y="28471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3600" dirty="0" smtClean="0"/>
              <a:t>Construction of a scheme I</a:t>
            </a:r>
            <a:endParaRPr lang="de-CH" sz="3600" dirty="0"/>
          </a:p>
        </p:txBody>
      </p:sp>
      <p:sp>
        <p:nvSpPr>
          <p:cNvPr id="90" name="Rechteck 89"/>
          <p:cNvSpPr/>
          <p:nvPr/>
        </p:nvSpPr>
        <p:spPr>
          <a:xfrm>
            <a:off x="6999083" y="2278176"/>
            <a:ext cx="4363092" cy="40045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7260998" y="2375128"/>
            <a:ext cx="1322175" cy="1076312"/>
          </a:xfrm>
          <a:prstGeom prst="rect">
            <a:avLst/>
          </a:prstGeom>
        </p:spPr>
      </p:pic>
      <p:pic>
        <p:nvPicPr>
          <p:cNvPr id="92" name="Grafik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" b="14051"/>
          <a:stretch/>
        </p:blipFill>
        <p:spPr>
          <a:xfrm>
            <a:off x="7289710" y="4929972"/>
            <a:ext cx="1252693" cy="1096100"/>
          </a:xfrm>
          <a:prstGeom prst="rect">
            <a:avLst/>
          </a:prstGeom>
        </p:spPr>
      </p:pic>
      <p:pic>
        <p:nvPicPr>
          <p:cNvPr id="93" name="Grafik 92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27440" y="2684653"/>
            <a:ext cx="706375" cy="706375"/>
          </a:xfrm>
          <a:prstGeom prst="rect">
            <a:avLst/>
          </a:prstGeom>
        </p:spPr>
      </p:pic>
      <p:pic>
        <p:nvPicPr>
          <p:cNvPr id="94" name="Grafik 9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41801" y="3907151"/>
            <a:ext cx="706375" cy="706375"/>
          </a:xfrm>
          <a:prstGeom prst="rect">
            <a:avLst/>
          </a:prstGeom>
        </p:spPr>
      </p:pic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8865349" y="5274950"/>
            <a:ext cx="706375" cy="706375"/>
          </a:xfrm>
          <a:prstGeom prst="rect">
            <a:avLst/>
          </a:prstGeom>
        </p:spPr>
      </p:pic>
      <p:pic>
        <p:nvPicPr>
          <p:cNvPr id="96" name="Inhaltsplatzhalter 1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b="14992"/>
          <a:stretch/>
        </p:blipFill>
        <p:spPr>
          <a:xfrm>
            <a:off x="7397146" y="3705177"/>
            <a:ext cx="1037823" cy="923130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20466" y="2497588"/>
            <a:ext cx="1186006" cy="997098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62172" y="3654181"/>
            <a:ext cx="1186006" cy="997098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9888156" y="5022943"/>
            <a:ext cx="1186006" cy="99709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/>
          <a:srcRect b="16864"/>
          <a:stretch/>
        </p:blipFill>
        <p:spPr>
          <a:xfrm>
            <a:off x="2081287" y="4750052"/>
            <a:ext cx="1367251" cy="1136675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2185234" y="2028359"/>
            <a:ext cx="1138371" cy="912726"/>
          </a:xfrm>
          <a:prstGeom prst="rect">
            <a:avLst/>
          </a:prstGeom>
        </p:spPr>
      </p:pic>
      <p:sp>
        <p:nvSpPr>
          <p:cNvPr id="9" name="Pfeil nach links und rechts 8"/>
          <p:cNvSpPr/>
          <p:nvPr/>
        </p:nvSpPr>
        <p:spPr>
          <a:xfrm rot="1187128">
            <a:off x="3479639" y="3119440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1457658" y="3802343"/>
            <a:ext cx="938484" cy="789001"/>
          </a:xfrm>
          <a:prstGeom prst="rect">
            <a:avLst/>
          </a:prstGeom>
        </p:spPr>
      </p:pic>
      <p:sp>
        <p:nvSpPr>
          <p:cNvPr id="121" name="Pfeil nach links und rechts 120"/>
          <p:cNvSpPr/>
          <p:nvPr/>
        </p:nvSpPr>
        <p:spPr>
          <a:xfrm rot="20471830">
            <a:off x="3471086" y="4444064"/>
            <a:ext cx="3110735" cy="25779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2" name="Pfeil nach links und rechts 121"/>
          <p:cNvSpPr/>
          <p:nvPr/>
        </p:nvSpPr>
        <p:spPr>
          <a:xfrm rot="5400000">
            <a:off x="1870338" y="3809354"/>
            <a:ext cx="1768164" cy="278955"/>
          </a:xfrm>
          <a:prstGeom prst="left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3" name="Textfeld 122"/>
          <p:cNvSpPr txBox="1"/>
          <p:nvPr/>
        </p:nvSpPr>
        <p:spPr>
          <a:xfrm>
            <a:off x="9986888" y="1886548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Price Lists</a:t>
            </a:r>
            <a:endParaRPr lang="de-DE" sz="1600" dirty="0">
              <a:latin typeface="Poppins SemiBold"/>
            </a:endParaRPr>
          </a:p>
        </p:txBody>
      </p:sp>
      <p:sp>
        <p:nvSpPr>
          <p:cNvPr id="124" name="Textfeld 123"/>
          <p:cNvSpPr txBox="1"/>
          <p:nvPr/>
        </p:nvSpPr>
        <p:spPr>
          <a:xfrm>
            <a:off x="6999083" y="1863491"/>
            <a:ext cx="1538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oppins SemiBold"/>
              </a:rPr>
              <a:t>Type </a:t>
            </a:r>
            <a:r>
              <a:rPr lang="de-DE" sz="1600" dirty="0" err="1" smtClean="0">
                <a:latin typeface="Poppins SemiBold"/>
              </a:rPr>
              <a:t>of</a:t>
            </a:r>
            <a:r>
              <a:rPr lang="de-DE" sz="1600" dirty="0" smtClean="0">
                <a:latin typeface="Poppins SemiBold"/>
              </a:rPr>
              <a:t> </a:t>
            </a:r>
            <a:r>
              <a:rPr lang="de-DE" sz="1600" dirty="0" err="1" smtClean="0">
                <a:latin typeface="Poppins SemiBold"/>
              </a:rPr>
              <a:t>facility</a:t>
            </a:r>
            <a:endParaRPr lang="de-DE" sz="1600" dirty="0">
              <a:latin typeface="Poppins SemiBold"/>
            </a:endParaRPr>
          </a:p>
        </p:txBody>
      </p:sp>
      <p:sp>
        <p:nvSpPr>
          <p:cNvPr id="125" name="Textfeld 124"/>
          <p:cNvSpPr txBox="1"/>
          <p:nvPr/>
        </p:nvSpPr>
        <p:spPr>
          <a:xfrm>
            <a:off x="8560839" y="1873899"/>
            <a:ext cx="15308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Poppins SemiBold"/>
              </a:rPr>
              <a:t>Services/Items</a:t>
            </a:r>
          </a:p>
        </p:txBody>
      </p:sp>
      <p:sp>
        <p:nvSpPr>
          <p:cNvPr id="126" name="Textfeld 125"/>
          <p:cNvSpPr txBox="1"/>
          <p:nvPr/>
        </p:nvSpPr>
        <p:spPr>
          <a:xfrm>
            <a:off x="1395754" y="3560503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27</a:t>
            </a:fld>
            <a:endParaRPr lang="de-DE" dirty="0"/>
          </a:p>
        </p:txBody>
      </p:sp>
      <p:pic>
        <p:nvPicPr>
          <p:cNvPr id="27" name="Grafik 28">
            <a:extLst>
              <a:ext uri="{FF2B5EF4-FFF2-40B4-BE49-F238E27FC236}">
                <a16:creationId xmlns:a16="http://schemas.microsoft.com/office/drawing/2014/main" id="{DA741524-153D-4B56-BD03-BC94F443D7F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1713102" y="2570217"/>
            <a:ext cx="740387" cy="646039"/>
          </a:xfrm>
          <a:prstGeom prst="rect">
            <a:avLst/>
          </a:prstGeom>
        </p:spPr>
      </p:pic>
      <p:pic>
        <p:nvPicPr>
          <p:cNvPr id="28" name="Grafik 1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513567" y="2278176"/>
            <a:ext cx="938484" cy="789001"/>
          </a:xfrm>
          <a:prstGeom prst="rect">
            <a:avLst/>
          </a:prstGeom>
        </p:spPr>
      </p:pic>
      <p:sp>
        <p:nvSpPr>
          <p:cNvPr id="29" name="Textfeld 125"/>
          <p:cNvSpPr txBox="1"/>
          <p:nvPr/>
        </p:nvSpPr>
        <p:spPr>
          <a:xfrm>
            <a:off x="4451663" y="2036336"/>
            <a:ext cx="1117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Poppins SemiBold"/>
              </a:rPr>
              <a:t>Contract</a:t>
            </a:r>
            <a:endParaRPr lang="de-DE" sz="1600" dirty="0">
              <a:latin typeface="Poppi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3042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85" b="16491"/>
          <a:stretch/>
        </p:blipFill>
        <p:spPr>
          <a:xfrm>
            <a:off x="8471503" y="4325792"/>
            <a:ext cx="1262965" cy="10281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>
          <a:xfrm>
            <a:off x="8495901" y="3075016"/>
            <a:ext cx="1153926" cy="965956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-15158" r="-842" b="15158"/>
          <a:stretch/>
        </p:blipFill>
        <p:spPr>
          <a:xfrm>
            <a:off x="4624213" y="4130589"/>
            <a:ext cx="706375" cy="70637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" b="16350"/>
          <a:stretch/>
        </p:blipFill>
        <p:spPr>
          <a:xfrm>
            <a:off x="4408516" y="5172152"/>
            <a:ext cx="1186006" cy="9970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4122" y="331440"/>
            <a:ext cx="9200296" cy="940411"/>
          </a:xfrm>
        </p:spPr>
        <p:txBody>
          <a:bodyPr>
            <a:normAutofit/>
          </a:bodyPr>
          <a:lstStyle/>
          <a:p>
            <a:pPr algn="ctr"/>
            <a:r>
              <a:rPr lang="de-DE" sz="3600" dirty="0" err="1" smtClean="0"/>
              <a:t>Construction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scheme</a:t>
            </a:r>
            <a:r>
              <a:rPr lang="de-DE" sz="3600" dirty="0" smtClean="0"/>
              <a:t> II</a:t>
            </a:r>
            <a:endParaRPr lang="de-DE" sz="3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1"/>
          <a:stretch/>
        </p:blipFill>
        <p:spPr>
          <a:xfrm>
            <a:off x="4488954" y="3152790"/>
            <a:ext cx="976895" cy="80963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069843" y="3102620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</a:t>
            </a:r>
            <a:r>
              <a:rPr lang="de-DE" dirty="0" err="1" smtClean="0"/>
              <a:t>services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069843" y="4198527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Medical Items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2019870" y="2409669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2028594" y="4179866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Claim Administrators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2028594" y="3294960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Enrolment</a:t>
            </a:r>
            <a:r>
              <a:rPr lang="de-DE" dirty="0" smtClean="0"/>
              <a:t> </a:t>
            </a:r>
            <a:r>
              <a:rPr lang="de-DE" dirty="0" err="1" smtClean="0"/>
              <a:t>officers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>
            <a:off x="2028594" y="5064772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Payers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019870" y="5949678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Locations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38367" y="1095359"/>
            <a:ext cx="4085845" cy="40011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General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definition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of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Poppins SemiBold"/>
              </a:rPr>
              <a:t>registers</a:t>
            </a:r>
            <a:r>
              <a:rPr lang="de-DE" sz="2000" dirty="0" smtClean="0">
                <a:solidFill>
                  <a:schemeClr val="tx1"/>
                </a:solidFill>
                <a:latin typeface="Poppins SemiBold"/>
              </a:rPr>
              <a:t>:</a:t>
            </a:r>
            <a:endParaRPr lang="de-DE" sz="2000" dirty="0">
              <a:solidFill>
                <a:schemeClr val="tx1"/>
              </a:solidFill>
              <a:latin typeface="Poppins SemiBold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9843" y="5288822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Price </a:t>
            </a:r>
            <a:r>
              <a:rPr lang="de-DE" dirty="0" err="1" smtClean="0"/>
              <a:t>lists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10005115" y="3075016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Products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9982200" y="4409944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facilities</a:t>
            </a:r>
            <a:endParaRPr lang="de-DE" dirty="0"/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359364" y="4188572"/>
            <a:ext cx="1593122" cy="90732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2" b="20000"/>
          <a:stretch/>
        </p:blipFill>
        <p:spPr>
          <a:xfrm>
            <a:off x="648601" y="4980123"/>
            <a:ext cx="1138371" cy="912726"/>
          </a:xfrm>
          <a:prstGeom prst="rect">
            <a:avLst/>
          </a:prstGeom>
        </p:spPr>
      </p:pic>
      <p:pic>
        <p:nvPicPr>
          <p:cNvPr id="22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00" y="5906127"/>
            <a:ext cx="778850" cy="9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27"/>
          <a:stretch/>
        </p:blipFill>
        <p:spPr>
          <a:xfrm>
            <a:off x="819114" y="3345405"/>
            <a:ext cx="830729" cy="714202"/>
          </a:xfrm>
          <a:prstGeom prst="rect">
            <a:avLst/>
          </a:prstGeom>
        </p:spPr>
      </p:pic>
      <p:sp>
        <p:nvSpPr>
          <p:cNvPr id="27" name="Rechteck 8"/>
          <p:cNvSpPr/>
          <p:nvPr/>
        </p:nvSpPr>
        <p:spPr>
          <a:xfrm>
            <a:off x="2019870" y="1525065"/>
            <a:ext cx="1801504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User </a:t>
            </a:r>
            <a:r>
              <a:rPr lang="de-DE" dirty="0" err="1" smtClean="0"/>
              <a:t>Profiles</a:t>
            </a:r>
            <a:endParaRPr lang="de-DE" dirty="0"/>
          </a:p>
        </p:txBody>
      </p:sp>
      <p:sp>
        <p:nvSpPr>
          <p:cNvPr id="28" name="Rechteck 8"/>
          <p:cNvSpPr/>
          <p:nvPr/>
        </p:nvSpPr>
        <p:spPr>
          <a:xfrm>
            <a:off x="6075293" y="2014035"/>
            <a:ext cx="1801504" cy="8598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Diagnosis List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8EC81DF1-ABAC-4650-B021-6BA6A612A9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43"/>
          <a:stretch/>
        </p:blipFill>
        <p:spPr>
          <a:xfrm>
            <a:off x="705857" y="2384874"/>
            <a:ext cx="973625" cy="809639"/>
          </a:xfrm>
          <a:prstGeom prst="rect">
            <a:avLst/>
          </a:prstGeom>
        </p:spPr>
      </p:pic>
      <p:pic>
        <p:nvPicPr>
          <p:cNvPr id="30" name="Grafik 30">
            <a:extLst>
              <a:ext uri="{FF2B5EF4-FFF2-40B4-BE49-F238E27FC236}">
                <a16:creationId xmlns:a16="http://schemas.microsoft.com/office/drawing/2014/main" id="{3549B97F-5A78-494F-99EE-2BF64D83EC2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1"/>
          <a:stretch/>
        </p:blipFill>
        <p:spPr>
          <a:xfrm>
            <a:off x="723175" y="1516846"/>
            <a:ext cx="938990" cy="812504"/>
          </a:xfrm>
          <a:prstGeom prst="rect">
            <a:avLst/>
          </a:prstGeom>
        </p:spPr>
      </p:pic>
      <p:pic>
        <p:nvPicPr>
          <p:cNvPr id="31" name="Grafik 29">
            <a:extLst>
              <a:ext uri="{FF2B5EF4-FFF2-40B4-BE49-F238E27FC236}">
                <a16:creationId xmlns:a16="http://schemas.microsoft.com/office/drawing/2014/main" id="{EC72B9F0-3C48-4864-B590-E0659F45F7F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63"/>
          <a:stretch/>
        </p:blipFill>
        <p:spPr>
          <a:xfrm>
            <a:off x="4408516" y="1977858"/>
            <a:ext cx="1097588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2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548"/>
            <a:ext cx="10515600" cy="940411"/>
          </a:xfrm>
        </p:spPr>
        <p:txBody>
          <a:bodyPr/>
          <a:lstStyle/>
          <a:p>
            <a:r>
              <a:rPr lang="de-CH" dirty="0" smtClean="0"/>
              <a:t>Payers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8149" r="11072" b="17983"/>
          <a:stretch/>
        </p:blipFill>
        <p:spPr>
          <a:xfrm>
            <a:off x="2185917" y="1120959"/>
            <a:ext cx="7820166" cy="569499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227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b="1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93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Diagnosis List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l="21800" t="14853" r="26139" b="21143"/>
          <a:stretch/>
        </p:blipFill>
        <p:spPr>
          <a:xfrm>
            <a:off x="3092333" y="2180080"/>
            <a:ext cx="6001790" cy="39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953" t="7995" r="11072" b="19841"/>
          <a:stretch/>
        </p:blipFill>
        <p:spPr>
          <a:xfrm>
            <a:off x="2190427" y="1145370"/>
            <a:ext cx="7811146" cy="555724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189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4959"/>
            <a:ext cx="10515600" cy="940411"/>
          </a:xfrm>
        </p:spPr>
        <p:txBody>
          <a:bodyPr/>
          <a:lstStyle/>
          <a:p>
            <a:r>
              <a:rPr lang="de-CH" dirty="0" smtClean="0"/>
              <a:t>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310" t="8149" r="11072" b="19067"/>
          <a:stretch/>
        </p:blipFill>
        <p:spPr>
          <a:xfrm>
            <a:off x="2306471" y="1145370"/>
            <a:ext cx="7574499" cy="546014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11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Services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191" t="7995" r="10951" b="18757"/>
          <a:stretch/>
        </p:blipFill>
        <p:spPr>
          <a:xfrm>
            <a:off x="2308747" y="1240994"/>
            <a:ext cx="7574506" cy="547819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36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18606"/>
            <a:ext cx="10515600" cy="940411"/>
          </a:xfrm>
        </p:spPr>
        <p:txBody>
          <a:bodyPr/>
          <a:lstStyle/>
          <a:p>
            <a:r>
              <a:rPr lang="de-CH" dirty="0" smtClean="0"/>
              <a:t>Price List -&gt; Medical Items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190" t="8149" r="11190" b="18448"/>
          <a:stretch/>
        </p:blipFill>
        <p:spPr>
          <a:xfrm>
            <a:off x="2220035" y="1114081"/>
            <a:ext cx="7751928" cy="56356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21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550"/>
            <a:ext cx="10515600" cy="940411"/>
          </a:xfrm>
        </p:spPr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Facilities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311" t="8304" r="10951" b="19222"/>
          <a:stretch/>
        </p:blipFill>
        <p:spPr>
          <a:xfrm>
            <a:off x="2308174" y="1199961"/>
            <a:ext cx="7575652" cy="542941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72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3" t="11486" r="17043" b="1461"/>
          <a:stretch/>
        </p:blipFill>
        <p:spPr bwMode="auto">
          <a:xfrm>
            <a:off x="2101754" y="928048"/>
            <a:ext cx="7996905" cy="578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74154" y="119453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</a:t>
            </a:r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4839250" y="1626728"/>
            <a:ext cx="4918899" cy="24812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85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endParaRPr lang="de-CH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 t="22589" r="5306" b="34845"/>
          <a:stretch/>
        </p:blipFill>
        <p:spPr bwMode="auto">
          <a:xfrm>
            <a:off x="1920502" y="1303905"/>
            <a:ext cx="8350996" cy="510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91832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Products – 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567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1319" r="17225" b="1628"/>
          <a:stretch/>
        </p:blipFill>
        <p:spPr bwMode="auto">
          <a:xfrm>
            <a:off x="2129051" y="1024516"/>
            <a:ext cx="7820167" cy="569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8200" y="179174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de-CH" dirty="0" smtClean="0"/>
              <a:t>Products – III</a:t>
            </a:r>
            <a:endParaRPr lang="de-CH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246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39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0" y="2743200"/>
            <a:ext cx="12192000" cy="1440000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79425" y="2589600"/>
            <a:ext cx="1123473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SECTION 3</a:t>
            </a:r>
            <a:endParaRPr lang="en-US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04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326660" y="791245"/>
            <a:ext cx="1123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Communication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within</a:t>
            </a:r>
            <a:r>
              <a:rPr lang="de-DE" sz="3600" b="1" dirty="0">
                <a:latin typeface="Poppins SemiBold"/>
                <a:ea typeface="Calibri Light" charset="0"/>
                <a:cs typeface="Calibri Light" charset="0"/>
              </a:rPr>
              <a:t> </a:t>
            </a:r>
            <a:r>
              <a:rPr lang="de-DE" sz="3600" b="1" dirty="0" err="1">
                <a:latin typeface="Poppins SemiBold"/>
                <a:ea typeface="Calibri Light" charset="0"/>
                <a:cs typeface="Calibri Light" charset="0"/>
              </a:rPr>
              <a:t>openIMIS</a:t>
            </a:r>
            <a:endParaRPr lang="en-GB" b="1" dirty="0">
              <a:latin typeface="Poppins SemiBold"/>
              <a:ea typeface="Calibri" charset="0"/>
              <a:cs typeface="Calibri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326" y="1694973"/>
            <a:ext cx="2059239" cy="205923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180443" y="5276400"/>
            <a:ext cx="2530672" cy="1390257"/>
          </a:xfrm>
          <a:prstGeom prst="rect">
            <a:avLst/>
          </a:prstGeom>
        </p:spPr>
      </p:pic>
      <p:sp>
        <p:nvSpPr>
          <p:cNvPr id="13" name="Oval 6"/>
          <p:cNvSpPr/>
          <p:nvPr/>
        </p:nvSpPr>
        <p:spPr>
          <a:xfrm>
            <a:off x="5417915" y="155414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</a:t>
            </a:r>
            <a:r>
              <a:rPr lang="de-DE" sz="1400" b="1" dirty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S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4" name="Left-Right Arrow 20"/>
          <p:cNvSpPr/>
          <p:nvPr/>
        </p:nvSpPr>
        <p:spPr>
          <a:xfrm rot="1782812">
            <a:off x="6928727" y="33194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186" y="3850587"/>
            <a:ext cx="1711881" cy="1711881"/>
          </a:xfrm>
          <a:prstGeom prst="rect">
            <a:avLst/>
          </a:prstGeom>
        </p:spPr>
      </p:pic>
      <p:sp>
        <p:nvSpPr>
          <p:cNvPr id="18" name="Left-Right Arrow 20"/>
          <p:cNvSpPr/>
          <p:nvPr/>
        </p:nvSpPr>
        <p:spPr>
          <a:xfrm rot="19853265">
            <a:off x="3703658" y="3507862"/>
            <a:ext cx="1681588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Left-Right Arrow 20"/>
          <p:cNvSpPr/>
          <p:nvPr/>
        </p:nvSpPr>
        <p:spPr>
          <a:xfrm>
            <a:off x="4203484" y="4567430"/>
            <a:ext cx="4215865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6"/>
          <p:cNvSpPr/>
          <p:nvPr/>
        </p:nvSpPr>
        <p:spPr>
          <a:xfrm>
            <a:off x="3412652" y="3098998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3" name="Oval 6"/>
          <p:cNvSpPr/>
          <p:nvPr/>
        </p:nvSpPr>
        <p:spPr>
          <a:xfrm>
            <a:off x="7426952" y="296675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1992956" y="4984777"/>
            <a:ext cx="1829766" cy="735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o</a:t>
            </a: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Calibri" charset="0"/>
              </a:rPr>
              <a:t>nline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25" name="Oval 6"/>
          <p:cNvSpPr/>
          <p:nvPr/>
        </p:nvSpPr>
        <p:spPr>
          <a:xfrm>
            <a:off x="4863742" y="6314033"/>
            <a:ext cx="1401541" cy="449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6" name="Oval 6"/>
          <p:cNvSpPr/>
          <p:nvPr/>
        </p:nvSpPr>
        <p:spPr>
          <a:xfrm>
            <a:off x="5520584" y="4173356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4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7" name="Oval 6"/>
          <p:cNvSpPr/>
          <p:nvPr/>
        </p:nvSpPr>
        <p:spPr>
          <a:xfrm>
            <a:off x="8156707" y="5143327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mobile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2197941" y="3786607"/>
            <a:ext cx="1811846" cy="1550826"/>
          </a:xfrm>
          <a:prstGeom prst="rect">
            <a:avLst/>
          </a:prstGeom>
        </p:spPr>
      </p:pic>
      <p:sp>
        <p:nvSpPr>
          <p:cNvPr id="29" name="Left-Right Arrow 20"/>
          <p:cNvSpPr/>
          <p:nvPr/>
        </p:nvSpPr>
        <p:spPr>
          <a:xfrm rot="1782812">
            <a:off x="3233492" y="5485495"/>
            <a:ext cx="1190132" cy="24695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40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Access to the system    2    </a:t>
            </a:r>
          </a:p>
          <a:p>
            <a:pPr algn="r"/>
            <a:r>
              <a:rPr lang="en-US" b="1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b="1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Reporting and data analysis   3d    </a:t>
            </a:r>
            <a:endParaRPr lang="en-GB" b="1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060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05"/>
            <a:ext cx="10515600" cy="940411"/>
          </a:xfrm>
        </p:spPr>
        <p:txBody>
          <a:bodyPr/>
          <a:lstStyle/>
          <a:p>
            <a:pPr algn="ctr"/>
            <a:r>
              <a:rPr lang="de-CH" dirty="0" err="1" smtClean="0"/>
              <a:t>Types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0561"/>
            <a:ext cx="10515600" cy="4416401"/>
          </a:xfrm>
        </p:spPr>
        <p:txBody>
          <a:bodyPr/>
          <a:lstStyle/>
          <a:p>
            <a:r>
              <a:rPr lang="de-CH" dirty="0" smtClean="0"/>
              <a:t>Standard operational </a:t>
            </a:r>
            <a:r>
              <a:rPr lang="de-CH" dirty="0" err="1" smtClean="0"/>
              <a:t>reports</a:t>
            </a:r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Customizable</a:t>
            </a:r>
            <a:r>
              <a:rPr lang="de-CH" dirty="0" smtClean="0"/>
              <a:t> </a:t>
            </a:r>
            <a:r>
              <a:rPr lang="de-CH" dirty="0" err="1" smtClean="0"/>
              <a:t>reporting</a:t>
            </a:r>
            <a:r>
              <a:rPr lang="de-CH" dirty="0" smtClean="0"/>
              <a:t> </a:t>
            </a:r>
            <a:r>
              <a:rPr lang="de-CH" dirty="0" err="1" smtClean="0"/>
              <a:t>options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411" y="2192105"/>
            <a:ext cx="10822676" cy="4401205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Primary </a:t>
            </a:r>
            <a:r>
              <a:rPr lang="en-US" sz="2000" dirty="0">
                <a:latin typeface="Poppins"/>
              </a:rPr>
              <a:t>Operational </a:t>
            </a:r>
            <a:r>
              <a:rPr lang="en-US" sz="2000" dirty="0" smtClean="0">
                <a:latin typeface="Poppins"/>
              </a:rPr>
              <a:t>Indicators-policies &amp; claims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Derived </a:t>
            </a:r>
            <a:r>
              <a:rPr lang="en-US" sz="2000" dirty="0">
                <a:latin typeface="Poppins"/>
              </a:rPr>
              <a:t>Operational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Collection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Product Sales</a:t>
            </a: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Contribution </a:t>
            </a:r>
            <a:r>
              <a:rPr lang="en-US" sz="2000" dirty="0">
                <a:latin typeface="Poppins"/>
              </a:rPr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User Activity Report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Enrolment Performance Indicators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Status of registers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err="1" smtClean="0">
                <a:latin typeface="Poppins"/>
              </a:rPr>
              <a:t>Insurees</a:t>
            </a:r>
            <a:r>
              <a:rPr lang="en-US" sz="2000" dirty="0" smtClean="0">
                <a:latin typeface="Poppins"/>
              </a:rPr>
              <a:t> </a:t>
            </a:r>
            <a:r>
              <a:rPr lang="en-US" sz="2000" dirty="0">
                <a:latin typeface="Poppins"/>
              </a:rPr>
              <a:t>without </a:t>
            </a:r>
            <a:r>
              <a:rPr lang="en-US" sz="2000" dirty="0" smtClean="0">
                <a:latin typeface="Poppins"/>
              </a:rPr>
              <a:t>photos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Poppins"/>
            </a:endParaRPr>
          </a:p>
          <a:p>
            <a:pPr>
              <a:defRPr/>
            </a:pP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Matching Funds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Claim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Percentage of Referrals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Families </a:t>
            </a:r>
            <a:r>
              <a:rPr lang="en-US" sz="2000" dirty="0">
                <a:latin typeface="Poppins"/>
              </a:rPr>
              <a:t>and </a:t>
            </a:r>
            <a:r>
              <a:rPr lang="en-US" sz="2000" dirty="0" err="1">
                <a:latin typeface="Poppins"/>
              </a:rPr>
              <a:t>Insurees</a:t>
            </a:r>
            <a:r>
              <a:rPr lang="en-US" sz="2000" dirty="0">
                <a:latin typeface="Poppins"/>
              </a:rPr>
              <a:t> Overview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Pending </a:t>
            </a:r>
            <a:r>
              <a:rPr lang="en-US" sz="2000" dirty="0" err="1" smtClean="0">
                <a:latin typeface="Poppins"/>
              </a:rPr>
              <a:t>Insurees</a:t>
            </a:r>
            <a:endParaRPr lang="en-US" sz="2000" dirty="0" smtClean="0">
              <a:latin typeface="Poppi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Renewals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Capitation Payment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Poppins"/>
              </a:rPr>
              <a:t>Rejected Photos</a:t>
            </a:r>
            <a:endParaRPr lang="en-US" sz="2000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0250" y="34067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dirty="0" smtClean="0"/>
              <a:t>Standard operational reports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1146411" y="1545774"/>
            <a:ext cx="10345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/>
              </a:rPr>
              <a:t>Reports on management of families, </a:t>
            </a:r>
            <a:r>
              <a:rPr lang="en-US" sz="2000" b="1" dirty="0" err="1">
                <a:latin typeface="Poppins"/>
              </a:rPr>
              <a:t>insurees</a:t>
            </a:r>
            <a:r>
              <a:rPr lang="en-US" sz="2000" b="1" dirty="0">
                <a:latin typeface="Poppins"/>
              </a:rPr>
              <a:t>, policies, </a:t>
            </a:r>
            <a:r>
              <a:rPr lang="en-US" sz="2000" b="1" dirty="0" smtClean="0">
                <a:latin typeface="Poppins"/>
              </a:rPr>
              <a:t>premiums, claims:</a:t>
            </a:r>
            <a:endParaRPr lang="en-US" sz="2000" b="1" dirty="0">
              <a:latin typeface="Poppins"/>
            </a:endParaRPr>
          </a:p>
          <a:p>
            <a:endParaRPr lang="de-DE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1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6196"/>
            <a:ext cx="10515600" cy="940411"/>
          </a:xfrm>
        </p:spPr>
        <p:txBody>
          <a:bodyPr/>
          <a:lstStyle/>
          <a:p>
            <a:r>
              <a:rPr lang="de-CH" dirty="0" smtClean="0"/>
              <a:t>Generation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standard</a:t>
            </a:r>
            <a:r>
              <a:rPr lang="de-CH" dirty="0" smtClean="0"/>
              <a:t> </a:t>
            </a:r>
            <a:r>
              <a:rPr lang="de-CH" dirty="0" err="1" smtClean="0"/>
              <a:t>reports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43</a:t>
            </a:fld>
            <a:endParaRPr lang="de-D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428" t="22271" r="25635" b="69231"/>
          <a:stretch/>
        </p:blipFill>
        <p:spPr>
          <a:xfrm>
            <a:off x="1074056" y="2417189"/>
            <a:ext cx="9535886" cy="841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666" t="22124" r="26191" b="66301"/>
          <a:stretch/>
        </p:blipFill>
        <p:spPr>
          <a:xfrm>
            <a:off x="1074056" y="3799277"/>
            <a:ext cx="9466944" cy="11466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1587" t="21831" r="26111" b="44334"/>
          <a:stretch/>
        </p:blipFill>
        <p:spPr>
          <a:xfrm>
            <a:off x="1074056" y="2164465"/>
            <a:ext cx="9564914" cy="33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44</a:t>
            </a:fld>
            <a:endParaRPr lang="de-D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01980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3200" dirty="0" smtClean="0"/>
              <a:t>Customizable reporting options – DHIS 2</a:t>
            </a:r>
            <a:endParaRPr lang="en-GB" sz="2800" dirty="0"/>
          </a:p>
        </p:txBody>
      </p:sp>
      <p:sp>
        <p:nvSpPr>
          <p:cNvPr id="5" name="TextBox 14"/>
          <p:cNvSpPr txBox="1">
            <a:spLocks noChangeArrowheads="1"/>
          </p:cNvSpPr>
          <p:nvPr/>
        </p:nvSpPr>
        <p:spPr bwMode="auto">
          <a:xfrm>
            <a:off x="5293204" y="1604170"/>
            <a:ext cx="82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Server</a:t>
            </a:r>
            <a:endParaRPr kumimoji="0" lang="cs-CZ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288" r="13668" b="12705"/>
          <a:stretch/>
        </p:blipFill>
        <p:spPr>
          <a:xfrm>
            <a:off x="5165591" y="1806243"/>
            <a:ext cx="1066763" cy="11175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613918" y="5329050"/>
            <a:ext cx="2093590" cy="11501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r="10365"/>
          <a:stretch/>
        </p:blipFill>
        <p:spPr>
          <a:xfrm>
            <a:off x="9124440" y="2427781"/>
            <a:ext cx="1126907" cy="130359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8774826" y="3348108"/>
            <a:ext cx="1557720" cy="1333310"/>
          </a:xfrm>
          <a:prstGeom prst="rect">
            <a:avLst/>
          </a:prstGeom>
        </p:spPr>
      </p:pic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10061545" y="2899411"/>
            <a:ext cx="16366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mobile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0215231" y="3854820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online </a:t>
            </a:r>
            <a:r>
              <a:rPr lang="en-US" altLang="en-US" sz="1400" dirty="0" smtClean="0">
                <a:solidFill>
                  <a:schemeClr val="tx1"/>
                </a:solidFill>
              </a:rPr>
              <a:t>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10332546" y="5750231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offline </a:t>
            </a:r>
            <a:r>
              <a:rPr lang="en-US" altLang="en-US" sz="1400" dirty="0" smtClean="0">
                <a:solidFill>
                  <a:schemeClr val="tx1"/>
                </a:solidFill>
              </a:rPr>
              <a:t>client</a:t>
            </a:r>
            <a:endParaRPr lang="cs-CZ" altLang="en-US" sz="1400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7511208" y="2782406"/>
            <a:ext cx="748683" cy="605251"/>
          </a:xfrm>
          <a:prstGeom prst="rect">
            <a:avLst/>
          </a:prstGeom>
        </p:spPr>
      </p:pic>
      <p:cxnSp>
        <p:nvCxnSpPr>
          <p:cNvPr id="14" name="Gerade Verbindung mit Pfeil 13"/>
          <p:cNvCxnSpPr/>
          <p:nvPr/>
        </p:nvCxnSpPr>
        <p:spPr>
          <a:xfrm flipV="1">
            <a:off x="9690461" y="4463970"/>
            <a:ext cx="0" cy="81417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8266014" y="3035817"/>
            <a:ext cx="980787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666807" y="3035817"/>
            <a:ext cx="844401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666807" y="3387657"/>
            <a:ext cx="2089600" cy="780823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lowchart: Magnetic Disk 34"/>
          <p:cNvSpPr/>
          <p:nvPr/>
        </p:nvSpPr>
        <p:spPr>
          <a:xfrm>
            <a:off x="4959815" y="2850030"/>
            <a:ext cx="1580899" cy="1447649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>
                <a:solidFill>
                  <a:schemeClr val="bg1"/>
                </a:solidFill>
              </a:rPr>
              <a:t>Operational database of </a:t>
            </a:r>
            <a:r>
              <a:rPr lang="en-US" sz="1500" b="1" dirty="0" err="1" smtClean="0">
                <a:solidFill>
                  <a:schemeClr val="bg1"/>
                </a:solidFill>
              </a:rPr>
              <a:t>openIMIS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34"/>
          <p:cNvSpPr/>
          <p:nvPr/>
        </p:nvSpPr>
        <p:spPr>
          <a:xfrm>
            <a:off x="1310502" y="3824004"/>
            <a:ext cx="1762107" cy="962153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 Tracker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3" name="TextBox 43"/>
          <p:cNvSpPr txBox="1">
            <a:spLocks noChangeArrowheads="1"/>
          </p:cNvSpPr>
          <p:nvPr/>
        </p:nvSpPr>
        <p:spPr bwMode="auto">
          <a:xfrm>
            <a:off x="3072609" y="5888221"/>
            <a:ext cx="1159485" cy="33855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600" b="1">
                <a:latin typeface="+mj-lt"/>
              </a:defRPr>
            </a:lvl1pPr>
          </a:lstStyle>
          <a:p>
            <a:r>
              <a:rPr lang="en-US" altLang="en-US" dirty="0"/>
              <a:t>Dashboards</a:t>
            </a:r>
            <a:endParaRPr lang="en-GB" altLang="en-US" dirty="0"/>
          </a:p>
        </p:txBody>
      </p:sp>
      <p:sp>
        <p:nvSpPr>
          <p:cNvPr id="49" name="Flowchart: Magnetic Disk 34"/>
          <p:cNvSpPr/>
          <p:nvPr/>
        </p:nvSpPr>
        <p:spPr>
          <a:xfrm>
            <a:off x="1233544" y="5307272"/>
            <a:ext cx="1807837" cy="964531"/>
          </a:xfrm>
          <a:prstGeom prst="flowChartMagneticDisk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00" b="1" dirty="0" smtClean="0">
                <a:solidFill>
                  <a:schemeClr val="bg1"/>
                </a:solidFill>
              </a:rPr>
              <a:t>DHIS 2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0" name="Textfeld 25"/>
          <p:cNvSpPr txBox="1"/>
          <p:nvPr/>
        </p:nvSpPr>
        <p:spPr>
          <a:xfrm>
            <a:off x="2827297" y="4839982"/>
            <a:ext cx="1650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+mj-lt"/>
              </a:rPr>
              <a:t>Aggregation</a:t>
            </a:r>
            <a:endParaRPr lang="de-DE" sz="1600" b="1" dirty="0">
              <a:latin typeface="+mj-lt"/>
            </a:endParaRPr>
          </a:p>
        </p:txBody>
      </p:sp>
      <p:sp>
        <p:nvSpPr>
          <p:cNvPr id="32" name="Rechteck 34"/>
          <p:cNvSpPr/>
          <p:nvPr/>
        </p:nvSpPr>
        <p:spPr>
          <a:xfrm>
            <a:off x="1322214" y="1885202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FHIR Server/FHIR Reference Module</a:t>
            </a:r>
            <a:endParaRPr lang="de-DE" dirty="0"/>
          </a:p>
        </p:txBody>
      </p:sp>
      <p:sp>
        <p:nvSpPr>
          <p:cNvPr id="36" name="Rechteck 34"/>
          <p:cNvSpPr/>
          <p:nvPr/>
        </p:nvSpPr>
        <p:spPr>
          <a:xfrm>
            <a:off x="1322214" y="2902891"/>
            <a:ext cx="1750395" cy="5287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DHIS 2 FHIR Adapter</a:t>
            </a:r>
            <a:endParaRPr lang="de-DE" dirty="0"/>
          </a:p>
        </p:txBody>
      </p:sp>
      <p:cxnSp>
        <p:nvCxnSpPr>
          <p:cNvPr id="40" name="Gerade Verbindung mit Pfeil 13"/>
          <p:cNvCxnSpPr/>
          <p:nvPr/>
        </p:nvCxnSpPr>
        <p:spPr>
          <a:xfrm flipH="1">
            <a:off x="3247157" y="2170874"/>
            <a:ext cx="1748938" cy="1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13"/>
          <p:cNvCxnSpPr>
            <a:stCxn id="32" idx="2"/>
            <a:endCxn id="36" idx="0"/>
          </p:cNvCxnSpPr>
          <p:nvPr/>
        </p:nvCxnSpPr>
        <p:spPr>
          <a:xfrm>
            <a:off x="2197412" y="2413936"/>
            <a:ext cx="0" cy="488955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13"/>
          <p:cNvCxnSpPr>
            <a:stCxn id="36" idx="2"/>
            <a:endCxn id="20" idx="1"/>
          </p:cNvCxnSpPr>
          <p:nvPr/>
        </p:nvCxnSpPr>
        <p:spPr>
          <a:xfrm flipH="1">
            <a:off x="2191556" y="3431625"/>
            <a:ext cx="5856" cy="392379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13"/>
          <p:cNvCxnSpPr/>
          <p:nvPr/>
        </p:nvCxnSpPr>
        <p:spPr>
          <a:xfrm>
            <a:off x="2191556" y="4824223"/>
            <a:ext cx="0" cy="45392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Customizable reporting options </a:t>
            </a:r>
            <a:r>
              <a:rPr lang="en-US" altLang="en-US" dirty="0" smtClean="0"/>
              <a:t>– dashboards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45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6" t="7326" r="873" b="1099"/>
          <a:stretch/>
        </p:blipFill>
        <p:spPr>
          <a:xfrm>
            <a:off x="2061028" y="2235200"/>
            <a:ext cx="8273143" cy="400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24538"/>
            <a:ext cx="10515600" cy="940411"/>
          </a:xfrm>
        </p:spPr>
        <p:txBody>
          <a:bodyPr>
            <a:normAutofit/>
          </a:bodyPr>
          <a:lstStyle/>
          <a:p>
            <a:r>
              <a:rPr lang="de-DE" sz="2800" dirty="0" err="1" smtClean="0"/>
              <a:t>Attributions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icons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838200" y="1764949"/>
            <a:ext cx="10515600" cy="4412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/>
              <a:t>Creative </a:t>
            </a:r>
            <a:r>
              <a:rPr lang="de-DE" dirty="0" err="1" smtClean="0"/>
              <a:t>Commons</a:t>
            </a:r>
            <a:r>
              <a:rPr lang="de-DE" dirty="0" smtClean="0"/>
              <a:t> </a:t>
            </a:r>
            <a:r>
              <a:rPr lang="de-DE" dirty="0" smtClean="0">
                <a:hlinkClick r:id="rId2"/>
              </a:rPr>
              <a:t>CC BY 3.0 </a:t>
            </a:r>
            <a:r>
              <a:rPr lang="de-DE" dirty="0" err="1" smtClean="0">
                <a:hlinkClick r:id="rId2"/>
              </a:rPr>
              <a:t>license</a:t>
            </a:r>
            <a:r>
              <a:rPr lang="de-DE" dirty="0" smtClean="0">
                <a:hlinkClick r:id="rId2"/>
              </a:rPr>
              <a:t> </a:t>
            </a:r>
            <a:r>
              <a:rPr lang="de-DE" dirty="0" err="1" smtClean="0"/>
              <a:t>applies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</a:t>
            </a:r>
            <a:r>
              <a:rPr lang="de-DE" dirty="0" err="1" smtClean="0"/>
              <a:t>icons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Payment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3"/>
              </a:rPr>
              <a:t>Loki </a:t>
            </a:r>
            <a:r>
              <a:rPr lang="de-DE" dirty="0" err="1" smtClean="0">
                <a:hlinkClick r:id="rId3"/>
              </a:rPr>
              <a:t>Ba</a:t>
            </a:r>
            <a:r>
              <a:rPr lang="de-DE" dirty="0" smtClean="0">
                <a:hlinkClick r:id="rId3"/>
              </a:rPr>
              <a:t> </a:t>
            </a:r>
            <a:r>
              <a:rPr lang="de-DE" dirty="0" smtClean="0"/>
              <a:t>/ </a:t>
            </a:r>
            <a:r>
              <a:rPr lang="de-DE" dirty="0"/>
              <a:t>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Hospital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4"/>
              </a:rPr>
              <a:t>ibrandify</a:t>
            </a:r>
            <a:r>
              <a:rPr lang="de-DE" dirty="0" smtClean="0"/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  <a:endParaRPr lang="de-DE" dirty="0"/>
          </a:p>
          <a:p>
            <a:r>
              <a:rPr lang="de-DE" dirty="0"/>
              <a:t>Hospital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 smtClean="0">
                <a:hlinkClick r:id="rId5"/>
              </a:rPr>
              <a:t>Vectors</a:t>
            </a:r>
            <a:r>
              <a:rPr lang="de-DE" dirty="0" smtClean="0">
                <a:hlinkClick r:id="rId5"/>
              </a:rPr>
              <a:t> Point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Pharmacy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6"/>
              </a:rPr>
              <a:t>Eucalyp</a:t>
            </a:r>
            <a:r>
              <a:rPr lang="de-DE" dirty="0" smtClean="0">
                <a:hlinkClick r:id="rId6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Medication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>
                <a:hlinkClick r:id="rId7"/>
              </a:rPr>
              <a:t>sahua</a:t>
            </a:r>
            <a:r>
              <a:rPr lang="de-DE" dirty="0" smtClean="0">
                <a:hlinkClick r:id="rId7"/>
              </a:rPr>
              <a:t> d </a:t>
            </a:r>
            <a:r>
              <a:rPr lang="de-DE" dirty="0" smtClean="0"/>
              <a:t>/ CC BY 3.0</a:t>
            </a:r>
          </a:p>
          <a:p>
            <a:r>
              <a:rPr lang="de-DE" dirty="0" smtClean="0"/>
              <a:t>Network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8"/>
              </a:rPr>
              <a:t>Creative Stall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smtClean="0"/>
              <a:t>Worker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9"/>
              </a:rPr>
              <a:t>Nikita </a:t>
            </a:r>
            <a:r>
              <a:rPr lang="de-DE" dirty="0" err="1" smtClean="0">
                <a:hlinkClick r:id="rId9"/>
              </a:rPr>
              <a:t>Kozin</a:t>
            </a:r>
            <a:r>
              <a:rPr lang="de-DE" dirty="0" smtClean="0">
                <a:hlinkClick r:id="rId9"/>
              </a:rPr>
              <a:t> </a:t>
            </a:r>
            <a:r>
              <a:rPr lang="de-DE" dirty="0"/>
              <a:t>/ CC BY </a:t>
            </a:r>
            <a:r>
              <a:rPr lang="de-DE" dirty="0" smtClean="0"/>
              <a:t>3.0</a:t>
            </a:r>
          </a:p>
          <a:p>
            <a:r>
              <a:rPr lang="de-DE" dirty="0" err="1" smtClean="0"/>
              <a:t>Contract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hlinkClick r:id="rId10"/>
              </a:rPr>
              <a:t>Adrien </a:t>
            </a:r>
            <a:r>
              <a:rPr lang="de-DE" dirty="0" err="1" smtClean="0">
                <a:hlinkClick r:id="rId10"/>
              </a:rPr>
              <a:t>Coquet</a:t>
            </a:r>
            <a:r>
              <a:rPr lang="de-DE" dirty="0">
                <a:hlinkClick r:id="rId10"/>
              </a:rPr>
              <a:t> </a:t>
            </a:r>
            <a:r>
              <a:rPr lang="de-DE" dirty="0" smtClean="0"/>
              <a:t>/ CC BY 3.0</a:t>
            </a:r>
          </a:p>
          <a:p>
            <a:r>
              <a:rPr lang="en-US" dirty="0"/>
              <a:t>Family by </a:t>
            </a:r>
            <a:r>
              <a:rPr lang="en-US" dirty="0" err="1">
                <a:hlinkClick r:id="rId11"/>
              </a:rPr>
              <a:t>Gan</a:t>
            </a:r>
            <a:r>
              <a:rPr lang="en-US" dirty="0">
                <a:hlinkClick r:id="rId11"/>
              </a:rPr>
              <a:t> </a:t>
            </a:r>
            <a:r>
              <a:rPr lang="en-US" dirty="0" err="1">
                <a:hlinkClick r:id="rId11"/>
              </a:rPr>
              <a:t>Khoon</a:t>
            </a:r>
            <a:r>
              <a:rPr lang="en-US" dirty="0">
                <a:hlinkClick r:id="rId11"/>
              </a:rPr>
              <a:t> Lay </a:t>
            </a:r>
            <a:r>
              <a:rPr lang="de-DE" dirty="0"/>
              <a:t>/ CC BY 3.0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2396"/>
            <a:ext cx="10515600" cy="1906361"/>
          </a:xfrm>
        </p:spPr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pic>
        <p:nvPicPr>
          <p:cNvPr id="3" name="Inhaltsplatzhalter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58" y="3682321"/>
            <a:ext cx="1428667" cy="14286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57" y="3682320"/>
            <a:ext cx="1403944" cy="140394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82" y="3657597"/>
            <a:ext cx="1428667" cy="142866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23860" y="5448281"/>
            <a:ext cx="7731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Poppins"/>
              </a:rPr>
              <a:t>Except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where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otherwise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noted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,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this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work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is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licensed</a:t>
            </a:r>
            <a:r>
              <a:rPr lang="de-DE" sz="2000" dirty="0">
                <a:solidFill>
                  <a:schemeClr val="bg1"/>
                </a:solidFill>
                <a:latin typeface="Poppins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Poppins"/>
              </a:rPr>
              <a:t>under</a:t>
            </a:r>
            <a:endParaRPr lang="de-DE" sz="2000" dirty="0">
              <a:solidFill>
                <a:schemeClr val="bg1"/>
              </a:solidFill>
              <a:latin typeface="Poppins"/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  <a:latin typeface="Poppins"/>
              </a:rPr>
              <a:t>https://creativecommons.org/licenses/by-sa/4.0/legalcode</a:t>
            </a:r>
          </a:p>
        </p:txBody>
      </p:sp>
    </p:spTree>
    <p:extLst>
      <p:ext uri="{BB962C8B-B14F-4D97-AF65-F5344CB8AC3E}">
        <p14:creationId xmlns:p14="http://schemas.microsoft.com/office/powerpoint/2010/main" val="2186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881590"/>
            <a:ext cx="10515600" cy="94041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Mobile 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>p</a:t>
            </a:r>
            <a:r>
              <a:rPr lang="en-US" sz="2800" dirty="0" smtClean="0">
                <a:latin typeface="Poppins SemiBold"/>
                <a:ea typeface="Calibri Light" charset="0"/>
                <a:cs typeface="Calibri Light" panose="020F0302020204030204" pitchFamily="34" charset="0"/>
              </a:rPr>
              <a:t>hone applications</a:t>
            </a:r>
            <a: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  <a:t/>
            </a:r>
            <a:br>
              <a:rPr lang="en-US" sz="2800" dirty="0">
                <a:latin typeface="Poppins SemiBold"/>
                <a:ea typeface="Calibri Light" charset="0"/>
                <a:cs typeface="Calibri Light" panose="020F0302020204030204" pitchFamily="34" charset="0"/>
              </a:rPr>
            </a:br>
            <a:endParaRPr lang="de-DE" sz="2800" dirty="0">
              <a:latin typeface="Poppins SemiBold"/>
              <a:cs typeface="Calibri Light" panose="020F0302020204030204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377825"/>
            <a:ext cx="2743200" cy="365125"/>
          </a:xfrm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9" y="1296342"/>
            <a:ext cx="1741496" cy="17414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3"/>
          <a:stretch/>
        </p:blipFill>
        <p:spPr>
          <a:xfrm>
            <a:off x="6048903" y="5209306"/>
            <a:ext cx="1177646" cy="139652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6298375" y="3594624"/>
            <a:ext cx="748683" cy="605251"/>
          </a:xfrm>
          <a:prstGeom prst="rect">
            <a:avLst/>
          </a:prstGeom>
        </p:spPr>
      </p:pic>
      <p:sp>
        <p:nvSpPr>
          <p:cNvPr id="32" name="Gebogener Pfeil 31"/>
          <p:cNvSpPr/>
          <p:nvPr/>
        </p:nvSpPr>
        <p:spPr>
          <a:xfrm rot="1410314" flipV="1">
            <a:off x="5106545" y="5245098"/>
            <a:ext cx="1286757" cy="952083"/>
          </a:xfrm>
          <a:prstGeom prst="circularArrow">
            <a:avLst/>
          </a:prstGeom>
          <a:solidFill>
            <a:srgbClr val="095A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54172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</a:p>
          <a:p>
            <a:pPr algn="ctr"/>
            <a:r>
              <a:rPr lang="de-DE" sz="1400" b="1" dirty="0" err="1" smtClean="0">
                <a:latin typeface="+mj-lt"/>
              </a:rPr>
              <a:t>Photos</a:t>
            </a:r>
            <a:r>
              <a:rPr lang="de-DE" sz="1400" b="1" dirty="0" smtClean="0">
                <a:latin typeface="+mj-lt"/>
              </a:rPr>
              <a:t> &amp; Data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6" name="Rechteck 35"/>
          <p:cNvSpPr/>
          <p:nvPr/>
        </p:nvSpPr>
        <p:spPr>
          <a:xfrm>
            <a:off x="234370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Renewal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a </a:t>
            </a:r>
            <a:r>
              <a:rPr lang="de-DE" sz="1400" b="1" dirty="0" err="1">
                <a:latin typeface="+mj-lt"/>
              </a:rPr>
              <a:t>policy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37" name="Rechteck 36"/>
          <p:cNvSpPr/>
          <p:nvPr/>
        </p:nvSpPr>
        <p:spPr>
          <a:xfrm>
            <a:off x="4145694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Acquiring</a:t>
            </a:r>
            <a:r>
              <a:rPr lang="de-DE" sz="1400" b="1" dirty="0" smtClean="0">
                <a:latin typeface="+mj-lt"/>
              </a:rPr>
              <a:t> 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 </a:t>
            </a:r>
            <a:r>
              <a:rPr lang="de-DE" sz="1400" b="1" dirty="0" err="1">
                <a:latin typeface="+mj-lt"/>
              </a:rPr>
              <a:t>feedbacks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7425539" y="4611651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err="1" smtClean="0">
                <a:latin typeface="+mj-lt"/>
              </a:rPr>
              <a:t>Retrieving</a:t>
            </a:r>
            <a:endParaRPr lang="de-DE" sz="1400" b="1" dirty="0">
              <a:latin typeface="+mj-lt"/>
            </a:endParaRPr>
          </a:p>
          <a:p>
            <a:pPr algn="ctr"/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of</a:t>
            </a:r>
            <a:r>
              <a:rPr lang="de-DE" sz="1400" b="1" dirty="0">
                <a:latin typeface="+mj-lt"/>
              </a:rPr>
              <a:t> </a:t>
            </a:r>
            <a:r>
              <a:rPr lang="de-DE" sz="1400" b="1" dirty="0" err="1">
                <a:latin typeface="+mj-lt"/>
              </a:rPr>
              <a:t>coverage</a:t>
            </a:r>
            <a:endParaRPr lang="de-DE" sz="1400" b="1" dirty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2" name="Rechteck 41"/>
          <p:cNvSpPr/>
          <p:nvPr/>
        </p:nvSpPr>
        <p:spPr>
          <a:xfrm>
            <a:off x="9247457" y="4613586"/>
            <a:ext cx="1750395" cy="6200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smtClean="0"/>
          </a:p>
          <a:p>
            <a:pPr algn="ctr"/>
            <a:r>
              <a:rPr lang="de-DE" sz="1400" b="1" dirty="0" smtClean="0">
                <a:latin typeface="+mj-lt"/>
              </a:rPr>
              <a:t>Submission </a:t>
            </a:r>
            <a:r>
              <a:rPr lang="de-DE" sz="1400" b="1" dirty="0" err="1" smtClean="0">
                <a:latin typeface="+mj-lt"/>
              </a:rPr>
              <a:t>of</a:t>
            </a:r>
            <a:r>
              <a:rPr lang="de-DE" sz="1400" b="1" dirty="0" smtClean="0">
                <a:latin typeface="+mj-lt"/>
              </a:rPr>
              <a:t> </a:t>
            </a:r>
            <a:r>
              <a:rPr lang="de-DE" sz="1400" b="1" dirty="0" err="1" smtClean="0">
                <a:latin typeface="+mj-lt"/>
              </a:rPr>
              <a:t>claims</a:t>
            </a:r>
            <a:endParaRPr lang="de-DE" sz="1400" b="1" dirty="0" smtClean="0">
              <a:latin typeface="+mj-lt"/>
            </a:endParaRPr>
          </a:p>
          <a:p>
            <a:pPr algn="ctr"/>
            <a:endParaRPr lang="de-DE" dirty="0"/>
          </a:p>
        </p:txBody>
      </p:sp>
      <p:sp>
        <p:nvSpPr>
          <p:cNvPr id="45" name="Gebogener Pfeil 44"/>
          <p:cNvSpPr/>
          <p:nvPr/>
        </p:nvSpPr>
        <p:spPr>
          <a:xfrm rot="9383374">
            <a:off x="6845909" y="5252684"/>
            <a:ext cx="1385614" cy="960468"/>
          </a:xfrm>
          <a:prstGeom prst="circular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Oval 6"/>
          <p:cNvSpPr/>
          <p:nvPr/>
        </p:nvSpPr>
        <p:spPr>
          <a:xfrm>
            <a:off x="5020891" y="189221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Server</a:t>
            </a:r>
            <a:endParaRPr lang="de-DE" sz="16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Oval 6"/>
          <p:cNvSpPr/>
          <p:nvPr/>
        </p:nvSpPr>
        <p:spPr>
          <a:xfrm>
            <a:off x="5784106" y="4176802"/>
            <a:ext cx="1712720" cy="255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kern="1200" dirty="0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Mobile </a:t>
            </a:r>
            <a:r>
              <a:rPr lang="de-DE" sz="1200" b="1" kern="1200" dirty="0" err="1" smtClean="0">
                <a:solidFill>
                  <a:schemeClr val="accent4">
                    <a:lumMod val="7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network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Pfeil nach rechts 49"/>
          <p:cNvSpPr/>
          <p:nvPr/>
        </p:nvSpPr>
        <p:spPr>
          <a:xfrm rot="16200000">
            <a:off x="6255909" y="3080032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Pfeil nach rechts 51"/>
          <p:cNvSpPr/>
          <p:nvPr/>
        </p:nvSpPr>
        <p:spPr>
          <a:xfrm rot="16200000">
            <a:off x="6254874" y="4860236"/>
            <a:ext cx="765704" cy="191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6"/>
          <p:cNvSpPr/>
          <p:nvPr/>
        </p:nvSpPr>
        <p:spPr>
          <a:xfrm>
            <a:off x="2426773" y="1925435"/>
            <a:ext cx="1581663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Insurance Agent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3" name="Oval 6"/>
          <p:cNvSpPr/>
          <p:nvPr/>
        </p:nvSpPr>
        <p:spPr>
          <a:xfrm>
            <a:off x="8300736" y="1932515"/>
            <a:ext cx="1967785" cy="5770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Health</a:t>
            </a:r>
            <a:r>
              <a:rPr lang="de-DE" sz="1600" b="1" kern="1200" dirty="0" smtClean="0">
                <a:latin typeface="Calibri" charset="0"/>
                <a:ea typeface="Calibri" charset="0"/>
                <a:cs typeface="Calibri" charset="0"/>
              </a:rPr>
              <a:t> Facility </a:t>
            </a:r>
            <a:r>
              <a:rPr lang="de-DE" sz="1600" b="1" kern="1200" dirty="0" err="1" smtClean="0">
                <a:latin typeface="Calibri" charset="0"/>
                <a:ea typeface="Calibri" charset="0"/>
                <a:cs typeface="Calibri" charset="0"/>
              </a:rPr>
              <a:t>Staff</a:t>
            </a:r>
            <a:endParaRPr lang="de-DE" sz="1600" b="1" kern="1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91" y="2666482"/>
            <a:ext cx="1072492" cy="1906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28" y="2667166"/>
            <a:ext cx="1072107" cy="1905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17" y="2667166"/>
            <a:ext cx="1072106" cy="19059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49" y="2667165"/>
            <a:ext cx="1072107" cy="19059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8" y="2666482"/>
            <a:ext cx="1072491" cy="1906651"/>
          </a:xfrm>
          <a:prstGeom prst="rect">
            <a:avLst/>
          </a:prstGeom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971" y="2618146"/>
            <a:ext cx="1740374" cy="29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01" y="2623366"/>
            <a:ext cx="1096743" cy="19497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1" y="2628290"/>
            <a:ext cx="1071486" cy="1904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77" y="2618146"/>
            <a:ext cx="1082899" cy="19251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78" y="2602298"/>
            <a:ext cx="1634963" cy="29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1954" y="656025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Data flow with mobile apps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675" y="1457022"/>
            <a:ext cx="1670221" cy="167022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6"/>
          <a:stretch/>
        </p:blipFill>
        <p:spPr>
          <a:xfrm>
            <a:off x="3948529" y="5034977"/>
            <a:ext cx="1050955" cy="119163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989548" y="4886757"/>
            <a:ext cx="1560136" cy="1335378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4817233" y="144393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Central </a:t>
            </a:r>
            <a:r>
              <a:rPr lang="de-DE" sz="1400" dirty="0">
                <a:latin typeface="Poppins SemiBold"/>
                <a:ea typeface="Calibri" charset="0"/>
                <a:cs typeface="Calibri" charset="0"/>
              </a:rPr>
              <a:t>S</a:t>
            </a:r>
            <a:r>
              <a:rPr lang="de-DE" sz="1400" kern="1200" dirty="0" smtClean="0">
                <a:latin typeface="Poppins SemiBold"/>
                <a:ea typeface="Calibri" charset="0"/>
                <a:cs typeface="Calibri" charset="0"/>
              </a:rPr>
              <a:t>erver</a:t>
            </a:r>
            <a:endParaRPr lang="de-DE" sz="1400" kern="1200" dirty="0">
              <a:latin typeface="Poppins SemiBold"/>
              <a:ea typeface="Calibri" charset="0"/>
              <a:cs typeface="Calibri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 rot="8949134">
            <a:off x="2181742" y="4134108"/>
            <a:ext cx="3065256" cy="32109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rechts 10"/>
          <p:cNvSpPr/>
          <p:nvPr/>
        </p:nvSpPr>
        <p:spPr>
          <a:xfrm>
            <a:off x="2577406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8018227" y="5007777"/>
            <a:ext cx="2149103" cy="1180637"/>
          </a:xfrm>
          <a:prstGeom prst="rect">
            <a:avLst/>
          </a:prstGeom>
        </p:spPr>
      </p:pic>
      <p:sp>
        <p:nvSpPr>
          <p:cNvPr id="13" name="Pfeil nach rechts 12"/>
          <p:cNvSpPr/>
          <p:nvPr/>
        </p:nvSpPr>
        <p:spPr>
          <a:xfrm rot="7816050">
            <a:off x="4315707" y="4399173"/>
            <a:ext cx="1228805" cy="25995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4521891">
            <a:off x="5521964" y="4419463"/>
            <a:ext cx="1213111" cy="288676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 rot="12328281">
            <a:off x="6114514" y="4111305"/>
            <a:ext cx="3050203" cy="29378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7158511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911254" y="5483018"/>
            <a:ext cx="1269327" cy="2377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90"/>
          <p:cNvSpPr txBox="1">
            <a:spLocks noChangeArrowheads="1"/>
          </p:cNvSpPr>
          <p:nvPr/>
        </p:nvSpPr>
        <p:spPr bwMode="auto">
          <a:xfrm>
            <a:off x="2469558" y="424908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0" name="TextBox 90"/>
          <p:cNvSpPr txBox="1">
            <a:spLocks noChangeArrowheads="1"/>
          </p:cNvSpPr>
          <p:nvPr/>
        </p:nvSpPr>
        <p:spPr bwMode="auto">
          <a:xfrm>
            <a:off x="2879754" y="5175241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1" name="TextBox 90"/>
          <p:cNvSpPr txBox="1">
            <a:spLocks noChangeArrowheads="1"/>
          </p:cNvSpPr>
          <p:nvPr/>
        </p:nvSpPr>
        <p:spPr bwMode="auto">
          <a:xfrm>
            <a:off x="7307683" y="5173752"/>
            <a:ext cx="7425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Extract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2" name="TextBox 90"/>
          <p:cNvSpPr txBox="1">
            <a:spLocks noChangeArrowheads="1"/>
          </p:cNvSpPr>
          <p:nvPr/>
        </p:nvSpPr>
        <p:spPr bwMode="auto">
          <a:xfrm>
            <a:off x="3555334" y="4554828"/>
            <a:ext cx="1152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noProof="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Master Data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3" name="TextBox 90"/>
          <p:cNvSpPr txBox="1">
            <a:spLocks noChangeArrowheads="1"/>
          </p:cNvSpPr>
          <p:nvPr/>
        </p:nvSpPr>
        <p:spPr bwMode="auto">
          <a:xfrm>
            <a:off x="6275180" y="4383122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4" name="TextBox 90"/>
          <p:cNvSpPr txBox="1">
            <a:spLocks noChangeArrowheads="1"/>
          </p:cNvSpPr>
          <p:nvPr/>
        </p:nvSpPr>
        <p:spPr bwMode="auto">
          <a:xfrm>
            <a:off x="8610600" y="4185496"/>
            <a:ext cx="16417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400" dirty="0" smtClean="0">
                <a:solidFill>
                  <a:srgbClr val="000000"/>
                </a:solidFill>
                <a:latin typeface="Poppins SemiBold"/>
                <a:cs typeface="Arial" charset="0"/>
              </a:rPr>
              <a:t>Upload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(Login credentials)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sp>
        <p:nvSpPr>
          <p:cNvPr id="26" name="TextBox 96"/>
          <p:cNvSpPr txBox="1">
            <a:spLocks noChangeArrowheads="1"/>
          </p:cNvSpPr>
          <p:nvPr/>
        </p:nvSpPr>
        <p:spPr bwMode="auto">
          <a:xfrm>
            <a:off x="4957819" y="5167206"/>
            <a:ext cx="12119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cs typeface="Arial" charset="0"/>
              </a:rPr>
              <a:t>EO/CA Code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 SemiBold"/>
              <a:cs typeface="Arial" charset="0"/>
            </a:endParaRPr>
          </a:p>
        </p:txBody>
      </p:sp>
      <p:pic>
        <p:nvPicPr>
          <p:cNvPr id="28" name="Grafik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91" b="15446"/>
          <a:stretch/>
        </p:blipFill>
        <p:spPr>
          <a:xfrm>
            <a:off x="5218855" y="2824617"/>
            <a:ext cx="748683" cy="605251"/>
          </a:xfrm>
          <a:prstGeom prst="rect">
            <a:avLst/>
          </a:prstGeom>
        </p:spPr>
      </p:pic>
      <p:sp>
        <p:nvSpPr>
          <p:cNvPr id="29" name="Textfeld 25"/>
          <p:cNvSpPr txBox="1"/>
          <p:nvPr/>
        </p:nvSpPr>
        <p:spPr>
          <a:xfrm>
            <a:off x="5084442" y="3419728"/>
            <a:ext cx="897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de-CH" sz="1600" dirty="0" smtClean="0">
                <a:solidFill>
                  <a:srgbClr val="000000"/>
                </a:solidFill>
                <a:latin typeface="Poppins"/>
              </a:rPr>
              <a:t>Internet</a:t>
            </a:r>
            <a:endParaRPr lang="de-DE" sz="1600" dirty="0">
              <a:latin typeface="Poppin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153515" y="5123626"/>
            <a:ext cx="10102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Data entry</a:t>
            </a:r>
            <a:endParaRPr kumimoji="0" lang="en-GB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7" name="Grafik 30">
            <a:extLst>
              <a:ext uri="{FF2B5EF4-FFF2-40B4-BE49-F238E27FC236}">
                <a16:creationId xmlns:a16="http://schemas.microsoft.com/office/drawing/2014/main" id="{969986DF-089B-4A69-95CE-974D5BD3A93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01"/>
          <a:stretch/>
        </p:blipFill>
        <p:spPr>
          <a:xfrm>
            <a:off x="6180581" y="5346050"/>
            <a:ext cx="866500" cy="7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 animBg="1"/>
      <p:bldP spid="19" grpId="0"/>
      <p:bldP spid="20" grpId="0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7</a:t>
            </a:fld>
            <a:endParaRPr lang="de-D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7517" y="668865"/>
            <a:ext cx="10515600" cy="940411"/>
          </a:xfrm>
        </p:spPr>
        <p:txBody>
          <a:bodyPr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offline </a:t>
            </a:r>
            <a:r>
              <a:rPr lang="de-CH" dirty="0" err="1" smtClean="0"/>
              <a:t>components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5" t="14026" r="9552" b="12389"/>
          <a:stretch/>
        </p:blipFill>
        <p:spPr>
          <a:xfrm>
            <a:off x="4336868" y="1508600"/>
            <a:ext cx="1658983" cy="1515291"/>
          </a:xfrm>
          <a:prstGeom prst="rect">
            <a:avLst/>
          </a:prstGeom>
        </p:spPr>
      </p:pic>
      <p:sp>
        <p:nvSpPr>
          <p:cNvPr id="9" name="Oval 6"/>
          <p:cNvSpPr/>
          <p:nvPr/>
        </p:nvSpPr>
        <p:spPr>
          <a:xfrm>
            <a:off x="2469733" y="3506133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Internet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Oval 6"/>
          <p:cNvSpPr/>
          <p:nvPr/>
        </p:nvSpPr>
        <p:spPr>
          <a:xfrm>
            <a:off x="4435428" y="2878279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Central Server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646568" y="4086836"/>
            <a:ext cx="9364753" cy="25472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469" b="23120"/>
          <a:stretch/>
        </p:blipFill>
        <p:spPr>
          <a:xfrm>
            <a:off x="4951830" y="4655951"/>
            <a:ext cx="2149103" cy="11806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11248" r="8759" b="20282"/>
          <a:stretch/>
        </p:blipFill>
        <p:spPr>
          <a:xfrm>
            <a:off x="1760978" y="4575394"/>
            <a:ext cx="1560136" cy="1335378"/>
          </a:xfrm>
          <a:prstGeom prst="rect">
            <a:avLst/>
          </a:prstGeom>
        </p:spPr>
      </p:pic>
      <p:sp>
        <p:nvSpPr>
          <p:cNvPr id="11" name="Oval 6"/>
          <p:cNvSpPr/>
          <p:nvPr/>
        </p:nvSpPr>
        <p:spPr>
          <a:xfrm>
            <a:off x="1739451" y="5729430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Online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8" name="Left-Right Arrow 20"/>
          <p:cNvSpPr/>
          <p:nvPr/>
        </p:nvSpPr>
        <p:spPr>
          <a:xfrm rot="19297179">
            <a:off x="2669120" y="3834505"/>
            <a:ext cx="2180752" cy="23638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2"/>
          <p:cNvSpPr txBox="1"/>
          <p:nvPr/>
        </p:nvSpPr>
        <p:spPr>
          <a:xfrm>
            <a:off x="1621298" y="4192052"/>
            <a:ext cx="132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Poppins SemiBold"/>
              </a:rPr>
              <a:t>1. Downloading of </a:t>
            </a:r>
            <a:r>
              <a:rPr lang="en-US" sz="1200" dirty="0" smtClean="0">
                <a:latin typeface="Poppins SemiBold"/>
              </a:rPr>
              <a:t>data extract from server </a:t>
            </a:r>
            <a:endParaRPr lang="cs-CZ" sz="1200" dirty="0"/>
          </a:p>
        </p:txBody>
      </p:sp>
      <p:sp>
        <p:nvSpPr>
          <p:cNvPr id="14" name="Pfeil nach rechts 13"/>
          <p:cNvSpPr/>
          <p:nvPr/>
        </p:nvSpPr>
        <p:spPr>
          <a:xfrm>
            <a:off x="3369003" y="5151201"/>
            <a:ext cx="1827658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ovéPole 40"/>
          <p:cNvSpPr txBox="1"/>
          <p:nvPr/>
        </p:nvSpPr>
        <p:spPr>
          <a:xfrm>
            <a:off x="5517267" y="4192441"/>
            <a:ext cx="118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2. Uploading of data extract</a:t>
            </a:r>
            <a:endParaRPr lang="cs-CZ" sz="1200" dirty="0">
              <a:latin typeface="Poppins SemiBold"/>
            </a:endParaRPr>
          </a:p>
        </p:txBody>
      </p:sp>
      <p:sp>
        <p:nvSpPr>
          <p:cNvPr id="16" name="TextovéPole 41"/>
          <p:cNvSpPr txBox="1"/>
          <p:nvPr/>
        </p:nvSpPr>
        <p:spPr>
          <a:xfrm>
            <a:off x="8997666" y="4351413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3.Data entry on offline client</a:t>
            </a:r>
            <a:endParaRPr lang="cs-CZ" sz="1200" dirty="0">
              <a:latin typeface="Poppins SemiBold"/>
            </a:endParaRPr>
          </a:p>
        </p:txBody>
      </p:sp>
      <p:sp>
        <p:nvSpPr>
          <p:cNvPr id="17" name="Pfeil nach rechts 16"/>
          <p:cNvSpPr/>
          <p:nvPr/>
        </p:nvSpPr>
        <p:spPr>
          <a:xfrm>
            <a:off x="7085644" y="5125413"/>
            <a:ext cx="1493161" cy="246649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3535" b="31313"/>
          <a:stretch/>
        </p:blipFill>
        <p:spPr>
          <a:xfrm>
            <a:off x="8626693" y="4706523"/>
            <a:ext cx="2094817" cy="1193054"/>
          </a:xfrm>
          <a:prstGeom prst="rect">
            <a:avLst/>
          </a:prstGeom>
        </p:spPr>
      </p:pic>
      <p:sp>
        <p:nvSpPr>
          <p:cNvPr id="19" name="Pfeil nach rechts 18"/>
          <p:cNvSpPr/>
          <p:nvPr/>
        </p:nvSpPr>
        <p:spPr>
          <a:xfrm rot="10800000">
            <a:off x="7109586" y="5518091"/>
            <a:ext cx="1501013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rechts 19"/>
          <p:cNvSpPr/>
          <p:nvPr/>
        </p:nvSpPr>
        <p:spPr>
          <a:xfrm rot="10800000">
            <a:off x="3364118" y="5483172"/>
            <a:ext cx="1823609" cy="259447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ovéPole 43"/>
          <p:cNvSpPr txBox="1"/>
          <p:nvPr/>
        </p:nvSpPr>
        <p:spPr>
          <a:xfrm>
            <a:off x="7327049" y="5844778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4. Downloading of entered data</a:t>
            </a:r>
            <a:endParaRPr lang="cs-CZ" sz="1200" dirty="0"/>
          </a:p>
        </p:txBody>
      </p:sp>
      <p:sp>
        <p:nvSpPr>
          <p:cNvPr id="22" name="TextovéPole 44"/>
          <p:cNvSpPr txBox="1"/>
          <p:nvPr/>
        </p:nvSpPr>
        <p:spPr>
          <a:xfrm>
            <a:off x="3055097" y="5825683"/>
            <a:ext cx="1251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oppins SemiBold"/>
              </a:rPr>
              <a:t>5. Uploading of entered data</a:t>
            </a:r>
            <a:endParaRPr lang="cs-CZ" sz="1200" dirty="0"/>
          </a:p>
        </p:txBody>
      </p:sp>
      <p:sp>
        <p:nvSpPr>
          <p:cNvPr id="23" name="Oval 6"/>
          <p:cNvSpPr/>
          <p:nvPr/>
        </p:nvSpPr>
        <p:spPr>
          <a:xfrm>
            <a:off x="5253700" y="5698472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400" b="1" kern="1200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Offline </a:t>
            </a:r>
            <a:r>
              <a:rPr lang="de-DE" sz="1400" b="1" kern="1200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client</a:t>
            </a:r>
            <a:endParaRPr lang="de-DE" sz="14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24" name="Oval 6"/>
          <p:cNvSpPr/>
          <p:nvPr/>
        </p:nvSpPr>
        <p:spPr>
          <a:xfrm>
            <a:off x="3508682" y="5151201"/>
            <a:ext cx="1581663" cy="5770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ts val="14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Physical</a:t>
            </a:r>
            <a:r>
              <a:rPr lang="de-DE" sz="1200" b="1" dirty="0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 </a:t>
            </a:r>
            <a:r>
              <a:rPr lang="de-DE" sz="1200" b="1" dirty="0" err="1" smtClean="0">
                <a:solidFill>
                  <a:schemeClr val="accent4">
                    <a:lumMod val="75000"/>
                  </a:schemeClr>
                </a:solidFill>
                <a:latin typeface="Poppins SemiBold"/>
                <a:ea typeface="Calibri" charset="0"/>
                <a:cs typeface="Arial" panose="020B0604020202020204" pitchFamily="34" charset="0"/>
              </a:rPr>
              <a:t>transport</a:t>
            </a:r>
            <a:endParaRPr lang="de-DE" sz="1200" b="1" kern="1200" dirty="0">
              <a:solidFill>
                <a:schemeClr val="accent4">
                  <a:lumMod val="75000"/>
                </a:schemeClr>
              </a:solidFill>
              <a:latin typeface="Poppins SemiBold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4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525644"/>
            <a:ext cx="12192000" cy="1007697"/>
          </a:xfrm>
          <a:prstGeom prst="rect">
            <a:avLst/>
          </a:prstGeom>
          <a:solidFill>
            <a:srgbClr val="095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81" y="511025"/>
            <a:ext cx="1519886" cy="508306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24" y="445708"/>
            <a:ext cx="532543" cy="53254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9265" y="1617083"/>
            <a:ext cx="11234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Overview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openIMIS </a:t>
            </a:r>
            <a:endParaRPr lang="en-GB" sz="3600" dirty="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875000" y="2934393"/>
            <a:ext cx="6677495" cy="33861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Data flow    1    </a:t>
            </a:r>
          </a:p>
          <a:p>
            <a:pPr algn="r"/>
            <a:r>
              <a:rPr lang="en-GB" b="1" dirty="0" smtClean="0">
                <a:solidFill>
                  <a:srgbClr val="006666"/>
                </a:solidFill>
              </a:rPr>
              <a:t>Access to the system   2    </a:t>
            </a:r>
          </a:p>
          <a:p>
            <a:pPr algn="r"/>
            <a:r>
              <a:rPr lang="en-US" sz="1800" dirty="0" smtClean="0">
                <a:solidFill>
                  <a:srgbClr val="32757E"/>
                </a:solidFill>
                <a:ea typeface="Calibri Light" charset="0"/>
                <a:cs typeface="Calibri Light" charset="0"/>
              </a:rPr>
              <a:t>Data captured    </a:t>
            </a:r>
            <a:r>
              <a:rPr lang="en-GB" sz="1800" dirty="0" smtClean="0">
                <a:solidFill>
                  <a:srgbClr val="006666"/>
                </a:solidFill>
              </a:rPr>
              <a:t>3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Beneficiary related  3a    </a:t>
            </a:r>
          </a:p>
          <a:p>
            <a:pPr algn="r"/>
            <a:r>
              <a:rPr lang="en-GB" sz="1800" dirty="0">
                <a:solidFill>
                  <a:srgbClr val="006666"/>
                </a:solidFill>
              </a:rPr>
              <a:t>Claims </a:t>
            </a:r>
            <a:r>
              <a:rPr lang="en-GB" sz="1800" dirty="0" smtClean="0">
                <a:solidFill>
                  <a:srgbClr val="006666"/>
                </a:solidFill>
              </a:rPr>
              <a:t>related  3b    </a:t>
            </a: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Configuration related data  3c    </a:t>
            </a:r>
            <a:endParaRPr lang="en-GB" sz="1800" dirty="0">
              <a:solidFill>
                <a:srgbClr val="006666"/>
              </a:solidFill>
            </a:endParaRPr>
          </a:p>
          <a:p>
            <a:pPr algn="r"/>
            <a:r>
              <a:rPr lang="en-GB" sz="1800" dirty="0" smtClean="0">
                <a:solidFill>
                  <a:srgbClr val="006666"/>
                </a:solidFill>
              </a:rPr>
              <a:t>Reporting and data analysis  3d    </a:t>
            </a:r>
            <a:endParaRPr lang="en-GB" sz="1800" dirty="0">
              <a:solidFill>
                <a:srgbClr val="006666"/>
              </a:solidFill>
            </a:endParaRPr>
          </a:p>
          <a:p>
            <a:endParaRPr lang="en-GB" sz="2000" dirty="0">
              <a:solidFill>
                <a:srgbClr val="006666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399525" y="468484"/>
            <a:ext cx="2306840" cy="593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4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1360"/>
            <a:ext cx="10515600" cy="940411"/>
          </a:xfrm>
        </p:spPr>
        <p:txBody>
          <a:bodyPr/>
          <a:lstStyle/>
          <a:p>
            <a:r>
              <a:rPr lang="de-CH" dirty="0" smtClean="0"/>
              <a:t>Access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itchFamily="2" charset="2"/>
              <a:buNone/>
              <a:defRPr sz="1800" b="0" i="0" kern="1200">
                <a:solidFill>
                  <a:schemeClr val="accent6"/>
                </a:solidFill>
                <a:latin typeface="Poppins ExtraLight" pitchFamily="2" charset="77"/>
                <a:ea typeface="+mn-ea"/>
                <a:cs typeface="Poppins Extra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smtClean="0"/>
              <a:t>Based on Role and Location which in </a:t>
            </a:r>
            <a:r>
              <a:rPr lang="en-GB" sz="2200" dirty="0" err="1" smtClean="0"/>
              <a:t>openIMIS</a:t>
            </a:r>
            <a:r>
              <a:rPr lang="en-GB" sz="2200" dirty="0" smtClean="0"/>
              <a:t> is configured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Location –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Profiles (to define roles)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/>
              <a:t>User account creation and allocation of role and location</a:t>
            </a:r>
          </a:p>
        </p:txBody>
      </p:sp>
    </p:spTree>
    <p:extLst>
      <p:ext uri="{BB962C8B-B14F-4D97-AF65-F5344CB8AC3E}">
        <p14:creationId xmlns:p14="http://schemas.microsoft.com/office/powerpoint/2010/main" val="57876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765</Words>
  <Application>Microsoft Office PowerPoint</Application>
  <PresentationFormat>Widescreen</PresentationFormat>
  <Paragraphs>286</Paragraphs>
  <Slides>47</Slides>
  <Notes>10</Notes>
  <HiddenSlides>19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openIMIS_master</vt:lpstr>
      <vt:lpstr>openIMIS Demo – Offline version  (shortened version) 02.10.2019 </vt:lpstr>
      <vt:lpstr>PowerPoint Presentation</vt:lpstr>
      <vt:lpstr>PowerPoint Presentation</vt:lpstr>
      <vt:lpstr>PowerPoint Presentation</vt:lpstr>
      <vt:lpstr>Mobile phone applications </vt:lpstr>
      <vt:lpstr>PowerPoint Presentation</vt:lpstr>
      <vt:lpstr>Data flow with offline components</vt:lpstr>
      <vt:lpstr>PowerPoint Presentation</vt:lpstr>
      <vt:lpstr>Access to the system</vt:lpstr>
      <vt:lpstr>Login Screen</vt:lpstr>
      <vt:lpstr>Home page</vt:lpstr>
      <vt:lpstr>Locations</vt:lpstr>
      <vt:lpstr>Profiles – I</vt:lpstr>
      <vt:lpstr>Profiles - II</vt:lpstr>
      <vt:lpstr>User account: Enrolment Officers</vt:lpstr>
      <vt:lpstr>User account in apps: Enrolment Officers</vt:lpstr>
      <vt:lpstr>User account: Claim administrators</vt:lpstr>
      <vt:lpstr>User account in apps: Claim admin</vt:lpstr>
      <vt:lpstr>User account: Other Users</vt:lpstr>
      <vt:lpstr>PowerPoint Presentation</vt:lpstr>
      <vt:lpstr>Beneficiary data - I</vt:lpstr>
      <vt:lpstr>Beneficiary data - II</vt:lpstr>
      <vt:lpstr>PowerPoint Presentation</vt:lpstr>
      <vt:lpstr>Claim entry page</vt:lpstr>
      <vt:lpstr>PowerPoint Presentation</vt:lpstr>
      <vt:lpstr>PowerPoint Presentation</vt:lpstr>
      <vt:lpstr>PowerPoint Presentation</vt:lpstr>
      <vt:lpstr>Construction of a scheme II</vt:lpstr>
      <vt:lpstr>Payers</vt:lpstr>
      <vt:lpstr>Diagnosis List</vt:lpstr>
      <vt:lpstr>Medical Items</vt:lpstr>
      <vt:lpstr>Medical Services</vt:lpstr>
      <vt:lpstr>Price List -&gt; Medical Services</vt:lpstr>
      <vt:lpstr>Price List -&gt; Medical Items</vt:lpstr>
      <vt:lpstr>Health Facilities</vt:lpstr>
      <vt:lpstr>Products – I</vt:lpstr>
      <vt:lpstr>Products – II</vt:lpstr>
      <vt:lpstr>PowerPoint Presentation</vt:lpstr>
      <vt:lpstr>PowerPoint Presentation</vt:lpstr>
      <vt:lpstr>PowerPoint Presentation</vt:lpstr>
      <vt:lpstr>Types of reports</vt:lpstr>
      <vt:lpstr>PowerPoint Presentation</vt:lpstr>
      <vt:lpstr>Generation of standard reports </vt:lpstr>
      <vt:lpstr>PowerPoint Presentation</vt:lpstr>
      <vt:lpstr>Customizable reporting options – dashboards</vt:lpstr>
      <vt:lpstr>Attributions for icons</vt:lpstr>
      <vt:lpstr>Thank you!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305</cp:revision>
  <dcterms:created xsi:type="dcterms:W3CDTF">2018-12-07T13:39:12Z</dcterms:created>
  <dcterms:modified xsi:type="dcterms:W3CDTF">2020-04-07T14:35:35Z</dcterms:modified>
</cp:coreProperties>
</file>