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30" r:id="rId3"/>
    <p:sldId id="502" r:id="rId4"/>
    <p:sldId id="433" r:id="rId5"/>
    <p:sldId id="434" r:id="rId6"/>
    <p:sldId id="461" r:id="rId7"/>
    <p:sldId id="464" r:id="rId8"/>
    <p:sldId id="503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504" r:id="rId21"/>
    <p:sldId id="476" r:id="rId22"/>
    <p:sldId id="477" r:id="rId23"/>
    <p:sldId id="507" r:id="rId24"/>
    <p:sldId id="478" r:id="rId25"/>
    <p:sldId id="479" r:id="rId26"/>
    <p:sldId id="505" r:id="rId27"/>
    <p:sldId id="508" r:id="rId28"/>
    <p:sldId id="509" r:id="rId29"/>
    <p:sldId id="483" r:id="rId30"/>
    <p:sldId id="510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54" r:id="rId40"/>
    <p:sldId id="506" r:id="rId41"/>
    <p:sldId id="493" r:id="rId42"/>
    <p:sldId id="494" r:id="rId43"/>
    <p:sldId id="495" r:id="rId44"/>
    <p:sldId id="499" r:id="rId45"/>
    <p:sldId id="497" r:id="rId46"/>
    <p:sldId id="500" r:id="rId47"/>
    <p:sldId id="50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9" autoAdjust="0"/>
    <p:restoredTop sz="94343" autoAdjust="0"/>
  </p:normalViewPr>
  <p:slideViewPr>
    <p:cSldViewPr snapToGrid="0" snapToObjects="1">
      <p:cViewPr varScale="1">
        <p:scale>
          <a:sx n="115" d="100"/>
          <a:sy n="115" d="100"/>
        </p:scale>
        <p:origin x="3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0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0" Type="http://schemas.openxmlformats.org/officeDocument/2006/relationships/image" Target="../media/image49.pn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53" t="7869" r="11072" b="17916"/>
          <a:stretch/>
        </p:blipFill>
        <p:spPr>
          <a:xfrm>
            <a:off x="2307093" y="1132243"/>
            <a:ext cx="7577814" cy="55647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963710" y="967294"/>
            <a:ext cx="6071730" cy="5753160"/>
            <a:chOff x="2963710" y="967294"/>
            <a:chExt cx="6071730" cy="5753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072" t="7685" r="10952" b="19842"/>
            <a:stretch/>
          </p:blipFill>
          <p:spPr>
            <a:xfrm>
              <a:off x="2979295" y="967294"/>
              <a:ext cx="6056145" cy="4327139"/>
            </a:xfrm>
            <a:prstGeom prst="rect">
              <a:avLst/>
            </a:prstGeom>
          </p:spPr>
        </p:pic>
        <p:pic>
          <p:nvPicPr>
            <p:cNvPr id="15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22" y="2277687"/>
              <a:ext cx="1205599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1667" t="55384" r="26111" b="17031"/>
            <a:stretch/>
          </p:blipFill>
          <p:spPr>
            <a:xfrm>
              <a:off x="2963710" y="4983206"/>
              <a:ext cx="6071730" cy="1737248"/>
            </a:xfrm>
            <a:prstGeom prst="rect">
              <a:avLst/>
            </a:prstGeom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634290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41686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8485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03149" y="28471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 smtClean="0"/>
              <a:t>Construction of a scheme I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6999083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260998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289710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27440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41801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65349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397146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20466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62172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88156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081287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185234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479639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473043" y="349142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471086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1870338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9986888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6999083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560839" y="1873899"/>
            <a:ext cx="153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Services/Items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342875" y="3689254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27" name="Grafik 28">
            <a:extLst>
              <a:ext uri="{FF2B5EF4-FFF2-40B4-BE49-F238E27FC236}">
                <a16:creationId xmlns:a16="http://schemas.microsoft.com/office/drawing/2014/main" id="{DA741524-153D-4B56-BD03-BC94F443D7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3"/>
          <a:stretch/>
        </p:blipFill>
        <p:spPr>
          <a:xfrm>
            <a:off x="1713102" y="2570217"/>
            <a:ext cx="740387" cy="6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4130589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5172152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4122" y="331440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dirty="0" smtClean="0"/>
              <a:t> II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3152790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310262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419852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2409669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28594" y="4179866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28594" y="3294960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28594" y="5064772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94967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7" y="1095359"/>
            <a:ext cx="4085845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registers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5288822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59364" y="4188572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648601" y="4980123"/>
            <a:ext cx="1138371" cy="912726"/>
          </a:xfrm>
          <a:prstGeom prst="rect">
            <a:avLst/>
          </a:prstGeom>
        </p:spPr>
      </p:pic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906127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819114" y="3345405"/>
            <a:ext cx="830729" cy="714202"/>
          </a:xfrm>
          <a:prstGeom prst="rect">
            <a:avLst/>
          </a:prstGeom>
        </p:spPr>
      </p:pic>
      <p:sp>
        <p:nvSpPr>
          <p:cNvPr id="27" name="Rechteck 8"/>
          <p:cNvSpPr/>
          <p:nvPr/>
        </p:nvSpPr>
        <p:spPr>
          <a:xfrm>
            <a:off x="2019870" y="152506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28" name="Rechteck 8"/>
          <p:cNvSpPr/>
          <p:nvPr/>
        </p:nvSpPr>
        <p:spPr>
          <a:xfrm>
            <a:off x="6075293" y="20140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Diagnosis List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EC81DF1-ABAC-4650-B021-6BA6A612A9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3"/>
          <a:stretch/>
        </p:blipFill>
        <p:spPr>
          <a:xfrm>
            <a:off x="705857" y="2384874"/>
            <a:ext cx="973625" cy="809639"/>
          </a:xfrm>
          <a:prstGeom prst="rect">
            <a:avLst/>
          </a:prstGeom>
        </p:spPr>
      </p:pic>
      <p:pic>
        <p:nvPicPr>
          <p:cNvPr id="30" name="Grafik 30">
            <a:extLst>
              <a:ext uri="{FF2B5EF4-FFF2-40B4-BE49-F238E27FC236}">
                <a16:creationId xmlns:a16="http://schemas.microsoft.com/office/drawing/2014/main" id="{3549B97F-5A78-494F-99EE-2BF64D83EC2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723175" y="1516846"/>
            <a:ext cx="938990" cy="812504"/>
          </a:xfrm>
          <a:prstGeom prst="rect">
            <a:avLst/>
          </a:prstGeom>
        </p:spPr>
      </p:pic>
      <p:pic>
        <p:nvPicPr>
          <p:cNvPr id="31" name="Grafik 29">
            <a:extLst>
              <a:ext uri="{FF2B5EF4-FFF2-40B4-BE49-F238E27FC236}">
                <a16:creationId xmlns:a16="http://schemas.microsoft.com/office/drawing/2014/main" id="{EC72B9F0-3C48-4864-B590-E0659F45F7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3"/>
          <a:stretch/>
        </p:blipFill>
        <p:spPr>
          <a:xfrm>
            <a:off x="4408516" y="1977858"/>
            <a:ext cx="1097588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Diagnosis List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l="21800" t="14853" r="26139" b="21143"/>
          <a:stretch/>
        </p:blipFill>
        <p:spPr>
          <a:xfrm>
            <a:off x="3092333" y="2180080"/>
            <a:ext cx="6001790" cy="39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3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</a:t>
            </a:r>
            <a:r>
              <a:rPr lang="en-US" sz="2000" b="1" dirty="0" smtClean="0">
                <a:latin typeface="Poppins"/>
              </a:rPr>
              <a:t>premiums, claims:</a:t>
            </a:r>
            <a:endParaRPr lang="en-US" sz="2000" b="1" dirty="0">
              <a:latin typeface="Poppins"/>
            </a:endParaRP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43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799277"/>
            <a:ext cx="9466944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64465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44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356354" y="1666817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4997590" y="1824349"/>
            <a:ext cx="1540191" cy="16135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</a:t>
            </a:r>
            <a:r>
              <a:rPr lang="en-US" altLang="en-US" sz="1400" dirty="0" smtClean="0">
                <a:solidFill>
                  <a:schemeClr val="tx1"/>
                </a:solidFill>
              </a:rPr>
              <a:t>obile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(thin)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(thick)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371198" y="3035817"/>
            <a:ext cx="112615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522867" y="3387657"/>
            <a:ext cx="223354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119963" y="3390477"/>
            <a:ext cx="1760820" cy="121918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2661675" y="4119242"/>
            <a:ext cx="1300926" cy="954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34"/>
          <p:cNvSpPr/>
          <p:nvPr/>
        </p:nvSpPr>
        <p:spPr>
          <a:xfrm>
            <a:off x="726458" y="3485313"/>
            <a:ext cx="1762107" cy="112435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IMIS Data Warehouse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607511" y="5041679"/>
            <a:ext cx="0" cy="59484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" y="1910863"/>
            <a:ext cx="1678043" cy="114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813512" y="1476294"/>
            <a:ext cx="1587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Front-end (Excel)</a:t>
            </a:r>
            <a:endParaRPr lang="en-GB" alt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1659155" y="2872363"/>
            <a:ext cx="0" cy="50707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43547" y="4641006"/>
            <a:ext cx="165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+mj-lt"/>
              </a:rPr>
              <a:t>AR-IMIS</a:t>
            </a:r>
            <a:endParaRPr lang="de-DE" b="1" dirty="0"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79211" y="3754000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ETL</a:t>
            </a:r>
            <a:endParaRPr lang="de-DE" sz="1600" b="1" dirty="0">
              <a:latin typeface="+mj-lt"/>
            </a:endParaRPr>
          </a:p>
        </p:txBody>
      </p:sp>
      <p:sp>
        <p:nvSpPr>
          <p:cNvPr id="49" name="Flowchart: Magnetic Disk 34"/>
          <p:cNvSpPr/>
          <p:nvPr/>
        </p:nvSpPr>
        <p:spPr>
          <a:xfrm>
            <a:off x="760634" y="5667866"/>
            <a:ext cx="1702985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External data sources (e.g. DHIS)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11188" y="325981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diagram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– </a:t>
            </a:r>
            <a:r>
              <a:rPr lang="en-US" altLang="en-US" dirty="0" smtClean="0"/>
              <a:t>DHIS 2 - dashboards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726" y="342283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slide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Mobile 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p</a:t>
            </a:r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hone applications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 smtClean="0">
                <a:latin typeface="+mj-lt"/>
              </a:rPr>
              <a:t>Photos</a:t>
            </a:r>
            <a:r>
              <a:rPr lang="de-DE" sz="1400" b="1" dirty="0" smtClean="0">
                <a:latin typeface="+mj-lt"/>
              </a:rPr>
              <a:t> &amp; Data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39" name="Picture 3" descr="shot_0000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60" y="2803611"/>
            <a:ext cx="1124491" cy="169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31" y="2803611"/>
            <a:ext cx="1183875" cy="1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bills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44" name="Picture 7" descr="shot_0000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71" y="2803611"/>
            <a:ext cx="1273145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8" y="2666482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Agent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2154" y="2792930"/>
            <a:ext cx="1243474" cy="1708207"/>
            <a:chOff x="832154" y="2792930"/>
            <a:chExt cx="1243474" cy="1708207"/>
          </a:xfrm>
        </p:grpSpPr>
        <p:pic>
          <p:nvPicPr>
            <p:cNvPr id="38" name="Picture 5" descr="G:\screenshots\shot_00002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54" y="2792930"/>
              <a:ext cx="1243474" cy="170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938" y="3383282"/>
              <a:ext cx="562200" cy="61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715517" y="2803611"/>
            <a:ext cx="1133764" cy="1697526"/>
            <a:chOff x="7715517" y="2803611"/>
            <a:chExt cx="1133764" cy="1697526"/>
          </a:xfrm>
        </p:grpSpPr>
        <p:pic>
          <p:nvPicPr>
            <p:cNvPr id="43" name="Picture 4" descr="G:\screenshots\shot_00003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517" y="2803611"/>
              <a:ext cx="1133764" cy="169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898" y="3218598"/>
              <a:ext cx="313737" cy="48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75" y="1457022"/>
            <a:ext cx="1670221" cy="16702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4817233" y="144393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949134">
            <a:off x="2181742" y="4134108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7816050">
            <a:off x="4315707" y="4399173"/>
            <a:ext cx="122880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21964" y="4419463"/>
            <a:ext cx="1213111" cy="2886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2328281">
            <a:off x="6114514" y="4111305"/>
            <a:ext cx="3050203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69558" y="424908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555334" y="4554828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275180" y="4383122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610600" y="418549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pic>
        <p:nvPicPr>
          <p:cNvPr id="28" name="Grafik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5218855" y="2824617"/>
            <a:ext cx="748683" cy="605251"/>
          </a:xfrm>
          <a:prstGeom prst="rect">
            <a:avLst/>
          </a:prstGeom>
        </p:spPr>
      </p:pic>
      <p:sp>
        <p:nvSpPr>
          <p:cNvPr id="29" name="Textfeld 25"/>
          <p:cNvSpPr txBox="1"/>
          <p:nvPr/>
        </p:nvSpPr>
        <p:spPr>
          <a:xfrm>
            <a:off x="5084442" y="3419728"/>
            <a:ext cx="89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CH" sz="1600" dirty="0" smtClean="0">
                <a:solidFill>
                  <a:srgbClr val="000000"/>
                </a:solidFill>
                <a:latin typeface="Poppins"/>
              </a:rPr>
              <a:t>Internet</a:t>
            </a:r>
            <a:endParaRPr lang="de-DE" sz="1600" dirty="0">
              <a:latin typeface="Poppin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3515" y="5123626"/>
            <a:ext cx="1010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entry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7" name="Grafik 30">
            <a:extLst>
              <a:ext uri="{FF2B5EF4-FFF2-40B4-BE49-F238E27FC236}">
                <a16:creationId xmlns:a16="http://schemas.microsoft.com/office/drawing/2014/main" id="{969986DF-089B-4A69-95CE-974D5BD3A9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1"/>
          <a:stretch/>
        </p:blipFill>
        <p:spPr>
          <a:xfrm>
            <a:off x="6180581" y="5346050"/>
            <a:ext cx="866500" cy="7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7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1760978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1739451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1621298" y="4192052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369003" y="5151201"/>
            <a:ext cx="1827658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5517267" y="4192441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364118" y="5483172"/>
            <a:ext cx="1823609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055097" y="5825683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3508682" y="515120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system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790</Words>
  <Application>Microsoft Office PowerPoint</Application>
  <PresentationFormat>Widescreen</PresentationFormat>
  <Paragraphs>286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(shortened version) 02.10.2019 </vt:lpstr>
      <vt:lpstr>PowerPoint Presentation</vt:lpstr>
      <vt:lpstr>PowerPoint Presentation</vt:lpstr>
      <vt:lpstr>PowerPoint Presentation</vt:lpstr>
      <vt:lpstr>Mobile phone applications </vt:lpstr>
      <vt:lpstr>PowerPoint Presentation</vt:lpstr>
      <vt:lpstr>Data flow with offline components</vt:lpstr>
      <vt:lpstr>PowerPoint Presentation</vt:lpstr>
      <vt:lpstr>Access to the system</vt:lpstr>
      <vt:lpstr>Login Screen</vt:lpstr>
      <vt:lpstr>Home page</vt:lpstr>
      <vt:lpstr>Locations</vt:lpstr>
      <vt:lpstr>Profiles – I</vt:lpstr>
      <vt:lpstr>Profiles - II</vt:lpstr>
      <vt:lpstr>User account: Enrolment Officers</vt:lpstr>
      <vt:lpstr>User account in apps: Enrolment Officers</vt:lpstr>
      <vt:lpstr>User account: Claim administrators</vt:lpstr>
      <vt:lpstr>User account in apps: Claim admin</vt:lpstr>
      <vt:lpstr>User account: Other Users</vt:lpstr>
      <vt:lpstr>PowerPoint Presentation</vt:lpstr>
      <vt:lpstr>Beneficiary data - I</vt:lpstr>
      <vt:lpstr>Beneficiary data - II</vt:lpstr>
      <vt:lpstr>PowerPoint Presentation</vt:lpstr>
      <vt:lpstr>Claim entry page</vt:lpstr>
      <vt:lpstr>PowerPoint Presentation</vt:lpstr>
      <vt:lpstr>PowerPoint Presentation</vt:lpstr>
      <vt:lpstr>PowerPoint Presentation</vt:lpstr>
      <vt:lpstr>Construction of a scheme II</vt:lpstr>
      <vt:lpstr>Payers</vt:lpstr>
      <vt:lpstr>Diagnosis List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 Presentation</vt:lpstr>
      <vt:lpstr>PowerPoint Presentation</vt:lpstr>
      <vt:lpstr>PowerPoint Presentation</vt:lpstr>
      <vt:lpstr>Types of reports</vt:lpstr>
      <vt:lpstr>PowerPoint Presentation</vt:lpstr>
      <vt:lpstr>Generation of standard reports </vt:lpstr>
      <vt:lpstr>PowerPoint Presentation</vt:lpstr>
      <vt:lpstr>Customizable reporting options – DHIS 2 - dashboards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290</cp:revision>
  <dcterms:created xsi:type="dcterms:W3CDTF">2018-12-07T13:39:12Z</dcterms:created>
  <dcterms:modified xsi:type="dcterms:W3CDTF">2020-02-17T14:31:49Z</dcterms:modified>
</cp:coreProperties>
</file>