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30" r:id="rId3"/>
    <p:sldId id="502" r:id="rId4"/>
    <p:sldId id="433" r:id="rId5"/>
    <p:sldId id="434" r:id="rId6"/>
    <p:sldId id="461" r:id="rId7"/>
    <p:sldId id="464" r:id="rId8"/>
    <p:sldId id="503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504" r:id="rId21"/>
    <p:sldId id="476" r:id="rId22"/>
    <p:sldId id="477" r:id="rId23"/>
    <p:sldId id="507" r:id="rId24"/>
    <p:sldId id="478" r:id="rId25"/>
    <p:sldId id="479" r:id="rId26"/>
    <p:sldId id="505" r:id="rId27"/>
    <p:sldId id="480" r:id="rId28"/>
    <p:sldId id="508" r:id="rId29"/>
    <p:sldId id="509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54" r:id="rId40"/>
    <p:sldId id="506" r:id="rId41"/>
    <p:sldId id="493" r:id="rId42"/>
    <p:sldId id="494" r:id="rId43"/>
    <p:sldId id="495" r:id="rId44"/>
    <p:sldId id="499" r:id="rId45"/>
    <p:sldId id="497" r:id="rId46"/>
    <p:sldId id="500" r:id="rId47"/>
    <p:sldId id="50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9" autoAdjust="0"/>
    <p:restoredTop sz="94343" autoAdjust="0"/>
  </p:normalViewPr>
  <p:slideViewPr>
    <p:cSldViewPr snapToGrid="0" snapToObjects="1">
      <p:cViewPr varScale="1">
        <p:scale>
          <a:sx n="115" d="100"/>
          <a:sy n="115" d="100"/>
        </p:scale>
        <p:origin x="3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28.01.2020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7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5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4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10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71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4.png"/><Relationship Id="rId7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obile%20network&amp;i=996152" TargetMode="External"/><Relationship Id="rId3" Type="http://schemas.openxmlformats.org/officeDocument/2006/relationships/hyperlink" Target="https://thenounproject.com/search/?q=payment&amp;i=2047581" TargetMode="External"/><Relationship Id="rId7" Type="http://schemas.openxmlformats.org/officeDocument/2006/relationships/hyperlink" Target="https://thenounproject.com/search/?q=medication&amp;i=1091553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harmacy&amp;i=1949514" TargetMode="External"/><Relationship Id="rId11" Type="http://schemas.openxmlformats.org/officeDocument/2006/relationships/hyperlink" Target="https://thenounproject.com/search/?q=family%20with%20grandparents&amp;creator=1840742&amp;i=1915285" TargetMode="External"/><Relationship Id="rId5" Type="http://schemas.openxmlformats.org/officeDocument/2006/relationships/hyperlink" Target="https://thenounproject.com/term/hospital/2390457/" TargetMode="External"/><Relationship Id="rId10" Type="http://schemas.openxmlformats.org/officeDocument/2006/relationships/hyperlink" Target="https://thenounproject.com/term/contract-document/1748473/" TargetMode="External"/><Relationship Id="rId4" Type="http://schemas.openxmlformats.org/officeDocument/2006/relationships/hyperlink" Target="https://thenounproject.com/search/?q=hospital&amp;i=2829615" TargetMode="External"/><Relationship Id="rId9" Type="http://schemas.openxmlformats.org/officeDocument/2006/relationships/hyperlink" Target="https://thenounproject.com/search/?q=worker&amp;i=89265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err="1" smtClean="0"/>
              <a:t>openIMIS</a:t>
            </a:r>
            <a:r>
              <a:rPr lang="en-GB" sz="4800" dirty="0" smtClean="0"/>
              <a:t> Demo – Offline version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700" dirty="0" smtClean="0"/>
              <a:t>(shortened version)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2000" dirty="0" smtClean="0"/>
              <a:t>02.10.2019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01800" y="3073818"/>
            <a:ext cx="9144000" cy="238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l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err="1" smtClean="0"/>
              <a:t>openIMIS</a:t>
            </a:r>
            <a:r>
              <a:rPr lang="en-GB" sz="4000" dirty="0" smtClean="0"/>
              <a:t> system characteristics &amp; data captured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42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Login </a:t>
            </a:r>
            <a:r>
              <a:rPr lang="en-GB" kern="0" dirty="0" smtClean="0">
                <a:solidFill>
                  <a:srgbClr val="000000"/>
                </a:solidFill>
              </a:rPr>
              <a:t>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813" b="7934"/>
          <a:stretch/>
        </p:blipFill>
        <p:spPr>
          <a:xfrm>
            <a:off x="2272936" y="1265839"/>
            <a:ext cx="7849744" cy="532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9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442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Home </a:t>
            </a:r>
            <a:r>
              <a:rPr lang="en-GB" kern="0" dirty="0" smtClean="0">
                <a:solidFill>
                  <a:srgbClr val="000000"/>
                </a:solidFill>
              </a:rPr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34" t="3502" r="11071" b="12718"/>
          <a:stretch/>
        </p:blipFill>
        <p:spPr>
          <a:xfrm>
            <a:off x="2641961" y="1114838"/>
            <a:ext cx="6908075" cy="56970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65760" y="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41961" y="1985554"/>
            <a:ext cx="1002576" cy="248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r>
              <a:rPr lang="de-CH" dirty="0" smtClean="0"/>
              <a:t>Locations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53" t="7869" r="11072" b="17916"/>
          <a:stretch/>
        </p:blipFill>
        <p:spPr>
          <a:xfrm>
            <a:off x="2307093" y="1132243"/>
            <a:ext cx="7577814" cy="55647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732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– 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0" t="7543" r="23984" b="23417"/>
          <a:stretch/>
        </p:blipFill>
        <p:spPr>
          <a:xfrm>
            <a:off x="2142309" y="1154143"/>
            <a:ext cx="7751887" cy="556364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26178" y="3317966"/>
            <a:ext cx="793570" cy="418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3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424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- II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55" t="7532" r="24005" b="22205"/>
          <a:stretch/>
        </p:blipFill>
        <p:spPr>
          <a:xfrm>
            <a:off x="2233750" y="1113950"/>
            <a:ext cx="7596204" cy="55661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47834" y="2289135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"/>
          <p:cNvCxnSpPr/>
          <p:nvPr/>
        </p:nvCxnSpPr>
        <p:spPr>
          <a:xfrm flipV="1">
            <a:off x="1407380" y="3016301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/>
          <p:cNvCxnSpPr/>
          <p:nvPr/>
        </p:nvCxnSpPr>
        <p:spPr>
          <a:xfrm flipV="1">
            <a:off x="1407380" y="3928827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7"/>
          <p:cNvCxnSpPr/>
          <p:nvPr/>
        </p:nvCxnSpPr>
        <p:spPr>
          <a:xfrm flipV="1">
            <a:off x="1407380" y="4827889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5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04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15" t="22084" r="26415" b="14646"/>
          <a:stretch/>
        </p:blipFill>
        <p:spPr>
          <a:xfrm>
            <a:off x="1483085" y="1181415"/>
            <a:ext cx="8493348" cy="5622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625193" y="4704605"/>
            <a:ext cx="1043922" cy="278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2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513082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0" y="1591521"/>
            <a:ext cx="2668896" cy="474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2" y="1603849"/>
            <a:ext cx="2668896" cy="4744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15" y="1603848"/>
            <a:ext cx="2661962" cy="47323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5149" y="4437246"/>
            <a:ext cx="9545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25518" y="4437246"/>
            <a:ext cx="8064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4" y="174658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Claim </a:t>
            </a:r>
            <a:r>
              <a:rPr lang="de-CH" dirty="0" err="1" smtClean="0"/>
              <a:t>administrators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6" t="21538" r="26428" b="14286"/>
          <a:stretch/>
        </p:blipFill>
        <p:spPr>
          <a:xfrm>
            <a:off x="1647055" y="1132243"/>
            <a:ext cx="8372155" cy="561562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32309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Claim </a:t>
            </a:r>
            <a:r>
              <a:rPr lang="de-CH" dirty="0" err="1" smtClean="0"/>
              <a:t>admin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1366333"/>
            <a:ext cx="2925061" cy="520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6" y="1366333"/>
            <a:ext cx="2925061" cy="52001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75620" y="3966387"/>
            <a:ext cx="13956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7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10046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Other Users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25" t="22124" r="26349" b="13992"/>
          <a:stretch/>
        </p:blipFill>
        <p:spPr>
          <a:xfrm>
            <a:off x="1641186" y="1018859"/>
            <a:ext cx="8508653" cy="568112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42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 smtClean="0"/>
              <a:t>Beneficiary data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2149355"/>
            <a:ext cx="10515600" cy="4012497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963710" y="967294"/>
            <a:ext cx="6071730" cy="5753160"/>
            <a:chOff x="2963710" y="967294"/>
            <a:chExt cx="6071730" cy="57531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1072" t="7685" r="10952" b="19842"/>
            <a:stretch/>
          </p:blipFill>
          <p:spPr>
            <a:xfrm>
              <a:off x="2979295" y="967294"/>
              <a:ext cx="6056145" cy="4327139"/>
            </a:xfrm>
            <a:prstGeom prst="rect">
              <a:avLst/>
            </a:prstGeom>
          </p:spPr>
        </p:pic>
        <p:pic>
          <p:nvPicPr>
            <p:cNvPr id="15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822" y="2277687"/>
              <a:ext cx="1205599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21667" t="55384" r="26111" b="17031"/>
            <a:stretch/>
          </p:blipFill>
          <p:spPr>
            <a:xfrm>
              <a:off x="2963710" y="4983206"/>
              <a:ext cx="6071730" cy="1737248"/>
            </a:xfrm>
            <a:prstGeom prst="rect">
              <a:avLst/>
            </a:prstGeom>
          </p:spPr>
        </p:pic>
      </p:grp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67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 smtClean="0"/>
              <a:t>Beneficiary data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2228730" y="1281084"/>
            <a:ext cx="7734540" cy="53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b="1" dirty="0">
                <a:solidFill>
                  <a:srgbClr val="006666"/>
                </a:solidFill>
              </a:rPr>
              <a:t>Claims related  3b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Configuration related data  3c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7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36" y="25955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/>
              <a:t>Claim entry </a:t>
            </a:r>
            <a:r>
              <a:rPr lang="en-GB" kern="0" dirty="0" smtClean="0"/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2431879" y="1133282"/>
            <a:ext cx="8059909" cy="55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03512" y="260649"/>
            <a:ext cx="8560048" cy="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3579487"/>
            <a:ext cx="3818475" cy="10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38823" y="6373504"/>
            <a:ext cx="641105" cy="342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06876" y="6389425"/>
            <a:ext cx="748013" cy="340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6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2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5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26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Configuration related data  3c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r>
              <a:rPr lang="de-CH" dirty="0" smtClean="0"/>
              <a:t> </a:t>
            </a:r>
            <a:r>
              <a:rPr lang="de-CH" dirty="0" err="1" smtClean="0"/>
              <a:t>related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454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634290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41686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8485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903149" y="28471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3600" dirty="0" smtClean="0"/>
              <a:t>Construction of a scheme I</a:t>
            </a:r>
            <a:endParaRPr lang="de-CH" sz="3600" dirty="0"/>
          </a:p>
        </p:txBody>
      </p:sp>
      <p:sp>
        <p:nvSpPr>
          <p:cNvPr id="90" name="Rechteck 89"/>
          <p:cNvSpPr/>
          <p:nvPr/>
        </p:nvSpPr>
        <p:spPr>
          <a:xfrm>
            <a:off x="6999083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260998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289710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27440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41801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65349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397146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20466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62172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88156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081287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185234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479639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473043" y="3491428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471086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1870338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9986888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Price Lists</a:t>
            </a:r>
            <a:endParaRPr lang="de-DE" sz="1600" dirty="0">
              <a:latin typeface="Poppins SemiBold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6999083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Type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560839" y="1873899"/>
            <a:ext cx="1471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Poppins SemiBold"/>
              </a:rPr>
              <a:t>Services/Items</a:t>
            </a:r>
            <a:endParaRPr lang="de-DE" sz="1600" dirty="0">
              <a:latin typeface="Poppins SemiBold"/>
            </a:endParaRPr>
          </a:p>
        </p:txBody>
      </p:sp>
      <p:sp>
        <p:nvSpPr>
          <p:cNvPr id="126" name="Textfeld 125"/>
          <p:cNvSpPr txBox="1"/>
          <p:nvPr/>
        </p:nvSpPr>
        <p:spPr>
          <a:xfrm>
            <a:off x="342875" y="3689254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4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8471503" y="4325792"/>
            <a:ext cx="1262965" cy="10281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8495901" y="3075016"/>
            <a:ext cx="1153926" cy="96595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4624213" y="4130589"/>
            <a:ext cx="706375" cy="70637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408516" y="5172152"/>
            <a:ext cx="1186006" cy="99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4122" y="331440"/>
            <a:ext cx="9200296" cy="940411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 smtClean="0"/>
              <a:t>Construction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scheme</a:t>
            </a:r>
            <a:r>
              <a:rPr lang="de-DE" sz="3600" dirty="0" smtClean="0"/>
              <a:t> II</a:t>
            </a:r>
            <a:endParaRPr lang="de-DE" sz="3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4488954" y="3152790"/>
            <a:ext cx="976895" cy="80963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69843" y="3102620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69843" y="4198527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Items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19870" y="2409669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028594" y="4179866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Claim Administrators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028594" y="3294960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Enrolment</a:t>
            </a:r>
            <a:r>
              <a:rPr lang="de-DE" dirty="0" smtClean="0"/>
              <a:t> </a:t>
            </a:r>
            <a:r>
              <a:rPr lang="de-DE" dirty="0" err="1" smtClean="0"/>
              <a:t>officers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028594" y="5064772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Payers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019870" y="5949678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Locations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8367" y="1095359"/>
            <a:ext cx="4085845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General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definition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registers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:</a:t>
            </a:r>
            <a:endParaRPr lang="de-DE" sz="2000" dirty="0">
              <a:solidFill>
                <a:schemeClr val="tx1"/>
              </a:solidFill>
              <a:latin typeface="Poppins SemiBold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069843" y="5288822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Price </a:t>
            </a:r>
            <a:r>
              <a:rPr lang="de-DE" dirty="0" err="1" smtClean="0"/>
              <a:t>lists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0005115" y="3075016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Products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9982200" y="4409944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359364" y="4188572"/>
            <a:ext cx="1593122" cy="9073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648601" y="4980123"/>
            <a:ext cx="1138371" cy="912726"/>
          </a:xfrm>
          <a:prstGeom prst="rect">
            <a:avLst/>
          </a:prstGeom>
        </p:spPr>
      </p:pic>
      <p:pic>
        <p:nvPicPr>
          <p:cNvPr id="22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0" y="5906127"/>
            <a:ext cx="778850" cy="9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/>
        </p:blipFill>
        <p:spPr>
          <a:xfrm>
            <a:off x="819114" y="3345405"/>
            <a:ext cx="830729" cy="714202"/>
          </a:xfrm>
          <a:prstGeom prst="rect">
            <a:avLst/>
          </a:prstGeom>
        </p:spPr>
      </p:pic>
      <p:sp>
        <p:nvSpPr>
          <p:cNvPr id="27" name="Rechteck 8"/>
          <p:cNvSpPr/>
          <p:nvPr/>
        </p:nvSpPr>
        <p:spPr>
          <a:xfrm>
            <a:off x="2019870" y="1525065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 </a:t>
            </a:r>
            <a:r>
              <a:rPr lang="de-DE" dirty="0" err="1" smtClean="0"/>
              <a:t>Profiles</a:t>
            </a:r>
            <a:endParaRPr lang="de-DE" dirty="0"/>
          </a:p>
        </p:txBody>
      </p:sp>
      <p:sp>
        <p:nvSpPr>
          <p:cNvPr id="28" name="Rechteck 8"/>
          <p:cNvSpPr/>
          <p:nvPr/>
        </p:nvSpPr>
        <p:spPr>
          <a:xfrm>
            <a:off x="6075293" y="2014035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Diagnosis List</a:t>
            </a:r>
          </a:p>
        </p:txBody>
      </p:sp>
    </p:spTree>
    <p:extLst>
      <p:ext uri="{BB962C8B-B14F-4D97-AF65-F5344CB8AC3E}">
        <p14:creationId xmlns:p14="http://schemas.microsoft.com/office/powerpoint/2010/main" val="10254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b="1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548"/>
            <a:ext cx="10515600" cy="940411"/>
          </a:xfrm>
        </p:spPr>
        <p:txBody>
          <a:bodyPr/>
          <a:lstStyle/>
          <a:p>
            <a:r>
              <a:rPr lang="de-CH" dirty="0" smtClean="0"/>
              <a:t>Payers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8149" r="11072" b="17983"/>
          <a:stretch/>
        </p:blipFill>
        <p:spPr>
          <a:xfrm>
            <a:off x="2185917" y="1120959"/>
            <a:ext cx="7820166" cy="569499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2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7995" r="11072" b="19841"/>
          <a:stretch/>
        </p:blipFill>
        <p:spPr>
          <a:xfrm>
            <a:off x="2190427" y="1145370"/>
            <a:ext cx="7811146" cy="555724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8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10" t="8149" r="11072" b="19067"/>
          <a:stretch/>
        </p:blipFill>
        <p:spPr>
          <a:xfrm>
            <a:off x="2306471" y="1145370"/>
            <a:ext cx="7574499" cy="546014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1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2308747" y="1240994"/>
            <a:ext cx="7574506" cy="547819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8606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2220035" y="1114081"/>
            <a:ext cx="7751928" cy="563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2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550"/>
            <a:ext cx="10515600" cy="940411"/>
          </a:xfrm>
        </p:spPr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2308174" y="1199961"/>
            <a:ext cx="7575652" cy="542941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2101754" y="928048"/>
            <a:ext cx="7996905" cy="578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4154" y="11945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839250" y="1626728"/>
            <a:ext cx="4918899" cy="2481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8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2589" r="5306" b="34845"/>
          <a:stretch/>
        </p:blipFill>
        <p:spPr bwMode="auto">
          <a:xfrm>
            <a:off x="1920502" y="1303905"/>
            <a:ext cx="8350996" cy="510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67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2129051" y="1024516"/>
            <a:ext cx="7820167" cy="56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79174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III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4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39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3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26660" y="791245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Communication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within</a:t>
            </a:r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openIMIS</a:t>
            </a:r>
            <a:endParaRPr lang="en-GB" b="1" dirty="0">
              <a:latin typeface="Poppins SemiBold"/>
              <a:ea typeface="Calibri" charset="0"/>
              <a:cs typeface="Calibri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6" y="1694973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180443" y="5276400"/>
            <a:ext cx="2530672" cy="1390257"/>
          </a:xfrm>
          <a:prstGeom prst="rect">
            <a:avLst/>
          </a:prstGeom>
        </p:spPr>
      </p:pic>
      <p:sp>
        <p:nvSpPr>
          <p:cNvPr id="13" name="Oval 6"/>
          <p:cNvSpPr/>
          <p:nvPr/>
        </p:nvSpPr>
        <p:spPr>
          <a:xfrm>
            <a:off x="5417915" y="155414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</a:t>
            </a:r>
            <a:r>
              <a:rPr lang="de-DE" sz="1400" b="1" dirty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S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" name="Left-Right Arrow 20"/>
          <p:cNvSpPr/>
          <p:nvPr/>
        </p:nvSpPr>
        <p:spPr>
          <a:xfrm rot="1782812">
            <a:off x="6928727" y="33194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86" y="3850587"/>
            <a:ext cx="1711881" cy="1711881"/>
          </a:xfrm>
          <a:prstGeom prst="rect">
            <a:avLst/>
          </a:prstGeom>
        </p:spPr>
      </p:pic>
      <p:sp>
        <p:nvSpPr>
          <p:cNvPr id="18" name="Left-Right Arrow 20"/>
          <p:cNvSpPr/>
          <p:nvPr/>
        </p:nvSpPr>
        <p:spPr>
          <a:xfrm rot="19853265">
            <a:off x="3703658" y="35078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eft-Right Arrow 20"/>
          <p:cNvSpPr/>
          <p:nvPr/>
        </p:nvSpPr>
        <p:spPr>
          <a:xfrm>
            <a:off x="4203484" y="4567430"/>
            <a:ext cx="4215865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6"/>
          <p:cNvSpPr/>
          <p:nvPr/>
        </p:nvSpPr>
        <p:spPr>
          <a:xfrm>
            <a:off x="3412652" y="3098998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Oval 6"/>
          <p:cNvSpPr/>
          <p:nvPr/>
        </p:nvSpPr>
        <p:spPr>
          <a:xfrm>
            <a:off x="7426952" y="296675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1992956" y="4984777"/>
            <a:ext cx="1829766" cy="73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o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nline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25" name="Oval 6"/>
          <p:cNvSpPr/>
          <p:nvPr/>
        </p:nvSpPr>
        <p:spPr>
          <a:xfrm>
            <a:off x="4863742" y="6314033"/>
            <a:ext cx="1401541" cy="449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6" name="Oval 6"/>
          <p:cNvSpPr/>
          <p:nvPr/>
        </p:nvSpPr>
        <p:spPr>
          <a:xfrm>
            <a:off x="5520584" y="4173356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Oval 6"/>
          <p:cNvSpPr/>
          <p:nvPr/>
        </p:nvSpPr>
        <p:spPr>
          <a:xfrm>
            <a:off x="8156707" y="5143327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mobile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97941" y="3786607"/>
            <a:ext cx="1811846" cy="1550826"/>
          </a:xfrm>
          <a:prstGeom prst="rect">
            <a:avLst/>
          </a:prstGeom>
        </p:spPr>
      </p:pic>
      <p:sp>
        <p:nvSpPr>
          <p:cNvPr id="29" name="Left-Right Arrow 20"/>
          <p:cNvSpPr/>
          <p:nvPr/>
        </p:nvSpPr>
        <p:spPr>
          <a:xfrm rot="1782812">
            <a:off x="3233492" y="5485495"/>
            <a:ext cx="1190132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Reporting and data analysis   3d    </a:t>
            </a:r>
            <a:endParaRPr lang="en-GB" b="1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05"/>
            <a:ext cx="10515600" cy="940411"/>
          </a:xfrm>
        </p:spPr>
        <p:txBody>
          <a:bodyPr/>
          <a:lstStyle/>
          <a:p>
            <a:pPr algn="ctr"/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561"/>
            <a:ext cx="10515600" cy="4416401"/>
          </a:xfrm>
        </p:spPr>
        <p:txBody>
          <a:bodyPr/>
          <a:lstStyle/>
          <a:p>
            <a:r>
              <a:rPr lang="de-CH" dirty="0" smtClean="0"/>
              <a:t>Standard operational </a:t>
            </a:r>
            <a:r>
              <a:rPr lang="de-CH" dirty="0" err="1" smtClean="0"/>
              <a:t>reports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Customizable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options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411" y="2192105"/>
            <a:ext cx="10822676" cy="44012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Primary </a:t>
            </a:r>
            <a:r>
              <a:rPr lang="en-US" sz="2000" dirty="0">
                <a:latin typeface="Poppins"/>
              </a:rPr>
              <a:t>Operational </a:t>
            </a:r>
            <a:r>
              <a:rPr lang="en-US" sz="2000" dirty="0" smtClean="0">
                <a:latin typeface="Poppins"/>
              </a:rPr>
              <a:t>Indicators-policies &amp; claims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Derived </a:t>
            </a:r>
            <a:r>
              <a:rPr lang="en-US" sz="2000" dirty="0">
                <a:latin typeface="Poppins"/>
              </a:rPr>
              <a:t>Operational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Collection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Product Sales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</a:t>
            </a:r>
            <a:r>
              <a:rPr lang="en-US" sz="2000" dirty="0">
                <a:latin typeface="Poppins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User Activity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Enrolment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Status of registers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Poppins"/>
              </a:rPr>
              <a:t>Insurees</a:t>
            </a:r>
            <a:r>
              <a:rPr lang="en-US" sz="2000" dirty="0" smtClean="0">
                <a:latin typeface="Poppins"/>
              </a:rPr>
              <a:t> </a:t>
            </a:r>
            <a:r>
              <a:rPr lang="en-US" sz="2000" dirty="0">
                <a:latin typeface="Poppins"/>
              </a:rPr>
              <a:t>without </a:t>
            </a:r>
            <a:r>
              <a:rPr lang="en-US" sz="2000" dirty="0" smtClean="0">
                <a:latin typeface="Poppins"/>
              </a:rPr>
              <a:t>photos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Matching Funds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Claim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Percentage of Referrals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Families </a:t>
            </a:r>
            <a:r>
              <a:rPr lang="en-US" sz="2000" dirty="0">
                <a:latin typeface="Poppins"/>
              </a:rPr>
              <a:t>and </a:t>
            </a:r>
            <a:r>
              <a:rPr lang="en-US" sz="2000" dirty="0" err="1">
                <a:latin typeface="Poppins"/>
              </a:rPr>
              <a:t>Insurees</a:t>
            </a:r>
            <a:r>
              <a:rPr lang="en-US" sz="2000" dirty="0">
                <a:latin typeface="Poppins"/>
              </a:rPr>
              <a:t>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Pending </a:t>
            </a:r>
            <a:r>
              <a:rPr lang="en-US" sz="2000" dirty="0" err="1" smtClean="0">
                <a:latin typeface="Poppins"/>
              </a:rPr>
              <a:t>Insurees</a:t>
            </a: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Capitation Payment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Rejected Photos</a:t>
            </a:r>
            <a:endParaRPr lang="en-US" sz="2000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0250" y="34067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dirty="0" smtClean="0"/>
              <a:t>Standard operational reports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1146411" y="1545774"/>
            <a:ext cx="1034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/>
              </a:rPr>
              <a:t>Reports on management of families, </a:t>
            </a:r>
            <a:r>
              <a:rPr lang="en-US" sz="2000" b="1" dirty="0" err="1">
                <a:latin typeface="Poppins"/>
              </a:rPr>
              <a:t>insurees</a:t>
            </a:r>
            <a:r>
              <a:rPr lang="en-US" sz="2000" b="1" dirty="0">
                <a:latin typeface="Poppins"/>
              </a:rPr>
              <a:t>, policies, </a:t>
            </a:r>
            <a:r>
              <a:rPr lang="en-US" sz="2000" b="1" dirty="0" smtClean="0">
                <a:latin typeface="Poppins"/>
              </a:rPr>
              <a:t>premiums, claims:</a:t>
            </a:r>
            <a:endParaRPr lang="en-US" sz="2000" b="1" dirty="0">
              <a:latin typeface="Poppins"/>
            </a:endParaRPr>
          </a:p>
          <a:p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196"/>
            <a:ext cx="10515600" cy="940411"/>
          </a:xfrm>
        </p:spPr>
        <p:txBody>
          <a:bodyPr/>
          <a:lstStyle/>
          <a:p>
            <a:r>
              <a:rPr lang="de-CH" dirty="0" smtClean="0"/>
              <a:t>Generation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43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28" t="22271" r="25635" b="69231"/>
          <a:stretch/>
        </p:blipFill>
        <p:spPr>
          <a:xfrm>
            <a:off x="1074056" y="2417189"/>
            <a:ext cx="9535886" cy="84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666" t="22124" r="26191" b="66301"/>
          <a:stretch/>
        </p:blipFill>
        <p:spPr>
          <a:xfrm>
            <a:off x="1074056" y="3799277"/>
            <a:ext cx="9466944" cy="114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587" t="21831" r="26111" b="44334"/>
          <a:stretch/>
        </p:blipFill>
        <p:spPr>
          <a:xfrm>
            <a:off x="1074056" y="2164465"/>
            <a:ext cx="9564914" cy="33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44</a:t>
            </a:fld>
            <a:endParaRPr lang="de-D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01980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3200" dirty="0" smtClean="0"/>
              <a:t>Customizable reporting options – DHIS 2</a:t>
            </a:r>
            <a:endParaRPr lang="en-GB" sz="2800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356354" y="1666817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3288" r="13668" b="12705"/>
          <a:stretch/>
        </p:blipFill>
        <p:spPr>
          <a:xfrm>
            <a:off x="4997590" y="1824349"/>
            <a:ext cx="1540191" cy="16135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613918" y="5329050"/>
            <a:ext cx="2093590" cy="11501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365"/>
          <a:stretch/>
        </p:blipFill>
        <p:spPr>
          <a:xfrm>
            <a:off x="9124440" y="2427781"/>
            <a:ext cx="1126907" cy="13035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8774826" y="3348108"/>
            <a:ext cx="1557720" cy="1333310"/>
          </a:xfrm>
          <a:prstGeom prst="rect">
            <a:avLst/>
          </a:prstGeom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061545" y="2899411"/>
            <a:ext cx="1636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m</a:t>
            </a:r>
            <a:r>
              <a:rPr lang="en-US" altLang="en-US" sz="1400" dirty="0" smtClean="0">
                <a:solidFill>
                  <a:schemeClr val="tx1"/>
                </a:solidFill>
              </a:rPr>
              <a:t>obile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0215231" y="3854820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online (thin)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0332546" y="5750231"/>
            <a:ext cx="139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offline (thick) 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7511208" y="2782406"/>
            <a:ext cx="748683" cy="605251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9690461" y="4463970"/>
            <a:ext cx="0" cy="81417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8266014" y="3035817"/>
            <a:ext cx="980787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371198" y="3035817"/>
            <a:ext cx="1126155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522867" y="3387657"/>
            <a:ext cx="2233540" cy="7808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lowchart: Magnetic Disk 34"/>
          <p:cNvSpPr/>
          <p:nvPr/>
        </p:nvSpPr>
        <p:spPr>
          <a:xfrm>
            <a:off x="4119963" y="3390477"/>
            <a:ext cx="1760820" cy="121918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</a:rPr>
              <a:t>Operational database of IMIS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2661675" y="4119242"/>
            <a:ext cx="1300926" cy="954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34"/>
          <p:cNvSpPr/>
          <p:nvPr/>
        </p:nvSpPr>
        <p:spPr>
          <a:xfrm>
            <a:off x="726458" y="3485313"/>
            <a:ext cx="1762107" cy="1124352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IMIS Data Warehouse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1607511" y="5041679"/>
            <a:ext cx="0" cy="59484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76" y="1910863"/>
            <a:ext cx="1678043" cy="114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813512" y="1476294"/>
            <a:ext cx="1587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Front-end (Excel)</a:t>
            </a:r>
            <a:endParaRPr lang="en-GB" altLang="en-US" sz="16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V="1">
            <a:off x="1659155" y="2872363"/>
            <a:ext cx="0" cy="507073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743547" y="4641006"/>
            <a:ext cx="165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+mj-lt"/>
              </a:rPr>
              <a:t>AR-IMIS</a:t>
            </a:r>
            <a:endParaRPr lang="de-DE" b="1" dirty="0">
              <a:latin typeface="+mj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479211" y="3754000"/>
            <a:ext cx="165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+mj-lt"/>
              </a:rPr>
              <a:t>ETL</a:t>
            </a:r>
            <a:endParaRPr lang="de-DE" sz="1600" b="1" dirty="0">
              <a:latin typeface="+mj-lt"/>
            </a:endParaRPr>
          </a:p>
        </p:txBody>
      </p:sp>
      <p:sp>
        <p:nvSpPr>
          <p:cNvPr id="49" name="Flowchart: Magnetic Disk 34"/>
          <p:cNvSpPr/>
          <p:nvPr/>
        </p:nvSpPr>
        <p:spPr>
          <a:xfrm>
            <a:off x="760634" y="5667866"/>
            <a:ext cx="1702985" cy="96453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External data sources (e.g. DHIS)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11188" y="3259811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diagram</a:t>
            </a:r>
            <a:endParaRPr lang="en-GB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Customizable reporting options – </a:t>
            </a:r>
            <a:r>
              <a:rPr lang="en-US" altLang="en-US" dirty="0" smtClean="0"/>
              <a:t>DHIS 2 - dashboards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6726" y="342283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Check with HISP India and update slide</a:t>
            </a:r>
            <a:endParaRPr lang="en-GB" sz="2600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4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4538"/>
            <a:ext cx="10515600" cy="940411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764949"/>
            <a:ext cx="10515600" cy="4412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CC BY 3.0 </a:t>
            </a:r>
            <a:r>
              <a:rPr lang="de-DE" dirty="0" err="1" smtClean="0">
                <a:hlinkClick r:id="rId2"/>
              </a:rPr>
              <a:t>license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icons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Payment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Loki </a:t>
            </a:r>
            <a:r>
              <a:rPr lang="de-DE" dirty="0" err="1" smtClean="0">
                <a:hlinkClick r:id="rId3"/>
              </a:rPr>
              <a:t>Ba</a:t>
            </a:r>
            <a:r>
              <a:rPr lang="de-DE" dirty="0" smtClean="0">
                <a:hlinkClick r:id="rId3"/>
              </a:rPr>
              <a:t> </a:t>
            </a:r>
            <a:r>
              <a:rPr lang="de-DE" dirty="0" smtClean="0"/>
              <a:t>/ </a:t>
            </a:r>
            <a:r>
              <a:rPr lang="de-DE" dirty="0"/>
              <a:t>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Hospital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4"/>
              </a:rPr>
              <a:t>ibrandify</a:t>
            </a:r>
            <a:r>
              <a:rPr lang="de-DE" dirty="0" smtClean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de-DE" dirty="0"/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>
                <a:hlinkClick r:id="rId5"/>
              </a:rPr>
              <a:t>Vectors</a:t>
            </a:r>
            <a:r>
              <a:rPr lang="de-DE" dirty="0" smtClean="0">
                <a:hlinkClick r:id="rId5"/>
              </a:rPr>
              <a:t> Point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Pharmacy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6"/>
              </a:rPr>
              <a:t>Eucalyp</a:t>
            </a:r>
            <a:r>
              <a:rPr lang="de-DE" dirty="0" smtClean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Medication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7"/>
              </a:rPr>
              <a:t>sahua</a:t>
            </a:r>
            <a:r>
              <a:rPr lang="de-DE" dirty="0" smtClean="0">
                <a:hlinkClick r:id="rId7"/>
              </a:rPr>
              <a:t> d </a:t>
            </a:r>
            <a:r>
              <a:rPr lang="de-DE" dirty="0" smtClean="0"/>
              <a:t>/ CC BY 3.0</a:t>
            </a:r>
          </a:p>
          <a:p>
            <a:r>
              <a:rPr lang="de-DE" dirty="0" smtClean="0"/>
              <a:t>Network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8"/>
              </a:rPr>
              <a:t>Creative Stall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Worker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9"/>
              </a:rPr>
              <a:t>Nikita </a:t>
            </a:r>
            <a:r>
              <a:rPr lang="de-DE" dirty="0" err="1" smtClean="0">
                <a:hlinkClick r:id="rId9"/>
              </a:rPr>
              <a:t>Kozin</a:t>
            </a:r>
            <a:r>
              <a:rPr lang="de-DE" dirty="0" smtClean="0">
                <a:hlinkClick r:id="rId9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10"/>
              </a:rPr>
              <a:t>Adrien </a:t>
            </a:r>
            <a:r>
              <a:rPr lang="de-DE" dirty="0" err="1" smtClean="0">
                <a:hlinkClick r:id="rId10"/>
              </a:rPr>
              <a:t>Coquet</a:t>
            </a:r>
            <a:r>
              <a:rPr lang="de-DE" dirty="0">
                <a:hlinkClick r:id="rId10"/>
              </a:rPr>
              <a:t> </a:t>
            </a:r>
            <a:r>
              <a:rPr lang="de-DE" dirty="0" smtClean="0"/>
              <a:t>/ CC BY 3.0</a:t>
            </a:r>
          </a:p>
          <a:p>
            <a:r>
              <a:rPr lang="en-US" dirty="0"/>
              <a:t>Family by </a:t>
            </a:r>
            <a:r>
              <a:rPr lang="en-US" dirty="0" err="1">
                <a:hlinkClick r:id="rId11"/>
              </a:rPr>
              <a:t>Gan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Khoon</a:t>
            </a:r>
            <a:r>
              <a:rPr lang="en-US" dirty="0">
                <a:hlinkClick r:id="rId11"/>
              </a:rPr>
              <a:t> Lay </a:t>
            </a:r>
            <a:r>
              <a:rPr lang="de-DE" dirty="0"/>
              <a:t>/ CC BY 3.0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2396"/>
            <a:ext cx="10515600" cy="190636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2186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881590"/>
            <a:ext cx="10515600" cy="94041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Mobile 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>p</a:t>
            </a:r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hone applications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/>
            </a:r>
            <a:b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</a:br>
            <a:endParaRPr lang="de-DE" sz="2800" dirty="0">
              <a:latin typeface="Poppins SemiBold"/>
              <a:cs typeface="Calibri Light" panose="020F03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377825"/>
            <a:ext cx="2743200" cy="365125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9" y="1296342"/>
            <a:ext cx="1741496" cy="17414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3"/>
          <a:stretch/>
        </p:blipFill>
        <p:spPr>
          <a:xfrm>
            <a:off x="6048903" y="5209306"/>
            <a:ext cx="1177646" cy="139652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6298375" y="3594624"/>
            <a:ext cx="748683" cy="605251"/>
          </a:xfrm>
          <a:prstGeom prst="rect">
            <a:avLst/>
          </a:prstGeom>
        </p:spPr>
      </p:pic>
      <p:sp>
        <p:nvSpPr>
          <p:cNvPr id="32" name="Gebogener Pfeil 31"/>
          <p:cNvSpPr/>
          <p:nvPr/>
        </p:nvSpPr>
        <p:spPr>
          <a:xfrm rot="1410314" flipV="1">
            <a:off x="5106545" y="5245098"/>
            <a:ext cx="1286757" cy="952083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4172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</a:p>
          <a:p>
            <a:pPr algn="ctr"/>
            <a:r>
              <a:rPr lang="de-DE" sz="1400" b="1" dirty="0" err="1" smtClean="0">
                <a:latin typeface="+mj-lt"/>
              </a:rPr>
              <a:t>Photos</a:t>
            </a:r>
            <a:r>
              <a:rPr lang="de-DE" sz="1400" b="1" dirty="0" smtClean="0">
                <a:latin typeface="+mj-lt"/>
              </a:rPr>
              <a:t> &amp; Data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234370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Renewal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a </a:t>
            </a:r>
            <a:r>
              <a:rPr lang="de-DE" sz="1400" b="1" dirty="0" err="1">
                <a:latin typeface="+mj-lt"/>
              </a:rPr>
              <a:t>policy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14569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 </a:t>
            </a:r>
            <a:r>
              <a:rPr lang="de-DE" sz="1400" b="1" dirty="0" err="1">
                <a:latin typeface="+mj-lt"/>
              </a:rPr>
              <a:t>feedbacks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39" name="Picture 3" descr="shot_0000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360" y="2803611"/>
            <a:ext cx="1124491" cy="169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131" y="2803611"/>
            <a:ext cx="1183875" cy="164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hteck 40"/>
          <p:cNvSpPr/>
          <p:nvPr/>
        </p:nvSpPr>
        <p:spPr>
          <a:xfrm>
            <a:off x="742553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Retrieving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coverage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9247457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smtClean="0">
                <a:latin typeface="+mj-lt"/>
              </a:rPr>
              <a:t>Submission </a:t>
            </a:r>
            <a:r>
              <a:rPr lang="de-DE" sz="1400" b="1" dirty="0" err="1" smtClean="0">
                <a:latin typeface="+mj-lt"/>
              </a:rPr>
              <a:t>of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bills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pic>
        <p:nvPicPr>
          <p:cNvPr id="44" name="Picture 7" descr="shot_0000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71" y="2803611"/>
            <a:ext cx="1273145" cy="16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Gebogener Pfeil 44"/>
          <p:cNvSpPr/>
          <p:nvPr/>
        </p:nvSpPr>
        <p:spPr>
          <a:xfrm rot="9383374">
            <a:off x="6845909" y="5252684"/>
            <a:ext cx="1385614" cy="960468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Oval 6"/>
          <p:cNvSpPr/>
          <p:nvPr/>
        </p:nvSpPr>
        <p:spPr>
          <a:xfrm>
            <a:off x="5020891" y="189221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endParaRPr lang="de-DE" sz="16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Oval 6"/>
          <p:cNvSpPr/>
          <p:nvPr/>
        </p:nvSpPr>
        <p:spPr>
          <a:xfrm>
            <a:off x="5784106" y="4176802"/>
            <a:ext cx="1712720" cy="255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Mobile </a:t>
            </a:r>
            <a:r>
              <a:rPr lang="de-DE" sz="1200" b="1" kern="1200" dirty="0" err="1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network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Pfeil nach rechts 49"/>
          <p:cNvSpPr/>
          <p:nvPr/>
        </p:nvSpPr>
        <p:spPr>
          <a:xfrm rot="16200000">
            <a:off x="6255909" y="3080032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 rot="16200000">
            <a:off x="6254874" y="4860236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108" y="2666482"/>
            <a:ext cx="1740374" cy="29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6"/>
          <p:cNvSpPr/>
          <p:nvPr/>
        </p:nvSpPr>
        <p:spPr>
          <a:xfrm>
            <a:off x="2426773" y="1925435"/>
            <a:ext cx="1581663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Insurance Agent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Oval 6"/>
          <p:cNvSpPr/>
          <p:nvPr/>
        </p:nvSpPr>
        <p:spPr>
          <a:xfrm>
            <a:off x="8300736" y="1932515"/>
            <a:ext cx="1967785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Health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Facility </a:t>
            </a: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Staff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2154" y="2792930"/>
            <a:ext cx="1243474" cy="1708207"/>
            <a:chOff x="832154" y="2792930"/>
            <a:chExt cx="1243474" cy="1708207"/>
          </a:xfrm>
        </p:grpSpPr>
        <p:pic>
          <p:nvPicPr>
            <p:cNvPr id="38" name="Picture 5" descr="G:\screenshots\shot_00002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54" y="2792930"/>
              <a:ext cx="1243474" cy="1708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938" y="3383282"/>
              <a:ext cx="562200" cy="61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715517" y="2803611"/>
            <a:ext cx="1133764" cy="1697526"/>
            <a:chOff x="7715517" y="2803611"/>
            <a:chExt cx="1133764" cy="1697526"/>
          </a:xfrm>
        </p:grpSpPr>
        <p:pic>
          <p:nvPicPr>
            <p:cNvPr id="43" name="Picture 4" descr="G:\screenshots\shot_000038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517" y="2803611"/>
              <a:ext cx="1133764" cy="1697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898" y="3218598"/>
              <a:ext cx="313737" cy="48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19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954" y="656025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Data flow with mobile apps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75" y="1457022"/>
            <a:ext cx="1670221" cy="16702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3948529" y="5034977"/>
            <a:ext cx="1050955" cy="11916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989548" y="4886757"/>
            <a:ext cx="1560136" cy="1335378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4817233" y="144393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Central </a:t>
            </a:r>
            <a:r>
              <a:rPr lang="de-DE" sz="1400" dirty="0">
                <a:latin typeface="Poppins SemiBold"/>
                <a:ea typeface="Calibri" charset="0"/>
                <a:cs typeface="Calibri" charset="0"/>
              </a:rPr>
              <a:t>S</a:t>
            </a: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erver</a:t>
            </a:r>
            <a:endParaRPr lang="de-DE" sz="1400" kern="1200" dirty="0"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 rot="8949134">
            <a:off x="2181742" y="4134108"/>
            <a:ext cx="3065256" cy="3210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2577406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018227" y="5007777"/>
            <a:ext cx="2149103" cy="1180637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7816050">
            <a:off x="4315707" y="4399173"/>
            <a:ext cx="1228805" cy="2599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4521891">
            <a:off x="5521964" y="4419463"/>
            <a:ext cx="1213111" cy="2886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12328281">
            <a:off x="6114514" y="4111305"/>
            <a:ext cx="3050203" cy="293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6273466" y="5298904"/>
            <a:ext cx="729574" cy="827235"/>
          </a:xfrm>
          <a:prstGeom prst="rect">
            <a:avLst/>
          </a:prstGeom>
        </p:spPr>
      </p:pic>
      <p:sp>
        <p:nvSpPr>
          <p:cNvPr id="17" name="Pfeil nach rechts 16"/>
          <p:cNvSpPr/>
          <p:nvPr/>
        </p:nvSpPr>
        <p:spPr>
          <a:xfrm>
            <a:off x="7158511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4911254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90"/>
          <p:cNvSpPr txBox="1">
            <a:spLocks noChangeArrowheads="1"/>
          </p:cNvSpPr>
          <p:nvPr/>
        </p:nvSpPr>
        <p:spPr bwMode="auto">
          <a:xfrm>
            <a:off x="2469558" y="424908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0" name="TextBox 90"/>
          <p:cNvSpPr txBox="1">
            <a:spLocks noChangeArrowheads="1"/>
          </p:cNvSpPr>
          <p:nvPr/>
        </p:nvSpPr>
        <p:spPr bwMode="auto">
          <a:xfrm>
            <a:off x="2879754" y="5175241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1" name="TextBox 90"/>
          <p:cNvSpPr txBox="1">
            <a:spLocks noChangeArrowheads="1"/>
          </p:cNvSpPr>
          <p:nvPr/>
        </p:nvSpPr>
        <p:spPr bwMode="auto">
          <a:xfrm>
            <a:off x="7307683" y="517375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2" name="TextBox 90"/>
          <p:cNvSpPr txBox="1">
            <a:spLocks noChangeArrowheads="1"/>
          </p:cNvSpPr>
          <p:nvPr/>
        </p:nvSpPr>
        <p:spPr bwMode="auto">
          <a:xfrm>
            <a:off x="3555334" y="4554828"/>
            <a:ext cx="1152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noProof="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Master Data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3" name="TextBox 90"/>
          <p:cNvSpPr txBox="1">
            <a:spLocks noChangeArrowheads="1"/>
          </p:cNvSpPr>
          <p:nvPr/>
        </p:nvSpPr>
        <p:spPr bwMode="auto">
          <a:xfrm>
            <a:off x="6275180" y="4383122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4" name="TextBox 90"/>
          <p:cNvSpPr txBox="1">
            <a:spLocks noChangeArrowheads="1"/>
          </p:cNvSpPr>
          <p:nvPr/>
        </p:nvSpPr>
        <p:spPr bwMode="auto">
          <a:xfrm>
            <a:off x="8610600" y="4185496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6" name="TextBox 96"/>
          <p:cNvSpPr txBox="1">
            <a:spLocks noChangeArrowheads="1"/>
          </p:cNvSpPr>
          <p:nvPr/>
        </p:nvSpPr>
        <p:spPr bwMode="auto">
          <a:xfrm>
            <a:off x="4957819" y="5167206"/>
            <a:ext cx="1211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EO/CA Code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pic>
        <p:nvPicPr>
          <p:cNvPr id="28" name="Grafik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5218855" y="2824617"/>
            <a:ext cx="748683" cy="605251"/>
          </a:xfrm>
          <a:prstGeom prst="rect">
            <a:avLst/>
          </a:prstGeom>
        </p:spPr>
      </p:pic>
      <p:sp>
        <p:nvSpPr>
          <p:cNvPr id="29" name="Textfeld 25"/>
          <p:cNvSpPr txBox="1"/>
          <p:nvPr/>
        </p:nvSpPr>
        <p:spPr>
          <a:xfrm>
            <a:off x="5084442" y="3419728"/>
            <a:ext cx="89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CH" sz="1600" dirty="0" smtClean="0">
                <a:solidFill>
                  <a:srgbClr val="000000"/>
                </a:solidFill>
                <a:latin typeface="Poppins"/>
              </a:rPr>
              <a:t>Internet</a:t>
            </a:r>
            <a:endParaRPr lang="de-DE" sz="1600" dirty="0">
              <a:latin typeface="Poppin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53515" y="5123626"/>
            <a:ext cx="10102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entry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0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7</a:t>
            </a:fld>
            <a:endParaRPr lang="de-D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517" y="668865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offline </a:t>
            </a:r>
            <a:r>
              <a:rPr lang="de-CH" dirty="0" err="1" smtClean="0"/>
              <a:t>components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4026" r="9552" b="12389"/>
          <a:stretch/>
        </p:blipFill>
        <p:spPr>
          <a:xfrm>
            <a:off x="4336868" y="1508600"/>
            <a:ext cx="1658983" cy="1515291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2469733" y="3506133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Oval 6"/>
          <p:cNvSpPr/>
          <p:nvPr/>
        </p:nvSpPr>
        <p:spPr>
          <a:xfrm>
            <a:off x="4435428" y="287827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Server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46568" y="4086836"/>
            <a:ext cx="9364753" cy="25472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951830" y="4655951"/>
            <a:ext cx="2149103" cy="11806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1760978" y="4575394"/>
            <a:ext cx="1560136" cy="1335378"/>
          </a:xfrm>
          <a:prstGeom prst="rect">
            <a:avLst/>
          </a:prstGeom>
        </p:spPr>
      </p:pic>
      <p:sp>
        <p:nvSpPr>
          <p:cNvPr id="11" name="Oval 6"/>
          <p:cNvSpPr/>
          <p:nvPr/>
        </p:nvSpPr>
        <p:spPr>
          <a:xfrm>
            <a:off x="1739451" y="572943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Online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8" name="Left-Right Arrow 20"/>
          <p:cNvSpPr/>
          <p:nvPr/>
        </p:nvSpPr>
        <p:spPr>
          <a:xfrm rot="19297179">
            <a:off x="2669120" y="3834505"/>
            <a:ext cx="2180752" cy="23638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2"/>
          <p:cNvSpPr txBox="1"/>
          <p:nvPr/>
        </p:nvSpPr>
        <p:spPr>
          <a:xfrm>
            <a:off x="1621298" y="4192052"/>
            <a:ext cx="132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 SemiBold"/>
              </a:rPr>
              <a:t>1. Downloading of </a:t>
            </a:r>
            <a:r>
              <a:rPr lang="en-US" sz="1200" dirty="0" smtClean="0">
                <a:latin typeface="Poppins SemiBold"/>
              </a:rPr>
              <a:t>data extract from server </a:t>
            </a:r>
            <a:endParaRPr lang="cs-CZ" sz="1200" dirty="0"/>
          </a:p>
        </p:txBody>
      </p:sp>
      <p:sp>
        <p:nvSpPr>
          <p:cNvPr id="14" name="Pfeil nach rechts 13"/>
          <p:cNvSpPr/>
          <p:nvPr/>
        </p:nvSpPr>
        <p:spPr>
          <a:xfrm>
            <a:off x="3369003" y="5151201"/>
            <a:ext cx="1827658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ovéPole 40"/>
          <p:cNvSpPr txBox="1"/>
          <p:nvPr/>
        </p:nvSpPr>
        <p:spPr>
          <a:xfrm>
            <a:off x="5517267" y="4192441"/>
            <a:ext cx="11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2. Uploading of data extract</a:t>
            </a:r>
            <a:endParaRPr lang="cs-CZ" sz="1200" dirty="0">
              <a:latin typeface="Poppins SemiBold"/>
            </a:endParaRPr>
          </a:p>
        </p:txBody>
      </p:sp>
      <p:sp>
        <p:nvSpPr>
          <p:cNvPr id="16" name="TextovéPole 41"/>
          <p:cNvSpPr txBox="1"/>
          <p:nvPr/>
        </p:nvSpPr>
        <p:spPr>
          <a:xfrm>
            <a:off x="8997666" y="435141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3.Data entry on offline client</a:t>
            </a:r>
            <a:endParaRPr lang="cs-CZ" sz="1200" dirty="0">
              <a:latin typeface="Poppins SemiBold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7085644" y="5125413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8626693" y="4706523"/>
            <a:ext cx="2094817" cy="1193054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 rot="10800000">
            <a:off x="7109586" y="5518091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0800000">
            <a:off x="3364118" y="5483172"/>
            <a:ext cx="1823609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ovéPole 43"/>
          <p:cNvSpPr txBox="1"/>
          <p:nvPr/>
        </p:nvSpPr>
        <p:spPr>
          <a:xfrm>
            <a:off x="7327049" y="5844778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4. Downloading of entered data</a:t>
            </a:r>
            <a:endParaRPr lang="cs-CZ" sz="1200" dirty="0"/>
          </a:p>
        </p:txBody>
      </p:sp>
      <p:sp>
        <p:nvSpPr>
          <p:cNvPr id="22" name="TextovéPole 44"/>
          <p:cNvSpPr txBox="1"/>
          <p:nvPr/>
        </p:nvSpPr>
        <p:spPr>
          <a:xfrm>
            <a:off x="3055097" y="5825683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5. Uploading of entered data</a:t>
            </a:r>
            <a:endParaRPr lang="cs-CZ" sz="1200" dirty="0"/>
          </a:p>
        </p:txBody>
      </p:sp>
      <p:sp>
        <p:nvSpPr>
          <p:cNvPr id="23" name="Oval 6"/>
          <p:cNvSpPr/>
          <p:nvPr/>
        </p:nvSpPr>
        <p:spPr>
          <a:xfrm>
            <a:off x="5253700" y="5698472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3508682" y="515120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Access to the system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4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360"/>
            <a:ext cx="10515600" cy="940411"/>
          </a:xfrm>
        </p:spPr>
        <p:txBody>
          <a:bodyPr/>
          <a:lstStyle/>
          <a:p>
            <a:r>
              <a:rPr lang="de-CH" dirty="0" smtClean="0"/>
              <a:t>Access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9</a:t>
            </a:fld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Based on Role and Location which in </a:t>
            </a:r>
            <a:r>
              <a:rPr lang="en-GB" sz="2200" dirty="0" err="1" smtClean="0"/>
              <a:t>openIMIS</a:t>
            </a:r>
            <a:r>
              <a:rPr lang="en-GB" sz="2200" dirty="0" smtClean="0"/>
              <a:t> is configured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Location –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Profiles (to define roles)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User account creation and allocation of role and location</a:t>
            </a:r>
          </a:p>
        </p:txBody>
      </p:sp>
    </p:spTree>
    <p:extLst>
      <p:ext uri="{BB962C8B-B14F-4D97-AF65-F5344CB8AC3E}">
        <p14:creationId xmlns:p14="http://schemas.microsoft.com/office/powerpoint/2010/main" val="5787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791</Words>
  <Application>Microsoft Office PowerPoint</Application>
  <PresentationFormat>Widescreen</PresentationFormat>
  <Paragraphs>286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openIMIS_master</vt:lpstr>
      <vt:lpstr>openIMIS Demo – Offline version  (shortened version) 02.10.2019 </vt:lpstr>
      <vt:lpstr>PowerPoint Presentation</vt:lpstr>
      <vt:lpstr>PowerPoint Presentation</vt:lpstr>
      <vt:lpstr>PowerPoint Presentation</vt:lpstr>
      <vt:lpstr>Mobile phone applications </vt:lpstr>
      <vt:lpstr>PowerPoint Presentation</vt:lpstr>
      <vt:lpstr>Data flow with offline components</vt:lpstr>
      <vt:lpstr>PowerPoint Presentation</vt:lpstr>
      <vt:lpstr>Access to the system</vt:lpstr>
      <vt:lpstr>Login Screen</vt:lpstr>
      <vt:lpstr>Home page</vt:lpstr>
      <vt:lpstr>Locations</vt:lpstr>
      <vt:lpstr>Profiles – I</vt:lpstr>
      <vt:lpstr>Profiles - II</vt:lpstr>
      <vt:lpstr>User account: Enrolment Officers</vt:lpstr>
      <vt:lpstr>User account in apps: Enrolment Officers</vt:lpstr>
      <vt:lpstr>User account: Claim administrators</vt:lpstr>
      <vt:lpstr>User account in apps: Claim admin</vt:lpstr>
      <vt:lpstr>User account: Other Users</vt:lpstr>
      <vt:lpstr>PowerPoint Presentation</vt:lpstr>
      <vt:lpstr>Beneficiary data - I</vt:lpstr>
      <vt:lpstr>Beneficiary data - II</vt:lpstr>
      <vt:lpstr>PowerPoint Presentation</vt:lpstr>
      <vt:lpstr>Claim entry page</vt:lpstr>
      <vt:lpstr>PowerPoint Presentation</vt:lpstr>
      <vt:lpstr>PowerPoint Presentation</vt:lpstr>
      <vt:lpstr>Configuration related data</vt:lpstr>
      <vt:lpstr>PowerPoint Presentation</vt:lpstr>
      <vt:lpstr>Construction of a scheme II</vt:lpstr>
      <vt:lpstr>Payers</vt:lpstr>
      <vt:lpstr>Medical Items</vt:lpstr>
      <vt:lpstr>Medical Services</vt:lpstr>
      <vt:lpstr>Price List -&gt; Medical Services</vt:lpstr>
      <vt:lpstr>Price List -&gt; Medical Items</vt:lpstr>
      <vt:lpstr>Health Facilities</vt:lpstr>
      <vt:lpstr>Products – I</vt:lpstr>
      <vt:lpstr>Products – II</vt:lpstr>
      <vt:lpstr>PowerPoint Presentation</vt:lpstr>
      <vt:lpstr>PowerPoint Presentation</vt:lpstr>
      <vt:lpstr>PowerPoint Presentation</vt:lpstr>
      <vt:lpstr>Types of reports</vt:lpstr>
      <vt:lpstr>PowerPoint Presentation</vt:lpstr>
      <vt:lpstr>Generation of standard reports </vt:lpstr>
      <vt:lpstr>PowerPoint Presentation</vt:lpstr>
      <vt:lpstr>Customizable reporting options – DHIS 2 - dashboards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288</cp:revision>
  <dcterms:created xsi:type="dcterms:W3CDTF">2018-12-07T13:39:12Z</dcterms:created>
  <dcterms:modified xsi:type="dcterms:W3CDTF">2020-01-28T07:34:25Z</dcterms:modified>
</cp:coreProperties>
</file>