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5" r:id="rId3"/>
    <p:sldId id="356" r:id="rId4"/>
    <p:sldId id="357" r:id="rId5"/>
    <p:sldId id="444" r:id="rId6"/>
    <p:sldId id="422" r:id="rId7"/>
    <p:sldId id="424" r:id="rId8"/>
    <p:sldId id="414" r:id="rId9"/>
    <p:sldId id="429" r:id="rId10"/>
    <p:sldId id="430" r:id="rId11"/>
    <p:sldId id="416" r:id="rId12"/>
    <p:sldId id="417" r:id="rId13"/>
    <p:sldId id="425" r:id="rId14"/>
    <p:sldId id="420" r:id="rId15"/>
    <p:sldId id="427" r:id="rId16"/>
    <p:sldId id="419" r:id="rId17"/>
    <p:sldId id="426" r:id="rId18"/>
    <p:sldId id="421" r:id="rId19"/>
    <p:sldId id="431" r:id="rId20"/>
    <p:sldId id="432" r:id="rId21"/>
    <p:sldId id="433" r:id="rId22"/>
    <p:sldId id="434" r:id="rId23"/>
    <p:sldId id="436" r:id="rId24"/>
    <p:sldId id="437" r:id="rId25"/>
    <p:sldId id="435" r:id="rId26"/>
    <p:sldId id="361" r:id="rId27"/>
    <p:sldId id="362" r:id="rId28"/>
    <p:sldId id="364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443" r:id="rId38"/>
    <p:sldId id="438" r:id="rId39"/>
    <p:sldId id="439" r:id="rId40"/>
    <p:sldId id="411" r:id="rId41"/>
    <p:sldId id="442" r:id="rId42"/>
    <p:sldId id="440" r:id="rId43"/>
    <p:sldId id="441" r:id="rId44"/>
    <p:sldId id="261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953574-3E3A-4BE3-BB1A-D83B625D12B3}">
          <p14:sldIdLst>
            <p14:sldId id="256"/>
            <p14:sldId id="355"/>
            <p14:sldId id="356"/>
            <p14:sldId id="357"/>
            <p14:sldId id="444"/>
            <p14:sldId id="422"/>
            <p14:sldId id="424"/>
            <p14:sldId id="414"/>
            <p14:sldId id="429"/>
            <p14:sldId id="430"/>
            <p14:sldId id="416"/>
            <p14:sldId id="417"/>
            <p14:sldId id="425"/>
            <p14:sldId id="420"/>
            <p14:sldId id="427"/>
            <p14:sldId id="419"/>
            <p14:sldId id="426"/>
            <p14:sldId id="421"/>
            <p14:sldId id="431"/>
            <p14:sldId id="432"/>
            <p14:sldId id="433"/>
            <p14:sldId id="434"/>
            <p14:sldId id="436"/>
            <p14:sldId id="437"/>
            <p14:sldId id="435"/>
            <p14:sldId id="361"/>
            <p14:sldId id="362"/>
            <p14:sldId id="364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443"/>
            <p14:sldId id="438"/>
            <p14:sldId id="439"/>
            <p14:sldId id="411"/>
            <p14:sldId id="442"/>
            <p14:sldId id="440"/>
            <p14:sldId id="44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85995" autoAdjust="0"/>
  </p:normalViewPr>
  <p:slideViewPr>
    <p:cSldViewPr snapToGrid="0" snapToObjects="1">
      <p:cViewPr varScale="1">
        <p:scale>
          <a:sx n="99" d="100"/>
          <a:sy n="99" d="100"/>
        </p:scale>
        <p:origin x="10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13.12.2019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50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3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8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34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8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6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5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9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Scope of Off-line clients:</a:t>
            </a:r>
          </a:p>
          <a:p>
            <a:r>
              <a:rPr lang="en-US" dirty="0" smtClean="0"/>
              <a:t>For households, adherents, policies:</a:t>
            </a:r>
          </a:p>
          <a:p>
            <a:pPr lvl="2"/>
            <a:r>
              <a:rPr lang="en-US" dirty="0" smtClean="0"/>
              <a:t>BEPHA off-line client</a:t>
            </a:r>
          </a:p>
          <a:p>
            <a:r>
              <a:rPr lang="en-US" dirty="0" smtClean="0"/>
              <a:t>For claims</a:t>
            </a:r>
          </a:p>
          <a:p>
            <a:pPr lvl="2"/>
            <a:r>
              <a:rPr lang="en-US" dirty="0" smtClean="0"/>
              <a:t>Health facility off-line client</a:t>
            </a:r>
            <a:endParaRPr lang="cs-CZ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12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0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3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05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6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6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EA-DEAC-E443-970E-2BDEEB6225B1}" type="datetime1">
              <a:rPr lang="de-DE" smtClean="0"/>
              <a:t>13.12.2019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13.12.2019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13.12.2019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13.12.2019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13.12.2019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13.12.2019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5.gif"/><Relationship Id="rId21" Type="http://schemas.openxmlformats.org/officeDocument/2006/relationships/image" Target="../media/image62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20.png"/><Relationship Id="rId15" Type="http://schemas.openxmlformats.org/officeDocument/2006/relationships/image" Target="../media/image56.gif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6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79.jpeg"/><Relationship Id="rId3" Type="http://schemas.openxmlformats.org/officeDocument/2006/relationships/image" Target="../media/image68.png"/><Relationship Id="rId21" Type="http://schemas.openxmlformats.org/officeDocument/2006/relationships/image" Target="../media/image66.pn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17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gif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5" Type="http://schemas.openxmlformats.org/officeDocument/2006/relationships/image" Target="../media/image64.png"/><Relationship Id="rId10" Type="http://schemas.openxmlformats.org/officeDocument/2006/relationships/image" Target="../media/image75.png"/><Relationship Id="rId19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56.gif"/><Relationship Id="rId2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19.jpeg"/><Relationship Id="rId5" Type="http://schemas.openxmlformats.org/officeDocument/2006/relationships/image" Target="../media/image16.emf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5.jpeg"/><Relationship Id="rId7" Type="http://schemas.openxmlformats.org/officeDocument/2006/relationships/image" Target="../media/image8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wmf"/><Relationship Id="rId5" Type="http://schemas.openxmlformats.org/officeDocument/2006/relationships/image" Target="../media/image6.png"/><Relationship Id="rId10" Type="http://schemas.openxmlformats.org/officeDocument/2006/relationships/image" Target="../media/image9.wmf"/><Relationship Id="rId4" Type="http://schemas.openxmlformats.org/officeDocument/2006/relationships/image" Target="../media/image5.png"/><Relationship Id="rId9" Type="http://schemas.openxmlformats.org/officeDocument/2006/relationships/image" Target="../media/image9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3541486" y="2164465"/>
            <a:ext cx="4920343" cy="40577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52880" y="2723949"/>
            <a:ext cx="885983" cy="1665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3309167" y="2164465"/>
            <a:ext cx="5573666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3154107" y="2164465"/>
            <a:ext cx="5685093" cy="40802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02034" y="3709852"/>
            <a:ext cx="478971" cy="383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3452885" y="2178562"/>
            <a:ext cx="5581935" cy="40902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14685" y="3059372"/>
            <a:ext cx="1023582" cy="3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3075" y="3593910"/>
            <a:ext cx="1023582" cy="3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21994" y="4967166"/>
            <a:ext cx="1023582" cy="3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1189" y="4297748"/>
            <a:ext cx="1023582" cy="3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3047362" y="2270761"/>
            <a:ext cx="5815208" cy="38495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475369" y="4785428"/>
            <a:ext cx="1023582" cy="3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23" y="2174089"/>
            <a:ext cx="2099332" cy="3732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0" y="2174089"/>
            <a:ext cx="2099332" cy="373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50" y="2164464"/>
            <a:ext cx="2099332" cy="37321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51722" y="4437246"/>
            <a:ext cx="13956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19474" y="4437246"/>
            <a:ext cx="2614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3185962" y="2164465"/>
            <a:ext cx="5982102" cy="40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05" y="2171093"/>
            <a:ext cx="2099332" cy="373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7" y="2184350"/>
            <a:ext cx="2091874" cy="37188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966614" y="4283242"/>
            <a:ext cx="13956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2888343" y="2183002"/>
            <a:ext cx="6119284" cy="40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Access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Data captured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Beneficiary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Claims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Configuration related </a:t>
            </a:r>
            <a:r>
              <a:rPr lang="en-GB" sz="1800" dirty="0" smtClean="0"/>
              <a:t>data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4"/>
            </a:pPr>
            <a:r>
              <a:rPr lang="en-GB" sz="2200" dirty="0">
                <a:solidFill>
                  <a:schemeClr val="tx1"/>
                </a:solidFill>
              </a:rPr>
              <a:t>Reporting and data analysis</a:t>
            </a:r>
          </a:p>
          <a:p>
            <a:pPr marL="114300"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25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600" b="1" i="1" dirty="0" smtClean="0"/>
              <a:t>Data flow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Access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Data captured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Beneficiary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Claims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Configuration related </a:t>
            </a:r>
            <a:r>
              <a:rPr lang="en-GB" sz="1800" dirty="0" smtClean="0"/>
              <a:t>data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4"/>
            </a:pPr>
            <a:r>
              <a:rPr lang="en-GB" sz="2200" dirty="0">
                <a:solidFill>
                  <a:schemeClr val="tx1"/>
                </a:solidFill>
              </a:rPr>
              <a:t>Reporting and data analysis</a:t>
            </a:r>
          </a:p>
          <a:p>
            <a:pPr marL="114300"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326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72" t="7685" r="10952" b="19842"/>
          <a:stretch/>
        </p:blipFill>
        <p:spPr>
          <a:xfrm>
            <a:off x="3749040" y="2149355"/>
            <a:ext cx="4364572" cy="3118504"/>
          </a:xfrm>
          <a:prstGeom prst="rect">
            <a:avLst/>
          </a:prstGeom>
        </p:spPr>
      </p:pic>
      <p:pic>
        <p:nvPicPr>
          <p:cNvPr id="15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64" y="3039457"/>
            <a:ext cx="1221410" cy="11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1667" t="55384" r="26111" b="15019"/>
          <a:stretch/>
        </p:blipFill>
        <p:spPr>
          <a:xfrm>
            <a:off x="3721691" y="5041627"/>
            <a:ext cx="4385989" cy="13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3058939" y="2164465"/>
            <a:ext cx="5849194" cy="40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3240498" y="2196162"/>
            <a:ext cx="6046006" cy="41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sp>
        <p:nvSpPr>
          <p:cNvPr id="8" name="Oval 7"/>
          <p:cNvSpPr/>
          <p:nvPr/>
        </p:nvSpPr>
        <p:spPr>
          <a:xfrm>
            <a:off x="5218517" y="6061704"/>
            <a:ext cx="599724" cy="33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25945" y="6093401"/>
            <a:ext cx="599724" cy="33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0" y="3975703"/>
            <a:ext cx="2969352" cy="83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SECTION 2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Access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Data captured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Beneficiary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Claims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2400" i="1" dirty="0"/>
              <a:t>Configuration related </a:t>
            </a:r>
            <a:r>
              <a:rPr lang="en-GB" sz="2400" i="1" dirty="0" smtClean="0"/>
              <a:t>data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4"/>
            </a:pPr>
            <a:r>
              <a:rPr lang="en-GB" sz="2200" dirty="0">
                <a:solidFill>
                  <a:schemeClr val="tx1"/>
                </a:solidFill>
              </a:rPr>
              <a:t>Reporting and data analysis</a:t>
            </a:r>
          </a:p>
          <a:p>
            <a:pPr marL="114300"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27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Construction of a scheme - I</a:t>
            </a:r>
            <a:endParaRPr lang="en-GB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3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3" y="2354885"/>
            <a:ext cx="2125263" cy="15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756746" y="4941325"/>
            <a:ext cx="1055998" cy="1142257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5" y="2180419"/>
            <a:ext cx="888531" cy="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8" y="3632194"/>
            <a:ext cx="1602889" cy="1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1" y="2815275"/>
            <a:ext cx="1336664" cy="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843652" y="4978357"/>
            <a:ext cx="1084234" cy="1114660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205391" y="4361825"/>
            <a:ext cx="1219204" cy="779749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9673475" y="2241169"/>
            <a:ext cx="1139270" cy="600883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0281442" y="2214210"/>
            <a:ext cx="615069" cy="798668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997629" y="4493602"/>
            <a:ext cx="493458" cy="610003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0043529" y="4115251"/>
            <a:ext cx="1219204" cy="779749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722128" y="4207937"/>
            <a:ext cx="493458" cy="610003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11417" y="2354886"/>
            <a:ext cx="854654" cy="1456830"/>
            <a:chOff x="3111417" y="2354886"/>
            <a:chExt cx="854654" cy="1456830"/>
          </a:xfrm>
        </p:grpSpPr>
        <p:pic>
          <p:nvPicPr>
            <p:cNvPr id="57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38443" y="4836092"/>
            <a:ext cx="690194" cy="580187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37" y="5499688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34" y="5543383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9080" y="5552817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903" y="5627919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03" y="5608610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2272" y="5611856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eft Arrow 65"/>
          <p:cNvSpPr/>
          <p:nvPr/>
        </p:nvSpPr>
        <p:spPr>
          <a:xfrm rot="760799">
            <a:off x="4601122" y="3602039"/>
            <a:ext cx="53493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 rot="21168811">
            <a:off x="4580618" y="2714858"/>
            <a:ext cx="32959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Arrow 67"/>
          <p:cNvSpPr/>
          <p:nvPr/>
        </p:nvSpPr>
        <p:spPr>
          <a:xfrm rot="1307138">
            <a:off x="4665583" y="3594831"/>
            <a:ext cx="2915359" cy="384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Construction of a scheme - </a:t>
            </a:r>
            <a:r>
              <a:rPr lang="en-GB" b="0" dirty="0" smtClean="0"/>
              <a:t>II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27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" y="3828086"/>
            <a:ext cx="2016997" cy="23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ontent Placeholder 69"/>
          <p:cNvPicPr>
            <a:picLocks noGrp="1"/>
          </p:cNvPicPr>
          <p:nvPr>
            <p:ph idx="1"/>
          </p:nvPr>
        </p:nvPicPr>
        <p:blipFill rotWithShape="1">
          <a:blip r:embed="rId4"/>
          <a:srcRect l="31430" t="13359" r="51636" b="39773"/>
          <a:stretch/>
        </p:blipFill>
        <p:spPr bwMode="auto">
          <a:xfrm>
            <a:off x="7458726" y="2378630"/>
            <a:ext cx="1651675" cy="3553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445" y="4226110"/>
            <a:ext cx="199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 someone paying on behalf on the insured family/group?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93102" y="5583836"/>
            <a:ext cx="4565626" cy="17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927177" y="4768026"/>
            <a:ext cx="2531551" cy="658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023488" y="2692790"/>
            <a:ext cx="817918" cy="810942"/>
            <a:chOff x="7192103" y="4195700"/>
            <a:chExt cx="1556692" cy="1510540"/>
          </a:xfrm>
        </p:grpSpPr>
        <p:pic>
          <p:nvPicPr>
            <p:cNvPr id="83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6" name="Straight Arrow Connector 85"/>
          <p:cNvCxnSpPr/>
          <p:nvPr/>
        </p:nvCxnSpPr>
        <p:spPr>
          <a:xfrm flipH="1" flipV="1">
            <a:off x="2098624" y="3144029"/>
            <a:ext cx="5360104" cy="2033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656516" y="3087561"/>
            <a:ext cx="3802210" cy="173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19" y="2340343"/>
            <a:ext cx="522656" cy="4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04" y="2371345"/>
            <a:ext cx="522287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 flipV="1">
            <a:off x="4590792" y="2964677"/>
            <a:ext cx="2867934" cy="1652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859840" y="2562793"/>
            <a:ext cx="797597" cy="419182"/>
            <a:chOff x="719395" y="1031234"/>
            <a:chExt cx="2396922" cy="1392515"/>
          </a:xfrm>
        </p:grpSpPr>
        <p:pic>
          <p:nvPicPr>
            <p:cNvPr id="96" name="Picture 95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10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3" name="Straight Arrow Connector 102"/>
          <p:cNvCxnSpPr>
            <a:stCxn id="70" idx="1"/>
          </p:cNvCxnSpPr>
          <p:nvPr/>
        </p:nvCxnSpPr>
        <p:spPr>
          <a:xfrm flipH="1" flipV="1">
            <a:off x="6333108" y="3087562"/>
            <a:ext cx="1125618" cy="1067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6485508" y="3087561"/>
            <a:ext cx="973220" cy="86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9344607" y="4922370"/>
            <a:ext cx="493458" cy="610003"/>
            <a:chOff x="7456275" y="1294401"/>
            <a:chExt cx="1409328" cy="1985476"/>
          </a:xfrm>
        </p:grpSpPr>
        <p:pic>
          <p:nvPicPr>
            <p:cNvPr id="11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1" name="Straight Arrow Connector 110"/>
          <p:cNvCxnSpPr/>
          <p:nvPr/>
        </p:nvCxnSpPr>
        <p:spPr>
          <a:xfrm>
            <a:off x="9110401" y="3626084"/>
            <a:ext cx="422544" cy="120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71" y="4528500"/>
            <a:ext cx="1062631" cy="7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Straight Arrow Connector 117"/>
          <p:cNvCxnSpPr/>
          <p:nvPr/>
        </p:nvCxnSpPr>
        <p:spPr>
          <a:xfrm>
            <a:off x="9019340" y="3219535"/>
            <a:ext cx="1238935" cy="170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0734600" y="5444410"/>
            <a:ext cx="578372" cy="451238"/>
            <a:chOff x="7192103" y="4195700"/>
            <a:chExt cx="1556692" cy="1510540"/>
          </a:xfrm>
        </p:grpSpPr>
        <p:pic>
          <p:nvPicPr>
            <p:cNvPr id="1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Group 126"/>
          <p:cNvGrpSpPr/>
          <p:nvPr/>
        </p:nvGrpSpPr>
        <p:grpSpPr>
          <a:xfrm>
            <a:off x="10740628" y="3219535"/>
            <a:ext cx="357784" cy="848708"/>
            <a:chOff x="3111417" y="2354886"/>
            <a:chExt cx="854654" cy="1456830"/>
          </a:xfrm>
        </p:grpSpPr>
        <p:pic>
          <p:nvPicPr>
            <p:cNvPr id="128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10258275" y="3237164"/>
            <a:ext cx="468392" cy="923729"/>
            <a:chOff x="1538443" y="4836092"/>
            <a:chExt cx="690194" cy="580187"/>
          </a:xfrm>
        </p:grpSpPr>
        <p:pic>
          <p:nvPicPr>
            <p:cNvPr id="131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6" name="Straight Arrow Connector 135"/>
          <p:cNvCxnSpPr/>
          <p:nvPr/>
        </p:nvCxnSpPr>
        <p:spPr>
          <a:xfrm>
            <a:off x="9171740" y="3087562"/>
            <a:ext cx="946621" cy="475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t="12784" r="39807"/>
          <a:stretch/>
        </p:blipFill>
        <p:spPr bwMode="auto">
          <a:xfrm>
            <a:off x="3041583" y="2192373"/>
            <a:ext cx="462013" cy="11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3512457" y="2164465"/>
            <a:ext cx="5631543" cy="41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3207659" y="2197462"/>
            <a:ext cx="5704115" cy="4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568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Communication within </a:t>
            </a:r>
            <a:r>
              <a:rPr lang="en-GB" dirty="0" err="1"/>
              <a:t>openIMIS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725237">
            <a:off x="3015080" y="5592329"/>
            <a:ext cx="1677987" cy="231775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1" y="5490638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8" y="183832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3" y="43012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" y="406630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8306242" y="2919259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7" y="402061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7762" y="1986522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7807" y="4957052"/>
            <a:ext cx="1392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on-line</a:t>
            </a:r>
          </a:p>
        </p:txBody>
      </p:sp>
      <p:pic>
        <p:nvPicPr>
          <p:cNvPr id="1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8" y="426395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12" y="422999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7" y="4216182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0868" y="4952077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</a:t>
            </a:r>
            <a:endParaRPr kumimoji="0" lang="cs-CZ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1513374">
            <a:off x="6743703" y="2830564"/>
            <a:ext cx="1556362" cy="19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322679" y="5764384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off-line</a:t>
            </a:r>
          </a:p>
        </p:txBody>
      </p:sp>
      <p:pic>
        <p:nvPicPr>
          <p:cNvPr id="25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6" y="403838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9" y="408535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4475758"/>
            <a:ext cx="754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 rot="1829828">
            <a:off x="8877818" y="3725032"/>
            <a:ext cx="1116581" cy="2017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 rot="8305619">
            <a:off x="4274866" y="3472713"/>
            <a:ext cx="1139911" cy="1941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46825" y="3358358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73081" y="3494570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5183524" y="4219284"/>
            <a:ext cx="3673592" cy="226546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91533" y="3729084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physical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transport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4332922" y="1986522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C:\Users\Nemec\AppData\Local\Microsoft\Windows\Temporary Internet Files\Content.IE5\Q4RYVWLE\MC900439798[1]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8" y="4436865"/>
            <a:ext cx="388867" cy="3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60" y="4467141"/>
            <a:ext cx="43759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91545" y="2892265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pic>
        <p:nvPicPr>
          <p:cNvPr id="3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2" y="5486971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97" y="5486814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3309258" y="2164465"/>
            <a:ext cx="5776114" cy="41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3222170" y="2189513"/>
            <a:ext cx="54786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3300928" y="2164465"/>
            <a:ext cx="559014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3091541" y="2164465"/>
            <a:ext cx="5789445" cy="41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3478427" y="2137719"/>
            <a:ext cx="5665573" cy="409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167086" y="2452914"/>
            <a:ext cx="4194628" cy="2344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16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2901727" y="2190638"/>
            <a:ext cx="6619648" cy="40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59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3601505" y="2225054"/>
            <a:ext cx="5542497" cy="40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3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SECTION 3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1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Access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Data captured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Beneficiary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Claims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Configuration related data</a:t>
            </a:r>
          </a:p>
          <a:p>
            <a:pPr lvl="1" indent="-45720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Reporting and data analysis</a:t>
            </a:r>
          </a:p>
          <a:p>
            <a:pPr marL="114300"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801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13.12.2019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4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703672" y="3357564"/>
            <a:ext cx="4392329" cy="2951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8988" y="3933825"/>
            <a:ext cx="3529012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7654" name="Picture 3" descr="shot_0000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933826"/>
            <a:ext cx="863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G:\screenshots\shot_0000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365625"/>
            <a:ext cx="865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G:\screenshots\shot_0000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933825"/>
            <a:ext cx="94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933825"/>
            <a:ext cx="9350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656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01" y="421882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785100" y="2899396"/>
            <a:ext cx="1339603" cy="897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mobile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network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276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5" y="188185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670926" y="3221877"/>
            <a:ext cx="2889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16375305">
            <a:off x="6363745" y="3922758"/>
            <a:ext cx="28733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5656264" y="2085388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2279650" y="5300663"/>
            <a:ext cx="9429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 dirty="0">
                <a:solidFill>
                  <a:srgbClr val="000000"/>
                </a:solidFill>
              </a:rPr>
              <a:t>acquiring of </a:t>
            </a:r>
          </a:p>
          <a:p>
            <a:pPr eaLnBrk="1" hangingPunct="1"/>
            <a:r>
              <a:rPr lang="en-GB" altLang="en-US" sz="1000" b="1" dirty="0" smtClean="0">
                <a:solidFill>
                  <a:srgbClr val="000000"/>
                </a:solidFill>
              </a:rPr>
              <a:t>Photos &amp; data</a:t>
            </a:r>
            <a:endParaRPr lang="en-GB" altLang="en-US" sz="1000" b="1" dirty="0">
              <a:solidFill>
                <a:srgbClr val="000000"/>
              </a:solidFill>
            </a:endParaRPr>
          </a:p>
        </p:txBody>
      </p:sp>
      <p:sp>
        <p:nvSpPr>
          <p:cNvPr id="27668" name="TextBox 20"/>
          <p:cNvSpPr txBox="1">
            <a:spLocks noChangeArrowheads="1"/>
          </p:cNvSpPr>
          <p:nvPr/>
        </p:nvSpPr>
        <p:spPr bwMode="auto">
          <a:xfrm>
            <a:off x="3503614" y="5300663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renewal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a policy</a:t>
            </a:r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>
            <a:off x="4656139" y="530066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acquiring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 feedbacks</a:t>
            </a:r>
          </a:p>
        </p:txBody>
      </p:sp>
      <p:sp>
        <p:nvSpPr>
          <p:cNvPr id="27670" name="TextBox 23"/>
          <p:cNvSpPr txBox="1">
            <a:spLocks noChangeArrowheads="1"/>
          </p:cNvSpPr>
          <p:nvPr/>
        </p:nvSpPr>
        <p:spPr bwMode="auto">
          <a:xfrm>
            <a:off x="7751764" y="56610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retrieving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coverage</a:t>
            </a:r>
          </a:p>
        </p:txBody>
      </p:sp>
      <p:sp>
        <p:nvSpPr>
          <p:cNvPr id="27671" name="TextBox 24"/>
          <p:cNvSpPr txBox="1">
            <a:spLocks noChangeArrowheads="1"/>
          </p:cNvSpPr>
          <p:nvPr/>
        </p:nvSpPr>
        <p:spPr bwMode="auto">
          <a:xfrm>
            <a:off x="9191625" y="5661025"/>
            <a:ext cx="89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submission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bills</a:t>
            </a:r>
          </a:p>
        </p:txBody>
      </p:sp>
      <p:sp>
        <p:nvSpPr>
          <p:cNvPr id="26" name="Right Arrow 25"/>
          <p:cNvSpPr/>
          <p:nvPr/>
        </p:nvSpPr>
        <p:spPr>
          <a:xfrm rot="19880085">
            <a:off x="6097839" y="4687139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615707">
            <a:off x="6890000" y="4710952"/>
            <a:ext cx="287338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7342181">
            <a:off x="6100952" y="2711134"/>
            <a:ext cx="287337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2" y="2278064"/>
            <a:ext cx="1966712" cy="15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412424" y="2780929"/>
            <a:ext cx="1226877" cy="1457383"/>
            <a:chOff x="7192103" y="4195700"/>
            <a:chExt cx="1556692" cy="1510540"/>
          </a:xfrm>
        </p:grpSpPr>
        <p:pic>
          <p:nvPicPr>
            <p:cNvPr id="3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27" y="3540654"/>
            <a:ext cx="1656979" cy="276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838200" y="944568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altLang="en-US" dirty="0" smtClean="0"/>
              <a:t>Mobile phone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950" y="2124240"/>
            <a:ext cx="8712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Poppins"/>
              </a:rPr>
              <a:t>Reports on management of families, </a:t>
            </a:r>
            <a:r>
              <a:rPr lang="en-US" sz="1600" b="1" dirty="0" err="1">
                <a:latin typeface="Poppins"/>
              </a:rPr>
              <a:t>insurees</a:t>
            </a:r>
            <a:r>
              <a:rPr lang="en-US" sz="1600" b="1" dirty="0">
                <a:latin typeface="Poppins"/>
              </a:rPr>
              <a:t>, policies, premiums: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Poppins"/>
              </a:rPr>
              <a:t>Primary Operational </a:t>
            </a:r>
            <a:r>
              <a:rPr lang="en-US" sz="1600" dirty="0" smtClean="0">
                <a:latin typeface="Poppins"/>
              </a:rPr>
              <a:t>Indicators-policies &amp; claims</a:t>
            </a:r>
            <a:endParaRPr lang="en-US" sz="16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Derived </a:t>
            </a:r>
            <a:r>
              <a:rPr lang="en-US" sz="16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Product Sales</a:t>
            </a:r>
            <a:endParaRPr lang="en-US" sz="16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Contribution </a:t>
            </a:r>
            <a:r>
              <a:rPr lang="en-US" sz="16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latin typeface="Poppins"/>
              </a:rPr>
              <a:t>Insurees</a:t>
            </a:r>
            <a:r>
              <a:rPr lang="en-US" sz="1600" dirty="0" smtClean="0">
                <a:latin typeface="Poppins"/>
              </a:rPr>
              <a:t> </a:t>
            </a:r>
            <a:r>
              <a:rPr lang="en-US" sz="1600" dirty="0">
                <a:latin typeface="Poppins"/>
              </a:rPr>
              <a:t>without 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Families </a:t>
            </a:r>
            <a:r>
              <a:rPr lang="en-US" sz="1600" dirty="0">
                <a:latin typeface="Poppins"/>
              </a:rPr>
              <a:t>and </a:t>
            </a:r>
            <a:r>
              <a:rPr lang="en-US" sz="1600" dirty="0" err="1">
                <a:latin typeface="Poppins"/>
              </a:rPr>
              <a:t>Insurees</a:t>
            </a:r>
            <a:r>
              <a:rPr lang="en-US" sz="16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Pending </a:t>
            </a:r>
            <a:r>
              <a:rPr lang="en-US" sz="1600" dirty="0" err="1" smtClean="0">
                <a:latin typeface="Poppins"/>
              </a:rPr>
              <a:t>Insurees</a:t>
            </a:r>
            <a:endParaRPr lang="en-US" sz="16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Poppins"/>
              </a:rPr>
              <a:t>Rejected Photos</a:t>
            </a:r>
            <a:endParaRPr lang="en-US" sz="16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13.12.2019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41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16000" y="2757714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16000" y="3828963"/>
            <a:ext cx="9535886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16000" y="275272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Magnetic Disk 46"/>
          <p:cNvSpPr/>
          <p:nvPr/>
        </p:nvSpPr>
        <p:spPr>
          <a:xfrm>
            <a:off x="1469759" y="5191355"/>
            <a:ext cx="1362075" cy="8826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data sources (</a:t>
            </a:r>
            <a:r>
              <a:rPr lang="en-US" sz="1200" b="1" dirty="0" err="1">
                <a:solidFill>
                  <a:schemeClr val="tx1"/>
                </a:solidFill>
              </a:rPr>
              <a:t>eg</a:t>
            </a:r>
            <a:r>
              <a:rPr lang="en-US" sz="1200" b="1" dirty="0">
                <a:solidFill>
                  <a:schemeClr val="tx1"/>
                </a:solidFill>
              </a:rPr>
              <a:t>. DHIS)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9" y="2508481"/>
            <a:ext cx="93503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Slide Number Placeholder 3"/>
          <p:cNvSpPr txBox="1">
            <a:spLocks/>
          </p:cNvSpPr>
          <p:nvPr/>
        </p:nvSpPr>
        <p:spPr bwMode="auto">
          <a:xfrm>
            <a:off x="8797925" y="6545264"/>
            <a:ext cx="1511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B6A7E8-F50E-4DA3-995D-255E5F459C64}" type="slidenum">
              <a:rPr lang="en-GB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59601" y="5373689"/>
            <a:ext cx="1381125" cy="198437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194902" y="1939493"/>
            <a:ext cx="1873305" cy="1255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/>
              <a:t>mobile</a:t>
            </a:r>
          </a:p>
          <a:p>
            <a:pPr>
              <a:defRPr/>
            </a:pPr>
            <a:r>
              <a:rPr lang="en-US" sz="1400" dirty="0"/>
              <a:t>network</a:t>
            </a:r>
            <a:endParaRPr lang="cs-CZ" sz="1400" dirty="0"/>
          </a:p>
        </p:txBody>
      </p:sp>
      <p:pic>
        <p:nvPicPr>
          <p:cNvPr id="8201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9" y="4933950"/>
            <a:ext cx="1076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64" y="247650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59" y="3682259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914901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9253209" y="1944917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45434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6338888" y="2167753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server</a:t>
            </a: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4476750" y="5721351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on-line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(thin)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0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93" y="3632298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79" y="3552650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7" y="3545048"/>
            <a:ext cx="575834" cy="5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9479221" y="4185497"/>
            <a:ext cx="12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mobile phone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 rot="19756064">
            <a:off x="7334461" y="2645168"/>
            <a:ext cx="908053" cy="223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8214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95" y="4933950"/>
            <a:ext cx="1076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8888414" y="5797551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off-line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(thick)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1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49752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34001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4837113"/>
            <a:ext cx="75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eft-Right Arrow 30"/>
          <p:cNvSpPr/>
          <p:nvPr/>
        </p:nvSpPr>
        <p:spPr>
          <a:xfrm rot="5400000">
            <a:off x="9402862" y="3198295"/>
            <a:ext cx="565150" cy="196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Left-Right Arrow 33"/>
          <p:cNvSpPr/>
          <p:nvPr/>
        </p:nvSpPr>
        <p:spPr>
          <a:xfrm rot="16200000">
            <a:off x="6342857" y="4414837"/>
            <a:ext cx="935037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Flowchart: Magnetic Disk 34"/>
          <p:cNvSpPr/>
          <p:nvPr/>
        </p:nvSpPr>
        <p:spPr>
          <a:xfrm>
            <a:off x="5164138" y="2947989"/>
            <a:ext cx="1395412" cy="10239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Operational database of IMIS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501508" y="1936981"/>
            <a:ext cx="3313112" cy="3094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5" name="TextBox 36"/>
          <p:cNvSpPr txBox="1">
            <a:spLocks noChangeArrowheads="1"/>
          </p:cNvSpPr>
          <p:nvPr/>
        </p:nvSpPr>
        <p:spPr bwMode="auto">
          <a:xfrm>
            <a:off x="2627046" y="4516667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AR-IMIS</a:t>
            </a:r>
            <a:endParaRPr lang="en-GB" altLang="en-US" sz="1800" b="1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3987799" y="3612492"/>
            <a:ext cx="1055689" cy="4220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7" name="TextBox 39"/>
          <p:cNvSpPr txBox="1">
            <a:spLocks noChangeArrowheads="1"/>
          </p:cNvSpPr>
          <p:nvPr/>
        </p:nvSpPr>
        <p:spPr bwMode="auto">
          <a:xfrm>
            <a:off x="4232008" y="3691168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ETL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Flowchart: Magnetic Disk 40"/>
          <p:cNvSpPr/>
          <p:nvPr/>
        </p:nvSpPr>
        <p:spPr>
          <a:xfrm>
            <a:off x="2293670" y="3429230"/>
            <a:ext cx="1574800" cy="939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IMIS Data Warehouse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2801670" y="3145067"/>
            <a:ext cx="5334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8230" name="TextBox 43"/>
          <p:cNvSpPr txBox="1">
            <a:spLocks noChangeArrowheads="1"/>
          </p:cNvSpPr>
          <p:nvPr/>
        </p:nvSpPr>
        <p:spPr bwMode="auto">
          <a:xfrm>
            <a:off x="2498458" y="2092555"/>
            <a:ext cx="1370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Front-end (Excel)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7448357">
            <a:off x="1823580" y="4597401"/>
            <a:ext cx="737572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 smtClean="0"/>
              <a:t>Customizable reporting options – DHIS 2</a:t>
            </a:r>
            <a:endParaRPr lang="en-GB" sz="26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 animBg="1"/>
      <p:bldP spid="36" grpId="0" animBg="1"/>
      <p:bldP spid="8225" grpId="0"/>
      <p:bldP spid="39" grpId="0" animBg="1"/>
      <p:bldP spid="8227" grpId="0"/>
      <p:bldP spid="41" grpId="0" animBg="1"/>
      <p:bldP spid="42" grpId="0" animBg="1"/>
      <p:bldP spid="8230" grpId="0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Arrow 63"/>
          <p:cNvSpPr/>
          <p:nvPr/>
        </p:nvSpPr>
        <p:spPr>
          <a:xfrm rot="8026660">
            <a:off x="2182767" y="4134062"/>
            <a:ext cx="2417591" cy="27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568"/>
            <a:ext cx="10515600" cy="940411"/>
          </a:xfrm>
        </p:spPr>
        <p:txBody>
          <a:bodyPr/>
          <a:lstStyle/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5" y="1967192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32116" y="2862855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  <p:pic>
        <p:nvPicPr>
          <p:cNvPr id="1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68" y="545993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5756621" y="2121152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01397" y="5012818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241236" y="4369045"/>
            <a:ext cx="1773737" cy="24972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415038" y="5610339"/>
            <a:ext cx="1666160" cy="22285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4" y="5332483"/>
            <a:ext cx="1038088" cy="778566"/>
          </a:xfrm>
          <a:prstGeom prst="rect">
            <a:avLst/>
          </a:prstGeom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58411" y="3823266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>
          <a:xfrm rot="13673533">
            <a:off x="5179920" y="4140437"/>
            <a:ext cx="2111054" cy="187036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178836" y="3826580"/>
            <a:ext cx="165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Upload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8469707" y="5551607"/>
            <a:ext cx="1406626" cy="249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697838" y="3837843"/>
            <a:ext cx="1656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44" y="5178258"/>
            <a:ext cx="995896" cy="9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ight Arrow 89"/>
          <p:cNvSpPr/>
          <p:nvPr/>
        </p:nvSpPr>
        <p:spPr>
          <a:xfrm>
            <a:off x="3094786" y="5614049"/>
            <a:ext cx="1668206" cy="27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746349" y="377461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454584" y="5367220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3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35" y="5126842"/>
            <a:ext cx="995896" cy="9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8810366" y="5301373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5" name="Right Arrow 94"/>
          <p:cNvSpPr/>
          <p:nvPr/>
        </p:nvSpPr>
        <p:spPr>
          <a:xfrm rot="12829682">
            <a:off x="6988478" y="4086685"/>
            <a:ext cx="2892838" cy="25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5414151" y="5572366"/>
            <a:ext cx="1668206" cy="27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562390" y="5159330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69" grpId="0"/>
      <p:bldP spid="90" grpId="0" animBg="1"/>
      <p:bldP spid="91" grpId="0"/>
      <p:bldP spid="92" grpId="0"/>
      <p:bldP spid="94" grpId="0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45" y="4083082"/>
            <a:ext cx="414328" cy="4143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17258" y="3347145"/>
            <a:ext cx="8483903" cy="3275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6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65" y="1914514"/>
            <a:ext cx="1140477" cy="11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017258" y="5029881"/>
            <a:ext cx="1392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C00000"/>
                </a:solidFill>
              </a:rPr>
              <a:t>on-line</a:t>
            </a:r>
          </a:p>
          <a:p>
            <a:pPr algn="ctr" eaLnBrk="1" hangingPunct="1"/>
            <a:r>
              <a:rPr lang="en-US" sz="1200" dirty="0">
                <a:solidFill>
                  <a:srgbClr val="C00000"/>
                </a:solidFill>
              </a:rPr>
              <a:t>  client</a:t>
            </a:r>
            <a:endParaRPr lang="cs-CZ" sz="1200" dirty="0">
              <a:solidFill>
                <a:srgbClr val="C00000"/>
              </a:solidFill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311020" y="5043762"/>
            <a:ext cx="139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C00000"/>
                </a:solidFill>
              </a:rPr>
              <a:t>off-line</a:t>
            </a:r>
          </a:p>
          <a:p>
            <a:pPr algn="ctr" eaLnBrk="1" hangingPunct="1"/>
            <a:r>
              <a:rPr lang="en-US" sz="1200" dirty="0">
                <a:solidFill>
                  <a:srgbClr val="C00000"/>
                </a:solidFill>
              </a:rPr>
              <a:t>  client</a:t>
            </a:r>
            <a:endParaRPr lang="cs-CZ" sz="1200" dirty="0">
              <a:solidFill>
                <a:srgbClr val="C00000"/>
              </a:solidFill>
            </a:endParaRPr>
          </a:p>
        </p:txBody>
      </p:sp>
      <p:pic>
        <p:nvPicPr>
          <p:cNvPr id="21" name="Picture 2" descr="C:\Users\Nemec\AppData\Local\Microsoft\Windows\Temporary Internet Files\Content.IE5\CRO01UWX\MC9003915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65" y="4272757"/>
            <a:ext cx="10207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3350101" y="2702111"/>
            <a:ext cx="1628775" cy="109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/>
              <a:t>Internet</a:t>
            </a:r>
          </a:p>
          <a:p>
            <a:pPr>
              <a:defRPr/>
            </a:pPr>
            <a:r>
              <a:rPr lang="en-US" sz="1200" dirty="0"/>
              <a:t>network</a:t>
            </a:r>
            <a:endParaRPr lang="cs-CZ" sz="1200" dirty="0"/>
          </a:p>
        </p:txBody>
      </p:sp>
      <p:pic>
        <p:nvPicPr>
          <p:cNvPr id="25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20" y="4009329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Šipka doprava 1"/>
          <p:cNvSpPr/>
          <p:nvPr/>
        </p:nvSpPr>
        <p:spPr bwMode="auto">
          <a:xfrm>
            <a:off x="4523562" y="4470171"/>
            <a:ext cx="2041330" cy="15008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sp>
        <p:nvSpPr>
          <p:cNvPr id="27" name="TextovéPole 2"/>
          <p:cNvSpPr txBox="1"/>
          <p:nvPr/>
        </p:nvSpPr>
        <p:spPr>
          <a:xfrm>
            <a:off x="3599745" y="402717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Downloading of </a:t>
            </a:r>
            <a:r>
              <a:rPr lang="en-US" sz="1200" dirty="0" smtClean="0"/>
              <a:t>data extract from server </a:t>
            </a:r>
            <a:endParaRPr lang="cs-CZ" sz="1200" dirty="0"/>
          </a:p>
        </p:txBody>
      </p:sp>
      <p:sp>
        <p:nvSpPr>
          <p:cNvPr id="28" name="TextovéPole 40"/>
          <p:cNvSpPr txBox="1"/>
          <p:nvPr/>
        </p:nvSpPr>
        <p:spPr>
          <a:xfrm>
            <a:off x="6349963" y="3748182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Uploading </a:t>
            </a:r>
            <a:r>
              <a:rPr lang="en-US" sz="1200" dirty="0" smtClean="0"/>
              <a:t>of data extract</a:t>
            </a:r>
            <a:endParaRPr lang="cs-CZ" sz="1200" dirty="0"/>
          </a:p>
        </p:txBody>
      </p:sp>
      <p:sp>
        <p:nvSpPr>
          <p:cNvPr id="29" name="TextovéPole 41"/>
          <p:cNvSpPr txBox="1"/>
          <p:nvPr/>
        </p:nvSpPr>
        <p:spPr>
          <a:xfrm>
            <a:off x="8179859" y="36468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3.Data </a:t>
            </a:r>
            <a:r>
              <a:rPr lang="en-US" sz="1200" dirty="0" smtClean="0"/>
              <a:t>entry on offline client</a:t>
            </a:r>
            <a:endParaRPr lang="cs-CZ" sz="1200" dirty="0"/>
          </a:p>
        </p:txBody>
      </p:sp>
      <p:sp>
        <p:nvSpPr>
          <p:cNvPr id="30" name="Šipka doprava 42"/>
          <p:cNvSpPr/>
          <p:nvPr/>
        </p:nvSpPr>
        <p:spPr bwMode="auto">
          <a:xfrm rot="10800000">
            <a:off x="4561099" y="4873768"/>
            <a:ext cx="2041330" cy="150083"/>
          </a:xfrm>
          <a:prstGeom prst="rightArrow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sp>
        <p:nvSpPr>
          <p:cNvPr id="31" name="TextovéPole 43"/>
          <p:cNvSpPr txBox="1"/>
          <p:nvPr/>
        </p:nvSpPr>
        <p:spPr>
          <a:xfrm>
            <a:off x="7901899" y="5042471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Downloading of entered data</a:t>
            </a:r>
            <a:endParaRPr lang="cs-CZ" sz="1200" dirty="0"/>
          </a:p>
        </p:txBody>
      </p:sp>
      <p:sp>
        <p:nvSpPr>
          <p:cNvPr id="32" name="TextovéPole 44"/>
          <p:cNvSpPr txBox="1"/>
          <p:nvPr/>
        </p:nvSpPr>
        <p:spPr>
          <a:xfrm>
            <a:off x="3629874" y="5122009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5. Uploading of entered data</a:t>
            </a:r>
            <a:endParaRPr lang="cs-CZ" sz="1200" dirty="0"/>
          </a:p>
        </p:txBody>
      </p:sp>
      <p:pic>
        <p:nvPicPr>
          <p:cNvPr id="33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37" y="4159674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1"/>
          <p:cNvSpPr/>
          <p:nvPr/>
        </p:nvSpPr>
        <p:spPr bwMode="auto">
          <a:xfrm>
            <a:off x="7696617" y="4446598"/>
            <a:ext cx="1006168" cy="11043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sp>
        <p:nvSpPr>
          <p:cNvPr id="35" name="Šipka doprava 42"/>
          <p:cNvSpPr/>
          <p:nvPr/>
        </p:nvSpPr>
        <p:spPr bwMode="auto">
          <a:xfrm rot="19278952">
            <a:off x="3076891" y="3300937"/>
            <a:ext cx="2041330" cy="150083"/>
          </a:xfrm>
          <a:prstGeom prst="rightArrow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sp>
        <p:nvSpPr>
          <p:cNvPr id="36" name="Šipka doprava 1"/>
          <p:cNvSpPr/>
          <p:nvPr/>
        </p:nvSpPr>
        <p:spPr bwMode="auto">
          <a:xfrm rot="8388435">
            <a:off x="3241417" y="3438754"/>
            <a:ext cx="2041330" cy="15008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sp>
        <p:nvSpPr>
          <p:cNvPr id="39" name="Šipka doprava 42"/>
          <p:cNvSpPr/>
          <p:nvPr/>
        </p:nvSpPr>
        <p:spPr bwMode="auto">
          <a:xfrm rot="10800000">
            <a:off x="7989125" y="4775959"/>
            <a:ext cx="817769" cy="172850"/>
          </a:xfrm>
          <a:prstGeom prst="rightArrow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latin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67" y="5077011"/>
            <a:ext cx="414328" cy="414328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39197" y="29675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</p:spTree>
    <p:extLst>
      <p:ext uri="{BB962C8B-B14F-4D97-AF65-F5344CB8AC3E}">
        <p14:creationId xmlns:p14="http://schemas.microsoft.com/office/powerpoint/2010/main" val="26342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Access to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Data captured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Beneficiary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Claims related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Configuration related </a:t>
            </a:r>
            <a:r>
              <a:rPr lang="en-GB" sz="1800" dirty="0" smtClean="0"/>
              <a:t>data</a:t>
            </a:r>
          </a:p>
          <a:p>
            <a:pPr lvl="1" indent="-457200">
              <a:spcBef>
                <a:spcPts val="1000"/>
              </a:spcBef>
              <a:buFont typeface="+mj-lt"/>
              <a:buAutoNum type="arabicPeriod" startAt="4"/>
            </a:pPr>
            <a:r>
              <a:rPr lang="en-GB" sz="2200" dirty="0">
                <a:solidFill>
                  <a:schemeClr val="tx1"/>
                </a:solidFill>
              </a:rPr>
              <a:t>Reporting and data analysis</a:t>
            </a:r>
          </a:p>
          <a:p>
            <a:pPr marL="114300"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318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13.12.2019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8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2991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/>
          <a:stretch/>
        </p:blipFill>
        <p:spPr>
          <a:xfrm>
            <a:off x="3657600" y="2072654"/>
            <a:ext cx="5544457" cy="4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574</Words>
  <Application>Microsoft Office PowerPoint</Application>
  <PresentationFormat>Widescreen</PresentationFormat>
  <Paragraphs>218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Times New Roman</vt:lpstr>
      <vt:lpstr>openIMIS_master</vt:lpstr>
      <vt:lpstr>Introduction -  openIMIS system characteristics &amp; data captured  </vt:lpstr>
      <vt:lpstr>Overview</vt:lpstr>
      <vt:lpstr>Communication within openIMIS</vt:lpstr>
      <vt:lpstr>PowerPoint Presentation</vt:lpstr>
      <vt:lpstr>Data flow with mobile apps</vt:lpstr>
      <vt:lpstr>Data flow with offline components</vt:lpstr>
      <vt:lpstr>Overview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Overview</vt:lpstr>
      <vt:lpstr>Beneficiary data - I</vt:lpstr>
      <vt:lpstr>Beneficiary data - II</vt:lpstr>
      <vt:lpstr>Claim entry page</vt:lpstr>
      <vt:lpstr>SECTION 2</vt:lpstr>
      <vt:lpstr>Overview</vt:lpstr>
      <vt:lpstr>Configuration related data</vt:lpstr>
      <vt:lpstr>Construction of a scheme - I</vt:lpstr>
      <vt:lpstr>Construction of a scheme - II</vt:lpstr>
      <vt:lpstr>Payers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SECTION 3</vt:lpstr>
      <vt:lpstr>Overview</vt:lpstr>
      <vt:lpstr>Types of reports</vt:lpstr>
      <vt:lpstr>PowerPoint Presentation</vt:lpstr>
      <vt:lpstr>Generation of standard reports </vt:lpstr>
      <vt:lpstr>PowerPoint Presentation</vt:lpstr>
      <vt:lpstr>Customizable reporting options – DHIS 2 - dashboards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202</cp:revision>
  <dcterms:created xsi:type="dcterms:W3CDTF">2018-12-07T13:39:12Z</dcterms:created>
  <dcterms:modified xsi:type="dcterms:W3CDTF">2019-12-13T16:01:29Z</dcterms:modified>
</cp:coreProperties>
</file>