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441" r:id="rId3"/>
    <p:sldId id="339" r:id="rId4"/>
    <p:sldId id="400" r:id="rId5"/>
    <p:sldId id="402" r:id="rId6"/>
    <p:sldId id="428" r:id="rId7"/>
    <p:sldId id="404" r:id="rId8"/>
    <p:sldId id="403" r:id="rId9"/>
    <p:sldId id="415" r:id="rId10"/>
    <p:sldId id="436" r:id="rId11"/>
    <p:sldId id="416" r:id="rId12"/>
    <p:sldId id="417" r:id="rId13"/>
    <p:sldId id="438" r:id="rId14"/>
    <p:sldId id="418" r:id="rId15"/>
    <p:sldId id="421" r:id="rId16"/>
    <p:sldId id="439" r:id="rId17"/>
    <p:sldId id="422" r:id="rId18"/>
    <p:sldId id="424" r:id="rId19"/>
    <p:sldId id="440" r:id="rId20"/>
    <p:sldId id="385" r:id="rId21"/>
    <p:sldId id="427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9D13A3F-4708-4685-9729-01E398D28A59}">
          <p14:sldIdLst>
            <p14:sldId id="256"/>
            <p14:sldId id="441"/>
            <p14:sldId id="339"/>
            <p14:sldId id="400"/>
            <p14:sldId id="402"/>
            <p14:sldId id="428"/>
            <p14:sldId id="404"/>
            <p14:sldId id="403"/>
            <p14:sldId id="415"/>
            <p14:sldId id="436"/>
            <p14:sldId id="416"/>
            <p14:sldId id="417"/>
            <p14:sldId id="438"/>
            <p14:sldId id="418"/>
            <p14:sldId id="421"/>
            <p14:sldId id="439"/>
            <p14:sldId id="422"/>
            <p14:sldId id="424"/>
            <p14:sldId id="440"/>
            <p14:sldId id="385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0" autoAdjust="0"/>
    <p:restoredTop sz="85995" autoAdjust="0"/>
  </p:normalViewPr>
  <p:slideViewPr>
    <p:cSldViewPr snapToGrid="0" snapToObjects="1">
      <p:cViewPr>
        <p:scale>
          <a:sx n="100" d="100"/>
          <a:sy n="100" d="100"/>
        </p:scale>
        <p:origin x="72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7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F81A-8498-3A4C-860F-40737845AAF0}" type="datetimeFigureOut">
              <a:rPr lang="de-DE" smtClean="0"/>
              <a:t>16.12.2019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98ABF-1AB6-DE49-A9A6-7EBB17D8BE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115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837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87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73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98ABF-1AB6-DE49-A9A6-7EBB17D8BE6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55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01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80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248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8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Configuration</a:t>
            </a:r>
            <a:endParaRPr lang="de-CH" dirty="0" smtClean="0"/>
          </a:p>
          <a:p>
            <a:r>
              <a:rPr lang="de-CH" dirty="0" smtClean="0"/>
              <a:t>Split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by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process</a:t>
            </a:r>
            <a:endParaRPr lang="de-CH" baseline="0" dirty="0" smtClean="0"/>
          </a:p>
          <a:p>
            <a:r>
              <a:rPr lang="de-CH" baseline="0" dirty="0" smtClean="0"/>
              <a:t>Reporting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C5A3-A91B-4F9D-8B6A-471B2D10D7D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3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B18FB27-42E0-284F-8BC6-3D025426D2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89FAB4-1EE9-3940-BB55-A2083FA837A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80773"/>
            <a:ext cx="9144000" cy="2387600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de-DE" dirty="0" err="1" smtClean="0"/>
              <a:t>openIMIS</a:t>
            </a:r>
            <a:r>
              <a:rPr lang="de-DE" dirty="0" smtClean="0"/>
              <a:t> </a:t>
            </a:r>
            <a:r>
              <a:rPr lang="de-DE" dirty="0" err="1" smtClean="0"/>
              <a:t>Generic</a:t>
            </a:r>
            <a:r>
              <a:rPr lang="de-DE" dirty="0" smtClean="0"/>
              <a:t> Training Approach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2F92D-6907-CE45-97F2-CB51EBFE0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60448"/>
            <a:ext cx="9144000" cy="1655762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None/>
              <a:defRPr sz="1800" b="0" i="0"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5F22D5-F5C2-CF4F-82C8-120C447CB2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324" y="768214"/>
            <a:ext cx="1691351" cy="179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13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A6AD8C-A040-3F4D-A16F-861DC13FC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>
            <a:noAutofit/>
          </a:bodyPr>
          <a:lstStyle>
            <a:lvl1pPr marL="0" indent="0">
              <a:buNone/>
              <a:defRPr lang="de-DE" sz="1200" b="0" i="0" smtClean="0">
                <a:solidFill>
                  <a:schemeClr val="bg1"/>
                </a:solidFill>
                <a:effectLst/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3A6C929-E4DF-8742-9F78-931FF64663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1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6A1B5-0F7D-4EDD-AC8B-087D897C3D8D}" type="datetime1">
              <a:rPr lang="de-DE" smtClean="0"/>
              <a:t>16.12.2019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1208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Contents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baseline="0"/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lvl="1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F80B-69F9-4FBB-AE94-DA77087F0A4B}" type="datetime1">
              <a:rPr lang="de-DE" smtClean="0"/>
              <a:t>16.12.2019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67500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49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D232F73-696F-B24C-8E4D-7039843450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518EEE-8038-AC46-B178-685061859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b"/>
          <a:lstStyle>
            <a:lvl1pPr algn="ctr">
              <a:defRPr sz="6000" b="1" i="0">
                <a:latin typeface="Poppins SemiBold" pitchFamily="2" charset="77"/>
                <a:cs typeface="Poppins SemiBold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461E53-3DDD-3042-B451-43C390ACF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AD0A3-FBA4-9647-B602-38897102E7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7"/>
            <a:ext cx="1409700" cy="47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8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61946-CBAF-4C67-B3D2-C714640FF197}" type="datetime1">
              <a:rPr lang="de-DE" smtClean="0"/>
              <a:t>16.12.2019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95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5CD-23F5-4106-B0CC-42C732F921AE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aseline="0"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pPr lvl="0"/>
            <a:endParaRPr lang="en-US" dirty="0" smtClean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3665B-C343-4D30-8CC9-699EC1806F24}" type="datetime1">
              <a:rPr lang="de-DE" smtClean="0"/>
              <a:t>16.12.2019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F33ECA-2998-6E4B-AE2D-2D3C6B6F64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5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EE2CCA-CF02-5743-A416-A289D4D5C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97C85-F75B-394B-B9A8-498A7AC5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6041"/>
            <a:ext cx="5181600" cy="4000921"/>
          </a:xfrm>
        </p:spPr>
        <p:txBody>
          <a:bodyPr/>
          <a:lstStyle>
            <a:lvl1pPr algn="ctr">
              <a:defRPr baseline="0"/>
            </a:lvl1pPr>
            <a:lvl2pPr marL="800100" marR="0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>
              <a:defRPr/>
            </a:lvl3pPr>
          </a:lstStyle>
          <a:p>
            <a:pPr lvl="0"/>
            <a:endParaRPr lang="en-US" dirty="0" smtClean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9942077-9076-BD45-82A4-8F71397675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176041"/>
            <a:ext cx="5181600" cy="4000921"/>
          </a:xfrm>
        </p:spPr>
        <p:txBody>
          <a:bodyPr/>
          <a:lstStyle>
            <a:lvl1pPr algn="ctr">
              <a:defRPr/>
            </a:lvl1pPr>
          </a:lstStyle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E6B7A6-870F-5949-8848-F27FCA77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F3AC-275F-4E60-BF62-FF985829C341}" type="datetime1">
              <a:rPr lang="de-DE" smtClean="0"/>
              <a:t>16.12.2019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D04E6D-824C-CA4A-8678-8E2407335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F5F41F-7EAB-D343-9AD6-4E650724A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A2A50E75-4AF1-1440-98AC-6D7B898E4A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78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B613CF-6DC7-EF4E-A41B-78295C63A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1224801-83C3-FD4A-9F2D-DB633819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61D0-683A-4CB8-94F3-925B59920270}" type="datetime1">
              <a:rPr lang="de-DE" smtClean="0"/>
              <a:t>16.12.2019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C6868E9-4FB5-D24A-B901-41F1FCCF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4F39F7-1ED7-DB46-A4E6-DCB6D1D5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EFE8E75-B035-2345-8EC0-D192FC9EBD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9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A25366-F27F-014D-80AE-4C0F93A7B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44AB3-41D2-455E-B76F-EB779F725CD5}" type="datetime1">
              <a:rPr lang="de-DE" smtClean="0"/>
              <a:t>16.12.2019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C6E91EE-04A7-6545-AEAC-1FA0457E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240ABEB-8F0B-4042-BFEC-FC32772A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A107A4E-F480-B840-99A1-E7A94FEEA9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2" y="296376"/>
            <a:ext cx="1409700" cy="47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8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F28167B-32A2-0448-8CFF-4DF40AEA0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3466F-B552-DA42-A04B-EAFA1317B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64465"/>
            <a:ext cx="10515600" cy="401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4"/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F2E70-6F05-9641-B535-C481861ED8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accent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C0854E4A-30FA-4D06-AFE4-0398AE922707}" type="datetime1">
              <a:rPr lang="de-DE" smtClean="0"/>
              <a:t>16.12.2019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6CC905-7515-524F-9C91-FD40AEF85C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F2C558-D589-9546-A818-9AD8B89D1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3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0A9FBBF1-2128-0D46-A903-D4383F5E4CF1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09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52" r:id="rId5"/>
    <p:sldLayoutId id="2147483663" r:id="rId6"/>
    <p:sldLayoutId id="2147483662" r:id="rId7"/>
    <p:sldLayoutId id="2147483654" r:id="rId8"/>
    <p:sldLayoutId id="2147483655" r:id="rId9"/>
    <p:sldLayoutId id="2147483660" r:id="rId10"/>
    <p:sldLayoutId id="214748366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None/>
        <a:defRPr sz="1800" b="0" i="0" kern="1200">
          <a:solidFill>
            <a:schemeClr val="accent5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Light" pitchFamily="2" charset="77"/>
          <a:ea typeface="+mn-ea"/>
          <a:cs typeface="Poppins Light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ymbol" pitchFamily="2" charset="2"/>
        <a:buNone/>
        <a:defRPr sz="1800" b="0" i="0" kern="1200">
          <a:solidFill>
            <a:schemeClr val="accent6"/>
          </a:solidFill>
          <a:latin typeface="Poppins ExtraLight" pitchFamily="2" charset="77"/>
          <a:ea typeface="+mn-ea"/>
          <a:cs typeface="Poppins Extra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jpe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wmf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image" Target="../media/image78.png"/><Relationship Id="rId3" Type="http://schemas.openxmlformats.org/officeDocument/2006/relationships/image" Target="../media/image72.wmf"/><Relationship Id="rId7" Type="http://schemas.openxmlformats.org/officeDocument/2006/relationships/image" Target="../media/image73.wmf"/><Relationship Id="rId12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11" Type="http://schemas.openxmlformats.org/officeDocument/2006/relationships/image" Target="../media/image76.png"/><Relationship Id="rId5" Type="http://schemas.openxmlformats.org/officeDocument/2006/relationships/image" Target="../media/image6.png"/><Relationship Id="rId10" Type="http://schemas.openxmlformats.org/officeDocument/2006/relationships/image" Target="../media/image75.jpeg"/><Relationship Id="rId4" Type="http://schemas.openxmlformats.org/officeDocument/2006/relationships/image" Target="../media/image8.wmf"/><Relationship Id="rId9" Type="http://schemas.openxmlformats.org/officeDocument/2006/relationships/image" Target="../media/image7.png"/><Relationship Id="rId1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11" Type="http://schemas.openxmlformats.org/officeDocument/2006/relationships/image" Target="../media/image85.png"/><Relationship Id="rId5" Type="http://schemas.openxmlformats.org/officeDocument/2006/relationships/image" Target="../media/image6.png"/><Relationship Id="rId10" Type="http://schemas.openxmlformats.org/officeDocument/2006/relationships/image" Target="../media/image84.png"/><Relationship Id="rId4" Type="http://schemas.openxmlformats.org/officeDocument/2006/relationships/image" Target="../media/image8.wmf"/><Relationship Id="rId9" Type="http://schemas.openxmlformats.org/officeDocument/2006/relationships/image" Target="../media/image83.png"/><Relationship Id="rId14" Type="http://schemas.openxmlformats.org/officeDocument/2006/relationships/image" Target="../media/image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openimis.org/" TargetMode="External"/><Relationship Id="rId3" Type="http://schemas.openxmlformats.org/officeDocument/2006/relationships/hyperlink" Target="http://www.openimis.org/" TargetMode="External"/><Relationship Id="rId7" Type="http://schemas.openxmlformats.org/officeDocument/2006/relationships/hyperlink" Target="http://www.github.com/openimi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imis.atlassian.net/wiki/spaces/OP/overview" TargetMode="External"/><Relationship Id="rId5" Type="http://schemas.openxmlformats.org/officeDocument/2006/relationships/hyperlink" Target="https://openimis.atlassian.net/wiki/spaces/OP/pages/40763404/Technical+advisory+group" TargetMode="External"/><Relationship Id="rId4" Type="http://schemas.openxmlformats.org/officeDocument/2006/relationships/hyperlink" Target="https://openimis.atlassian.net/wiki/spaces/OP/pages/40566794/Steering+Group" TargetMode="External"/><Relationship Id="rId9" Type="http://schemas.openxmlformats.org/officeDocument/2006/relationships/hyperlink" Target="https://openimis.atlassian.net/servicedesk/customer/portal/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gif"/><Relationship Id="rId21" Type="http://schemas.openxmlformats.org/officeDocument/2006/relationships/image" Target="../media/image31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gif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Relationship Id="rId22" Type="http://schemas.openxmlformats.org/officeDocument/2006/relationships/image" Target="../media/image3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18" Type="http://schemas.openxmlformats.org/officeDocument/2006/relationships/image" Target="../media/image13.gif"/><Relationship Id="rId3" Type="http://schemas.openxmlformats.org/officeDocument/2006/relationships/image" Target="../media/image37.png"/><Relationship Id="rId21" Type="http://schemas.openxmlformats.org/officeDocument/2006/relationships/image" Target="../media/image51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32.gi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5" Type="http://schemas.openxmlformats.org/officeDocument/2006/relationships/image" Target="../media/image25.gif"/><Relationship Id="rId10" Type="http://schemas.openxmlformats.org/officeDocument/2006/relationships/image" Target="../media/image44.png"/><Relationship Id="rId19" Type="http://schemas.openxmlformats.org/officeDocument/2006/relationships/image" Target="../media/image49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01800" y="2974473"/>
            <a:ext cx="9144000" cy="2387600"/>
          </a:xfrm>
        </p:spPr>
        <p:txBody>
          <a:bodyPr>
            <a:normAutofit/>
          </a:bodyPr>
          <a:lstStyle/>
          <a:p>
            <a:r>
              <a:rPr lang="en-GB" sz="4800" dirty="0" smtClean="0"/>
              <a:t>Running an </a:t>
            </a:r>
            <a:r>
              <a:rPr lang="en-GB" sz="4800" dirty="0" err="1" smtClean="0"/>
              <a:t>openIMIS</a:t>
            </a:r>
            <a:r>
              <a:rPr lang="en-GB" sz="4800" dirty="0" smtClean="0"/>
              <a:t> Demo</a:t>
            </a: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800" dirty="0" smtClean="0"/>
              <a:t/>
            </a:r>
            <a:br>
              <a:rPr lang="en-GB" sz="4800" dirty="0" smtClean="0"/>
            </a:br>
            <a:r>
              <a:rPr lang="en-GB" sz="4000" dirty="0" smtClean="0"/>
              <a:t/>
            </a:r>
            <a:br>
              <a:rPr lang="en-GB" sz="4000" dirty="0" smtClean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0650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housheold</a:t>
            </a:r>
            <a:r>
              <a:rPr lang="de-CH" dirty="0" smtClean="0"/>
              <a:t> </a:t>
            </a:r>
            <a:r>
              <a:rPr lang="de-CH" dirty="0" err="1" smtClean="0"/>
              <a:t>enrolled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</a:t>
            </a:r>
            <a:r>
              <a:rPr lang="de-CH" dirty="0" err="1" smtClean="0"/>
              <a:t>info</a:t>
            </a:r>
            <a:r>
              <a:rPr lang="de-CH" dirty="0" smtClean="0"/>
              <a:t> </a:t>
            </a:r>
            <a:r>
              <a:rPr lang="de-CH" dirty="0" err="1" smtClean="0"/>
              <a:t>captured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–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HHH, HH </a:t>
            </a:r>
            <a:r>
              <a:rPr lang="de-CH" dirty="0" err="1" smtClean="0"/>
              <a:t>members</a:t>
            </a:r>
            <a:r>
              <a:rPr lang="de-CH" dirty="0" smtClean="0"/>
              <a:t>; Block 2 - </a:t>
            </a:r>
            <a:r>
              <a:rPr lang="de-CH" dirty="0" err="1" smtClean="0"/>
              <a:t>Policies</a:t>
            </a:r>
            <a:r>
              <a:rPr lang="de-CH" dirty="0" smtClean="0"/>
              <a:t> &amp; </a:t>
            </a:r>
            <a:r>
              <a:rPr lang="de-CH" dirty="0" err="1" smtClean="0"/>
              <a:t>Contributions</a:t>
            </a:r>
            <a:r>
              <a:rPr lang="de-CH" dirty="0" smtClean="0"/>
              <a:t>; Block 3 – Mobile </a:t>
            </a:r>
            <a:r>
              <a:rPr lang="de-CH" dirty="0" err="1" smtClean="0"/>
              <a:t>app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4384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rivs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557" y="3413448"/>
            <a:ext cx="1144949" cy="111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4" t="10145" r="22526"/>
          <a:stretch/>
        </p:blipFill>
        <p:spPr bwMode="auto">
          <a:xfrm>
            <a:off x="3545034" y="2089010"/>
            <a:ext cx="1682507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Enrolment – I (Sample Process)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62" y="2698513"/>
            <a:ext cx="671527" cy="79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685420" y="263305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 dirty="0">
                <a:solidFill>
                  <a:schemeClr val="tx1"/>
                </a:solidFill>
                <a:latin typeface="Calibri" pitchFamily="34" charset="0"/>
              </a:rPr>
              <a:t>			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685420" y="3899879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	 </a:t>
            </a: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5420" y="8214704"/>
            <a:ext cx="70842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GB" altLang="en-US" sz="110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en-GB" altLang="en-US" sz="1800">
              <a:solidFill>
                <a:schemeClr val="tx1"/>
              </a:solidFill>
            </a:endParaRPr>
          </a:p>
        </p:txBody>
      </p:sp>
      <p:pic>
        <p:nvPicPr>
          <p:cNvPr id="12" name="Picture 1" descr="Description: http://www.io.tudelft.nl/fileadmin/Faculteit/IO/Onderzoek/Projecten/Base_of_the_Pyramid/Student_Projects/Cale_Thompson/img/photo_for_the_online_profile_Cale_thomps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95" y="5056095"/>
            <a:ext cx="2246439" cy="128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escription: http://smickworks.com/images/phone_capture_qrcod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43" y="2229805"/>
            <a:ext cx="1414784" cy="124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150558" y="3031513"/>
            <a:ext cx="7084243" cy="297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6025009" y="3069185"/>
            <a:ext cx="679025" cy="14879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6" name="Bent-Up Arrow 15"/>
          <p:cNvSpPr/>
          <p:nvPr/>
        </p:nvSpPr>
        <p:spPr>
          <a:xfrm flipH="1" flipV="1">
            <a:off x="3377693" y="4322146"/>
            <a:ext cx="2647316" cy="515621"/>
          </a:xfrm>
          <a:prstGeom prst="bent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7" name="Right Arrow 16"/>
          <p:cNvSpPr/>
          <p:nvPr/>
        </p:nvSpPr>
        <p:spPr>
          <a:xfrm rot="7738449">
            <a:off x="6285028" y="3715665"/>
            <a:ext cx="787709" cy="17143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118212" y="5945078"/>
            <a:ext cx="558376" cy="90931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763" y="4852902"/>
            <a:ext cx="1239743" cy="71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82152" y="2502599"/>
            <a:ext cx="120653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sz="1100" b="1" dirty="0"/>
              <a:t>Collect contribution</a:t>
            </a:r>
            <a:endParaRPr lang="en-GB" sz="1050" b="1" dirty="0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69" y="5171367"/>
            <a:ext cx="1862074" cy="116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ight Arrow 22"/>
          <p:cNvSpPr/>
          <p:nvPr/>
        </p:nvSpPr>
        <p:spPr>
          <a:xfrm>
            <a:off x="7190781" y="5855181"/>
            <a:ext cx="557146" cy="8989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286" y="5643372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37" y="5634565"/>
            <a:ext cx="1238513" cy="691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9155" y="4324061"/>
            <a:ext cx="543764" cy="44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8" name="Right Arrow 27"/>
          <p:cNvSpPr/>
          <p:nvPr/>
        </p:nvSpPr>
        <p:spPr>
          <a:xfrm rot="16200000">
            <a:off x="9154806" y="4065569"/>
            <a:ext cx="1482966" cy="1070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29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500" y="2272729"/>
            <a:ext cx="1044574" cy="10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Plus 29"/>
          <p:cNvSpPr/>
          <p:nvPr/>
        </p:nvSpPr>
        <p:spPr>
          <a:xfrm>
            <a:off x="3161076" y="2920388"/>
            <a:ext cx="389880" cy="297593"/>
          </a:xfrm>
          <a:prstGeom prst="mathPlus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45" y="2089010"/>
            <a:ext cx="1488822" cy="2185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C:\Users\srivsi\Desktop\Siddharth\IMIS\IMIS opensourcing GIZnSDC\Lamination card.jpg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4"/>
          <a:stretch/>
        </p:blipFill>
        <p:spPr bwMode="auto">
          <a:xfrm>
            <a:off x="3980642" y="5122096"/>
            <a:ext cx="867226" cy="7709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001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566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Health</a:t>
            </a:r>
            <a:r>
              <a:rPr lang="de-CH" dirty="0" smtClean="0"/>
              <a:t> Service </a:t>
            </a:r>
            <a:r>
              <a:rPr lang="de-CH" dirty="0" err="1" smtClean="0"/>
              <a:t>Utilization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an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enrolled</a:t>
            </a:r>
            <a:r>
              <a:rPr lang="de-CH" dirty="0" smtClean="0"/>
              <a:t> </a:t>
            </a:r>
            <a:r>
              <a:rPr lang="de-CH" dirty="0" err="1" smtClean="0"/>
              <a:t>person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–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</a:t>
            </a:r>
            <a:r>
              <a:rPr lang="de-CH" dirty="0" smtClean="0"/>
              <a:t>in </a:t>
            </a:r>
            <a:r>
              <a:rPr lang="de-CH" dirty="0" err="1" smtClean="0"/>
              <a:t>one</a:t>
            </a:r>
            <a:r>
              <a:rPr lang="de-CH" dirty="0" smtClean="0"/>
              <a:t> time block – </a:t>
            </a:r>
            <a:r>
              <a:rPr lang="de-CH" dirty="0" err="1" smtClean="0"/>
              <a:t>querying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 &amp; </a:t>
            </a:r>
            <a:r>
              <a:rPr lang="de-CH" dirty="0" err="1" smtClean="0"/>
              <a:t>querying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40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18" y="2767966"/>
            <a:ext cx="1822449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9" y="2176306"/>
            <a:ext cx="1109134" cy="834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267" y="4432936"/>
            <a:ext cx="17399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26" y="2674228"/>
            <a:ext cx="927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8" descr="C:\Users\yanngelister\AppData\Local\Microsoft\Windows\Temporary Internet Files\Content.IE5\QHVZLDHN\MC9004361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1" y="4217354"/>
            <a:ext cx="15367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4137026" y="3615691"/>
            <a:ext cx="573616" cy="60166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5611285" y="2221865"/>
            <a:ext cx="1534583" cy="444500"/>
          </a:xfrm>
          <a:prstGeom prst="bentConnector3">
            <a:avLst>
              <a:gd name="adj1" fmla="val -4135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H="1">
            <a:off x="9937122" y="2068836"/>
            <a:ext cx="1547812" cy="1933245"/>
          </a:xfrm>
          <a:prstGeom prst="bentConnector3">
            <a:avLst>
              <a:gd name="adj1" fmla="val 1227"/>
            </a:avLst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8" name="TextBox 43"/>
          <p:cNvSpPr txBox="1">
            <a:spLocks noChangeArrowheads="1"/>
          </p:cNvSpPr>
          <p:nvPr/>
        </p:nvSpPr>
        <p:spPr bwMode="auto">
          <a:xfrm>
            <a:off x="2101851" y="3713799"/>
            <a:ext cx="215476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dirty="0">
                <a:solidFill>
                  <a:schemeClr val="tx1"/>
                </a:solidFill>
              </a:rPr>
              <a:t>Receptionist scans card with phone (offline &amp; </a:t>
            </a:r>
            <a:r>
              <a:rPr lang="en-GB" altLang="en-US" sz="1100" b="1" dirty="0" smtClean="0">
                <a:solidFill>
                  <a:schemeClr val="tx1"/>
                </a:solidFill>
              </a:rPr>
              <a:t>online</a:t>
            </a:r>
            <a:r>
              <a:rPr lang="en-GB" altLang="en-US" sz="1100" b="1" dirty="0">
                <a:solidFill>
                  <a:schemeClr val="tx1"/>
                </a:solidFill>
              </a:rPr>
              <a:t>)  connectivity OK</a:t>
            </a:r>
          </a:p>
        </p:txBody>
      </p:sp>
      <p:sp>
        <p:nvSpPr>
          <p:cNvPr id="34830" name="TextBox 46"/>
          <p:cNvSpPr txBox="1">
            <a:spLocks noChangeArrowheads="1"/>
          </p:cNvSpPr>
          <p:nvPr/>
        </p:nvSpPr>
        <p:spPr bwMode="auto">
          <a:xfrm>
            <a:off x="9911986" y="5691347"/>
            <a:ext cx="159808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Send patient for treatment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68869" y="3586617"/>
            <a:ext cx="1001183" cy="128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altLang="en-US" sz="900" b="1" dirty="0" smtClean="0">
                <a:solidFill>
                  <a:schemeClr val="tx1"/>
                </a:solidFill>
              </a:rPr>
              <a:t>Reception1st </a:t>
            </a:r>
            <a:r>
              <a:rPr lang="en-GB" altLang="en-US" sz="900" b="1" dirty="0">
                <a:solidFill>
                  <a:schemeClr val="tx1"/>
                </a:solidFill>
              </a:rPr>
              <a:t>registers patient in </a:t>
            </a:r>
            <a:r>
              <a:rPr lang="en-GB" altLang="en-US" sz="900" b="1" dirty="0" smtClean="0">
                <a:solidFill>
                  <a:schemeClr val="tx1"/>
                </a:solidFill>
              </a:rPr>
              <a:t>OPD/IPD </a:t>
            </a:r>
            <a:r>
              <a:rPr lang="en-GB" altLang="en-US" sz="900" b="1" dirty="0">
                <a:solidFill>
                  <a:schemeClr val="tx1"/>
                </a:solidFill>
              </a:rPr>
              <a:t>register</a:t>
            </a:r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3483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584" y="1881346"/>
            <a:ext cx="20828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5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707" y="5467352"/>
            <a:ext cx="1506374" cy="56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>
            <a:off x="4520142" y="4708616"/>
            <a:ext cx="381000" cy="3683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071" y="5130802"/>
            <a:ext cx="1684867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1" y="4577330"/>
            <a:ext cx="9271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6291793" y="5467352"/>
            <a:ext cx="1023407" cy="276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b="1" dirty="0"/>
              <a:t>EXPIRED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7376160" y="5627371"/>
            <a:ext cx="639233" cy="49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34835" idx="3"/>
          </p:cNvCxnSpPr>
          <p:nvPr/>
        </p:nvCxnSpPr>
        <p:spPr>
          <a:xfrm flipV="1">
            <a:off x="9658081" y="5343052"/>
            <a:ext cx="1507760" cy="40929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3088641" y="5921378"/>
            <a:ext cx="4926752" cy="2319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1129455" y="3031809"/>
            <a:ext cx="9526" cy="5548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1129455" y="4954996"/>
            <a:ext cx="1" cy="3982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1631951" y="4655820"/>
            <a:ext cx="802216" cy="777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46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9" y="5353209"/>
            <a:ext cx="2614084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4" name="Straight Connector 83"/>
          <p:cNvCxnSpPr/>
          <p:nvPr/>
        </p:nvCxnSpPr>
        <p:spPr>
          <a:xfrm>
            <a:off x="313267" y="5491164"/>
            <a:ext cx="2686686" cy="96504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Health Service Utilization (Sample Process)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08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6105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Claims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in </a:t>
            </a:r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different </a:t>
            </a:r>
            <a:r>
              <a:rPr lang="de-CH" dirty="0" err="1" smtClean="0"/>
              <a:t>stages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(</a:t>
            </a:r>
            <a:r>
              <a:rPr lang="de-CH" dirty="0" err="1" smtClean="0"/>
              <a:t>focus</a:t>
            </a:r>
            <a:r>
              <a:rPr lang="de-CH" dirty="0" smtClean="0"/>
              <a:t> on </a:t>
            </a:r>
            <a:r>
              <a:rPr lang="de-CH" dirty="0" err="1" smtClean="0"/>
              <a:t>mandatory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r>
              <a:rPr lang="de-CH" dirty="0" smtClean="0"/>
              <a:t>) 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; Block 2 - </a:t>
            </a:r>
            <a:r>
              <a:rPr lang="de-CH" dirty="0" err="1" smtClean="0"/>
              <a:t>claim</a:t>
            </a:r>
            <a:r>
              <a:rPr lang="de-CH" dirty="0" smtClean="0"/>
              <a:t> </a:t>
            </a:r>
            <a:r>
              <a:rPr lang="de-CH" dirty="0" err="1" smtClean="0"/>
              <a:t>entry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</a:t>
            </a:r>
            <a:r>
              <a:rPr lang="de-CH" dirty="0" smtClean="0"/>
              <a:t>; Block 3 – Medical Review; Block 4 – Batch </a:t>
            </a:r>
            <a:r>
              <a:rPr lang="de-CH" dirty="0" err="1" smtClean="0"/>
              <a:t>run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9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3984977" y="3857850"/>
            <a:ext cx="2571331" cy="23624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038647" y="2700105"/>
            <a:ext cx="2738210" cy="36851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Cloud"/>
          <p:cNvSpPr>
            <a:spLocks noChangeAspect="1" noEditPoints="1" noChangeArrowheads="1"/>
          </p:cNvSpPr>
          <p:nvPr/>
        </p:nvSpPr>
        <p:spPr bwMode="auto">
          <a:xfrm>
            <a:off x="6137504" y="1879227"/>
            <a:ext cx="1736725" cy="116363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mobile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pic>
        <p:nvPicPr>
          <p:cNvPr id="10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93" y="1995380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C:\Users\Nemec\AppData\Local\Microsoft\Windows\Temporary Internet Files\Content.IE5\D7496SN9\MC900234454[1].wm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56" y="5078715"/>
            <a:ext cx="4318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7094766" y="2107827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239112" y="1792423"/>
            <a:ext cx="611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4544706" y="5909557"/>
            <a:ext cx="1392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5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099" y="3133883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8952503" y="3385799"/>
            <a:ext cx="1636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m</a:t>
            </a:r>
            <a:r>
              <a:rPr lang="en-US" altLang="en-US" sz="1200" dirty="0" smtClean="0">
                <a:solidFill>
                  <a:schemeClr val="tx1"/>
                </a:solidFill>
              </a:rPr>
              <a:t>obile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9061905" y="4900556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off-line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8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78" y="5241676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Nemec\AppData\Local\Microsoft\Windows\Temporary Internet Files\Content.IE5\CRO01UWX\MC90039157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8902" y="4673902"/>
            <a:ext cx="879963" cy="77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C:\Users\Nemec\AppData\Local\Microsoft\Windows\Temporary Internet Files\Content.IE5\QB95URZW\MC900411406[1].wmf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865" y="2689383"/>
            <a:ext cx="460375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287" y="360663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loud"/>
          <p:cNvSpPr>
            <a:spLocks noChangeAspect="1" noEditPoints="1" noChangeArrowheads="1"/>
          </p:cNvSpPr>
          <p:nvPr/>
        </p:nvSpPr>
        <p:spPr bwMode="auto">
          <a:xfrm>
            <a:off x="4681655" y="2637933"/>
            <a:ext cx="1628775" cy="10906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>
                <a:cs typeface="+mn-cs"/>
              </a:rPr>
              <a:t>Internet</a:t>
            </a:r>
          </a:p>
          <a:p>
            <a:pPr>
              <a:defRPr/>
            </a:pPr>
            <a:r>
              <a:rPr lang="en-US" sz="1200" dirty="0">
                <a:cs typeface="+mn-cs"/>
              </a:rPr>
              <a:t>network</a:t>
            </a:r>
            <a:endParaRPr lang="cs-CZ" sz="1200" dirty="0">
              <a:cs typeface="+mn-cs"/>
            </a:endParaRP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9065502" y="395039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 smtClean="0">
                <a:solidFill>
                  <a:schemeClr val="tx1"/>
                </a:solidFill>
              </a:rPr>
              <a:t>on-line client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24" name="TextBox 42"/>
          <p:cNvSpPr txBox="1">
            <a:spLocks noChangeArrowheads="1"/>
          </p:cNvSpPr>
          <p:nvPr/>
        </p:nvSpPr>
        <p:spPr bwMode="auto">
          <a:xfrm>
            <a:off x="4768995" y="4762696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sp>
        <p:nvSpPr>
          <p:cNvPr id="25" name="TextBox 43"/>
          <p:cNvSpPr txBox="1">
            <a:spLocks noChangeArrowheads="1"/>
          </p:cNvSpPr>
          <p:nvPr/>
        </p:nvSpPr>
        <p:spPr bwMode="auto">
          <a:xfrm>
            <a:off x="8854536" y="2393233"/>
            <a:ext cx="1168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health facility</a:t>
            </a:r>
          </a:p>
        </p:txBody>
      </p:sp>
      <p:pic>
        <p:nvPicPr>
          <p:cNvPr id="26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93" y="5078716"/>
            <a:ext cx="1045312" cy="84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ight Arrow 26"/>
          <p:cNvSpPr/>
          <p:nvPr/>
        </p:nvSpPr>
        <p:spPr>
          <a:xfrm rot="12386400">
            <a:off x="7643777" y="2919970"/>
            <a:ext cx="1004732" cy="1446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2248809">
            <a:off x="6143931" y="3695704"/>
            <a:ext cx="2019497" cy="1781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ight Arrow 28"/>
          <p:cNvSpPr/>
          <p:nvPr/>
        </p:nvSpPr>
        <p:spPr>
          <a:xfrm rot="16200000">
            <a:off x="4830540" y="4137537"/>
            <a:ext cx="880202" cy="192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" name="Right Arrow 29"/>
          <p:cNvSpPr/>
          <p:nvPr/>
        </p:nvSpPr>
        <p:spPr>
          <a:xfrm rot="10800000">
            <a:off x="4942278" y="1976969"/>
            <a:ext cx="1257182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Right Arrow 30"/>
          <p:cNvSpPr/>
          <p:nvPr/>
        </p:nvSpPr>
        <p:spPr>
          <a:xfrm rot="14004644">
            <a:off x="4891949" y="2407260"/>
            <a:ext cx="338138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0800000">
            <a:off x="6235247" y="4883796"/>
            <a:ext cx="1803400" cy="22383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10800000">
            <a:off x="5836039" y="5735443"/>
            <a:ext cx="2592388" cy="225425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08" y="5613140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4" y="5597455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33" y="5660776"/>
            <a:ext cx="822497" cy="672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48" y="5862808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447" y="5871634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616" y="5883041"/>
            <a:ext cx="492169" cy="40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7" t="9000" r="11671" b="24924"/>
          <a:stretch/>
        </p:blipFill>
        <p:spPr bwMode="auto">
          <a:xfrm>
            <a:off x="1666422" y="1907830"/>
            <a:ext cx="2561329" cy="169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2682364" y="3710290"/>
            <a:ext cx="0" cy="6479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6"/>
          <p:cNvSpPr txBox="1">
            <a:spLocks noChangeArrowheads="1"/>
          </p:cNvSpPr>
          <p:nvPr/>
        </p:nvSpPr>
        <p:spPr bwMode="auto">
          <a:xfrm>
            <a:off x="1801672" y="4373828"/>
            <a:ext cx="176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756B99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 smtClean="0">
                <a:solidFill>
                  <a:schemeClr val="tx1"/>
                </a:solidFill>
              </a:rPr>
              <a:t>Internal claims processing in IMIS</a:t>
            </a:r>
            <a:endParaRPr lang="en-GB" altLang="en-US" sz="1200" b="1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3082" y="5078715"/>
            <a:ext cx="4082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Checking (client status, price lists,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by a Medical Advisor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Automated final claim calculations (remaining limits, etc.)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consolidated claims report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9039622" y="5770478"/>
            <a:ext cx="13938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chemeClr val="tx1"/>
                </a:solidFill>
              </a:rPr>
              <a:t>p</a:t>
            </a:r>
            <a:r>
              <a:rPr lang="en-US" altLang="en-US" sz="1200" dirty="0" smtClean="0">
                <a:solidFill>
                  <a:schemeClr val="tx1"/>
                </a:solidFill>
              </a:rPr>
              <a:t>aper forms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44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16" y="5078957"/>
            <a:ext cx="325437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itle 1"/>
          <p:cNvSpPr txBox="1">
            <a:spLocks/>
          </p:cNvSpPr>
          <p:nvPr/>
        </p:nvSpPr>
        <p:spPr>
          <a:xfrm>
            <a:off x="990600" y="1284643"/>
            <a:ext cx="10515600" cy="9404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GB" dirty="0" smtClean="0"/>
              <a:t>Claims Process – I (Sample Process)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Health Service 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Renewal Process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39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Renewal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visualization</a:t>
            </a:r>
            <a:r>
              <a:rPr lang="de-CH" dirty="0" smtClean="0"/>
              <a:t> </a:t>
            </a:r>
            <a:r>
              <a:rPr lang="de-CH" dirty="0" err="1" smtClean="0"/>
              <a:t>diagram</a:t>
            </a:r>
            <a:r>
              <a:rPr lang="de-CH" dirty="0" smtClean="0"/>
              <a:t> (</a:t>
            </a:r>
            <a:r>
              <a:rPr lang="de-CH" dirty="0" err="1" smtClean="0"/>
              <a:t>example</a:t>
            </a:r>
            <a:r>
              <a:rPr lang="de-CH" dirty="0" smtClean="0"/>
              <a:t> in 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a </a:t>
            </a:r>
            <a:r>
              <a:rPr lang="de-CH" dirty="0" err="1" smtClean="0"/>
              <a:t>general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openIMIS</a:t>
            </a:r>
            <a:r>
              <a:rPr lang="de-CH" dirty="0" smtClean="0"/>
              <a:t> </a:t>
            </a:r>
            <a:r>
              <a:rPr lang="de-CH" dirty="0" err="1" smtClean="0"/>
              <a:t>fits</a:t>
            </a:r>
            <a:r>
              <a:rPr lang="de-CH" dirty="0" smtClean="0"/>
              <a:t> </a:t>
            </a:r>
            <a:r>
              <a:rPr lang="de-CH" dirty="0" err="1" smtClean="0"/>
              <a:t>within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/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role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system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Ideally</a:t>
            </a:r>
            <a:r>
              <a:rPr lang="de-CH" dirty="0" smtClean="0"/>
              <a:t> </a:t>
            </a:r>
            <a:r>
              <a:rPr lang="de-CH" dirty="0" err="1" smtClean="0"/>
              <a:t>try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draft</a:t>
            </a:r>
            <a:r>
              <a:rPr lang="de-CH" dirty="0" smtClean="0"/>
              <a:t> </a:t>
            </a:r>
            <a:r>
              <a:rPr lang="de-CH" dirty="0" err="1" smtClean="0"/>
              <a:t>this</a:t>
            </a:r>
            <a:r>
              <a:rPr lang="de-CH" dirty="0"/>
              <a:t> </a:t>
            </a:r>
            <a:r>
              <a:rPr lang="de-CH" dirty="0" smtClean="0"/>
              <a:t>in a </a:t>
            </a:r>
            <a:r>
              <a:rPr lang="de-CH" dirty="0" err="1" smtClean="0"/>
              <a:t>way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audience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relate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endParaRPr lang="de-CH" dirty="0" smtClean="0"/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a </a:t>
            </a:r>
            <a:r>
              <a:rPr lang="de-CH" dirty="0" err="1" smtClean="0"/>
              <a:t>household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linked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EO </a:t>
            </a:r>
            <a:r>
              <a:rPr lang="de-CH" dirty="0" err="1" smtClean="0"/>
              <a:t>you</a:t>
            </a:r>
            <a:r>
              <a:rPr lang="de-CH" dirty="0" smtClean="0"/>
              <a:t> will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a </a:t>
            </a:r>
            <a:r>
              <a:rPr lang="de-CH" dirty="0" err="1" smtClean="0"/>
              <a:t>renewal</a:t>
            </a:r>
            <a:r>
              <a:rPr lang="de-CH" dirty="0" smtClean="0"/>
              <a:t> </a:t>
            </a:r>
            <a:r>
              <a:rPr lang="de-CH" dirty="0" err="1" smtClean="0"/>
              <a:t>case</a:t>
            </a:r>
            <a:endParaRPr lang="de-CH" dirty="0" smtClean="0"/>
          </a:p>
          <a:p>
            <a:r>
              <a:rPr lang="de-CH" dirty="0" err="1" smtClean="0"/>
              <a:t>Based</a:t>
            </a:r>
            <a:r>
              <a:rPr lang="de-CH" dirty="0" smtClean="0"/>
              <a:t> on </a:t>
            </a:r>
            <a:r>
              <a:rPr lang="de-CH" dirty="0" err="1" smtClean="0"/>
              <a:t>available</a:t>
            </a:r>
            <a:r>
              <a:rPr lang="de-CH" dirty="0" smtClean="0"/>
              <a:t> time </a:t>
            </a:r>
            <a:r>
              <a:rPr lang="de-CH" dirty="0" err="1" smtClean="0"/>
              <a:t>decide</a:t>
            </a:r>
            <a:r>
              <a:rPr lang="de-CH" dirty="0" smtClean="0"/>
              <a:t> </a:t>
            </a:r>
            <a:r>
              <a:rPr lang="de-CH" dirty="0" err="1" smtClean="0"/>
              <a:t>whether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show</a:t>
            </a:r>
            <a:r>
              <a:rPr lang="de-CH" dirty="0" smtClean="0"/>
              <a:t> web </a:t>
            </a:r>
            <a:r>
              <a:rPr lang="de-CH" dirty="0" err="1" smtClean="0"/>
              <a:t>application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not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otherwise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focus</a:t>
            </a:r>
            <a:r>
              <a:rPr lang="de-CH" dirty="0" smtClean="0"/>
              <a:t> on mobile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</a:t>
            </a:r>
            <a:r>
              <a:rPr lang="de-CH" dirty="0" smtClean="0"/>
              <a:t>– </a:t>
            </a:r>
            <a:r>
              <a:rPr lang="de-CH" dirty="0" err="1" smtClean="0"/>
              <a:t>keep</a:t>
            </a:r>
            <a:r>
              <a:rPr lang="de-CH" dirty="0" smtClean="0"/>
              <a:t> </a:t>
            </a:r>
            <a:r>
              <a:rPr lang="de-CH" dirty="0" err="1" smtClean="0"/>
              <a:t>it</a:t>
            </a:r>
            <a:r>
              <a:rPr lang="de-CH" dirty="0" smtClean="0"/>
              <a:t> simple </a:t>
            </a:r>
            <a:r>
              <a:rPr lang="de-CH" dirty="0" err="1" smtClean="0"/>
              <a:t>by</a:t>
            </a:r>
            <a:r>
              <a:rPr lang="de-CH" dirty="0" smtClean="0"/>
              <a:t> not </a:t>
            </a:r>
            <a:r>
              <a:rPr lang="de-CH" dirty="0" err="1" smtClean="0"/>
              <a:t>switching</a:t>
            </a:r>
            <a:r>
              <a:rPr lang="de-CH" dirty="0" smtClean="0"/>
              <a:t> </a:t>
            </a:r>
            <a:r>
              <a:rPr lang="de-CH" dirty="0" err="1" smtClean="0"/>
              <a:t>across</a:t>
            </a:r>
            <a:r>
              <a:rPr lang="de-CH" dirty="0" smtClean="0"/>
              <a:t> </a:t>
            </a:r>
            <a:r>
              <a:rPr lang="de-CH" dirty="0" err="1" smtClean="0"/>
              <a:t>too</a:t>
            </a:r>
            <a:r>
              <a:rPr lang="de-CH" dirty="0" smtClean="0"/>
              <a:t> </a:t>
            </a:r>
            <a:r>
              <a:rPr lang="de-CH" dirty="0" err="1" smtClean="0"/>
              <a:t>often</a:t>
            </a:r>
            <a:endParaRPr lang="de-CH" dirty="0" smtClean="0"/>
          </a:p>
          <a:p>
            <a:r>
              <a:rPr lang="de-CH" dirty="0"/>
              <a:t>Go </a:t>
            </a:r>
            <a:r>
              <a:rPr lang="de-CH" dirty="0" err="1"/>
              <a:t>through</a:t>
            </a:r>
            <a:r>
              <a:rPr lang="de-CH" dirty="0"/>
              <a:t> all </a:t>
            </a:r>
            <a:r>
              <a:rPr lang="de-CH" dirty="0" err="1"/>
              <a:t>screens</a:t>
            </a:r>
            <a:r>
              <a:rPr lang="de-CH" dirty="0"/>
              <a:t> in different time </a:t>
            </a:r>
            <a:r>
              <a:rPr lang="de-CH" dirty="0" err="1"/>
              <a:t>blocks</a:t>
            </a:r>
            <a:r>
              <a:rPr lang="de-CH" dirty="0"/>
              <a:t>: Block 1 – </a:t>
            </a:r>
            <a:r>
              <a:rPr lang="de-CH" dirty="0" err="1" smtClean="0"/>
              <a:t>renewal</a:t>
            </a:r>
            <a:r>
              <a:rPr lang="de-CH" dirty="0" smtClean="0"/>
              <a:t> on web </a:t>
            </a:r>
            <a:r>
              <a:rPr lang="de-CH" dirty="0" err="1" smtClean="0"/>
              <a:t>application</a:t>
            </a:r>
            <a:r>
              <a:rPr lang="de-CH" dirty="0" smtClean="0"/>
              <a:t>; Block 2 – </a:t>
            </a:r>
            <a:r>
              <a:rPr lang="de-CH" dirty="0" err="1" smtClean="0"/>
              <a:t>renewal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mobile </a:t>
            </a:r>
            <a:r>
              <a:rPr lang="de-CH" dirty="0" err="1" smtClean="0"/>
              <a:t>phone</a:t>
            </a:r>
            <a:r>
              <a:rPr lang="de-CH" dirty="0" smtClean="0"/>
              <a:t> </a:t>
            </a:r>
            <a:r>
              <a:rPr lang="de-CH" dirty="0" err="1" smtClean="0"/>
              <a:t>application</a:t>
            </a:r>
            <a:r>
              <a:rPr lang="de-CH" dirty="0" smtClean="0"/>
              <a:t>;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35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Pre</a:t>
            </a:r>
            <a:r>
              <a:rPr lang="de-CH" dirty="0" smtClean="0"/>
              <a:t> </a:t>
            </a:r>
            <a:r>
              <a:rPr lang="de-CH" dirty="0" err="1" smtClean="0"/>
              <a:t>requisites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 smtClean="0"/>
              <a:t>Prepare</a:t>
            </a:r>
            <a:r>
              <a:rPr lang="de-CH" dirty="0" smtClean="0"/>
              <a:t> </a:t>
            </a:r>
            <a:r>
              <a:rPr lang="de-CH" dirty="0" err="1" smtClean="0"/>
              <a:t>before</a:t>
            </a:r>
            <a:r>
              <a:rPr lang="de-CH" dirty="0" smtClean="0"/>
              <a:t> </a:t>
            </a:r>
            <a:r>
              <a:rPr lang="de-CH" dirty="0" err="1" smtClean="0"/>
              <a:t>hand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need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give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demo</a:t>
            </a:r>
            <a:r>
              <a:rPr lang="de-CH" dirty="0" smtClean="0"/>
              <a:t>:</a:t>
            </a:r>
          </a:p>
          <a:p>
            <a:r>
              <a:rPr lang="de-CH" dirty="0" smtClean="0"/>
              <a:t>Accounts</a:t>
            </a:r>
          </a:p>
          <a:p>
            <a:r>
              <a:rPr lang="de-CH" dirty="0" smtClean="0"/>
              <a:t>Registers</a:t>
            </a:r>
          </a:p>
          <a:p>
            <a:r>
              <a:rPr lang="de-CH" dirty="0" smtClean="0"/>
              <a:t>Mobile </a:t>
            </a:r>
            <a:r>
              <a:rPr lang="de-CH" dirty="0" err="1" smtClean="0"/>
              <a:t>apps</a:t>
            </a:r>
            <a:r>
              <a:rPr lang="de-CH" dirty="0" smtClean="0"/>
              <a:t> (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)</a:t>
            </a:r>
          </a:p>
          <a:p>
            <a:r>
              <a:rPr lang="de-CH" dirty="0" smtClean="0"/>
              <a:t>Web </a:t>
            </a:r>
            <a:r>
              <a:rPr lang="de-CH" dirty="0" err="1" smtClean="0"/>
              <a:t>application</a:t>
            </a:r>
            <a:r>
              <a:rPr lang="de-CH" dirty="0" smtClean="0"/>
              <a:t> (</a:t>
            </a:r>
            <a:r>
              <a:rPr lang="de-CH" dirty="0" err="1" smtClean="0"/>
              <a:t>demo</a:t>
            </a:r>
            <a:r>
              <a:rPr lang="de-CH" dirty="0" smtClean="0"/>
              <a:t> </a:t>
            </a:r>
            <a:r>
              <a:rPr lang="de-CH" dirty="0" err="1" smtClean="0"/>
              <a:t>server</a:t>
            </a:r>
            <a:r>
              <a:rPr lang="de-CH" dirty="0" smtClean="0"/>
              <a:t>)</a:t>
            </a:r>
          </a:p>
          <a:p>
            <a:r>
              <a:rPr lang="de-CH" dirty="0" smtClean="0"/>
              <a:t>Solution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demonstrate</a:t>
            </a:r>
            <a:r>
              <a:rPr lang="de-CH" dirty="0" smtClean="0"/>
              <a:t> mobile </a:t>
            </a:r>
            <a:r>
              <a:rPr lang="de-CH" dirty="0" err="1" smtClean="0"/>
              <a:t>screen</a:t>
            </a:r>
            <a:endParaRPr lang="de-CH" dirty="0" smtClean="0"/>
          </a:p>
          <a:p>
            <a:r>
              <a:rPr lang="de-CH" dirty="0" smtClean="0"/>
              <a:t>Paper </a:t>
            </a:r>
            <a:r>
              <a:rPr lang="de-CH" dirty="0" err="1" smtClean="0"/>
              <a:t>forms</a:t>
            </a:r>
            <a:r>
              <a:rPr lang="de-CH" dirty="0" smtClean="0"/>
              <a:t> (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)</a:t>
            </a:r>
          </a:p>
          <a:p>
            <a:r>
              <a:rPr lang="de-CH" dirty="0" err="1" smtClean="0"/>
              <a:t>Customized</a:t>
            </a:r>
            <a:r>
              <a:rPr lang="de-CH" dirty="0" smtClean="0"/>
              <a:t> </a:t>
            </a:r>
            <a:r>
              <a:rPr lang="de-CH" dirty="0" err="1" smtClean="0"/>
              <a:t>process</a:t>
            </a:r>
            <a:r>
              <a:rPr lang="de-CH" dirty="0" smtClean="0"/>
              <a:t> </a:t>
            </a:r>
            <a:r>
              <a:rPr lang="de-CH" dirty="0" err="1" smtClean="0"/>
              <a:t>flows</a:t>
            </a:r>
            <a:r>
              <a:rPr lang="de-CH" dirty="0" smtClean="0"/>
              <a:t> (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05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838200" y="2164465"/>
            <a:ext cx="10515600" cy="4012497"/>
          </a:xfrm>
        </p:spPr>
        <p:txBody>
          <a:bodyPr/>
          <a:lstStyle/>
          <a:p>
            <a:pPr marL="0" indent="0">
              <a:buNone/>
            </a:pPr>
            <a:endParaRPr lang="en-GB" sz="2200" dirty="0"/>
          </a:p>
        </p:txBody>
      </p:sp>
      <p:pic>
        <p:nvPicPr>
          <p:cNvPr id="49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211" y="2243356"/>
            <a:ext cx="2069344" cy="16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39"/>
          <p:cNvSpPr/>
          <p:nvPr/>
        </p:nvSpPr>
        <p:spPr>
          <a:xfrm>
            <a:off x="882999" y="2198663"/>
            <a:ext cx="3985337" cy="40934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6" name="Cloud"/>
          <p:cNvSpPr>
            <a:spLocks noChangeAspect="1" noEditPoints="1" noChangeArrowheads="1"/>
          </p:cNvSpPr>
          <p:nvPr/>
        </p:nvSpPr>
        <p:spPr bwMode="auto">
          <a:xfrm>
            <a:off x="5581345" y="2195702"/>
            <a:ext cx="1388970" cy="930636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/>
              <a:t>mobile</a:t>
            </a:r>
          </a:p>
          <a:p>
            <a:pPr>
              <a:defRPr/>
            </a:pPr>
            <a:r>
              <a:rPr lang="en-US" sz="1200" dirty="0"/>
              <a:t>Network - </a:t>
            </a:r>
            <a:r>
              <a:rPr lang="en-US" sz="1200" dirty="0" err="1"/>
              <a:t>sms</a:t>
            </a:r>
            <a:endParaRPr lang="cs-CZ" sz="1200" dirty="0"/>
          </a:p>
        </p:txBody>
      </p:sp>
      <p:pic>
        <p:nvPicPr>
          <p:cNvPr id="14343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364" y="3351294"/>
            <a:ext cx="9366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485830" y="2271641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14"/>
          <p:cNvSpPr txBox="1">
            <a:spLocks noChangeArrowheads="1"/>
          </p:cNvSpPr>
          <p:nvPr/>
        </p:nvSpPr>
        <p:spPr bwMode="auto">
          <a:xfrm>
            <a:off x="4251668" y="1422099"/>
            <a:ext cx="6110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>
                <a:solidFill>
                  <a:schemeClr val="tx1"/>
                </a:solidFill>
              </a:rPr>
              <a:t>server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1434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15" y="21957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7" name="TextBox 42"/>
          <p:cNvSpPr txBox="1">
            <a:spLocks noChangeArrowheads="1"/>
          </p:cNvSpPr>
          <p:nvPr/>
        </p:nvSpPr>
        <p:spPr bwMode="auto">
          <a:xfrm>
            <a:off x="3411234" y="5209592"/>
            <a:ext cx="954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 b="1" dirty="0">
                <a:solidFill>
                  <a:schemeClr val="tx1"/>
                </a:solidFill>
              </a:rPr>
              <a:t>CHF office</a:t>
            </a:r>
          </a:p>
        </p:txBody>
      </p:sp>
      <p:pic>
        <p:nvPicPr>
          <p:cNvPr id="14365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34" y="5118767"/>
            <a:ext cx="11557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ight Arrow 42"/>
          <p:cNvSpPr/>
          <p:nvPr/>
        </p:nvSpPr>
        <p:spPr>
          <a:xfrm rot="19866710">
            <a:off x="4057110" y="2743361"/>
            <a:ext cx="1621694" cy="2825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" name="Right Arrow 43"/>
          <p:cNvSpPr/>
          <p:nvPr/>
        </p:nvSpPr>
        <p:spPr>
          <a:xfrm rot="21097535">
            <a:off x="4386836" y="3616201"/>
            <a:ext cx="1148136" cy="2564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20296789">
            <a:off x="6358207" y="3838412"/>
            <a:ext cx="2746635" cy="317777"/>
          </a:xfrm>
          <a:prstGeom prst="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315" y="4159965"/>
            <a:ext cx="1053627" cy="86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98" y="3872797"/>
            <a:ext cx="1808702" cy="1195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13857" r="10802" b="20332"/>
          <a:stretch/>
        </p:blipFill>
        <p:spPr bwMode="auto">
          <a:xfrm>
            <a:off x="882998" y="2573828"/>
            <a:ext cx="1777954" cy="116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2751049" y="4590410"/>
            <a:ext cx="8332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>
                <a:solidFill>
                  <a:schemeClr val="tx1"/>
                </a:solidFill>
              </a:rPr>
              <a:t>Renewal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trigger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58" name="Right Arrow 57"/>
          <p:cNvSpPr/>
          <p:nvPr/>
        </p:nvSpPr>
        <p:spPr>
          <a:xfrm>
            <a:off x="7292444" y="2460751"/>
            <a:ext cx="646389" cy="21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9" name="TextBox 14"/>
          <p:cNvSpPr txBox="1">
            <a:spLocks noChangeArrowheads="1"/>
          </p:cNvSpPr>
          <p:nvPr/>
        </p:nvSpPr>
        <p:spPr bwMode="auto">
          <a:xfrm>
            <a:off x="6501974" y="4484031"/>
            <a:ext cx="13276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756B99"/>
              </a:buClr>
              <a:buFont typeface="Wingdings" charset="2"/>
              <a:buChar char="§"/>
              <a:defRPr sz="28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400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2"/>
              <a:buChar char="§"/>
              <a:defRPr sz="2000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>
                <a:solidFill>
                  <a:schemeClr val="tx1"/>
                </a:solidFill>
              </a:rPr>
              <a:t>Print out </a:t>
            </a:r>
            <a:r>
              <a:rPr lang="de-CH" altLang="en-US" sz="1200" dirty="0" err="1">
                <a:solidFill>
                  <a:schemeClr val="tx1"/>
                </a:solidFill>
              </a:rPr>
              <a:t>of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>
                <a:solidFill>
                  <a:schemeClr val="tx1"/>
                </a:solidFill>
              </a:rPr>
              <a:t>generated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>
                <a:solidFill>
                  <a:schemeClr val="tx1"/>
                </a:solidFill>
              </a:rPr>
              <a:t>Renewal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list</a:t>
            </a:r>
            <a:r>
              <a:rPr lang="de-CH" altLang="en-US" sz="1200" dirty="0">
                <a:solidFill>
                  <a:schemeClr val="tx1"/>
                </a:solidFill>
              </a:rPr>
              <a:t> OR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>
                <a:solidFill>
                  <a:schemeClr val="tx1"/>
                </a:solidFill>
              </a:rPr>
              <a:t>offline </a:t>
            </a:r>
            <a:r>
              <a:rPr lang="de-CH" altLang="en-US" sz="1200" dirty="0" err="1">
                <a:solidFill>
                  <a:schemeClr val="tx1"/>
                </a:solidFill>
              </a:rPr>
              <a:t>file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to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be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 err="1">
                <a:solidFill>
                  <a:schemeClr val="tx1"/>
                </a:solidFill>
              </a:rPr>
              <a:t>uploaded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  <a:r>
              <a:rPr lang="de-CH" altLang="en-US" sz="1200" dirty="0" err="1">
                <a:solidFill>
                  <a:schemeClr val="tx1"/>
                </a:solidFill>
              </a:rPr>
              <a:t>to</a:t>
            </a:r>
            <a:r>
              <a:rPr lang="de-CH" altLang="en-US" sz="12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CH" altLang="en-US" sz="1200" dirty="0">
                <a:solidFill>
                  <a:schemeClr val="tx1"/>
                </a:solidFill>
              </a:rPr>
              <a:t>mobile </a:t>
            </a:r>
            <a:r>
              <a:rPr lang="de-CH" altLang="en-US" sz="1200" dirty="0" err="1">
                <a:solidFill>
                  <a:schemeClr val="tx1"/>
                </a:solidFill>
              </a:rPr>
              <a:t>phone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6013" y="5453224"/>
            <a:ext cx="591252" cy="10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ight Arrow 63"/>
          <p:cNvSpPr/>
          <p:nvPr/>
        </p:nvSpPr>
        <p:spPr>
          <a:xfrm rot="5245088">
            <a:off x="9192330" y="4310334"/>
            <a:ext cx="1101998" cy="291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6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8903057" y="5311125"/>
            <a:ext cx="498883" cy="142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38" y="5314012"/>
            <a:ext cx="456479" cy="4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Cloud"/>
          <p:cNvSpPr>
            <a:spLocks noChangeAspect="1" noEditPoints="1" noChangeArrowheads="1"/>
          </p:cNvSpPr>
          <p:nvPr/>
        </p:nvSpPr>
        <p:spPr bwMode="auto">
          <a:xfrm>
            <a:off x="5587703" y="3046000"/>
            <a:ext cx="1550594" cy="109453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en-US" sz="1200" dirty="0"/>
              <a:t>mobile</a:t>
            </a:r>
          </a:p>
          <a:p>
            <a:pPr>
              <a:defRPr/>
            </a:pPr>
            <a:r>
              <a:rPr lang="en-US" sz="1200" dirty="0"/>
              <a:t>Network – data transfer</a:t>
            </a:r>
            <a:endParaRPr lang="cs-CZ" sz="1200" dirty="0"/>
          </a:p>
        </p:txBody>
      </p:sp>
      <p:sp>
        <p:nvSpPr>
          <p:cNvPr id="69" name="Right Arrow 68"/>
          <p:cNvSpPr/>
          <p:nvPr/>
        </p:nvSpPr>
        <p:spPr>
          <a:xfrm rot="395769">
            <a:off x="4307581" y="4180578"/>
            <a:ext cx="628591" cy="226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0" name="Right Arrow 69"/>
          <p:cNvSpPr/>
          <p:nvPr/>
        </p:nvSpPr>
        <p:spPr>
          <a:xfrm rot="20762179">
            <a:off x="7468508" y="2821510"/>
            <a:ext cx="646389" cy="214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453" y="5789642"/>
            <a:ext cx="510455" cy="41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6641143" y="3210408"/>
            <a:ext cx="29051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ight Arrow 73"/>
          <p:cNvSpPr/>
          <p:nvPr/>
        </p:nvSpPr>
        <p:spPr>
          <a:xfrm rot="12844047">
            <a:off x="7422164" y="4619432"/>
            <a:ext cx="1969670" cy="339992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98" y="5736620"/>
            <a:ext cx="487590" cy="5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6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923" y="5580092"/>
            <a:ext cx="6477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838200" y="1132243"/>
            <a:ext cx="10515600" cy="940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/>
                </a:solidFill>
                <a:latin typeface="Poppins SemiBold" pitchFamily="2" charset="77"/>
                <a:ea typeface="+mj-ea"/>
                <a:cs typeface="Poppins SemiBold" pitchFamily="2" charset="77"/>
              </a:defRPr>
            </a:lvl1pPr>
          </a:lstStyle>
          <a:p>
            <a:pPr algn="ctr"/>
            <a:r>
              <a:rPr lang="en-US" altLang="en-US" sz="2800" dirty="0"/>
              <a:t>Renewal </a:t>
            </a:r>
            <a:r>
              <a:rPr lang="en-US" altLang="en-US" sz="2800" dirty="0" smtClean="0"/>
              <a:t>process </a:t>
            </a:r>
            <a:r>
              <a:rPr lang="en-US" altLang="en-US" sz="2800" dirty="0"/>
              <a:t>flow</a:t>
            </a:r>
            <a:endParaRPr lang="en-GB" sz="2600" dirty="0"/>
          </a:p>
        </p:txBody>
      </p:sp>
      <p:sp>
        <p:nvSpPr>
          <p:cNvPr id="77" name="Right Arrow 76"/>
          <p:cNvSpPr/>
          <p:nvPr/>
        </p:nvSpPr>
        <p:spPr>
          <a:xfrm rot="12059463">
            <a:off x="4322984" y="5297980"/>
            <a:ext cx="3122931" cy="317777"/>
          </a:xfrm>
          <a:prstGeom prst="rightArrow">
            <a:avLst/>
          </a:prstGeom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71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600" dirty="0" smtClean="0"/>
              <a:t>Additional resources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hlinkClick r:id="rId3"/>
              </a:rPr>
              <a:t>www.openimis.org</a:t>
            </a:r>
            <a:r>
              <a:rPr lang="en-US" dirty="0"/>
              <a:t> - Home of the </a:t>
            </a:r>
            <a:r>
              <a:rPr lang="en-US" dirty="0" err="1"/>
              <a:t>openIMIS</a:t>
            </a:r>
            <a:r>
              <a:rPr lang="en-US" dirty="0"/>
              <a:t> Initiative</a:t>
            </a:r>
          </a:p>
          <a:p>
            <a:endParaRPr lang="en-US" dirty="0"/>
          </a:p>
          <a:p>
            <a:r>
              <a:rPr lang="en-US" dirty="0"/>
              <a:t>Strategic direction given by a </a:t>
            </a:r>
            <a:r>
              <a:rPr lang="en-US" dirty="0">
                <a:hlinkClick r:id="rId4"/>
              </a:rPr>
              <a:t>Steering Group</a:t>
            </a:r>
            <a:endParaRPr lang="en-US" dirty="0"/>
          </a:p>
          <a:p>
            <a:endParaRPr lang="en-US" dirty="0"/>
          </a:p>
          <a:p>
            <a:r>
              <a:rPr lang="en-US" dirty="0"/>
              <a:t>Technical directions guided by a </a:t>
            </a:r>
            <a:r>
              <a:rPr lang="en-US" dirty="0">
                <a:hlinkClick r:id="rId5"/>
              </a:rPr>
              <a:t>Technical Advisory Group</a:t>
            </a:r>
            <a:endParaRPr lang="en-US" dirty="0"/>
          </a:p>
          <a:p>
            <a:endParaRPr lang="en-US" dirty="0">
              <a:hlinkClick r:id="rId6"/>
            </a:endParaRPr>
          </a:p>
          <a:p>
            <a:r>
              <a:rPr lang="en-US" dirty="0" err="1">
                <a:hlinkClick r:id="rId6"/>
              </a:rPr>
              <a:t>openIMIS</a:t>
            </a:r>
            <a:r>
              <a:rPr lang="en-US" dirty="0">
                <a:hlinkClick r:id="rId6"/>
              </a:rPr>
              <a:t> wiki</a:t>
            </a:r>
            <a:r>
              <a:rPr lang="en-US" dirty="0"/>
              <a:t> - Read more about </a:t>
            </a:r>
            <a:r>
              <a:rPr lang="en-US" dirty="0" err="1"/>
              <a:t>openIMIS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www.github.com/openimis</a:t>
            </a:r>
            <a:r>
              <a:rPr lang="en-US" dirty="0"/>
              <a:t> - Download software and source code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err="1">
                <a:hlinkClick r:id="rId8"/>
              </a:rPr>
              <a:t>openIMIS</a:t>
            </a:r>
            <a:r>
              <a:rPr lang="en-US" dirty="0">
                <a:hlinkClick r:id="rId8"/>
              </a:rPr>
              <a:t> Demo: demo.openimis.org</a:t>
            </a:r>
            <a:r>
              <a:rPr lang="en-US" dirty="0"/>
              <a:t> - use the demo now !</a:t>
            </a:r>
          </a:p>
          <a:p>
            <a:endParaRPr lang="en-US" dirty="0"/>
          </a:p>
          <a:p>
            <a:r>
              <a:rPr lang="en-US" dirty="0" err="1">
                <a:hlinkClick r:id="rId9"/>
              </a:rPr>
              <a:t>openIMIS</a:t>
            </a:r>
            <a:r>
              <a:rPr lang="en-US" dirty="0">
                <a:hlinkClick r:id="rId9"/>
              </a:rPr>
              <a:t> Service Desk</a:t>
            </a:r>
            <a:r>
              <a:rPr lang="en-US" dirty="0"/>
              <a:t>- report issues, bugs, or </a:t>
            </a:r>
            <a:r>
              <a:rPr lang="en-US" b="1" dirty="0"/>
              <a:t>feature requests 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418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3600" b="1" i="1" dirty="0" smtClean="0"/>
              <a:t>Overview of data flow</a:t>
            </a:r>
            <a:endParaRPr lang="en-GB" sz="3600" b="1" i="1" dirty="0"/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0963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4568"/>
            <a:ext cx="10515600" cy="940411"/>
          </a:xfrm>
        </p:spPr>
        <p:txBody>
          <a:bodyPr/>
          <a:lstStyle/>
          <a:p>
            <a:pPr algn="ctr"/>
            <a:r>
              <a:rPr lang="en-GB" dirty="0"/>
              <a:t>Communication within </a:t>
            </a:r>
            <a:r>
              <a:rPr lang="en-GB" dirty="0" err="1"/>
              <a:t>openIMIS</a:t>
            </a:r>
            <a:endParaRPr lang="en-GB" dirty="0"/>
          </a:p>
        </p:txBody>
      </p:sp>
      <p:sp>
        <p:nvSpPr>
          <p:cNvPr id="7" name="Left-Right Arrow 6"/>
          <p:cNvSpPr/>
          <p:nvPr/>
        </p:nvSpPr>
        <p:spPr>
          <a:xfrm rot="1725237">
            <a:off x="3015080" y="5592329"/>
            <a:ext cx="1677987" cy="231775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61" y="5490638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:\Users\Nemec\AppData\Local\Microsoft\Windows\Temporary Internet Files\Content.IE5\Q4RYVWLE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628" y="183832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853" y="4301202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57" y="4066309"/>
            <a:ext cx="10080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 descr="C:\Users\Nemec\AppData\Local\Microsoft\Windows\Temporary Internet Files\Content.IE5\BDJBG9NR\MC9003499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269">
            <a:off x="8306242" y="2919259"/>
            <a:ext cx="512762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07" y="4020618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647762" y="1986522"/>
            <a:ext cx="1428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central server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7807" y="4957052"/>
            <a:ext cx="13922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on-line</a:t>
            </a:r>
          </a:p>
        </p:txBody>
      </p:sp>
      <p:pic>
        <p:nvPicPr>
          <p:cNvPr id="17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608" y="4263951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112" y="4229997"/>
            <a:ext cx="6508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C:\Users\Nemec\AppData\Local\Microsoft\Windows\Temporary Internet Files\Content.IE5\Q4RYVWLE\MC90043979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987" y="4216182"/>
            <a:ext cx="652462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9800868" y="4952077"/>
            <a:ext cx="1392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mobile</a:t>
            </a:r>
            <a:endParaRPr kumimoji="0" lang="cs-CZ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1" name="Left-Right Arrow 20"/>
          <p:cNvSpPr/>
          <p:nvPr/>
        </p:nvSpPr>
        <p:spPr>
          <a:xfrm rot="1513374">
            <a:off x="6743703" y="2830564"/>
            <a:ext cx="1556362" cy="1983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7322679" y="5764384"/>
            <a:ext cx="1393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off-line</a:t>
            </a:r>
          </a:p>
        </p:txBody>
      </p:sp>
      <p:pic>
        <p:nvPicPr>
          <p:cNvPr id="25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56" y="4038382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2" descr="C:\Users\Nemec\AppData\Local\Microsoft\Windows\Temporary Internet Files\Content.IE5\BDJBG9NR\MC90044133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19" y="4085358"/>
            <a:ext cx="100806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7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66" y="4475758"/>
            <a:ext cx="7540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eft-Right Arrow 27"/>
          <p:cNvSpPr/>
          <p:nvPr/>
        </p:nvSpPr>
        <p:spPr>
          <a:xfrm rot="1829828">
            <a:off x="8877818" y="3725032"/>
            <a:ext cx="1116581" cy="20178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Left-Right Arrow 28"/>
          <p:cNvSpPr/>
          <p:nvPr/>
        </p:nvSpPr>
        <p:spPr>
          <a:xfrm rot="8305619">
            <a:off x="4274866" y="3472713"/>
            <a:ext cx="1139911" cy="1941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46825" y="3358358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9673081" y="3494570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sp>
        <p:nvSpPr>
          <p:cNvPr id="32" name="Left-Right Arrow 31"/>
          <p:cNvSpPr/>
          <p:nvPr/>
        </p:nvSpPr>
        <p:spPr>
          <a:xfrm>
            <a:off x="5183524" y="4219284"/>
            <a:ext cx="3673592" cy="226546"/>
          </a:xfrm>
          <a:prstGeom prst="leftRightArrow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91533" y="3729084"/>
            <a:ext cx="8905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physical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transport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13711" r="10977" b="19824"/>
          <a:stretch/>
        </p:blipFill>
        <p:spPr bwMode="auto">
          <a:xfrm>
            <a:off x="4332922" y="1986522"/>
            <a:ext cx="1141208" cy="75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" descr="C:\Users\Nemec\AppData\Local\Microsoft\Windows\Temporary Internet Files\Content.IE5\Q4RYVWLE\MC900439798[1].pn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28" y="4436865"/>
            <a:ext cx="388867" cy="38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060" y="4467141"/>
            <a:ext cx="437594" cy="43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591545" y="2892265"/>
            <a:ext cx="7905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Internet</a:t>
            </a:r>
          </a:p>
        </p:txBody>
      </p:sp>
      <p:pic>
        <p:nvPicPr>
          <p:cNvPr id="38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332" y="5486971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 descr="C:\Users\Nemec\AppData\Local\Microsoft\Windows\Temporary Internet Files\Content.IE5\D7496SN9\MP90043317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797" y="5486814"/>
            <a:ext cx="828769" cy="82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082139" y="1655545"/>
            <a:ext cx="2011997" cy="1800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0" name="Oval 39"/>
          <p:cNvSpPr/>
          <p:nvPr/>
        </p:nvSpPr>
        <p:spPr>
          <a:xfrm>
            <a:off x="8907180" y="3690524"/>
            <a:ext cx="2272608" cy="180011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083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 smtClean="0"/>
              <a:t>Processes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Enrolment </a:t>
            </a:r>
            <a:r>
              <a:rPr lang="en-GB" sz="1800" dirty="0"/>
              <a:t>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3656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Building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registers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Go down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(Administration -&gt;Locations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Products; Tools -&gt; Registers)</a:t>
            </a:r>
          </a:p>
          <a:p>
            <a:r>
              <a:rPr lang="de-CH" dirty="0" err="1" smtClean="0"/>
              <a:t>Demonstrate</a:t>
            </a:r>
            <a:r>
              <a:rPr lang="de-CH" dirty="0" smtClean="0"/>
              <a:t> </a:t>
            </a:r>
            <a:r>
              <a:rPr lang="de-CH" dirty="0" err="1" smtClean="0"/>
              <a:t>what</a:t>
            </a:r>
            <a:r>
              <a:rPr lang="de-CH" dirty="0" smtClean="0"/>
              <a:t> </a:t>
            </a:r>
            <a:r>
              <a:rPr lang="de-CH" dirty="0" err="1" smtClean="0"/>
              <a:t>you</a:t>
            </a:r>
            <a:r>
              <a:rPr lang="de-CH" dirty="0" smtClean="0"/>
              <a:t> </a:t>
            </a:r>
            <a:r>
              <a:rPr lang="de-CH" dirty="0" err="1" smtClean="0"/>
              <a:t>think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relevant in </a:t>
            </a:r>
            <a:r>
              <a:rPr lang="de-CH" dirty="0" err="1" smtClean="0"/>
              <a:t>your</a:t>
            </a:r>
            <a:r>
              <a:rPr lang="de-CH" dirty="0" smtClean="0"/>
              <a:t> </a:t>
            </a:r>
            <a:r>
              <a:rPr lang="de-CH" dirty="0" err="1" smtClean="0"/>
              <a:t>context</a:t>
            </a:r>
            <a:r>
              <a:rPr lang="de-CH" dirty="0" smtClean="0"/>
              <a:t> –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already</a:t>
            </a:r>
            <a:r>
              <a:rPr lang="de-CH" dirty="0" smtClean="0"/>
              <a:t> </a:t>
            </a:r>
            <a:r>
              <a:rPr lang="de-CH" dirty="0" err="1" smtClean="0"/>
              <a:t>created</a:t>
            </a:r>
            <a:r>
              <a:rPr lang="de-CH" dirty="0" smtClean="0"/>
              <a:t> </a:t>
            </a:r>
            <a:r>
              <a:rPr lang="de-CH" dirty="0" err="1" smtClean="0"/>
              <a:t>products</a:t>
            </a:r>
            <a:r>
              <a:rPr lang="de-CH" dirty="0" smtClean="0"/>
              <a:t>, </a:t>
            </a:r>
            <a:r>
              <a:rPr lang="de-CH" dirty="0" err="1" smtClean="0"/>
              <a:t>facilities</a:t>
            </a:r>
            <a:r>
              <a:rPr lang="de-CH" dirty="0" smtClean="0"/>
              <a:t>, </a:t>
            </a:r>
            <a:r>
              <a:rPr lang="de-CH" dirty="0" err="1" smtClean="0"/>
              <a:t>price</a:t>
            </a:r>
            <a:r>
              <a:rPr lang="de-CH" dirty="0" smtClean="0"/>
              <a:t> </a:t>
            </a:r>
            <a:r>
              <a:rPr lang="de-CH" dirty="0" err="1" smtClean="0"/>
              <a:t>lists</a:t>
            </a:r>
            <a:r>
              <a:rPr lang="de-CH" dirty="0" smtClean="0"/>
              <a:t>, </a:t>
            </a:r>
            <a:r>
              <a:rPr lang="de-CH" dirty="0" err="1" smtClean="0"/>
              <a:t>users</a:t>
            </a:r>
            <a:r>
              <a:rPr lang="de-CH" dirty="0" smtClean="0"/>
              <a:t> </a:t>
            </a:r>
            <a:r>
              <a:rPr lang="de-CH" dirty="0" err="1" smtClean="0"/>
              <a:t>beforehand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make</a:t>
            </a:r>
            <a:r>
              <a:rPr lang="de-CH" dirty="0" smtClean="0"/>
              <a:t> </a:t>
            </a:r>
            <a:r>
              <a:rPr lang="de-CH" dirty="0" err="1" smtClean="0"/>
              <a:t>things</a:t>
            </a:r>
            <a:r>
              <a:rPr lang="de-CH" dirty="0" smtClean="0"/>
              <a:t> </a:t>
            </a:r>
            <a:r>
              <a:rPr lang="de-CH" dirty="0" err="1" smtClean="0"/>
              <a:t>faster</a:t>
            </a:r>
            <a:endParaRPr lang="de-CH" dirty="0" smtClean="0"/>
          </a:p>
          <a:p>
            <a:r>
              <a:rPr lang="de-CH" dirty="0" smtClean="0"/>
              <a:t>Images (</a:t>
            </a:r>
            <a:r>
              <a:rPr lang="de-CH" dirty="0" err="1" smtClean="0"/>
              <a:t>next</a:t>
            </a:r>
            <a:r>
              <a:rPr lang="de-CH" dirty="0" smtClean="0"/>
              <a:t> </a:t>
            </a:r>
            <a:r>
              <a:rPr lang="de-CH" dirty="0" err="1" smtClean="0"/>
              <a:t>slide</a:t>
            </a:r>
            <a:r>
              <a:rPr lang="de-CH" dirty="0" smtClean="0"/>
              <a:t>)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provided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help</a:t>
            </a:r>
            <a:r>
              <a:rPr lang="de-CH" dirty="0" smtClean="0"/>
              <a:t> </a:t>
            </a:r>
            <a:r>
              <a:rPr lang="de-CH" dirty="0" err="1" smtClean="0"/>
              <a:t>visualize</a:t>
            </a:r>
            <a:r>
              <a:rPr lang="de-CH" dirty="0" smtClean="0"/>
              <a:t> </a:t>
            </a:r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some</a:t>
            </a:r>
            <a:r>
              <a:rPr lang="de-CH" dirty="0" smtClean="0"/>
              <a:t> </a:t>
            </a:r>
            <a:r>
              <a:rPr lang="de-CH" dirty="0" err="1" smtClean="0"/>
              <a:t>key</a:t>
            </a:r>
            <a:r>
              <a:rPr lang="de-CH" dirty="0" smtClean="0"/>
              <a:t> </a:t>
            </a:r>
            <a:r>
              <a:rPr lang="de-CH" dirty="0" err="1" smtClean="0"/>
              <a:t>registers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connected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overall</a:t>
            </a:r>
            <a:r>
              <a:rPr lang="de-CH" dirty="0" smtClean="0"/>
              <a:t> </a:t>
            </a:r>
            <a:r>
              <a:rPr lang="de-CH" dirty="0" err="1" smtClean="0"/>
              <a:t>context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scheme</a:t>
            </a:r>
            <a:r>
              <a:rPr lang="de-CH" dirty="0" smtClean="0"/>
              <a:t> – </a:t>
            </a:r>
            <a:r>
              <a:rPr lang="de-CH" dirty="0" err="1" smtClean="0"/>
              <a:t>use</a:t>
            </a:r>
            <a:r>
              <a:rPr lang="de-CH" dirty="0" smtClean="0"/>
              <a:t> </a:t>
            </a:r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needed</a:t>
            </a:r>
            <a:r>
              <a:rPr lang="de-CH" dirty="0" smtClean="0"/>
              <a:t>!</a:t>
            </a:r>
          </a:p>
          <a:p>
            <a:r>
              <a:rPr lang="de-CH" dirty="0" smtClean="0"/>
              <a:t>Go </a:t>
            </a:r>
            <a:r>
              <a:rPr lang="de-CH" dirty="0" err="1" smtClean="0"/>
              <a:t>through</a:t>
            </a:r>
            <a:r>
              <a:rPr lang="de-CH" dirty="0" smtClean="0"/>
              <a:t> all </a:t>
            </a:r>
            <a:r>
              <a:rPr lang="de-CH" dirty="0" err="1" smtClean="0"/>
              <a:t>screens</a:t>
            </a:r>
            <a:r>
              <a:rPr lang="de-CH" dirty="0" smtClean="0"/>
              <a:t> in different time </a:t>
            </a:r>
            <a:r>
              <a:rPr lang="de-CH" dirty="0" err="1" smtClean="0"/>
              <a:t>blocks</a:t>
            </a:r>
            <a:r>
              <a:rPr lang="de-CH" dirty="0" smtClean="0"/>
              <a:t>: Block 1 – </a:t>
            </a:r>
            <a:r>
              <a:rPr lang="de-CH" dirty="0" err="1" smtClean="0"/>
              <a:t>diagnosis</a:t>
            </a:r>
            <a:r>
              <a:rPr lang="de-CH" dirty="0" smtClean="0"/>
              <a:t>, </a:t>
            </a:r>
            <a:r>
              <a:rPr lang="de-CH" dirty="0" err="1" smtClean="0"/>
              <a:t>locations</a:t>
            </a:r>
            <a:r>
              <a:rPr lang="de-CH" dirty="0" smtClean="0"/>
              <a:t>, </a:t>
            </a:r>
            <a:r>
              <a:rPr lang="de-CH" dirty="0" err="1" smtClean="0"/>
              <a:t>payers</a:t>
            </a:r>
            <a:r>
              <a:rPr lang="de-CH" dirty="0" smtClean="0"/>
              <a:t>; Block 2 – Claim Administrators, </a:t>
            </a:r>
            <a:r>
              <a:rPr lang="de-CH" dirty="0" err="1" smtClean="0"/>
              <a:t>Enrolment</a:t>
            </a:r>
            <a:r>
              <a:rPr lang="de-CH" dirty="0" smtClean="0"/>
              <a:t> </a:t>
            </a:r>
            <a:r>
              <a:rPr lang="de-CH" dirty="0" err="1" smtClean="0"/>
              <a:t>Officers</a:t>
            </a:r>
            <a:r>
              <a:rPr lang="de-CH" dirty="0" smtClean="0"/>
              <a:t>, Users, User </a:t>
            </a:r>
            <a:r>
              <a:rPr lang="de-CH" dirty="0" err="1" smtClean="0"/>
              <a:t>Profiles</a:t>
            </a:r>
            <a:r>
              <a:rPr lang="de-CH" dirty="0" smtClean="0"/>
              <a:t>; Block 3 - Medical Items, Medical Services, Price </a:t>
            </a:r>
            <a:r>
              <a:rPr lang="de-CH" dirty="0" err="1" smtClean="0"/>
              <a:t>lists</a:t>
            </a:r>
            <a:r>
              <a:rPr lang="de-CH" dirty="0" smtClean="0"/>
              <a:t>, </a:t>
            </a:r>
            <a:r>
              <a:rPr lang="de-CH" dirty="0" err="1" smtClean="0"/>
              <a:t>Health</a:t>
            </a:r>
            <a:r>
              <a:rPr lang="de-CH" dirty="0" smtClean="0"/>
              <a:t> </a:t>
            </a:r>
            <a:r>
              <a:rPr lang="de-CH" dirty="0" err="1" smtClean="0"/>
              <a:t>facility</a:t>
            </a:r>
            <a:r>
              <a:rPr lang="de-CH" dirty="0" smtClean="0"/>
              <a:t>; Block 4 – Products</a:t>
            </a:r>
          </a:p>
        </p:txBody>
      </p:sp>
    </p:spTree>
    <p:extLst>
      <p:ext uri="{BB962C8B-B14F-4D97-AF65-F5344CB8AC3E}">
        <p14:creationId xmlns:p14="http://schemas.microsoft.com/office/powerpoint/2010/main" val="301810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 smtClean="0"/>
              <a:t>Construction of a scheme - I</a:t>
            </a:r>
            <a:endParaRPr lang="en-GB" b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3" y="2354885"/>
            <a:ext cx="2125263" cy="159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9756746" y="4941325"/>
            <a:ext cx="1055998" cy="1142257"/>
            <a:chOff x="7192103" y="4195700"/>
            <a:chExt cx="1556692" cy="1510540"/>
          </a:xfrm>
        </p:grpSpPr>
        <p:pic>
          <p:nvPicPr>
            <p:cNvPr id="15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35" descr="C:\Users\srivsi\AppData\Local\Microsoft\Windows\Temporary Internet Files\Content.IE5\YOC8F3O3\Umbrella-34563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385" y="2180419"/>
            <a:ext cx="888531" cy="89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08" y="3632194"/>
            <a:ext cx="1602889" cy="114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1" descr="C:\Users\srivsi\AppData\Local\Microsoft\Windows\Temporary Internet Files\Content.IE5\MQ4LQITT\handshake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21" y="2815275"/>
            <a:ext cx="1336664" cy="90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6843652" y="4978357"/>
            <a:ext cx="1084234" cy="1114660"/>
            <a:chOff x="7192103" y="4195700"/>
            <a:chExt cx="1556692" cy="1510540"/>
          </a:xfrm>
        </p:grpSpPr>
        <p:pic>
          <p:nvPicPr>
            <p:cNvPr id="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7205391" y="4361825"/>
            <a:ext cx="1219204" cy="779749"/>
            <a:chOff x="719395" y="1031234"/>
            <a:chExt cx="2396922" cy="1392515"/>
          </a:xfrm>
        </p:grpSpPr>
        <p:pic>
          <p:nvPicPr>
            <p:cNvPr id="24" name="Picture 23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5" name="Group 24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28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6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/>
          <p:cNvGrpSpPr/>
          <p:nvPr/>
        </p:nvGrpSpPr>
        <p:grpSpPr>
          <a:xfrm>
            <a:off x="9673475" y="2241169"/>
            <a:ext cx="1139270" cy="600883"/>
            <a:chOff x="719395" y="1031234"/>
            <a:chExt cx="2396922" cy="1392515"/>
          </a:xfrm>
        </p:grpSpPr>
        <p:pic>
          <p:nvPicPr>
            <p:cNvPr id="32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36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0281442" y="2214210"/>
            <a:ext cx="615069" cy="798668"/>
            <a:chOff x="7456275" y="1294401"/>
            <a:chExt cx="1409328" cy="1985476"/>
          </a:xfrm>
        </p:grpSpPr>
        <p:pic>
          <p:nvPicPr>
            <p:cNvPr id="40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7997629" y="4493602"/>
            <a:ext cx="493458" cy="610003"/>
            <a:chOff x="7456275" y="1294401"/>
            <a:chExt cx="1409328" cy="1985476"/>
          </a:xfrm>
        </p:grpSpPr>
        <p:pic>
          <p:nvPicPr>
            <p:cNvPr id="4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10043529" y="4115251"/>
            <a:ext cx="1219204" cy="779749"/>
            <a:chOff x="719395" y="1031234"/>
            <a:chExt cx="2396922" cy="1392515"/>
          </a:xfrm>
        </p:grpSpPr>
        <p:pic>
          <p:nvPicPr>
            <p:cNvPr id="46" name="Picture 18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Group 4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5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10722128" y="4207937"/>
            <a:ext cx="493458" cy="610003"/>
            <a:chOff x="7456275" y="1294401"/>
            <a:chExt cx="1409328" cy="1985476"/>
          </a:xfrm>
        </p:grpSpPr>
        <p:pic>
          <p:nvPicPr>
            <p:cNvPr id="54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111417" y="2354886"/>
            <a:ext cx="854654" cy="1456830"/>
            <a:chOff x="3111417" y="2354886"/>
            <a:chExt cx="854654" cy="1456830"/>
          </a:xfrm>
        </p:grpSpPr>
        <p:pic>
          <p:nvPicPr>
            <p:cNvPr id="57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538443" y="4836092"/>
            <a:ext cx="690194" cy="580187"/>
            <a:chOff x="1538443" y="4836092"/>
            <a:chExt cx="690194" cy="580187"/>
          </a:xfrm>
        </p:grpSpPr>
        <p:pic>
          <p:nvPicPr>
            <p:cNvPr id="12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0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9437" y="5499688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30334" y="5543383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9080" y="5552817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2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903" y="5627919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9603" y="5608610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7" descr="C:\Users\srivsi\AppData\Local\Microsoft\Windows\Temporary Internet Files\Content.IE5\1L3AV0ZX\stickman[1]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2272" y="5611856"/>
            <a:ext cx="296580" cy="5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Left Arrow 65"/>
          <p:cNvSpPr/>
          <p:nvPr/>
        </p:nvSpPr>
        <p:spPr>
          <a:xfrm rot="760799">
            <a:off x="4601122" y="3602039"/>
            <a:ext cx="53493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Left Arrow 66"/>
          <p:cNvSpPr/>
          <p:nvPr/>
        </p:nvSpPr>
        <p:spPr>
          <a:xfrm rot="21168811">
            <a:off x="4580618" y="2714858"/>
            <a:ext cx="3295934" cy="36309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eft Arrow 67"/>
          <p:cNvSpPr/>
          <p:nvPr/>
        </p:nvSpPr>
        <p:spPr>
          <a:xfrm rot="1307138">
            <a:off x="4665583" y="3594831"/>
            <a:ext cx="2915359" cy="38429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0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Construction of a scheme - </a:t>
            </a:r>
            <a:r>
              <a:rPr lang="en-GB" b="0" dirty="0" smtClean="0"/>
              <a:t>II</a:t>
            </a:r>
            <a:endParaRPr lang="en-GB" b="0" dirty="0"/>
          </a:p>
        </p:txBody>
      </p:sp>
      <p:pic>
        <p:nvPicPr>
          <p:cNvPr id="1027" name="Picture 3" descr="C:\Users\srivsi\AppData\Local\Microsoft\Windows\Temporary Internet Files\Content.IE5\DP88JB1M\PL_Warsaw_wilanów_locat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38" y="3828086"/>
            <a:ext cx="2016997" cy="23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ontent Placeholder 69"/>
          <p:cNvPicPr>
            <a:picLocks noGrp="1"/>
          </p:cNvPicPr>
          <p:nvPr>
            <p:ph idx="1"/>
          </p:nvPr>
        </p:nvPicPr>
        <p:blipFill rotWithShape="1">
          <a:blip r:embed="rId4"/>
          <a:srcRect l="31430" t="13359" r="51636" b="39773"/>
          <a:stretch/>
        </p:blipFill>
        <p:spPr bwMode="auto">
          <a:xfrm>
            <a:off x="7458726" y="2378630"/>
            <a:ext cx="1651675" cy="3553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93445" y="4226110"/>
            <a:ext cx="1993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Is someone paying on behalf on the insured family/group?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893102" y="5583836"/>
            <a:ext cx="4565626" cy="172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4927177" y="4768026"/>
            <a:ext cx="2531551" cy="658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49" descr="C:\Users\srivsi\AppData\Local\Microsoft\Windows\Temporary Internet Files\Content.IE5\Q1JJKK6W\how-to-make-an-ideas-community-work-defining-the-roles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12784" r="38016"/>
          <a:stretch/>
        </p:blipFill>
        <p:spPr bwMode="auto">
          <a:xfrm>
            <a:off x="2993445" y="2192373"/>
            <a:ext cx="551099" cy="11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1023488" y="2692790"/>
            <a:ext cx="817918" cy="810942"/>
            <a:chOff x="7192103" y="4195700"/>
            <a:chExt cx="1556692" cy="1510540"/>
          </a:xfrm>
        </p:grpSpPr>
        <p:pic>
          <p:nvPicPr>
            <p:cNvPr id="83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6" name="Straight Arrow Connector 85"/>
          <p:cNvCxnSpPr/>
          <p:nvPr/>
        </p:nvCxnSpPr>
        <p:spPr>
          <a:xfrm flipH="1" flipV="1">
            <a:off x="2098624" y="3144029"/>
            <a:ext cx="5360104" cy="2033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flipH="1" flipV="1">
            <a:off x="3656516" y="3087561"/>
            <a:ext cx="3802210" cy="173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0" name="Picture 2" descr="C:\Users\Nemec\AppData\Local\Microsoft\Windows\Temporary Internet Files\Content.IE5\A3WHSOQH\MP900446464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19" y="2340343"/>
            <a:ext cx="522656" cy="42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7" descr="C:\Users\srivsi\AppData\Local\Microsoft\Windows\Temporary Internet Files\Content.IE5\MQ4LQITT\j0387150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504" y="2371345"/>
            <a:ext cx="522287" cy="52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>
          <a:xfrm flipH="1" flipV="1">
            <a:off x="4590792" y="2964677"/>
            <a:ext cx="2867934" cy="16522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859840" y="2562793"/>
            <a:ext cx="797597" cy="419182"/>
            <a:chOff x="719395" y="1031234"/>
            <a:chExt cx="2396922" cy="1392515"/>
          </a:xfrm>
        </p:grpSpPr>
        <p:pic>
          <p:nvPicPr>
            <p:cNvPr id="96" name="Picture 95" descr="C:\Users\srivsi\AppData\Local\Microsoft\Windows\Temporary Internet Files\Content.IE5\1L3AV0ZX\large-Syringe-0-12338[1]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1598" y="1620852"/>
              <a:ext cx="800053" cy="7960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7" name="Group 96"/>
            <p:cNvGrpSpPr/>
            <p:nvPr/>
          </p:nvGrpSpPr>
          <p:grpSpPr>
            <a:xfrm>
              <a:off x="719395" y="1266568"/>
              <a:ext cx="1019332" cy="513263"/>
              <a:chOff x="719395" y="1266568"/>
              <a:chExt cx="1019332" cy="513263"/>
            </a:xfrm>
          </p:grpSpPr>
          <p:pic>
            <p:nvPicPr>
              <p:cNvPr id="100" name="Picture 65" descr="C:\Users\srivsi\AppData\Local\Microsoft\Windows\Temporary Internet Files\Content.IE5\YOC8F3O3\large-medical-pills-33.3-3630[1].gif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8727" y="1266568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1" name="Picture 66" descr="C:\Users\srivsi\AppData\Local\Microsoft\Windows\Temporary Internet Files\Content.IE5\MQ4LQITT\medical-pills-3630-large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9395" y="1296327"/>
                <a:ext cx="360000" cy="358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" name="Picture 68" descr="C:\Users\srivsi\AppData\Local\Microsoft\Windows\Temporary Internet Files\Content.IE5\O5536ILV\medium-medical-pills-0-3630[1]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0770" y="1422231"/>
                <a:ext cx="360000" cy="357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8" name="Picture 73" descr="C:\Users\srivsi\AppData\Local\Microsoft\Windows\Temporary Internet Files\Content.IE5\YOC8F3O3\Análisis-de-sangre[1]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648" y="2004178"/>
              <a:ext cx="745904" cy="419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9" name="Picture 75" descr="C:\Users\srivsi\AppData\Local\Microsoft\Windows\Temporary Internet Files\Content.IE5\O5536ILV\xray-image[1].gif"/>
            <p:cNvPicPr>
              <a:picLocks noChangeAspect="1" noChangeArrowheads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449" y="1031234"/>
              <a:ext cx="828868" cy="828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3" name="Straight Arrow Connector 102"/>
          <p:cNvCxnSpPr>
            <a:stCxn id="70" idx="1"/>
          </p:cNvCxnSpPr>
          <p:nvPr/>
        </p:nvCxnSpPr>
        <p:spPr>
          <a:xfrm flipH="1" flipV="1">
            <a:off x="6333108" y="3087562"/>
            <a:ext cx="1125618" cy="1067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 flipV="1">
            <a:off x="6485508" y="3087561"/>
            <a:ext cx="973220" cy="86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/>
          <p:cNvGrpSpPr/>
          <p:nvPr/>
        </p:nvGrpSpPr>
        <p:grpSpPr>
          <a:xfrm>
            <a:off x="9344607" y="4922370"/>
            <a:ext cx="493458" cy="610003"/>
            <a:chOff x="7456275" y="1294401"/>
            <a:chExt cx="1409328" cy="1985476"/>
          </a:xfrm>
        </p:grpSpPr>
        <p:pic>
          <p:nvPicPr>
            <p:cNvPr id="113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275" y="1309428"/>
              <a:ext cx="1409328" cy="1970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360" y="1294401"/>
              <a:ext cx="574954" cy="550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11" name="Straight Arrow Connector 110"/>
          <p:cNvCxnSpPr/>
          <p:nvPr/>
        </p:nvCxnSpPr>
        <p:spPr>
          <a:xfrm>
            <a:off x="9110401" y="3626084"/>
            <a:ext cx="422544" cy="1200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Picture 6" descr="C:\Users\srivsi\AppData\Local\Microsoft\Windows\Temporary Internet Files\Content.IE5\UTA0NKQV\hospital[1].gif"/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2471" y="4528500"/>
            <a:ext cx="1062631" cy="79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8" name="Straight Arrow Connector 117"/>
          <p:cNvCxnSpPr/>
          <p:nvPr/>
        </p:nvCxnSpPr>
        <p:spPr>
          <a:xfrm>
            <a:off x="9019340" y="3219535"/>
            <a:ext cx="1238935" cy="1702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/>
          <p:cNvGrpSpPr/>
          <p:nvPr/>
        </p:nvGrpSpPr>
        <p:grpSpPr>
          <a:xfrm>
            <a:off x="10734600" y="5444410"/>
            <a:ext cx="578372" cy="451238"/>
            <a:chOff x="7192103" y="4195700"/>
            <a:chExt cx="1556692" cy="1510540"/>
          </a:xfrm>
        </p:grpSpPr>
        <p:pic>
          <p:nvPicPr>
            <p:cNvPr id="121" name="Picture 71" descr="C:\Users\srivsi\AppData\Local\Microsoft\Windows\Temporary Internet Files\Content.IE5\YOC8F3O3\escape_health[1]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2103" y="4366201"/>
              <a:ext cx="1556692" cy="134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8" descr="C:\Users\srivsi\AppData\Local\Microsoft\Windows\Temporary Internet Files\Content.IE5\UTA0NKQV\16250-illustration-of-a-nurse-pv[1]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327" y="4195700"/>
              <a:ext cx="450904" cy="506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7" name="Group 126"/>
          <p:cNvGrpSpPr/>
          <p:nvPr/>
        </p:nvGrpSpPr>
        <p:grpSpPr>
          <a:xfrm>
            <a:off x="10740628" y="3219535"/>
            <a:ext cx="357784" cy="848708"/>
            <a:chOff x="3111417" y="2354886"/>
            <a:chExt cx="854654" cy="1456830"/>
          </a:xfrm>
        </p:grpSpPr>
        <p:pic>
          <p:nvPicPr>
            <p:cNvPr id="128" name="Picture 12" descr="C:\Users\srivsi\AppData\Local\Microsoft\Windows\Temporary Internet Files\Content.IE5\XXWN3C7E\qegBC[1]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1417" y="2365912"/>
              <a:ext cx="854654" cy="1445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356" y="2354886"/>
              <a:ext cx="348667" cy="403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/>
          <p:cNvGrpSpPr/>
          <p:nvPr/>
        </p:nvGrpSpPr>
        <p:grpSpPr>
          <a:xfrm>
            <a:off x="10258275" y="3237164"/>
            <a:ext cx="468392" cy="923729"/>
            <a:chOff x="1538443" y="4836092"/>
            <a:chExt cx="690194" cy="580187"/>
          </a:xfrm>
        </p:grpSpPr>
        <p:pic>
          <p:nvPicPr>
            <p:cNvPr id="131" name="Picture 44" descr="C:\Users\srivsi\AppData\Local\Microsoft\Windows\Temporary Internet Files\Content.IE5\UTA0NKQV\0511-0809-0703-4604_Signing_a_Contract_Clip_Art_clipart_image[1].jpg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443" y="4836092"/>
              <a:ext cx="583521" cy="580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5" descr="C:\Users\srivsi\AppData\Local\Microsoft\Windows\Temporary Internet Files\Content.IE5\H3T0LUSE\dollar[1].gif"/>
            <p:cNvPicPr>
              <a:picLocks noChangeAspect="1" noChangeArrowheads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890" y="5041036"/>
              <a:ext cx="342747" cy="328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36" name="Straight Arrow Connector 135"/>
          <p:cNvCxnSpPr/>
          <p:nvPr/>
        </p:nvCxnSpPr>
        <p:spPr>
          <a:xfrm>
            <a:off x="9171740" y="3087562"/>
            <a:ext cx="946621" cy="475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1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600" dirty="0"/>
              <a:t>Product Presentation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200" dirty="0"/>
              <a:t>Overview of data flow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200" dirty="0"/>
              <a:t>Construction of a scheme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3600" b="1" i="1" dirty="0"/>
              <a:t>Processes</a:t>
            </a:r>
          </a:p>
          <a:p>
            <a:pPr marL="742950" lvl="1" indent="-742950">
              <a:spcBef>
                <a:spcPts val="1000"/>
              </a:spcBef>
              <a:buFont typeface="+mj-lt"/>
              <a:buAutoNum type="alphaLcPeriod"/>
            </a:pPr>
            <a:r>
              <a:rPr lang="en-GB" sz="3600" b="1" i="1" dirty="0">
                <a:solidFill>
                  <a:schemeClr val="tx1"/>
                </a:solidFill>
              </a:rPr>
              <a:t>Enrolment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 smtClean="0"/>
              <a:t>Health Service </a:t>
            </a:r>
            <a:r>
              <a:rPr lang="en-GB" sz="1800" dirty="0"/>
              <a:t>Utilization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Claims process</a:t>
            </a:r>
          </a:p>
          <a:p>
            <a:pPr marL="571500" lvl="1" indent="-457200">
              <a:buFont typeface="+mj-lt"/>
              <a:buAutoNum type="alphaLcPeriod"/>
            </a:pPr>
            <a:r>
              <a:rPr lang="en-GB" sz="1800" dirty="0"/>
              <a:t>Renewal </a:t>
            </a:r>
            <a:r>
              <a:rPr lang="en-GB" sz="1800" dirty="0" smtClean="0"/>
              <a:t>Process</a:t>
            </a:r>
            <a:endParaRPr lang="en-GB" sz="1800" dirty="0"/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028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penIMIS_master">
  <a:themeElements>
    <a:clrScheme name="openIM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374"/>
      </a:accent1>
      <a:accent2>
        <a:srgbClr val="33818F"/>
      </a:accent2>
      <a:accent3>
        <a:srgbClr val="B2D0D5"/>
      </a:accent3>
      <a:accent4>
        <a:srgbClr val="80B0B9"/>
      </a:accent4>
      <a:accent5>
        <a:srgbClr val="424242"/>
      </a:accent5>
      <a:accent6>
        <a:srgbClr val="747474"/>
      </a:accent6>
      <a:hlink>
        <a:srgbClr val="2D96EA"/>
      </a:hlink>
      <a:folHlink>
        <a:srgbClr val="D9494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MIS_master" id="{5BAE1D2A-0D41-1B45-B814-3012FA874713}" vid="{BF864BEA-582F-9F47-BB01-B22C8EF747E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openIMIS_master</Template>
  <TotalTime>0</TotalTime>
  <Words>1073</Words>
  <Application>Microsoft Office PowerPoint</Application>
  <PresentationFormat>Widescreen</PresentationFormat>
  <Paragraphs>186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Poppins</vt:lpstr>
      <vt:lpstr>Poppins ExtraLight</vt:lpstr>
      <vt:lpstr>Poppins Light</vt:lpstr>
      <vt:lpstr>Poppins SemiBold</vt:lpstr>
      <vt:lpstr>Symbol</vt:lpstr>
      <vt:lpstr>openIMIS_master</vt:lpstr>
      <vt:lpstr>Running an openIMIS Demo   </vt:lpstr>
      <vt:lpstr>Pre requisites</vt:lpstr>
      <vt:lpstr>Product Presentation Overview</vt:lpstr>
      <vt:lpstr>Communication within openIMIS</vt:lpstr>
      <vt:lpstr>Product Presentation Overview</vt:lpstr>
      <vt:lpstr>Building of registers</vt:lpstr>
      <vt:lpstr>Construction of a scheme - I</vt:lpstr>
      <vt:lpstr>Construction of a scheme - II</vt:lpstr>
      <vt:lpstr>Product Presentation Overview</vt:lpstr>
      <vt:lpstr>Enrolment Process</vt:lpstr>
      <vt:lpstr>Enrolment – I (Sample Process)</vt:lpstr>
      <vt:lpstr>Product Presentation Overview</vt:lpstr>
      <vt:lpstr>Health Service Utilization</vt:lpstr>
      <vt:lpstr>PowerPoint Presentation</vt:lpstr>
      <vt:lpstr>Product Presentation Overview</vt:lpstr>
      <vt:lpstr>Claims Process</vt:lpstr>
      <vt:lpstr>PowerPoint Presentation</vt:lpstr>
      <vt:lpstr>Product Presentation Overview</vt:lpstr>
      <vt:lpstr>Renewal Process</vt:lpstr>
      <vt:lpstr>PowerPoint Presentation</vt:lpstr>
      <vt:lpstr>Additional resources</vt:lpstr>
    </vt:vector>
  </TitlesOfParts>
  <Company>Swiss TPH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Siddharth Srivastava</dc:creator>
  <cp:lastModifiedBy>Siddharth Srivastava</cp:lastModifiedBy>
  <cp:revision>157</cp:revision>
  <dcterms:created xsi:type="dcterms:W3CDTF">2018-12-07T13:39:12Z</dcterms:created>
  <dcterms:modified xsi:type="dcterms:W3CDTF">2019-12-16T16:25:50Z</dcterms:modified>
</cp:coreProperties>
</file>