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41" r:id="rId3"/>
    <p:sldId id="442" r:id="rId4"/>
    <p:sldId id="443" r:id="rId5"/>
    <p:sldId id="444" r:id="rId6"/>
    <p:sldId id="445" r:id="rId7"/>
    <p:sldId id="428" r:id="rId8"/>
    <p:sldId id="447" r:id="rId9"/>
    <p:sldId id="466" r:id="rId10"/>
    <p:sldId id="451" r:id="rId11"/>
    <p:sldId id="436" r:id="rId12"/>
    <p:sldId id="469" r:id="rId13"/>
    <p:sldId id="454" r:id="rId14"/>
    <p:sldId id="438" r:id="rId15"/>
    <p:sldId id="470" r:id="rId16"/>
    <p:sldId id="456" r:id="rId17"/>
    <p:sldId id="439" r:id="rId18"/>
    <p:sldId id="458" r:id="rId19"/>
    <p:sldId id="459" r:id="rId20"/>
    <p:sldId id="457" r:id="rId21"/>
    <p:sldId id="440" r:id="rId22"/>
    <p:sldId id="461" r:id="rId23"/>
    <p:sldId id="471" r:id="rId24"/>
    <p:sldId id="427" r:id="rId25"/>
    <p:sldId id="450" r:id="rId26"/>
    <p:sldId id="462" r:id="rId27"/>
    <p:sldId id="463" r:id="rId28"/>
    <p:sldId id="464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D13A3F-4708-4685-9729-01E398D28A59}">
          <p14:sldIdLst>
            <p14:sldId id="256"/>
            <p14:sldId id="441"/>
            <p14:sldId id="442"/>
            <p14:sldId id="443"/>
            <p14:sldId id="444"/>
            <p14:sldId id="445"/>
            <p14:sldId id="428"/>
            <p14:sldId id="447"/>
            <p14:sldId id="466"/>
            <p14:sldId id="451"/>
            <p14:sldId id="436"/>
            <p14:sldId id="469"/>
            <p14:sldId id="454"/>
            <p14:sldId id="438"/>
            <p14:sldId id="470"/>
            <p14:sldId id="456"/>
            <p14:sldId id="439"/>
            <p14:sldId id="458"/>
            <p14:sldId id="459"/>
            <p14:sldId id="457"/>
            <p14:sldId id="440"/>
            <p14:sldId id="461"/>
            <p14:sldId id="471"/>
            <p14:sldId id="427"/>
            <p14:sldId id="450"/>
            <p14:sldId id="462"/>
            <p14:sldId id="463"/>
            <p14:sldId id="4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2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0" autoAdjust="0"/>
    <p:restoredTop sz="85995" autoAdjust="0"/>
  </p:normalViewPr>
  <p:slideViewPr>
    <p:cSldViewPr snapToGrid="0" snapToObjects="1">
      <p:cViewPr varScale="1">
        <p:scale>
          <a:sx n="99" d="100"/>
          <a:sy n="99" d="100"/>
        </p:scale>
        <p:origin x="123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3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10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Approaching clients</a:t>
            </a:r>
            <a:r>
              <a:rPr lang="en-GB" baseline="0" dirty="0" smtClean="0"/>
              <a:t> and enrolling</a:t>
            </a:r>
          </a:p>
          <a:p>
            <a:r>
              <a:rPr lang="en-GB" baseline="0" dirty="0" smtClean="0"/>
              <a:t>A key question – when is policy activated/coverage started?</a:t>
            </a:r>
          </a:p>
          <a:p>
            <a:r>
              <a:rPr lang="en-GB" baseline="0" dirty="0" smtClean="0"/>
              <a:t>Financial transaction – norm, accounting requirement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12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3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A1B5-0F7D-4EDD-AC8B-087D897C3D8D}" type="datetime1">
              <a:rPr lang="de-DE" smtClean="0"/>
              <a:t>07.04.2020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756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F80B-69F9-4FBB-AE94-DA77087F0A4B}" type="datetime1">
              <a:rPr lang="de-DE" smtClean="0"/>
              <a:t>07.04.2020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946-CBAF-4C67-B3D2-C714640FF197}" type="datetime1">
              <a:rPr lang="de-DE" smtClean="0"/>
              <a:t>07.04.2020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65CD-23F5-4106-B0CC-42C732F921AE}" type="datetime1">
              <a:rPr lang="de-DE" smtClean="0"/>
              <a:t>07.04.2020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665B-C343-4D30-8CC9-699EC1806F24}" type="datetime1">
              <a:rPr lang="de-DE" smtClean="0"/>
              <a:t>07.04.2020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F3AC-275F-4E60-BF62-FF985829C341}" type="datetime1">
              <a:rPr lang="de-DE" smtClean="0"/>
              <a:t>07.04.2020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1D0-683A-4CB8-94F3-925B59920270}" type="datetime1">
              <a:rPr lang="de-DE" smtClean="0"/>
              <a:t>07.04.2020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4AB3-41D2-455E-B76F-EB779F725CD5}" type="datetime1">
              <a:rPr lang="de-DE" smtClean="0"/>
              <a:t>07.04.2020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C0854E4A-30FA-4D06-AFE4-0398AE922707}" type="datetime1">
              <a:rPr lang="de-DE" smtClean="0"/>
              <a:t>07.04.2020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  <p:sldLayoutId id="214748366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11" Type="http://schemas.openxmlformats.org/officeDocument/2006/relationships/image" Target="../media/image6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3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7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8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10" Type="http://schemas.openxmlformats.org/officeDocument/2006/relationships/image" Target="../media/image27.png"/><Relationship Id="rId4" Type="http://schemas.openxmlformats.org/officeDocument/2006/relationships/image" Target="../media/image39.png"/><Relationship Id="rId9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demo.openimis.org/" TargetMode="External"/><Relationship Id="rId3" Type="http://schemas.openxmlformats.org/officeDocument/2006/relationships/hyperlink" Target="http://www.openimis.org/" TargetMode="External"/><Relationship Id="rId7" Type="http://schemas.openxmlformats.org/officeDocument/2006/relationships/hyperlink" Target="http://www.github.com/openimi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5" Type="http://schemas.openxmlformats.org/officeDocument/2006/relationships/hyperlink" Target="https://openimis.atlassian.net/wiki/spaces/OP/pages/40763404/Technical+advisory+group" TargetMode="External"/><Relationship Id="rId4" Type="http://schemas.openxmlformats.org/officeDocument/2006/relationships/hyperlink" Target="https://openimis.atlassian.net/wiki/spaces/OP/pages/40566794/Steering+Group" TargetMode="External"/><Relationship Id="rId9" Type="http://schemas.openxmlformats.org/officeDocument/2006/relationships/hyperlink" Target="https://openimis.atlassian.net/servicedesk/customer/portal/1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obile%20network&amp;i=996152" TargetMode="External"/><Relationship Id="rId3" Type="http://schemas.openxmlformats.org/officeDocument/2006/relationships/hyperlink" Target="https://thenounproject.com/search/?q=payment&amp;i=2047581" TargetMode="External"/><Relationship Id="rId7" Type="http://schemas.openxmlformats.org/officeDocument/2006/relationships/hyperlink" Target="https://thenounproject.com/search/?q=medication&amp;i=1091553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harmacy&amp;i=1949514" TargetMode="External"/><Relationship Id="rId5" Type="http://schemas.openxmlformats.org/officeDocument/2006/relationships/hyperlink" Target="https://thenounproject.com/term/hospital/2390457/" TargetMode="External"/><Relationship Id="rId10" Type="http://schemas.openxmlformats.org/officeDocument/2006/relationships/hyperlink" Target="https://thenounproject.com/term/contract-document/1748473/" TargetMode="External"/><Relationship Id="rId4" Type="http://schemas.openxmlformats.org/officeDocument/2006/relationships/hyperlink" Target="https://thenounproject.com/search/?q=hospital&amp;i=2829615" TargetMode="External"/><Relationship Id="rId9" Type="http://schemas.openxmlformats.org/officeDocument/2006/relationships/hyperlink" Target="https://thenounproject.com/search/?q=worker&amp;i=892650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picture%20of%20a%20person&amp;i=960497" TargetMode="External"/><Relationship Id="rId3" Type="http://schemas.openxmlformats.org/officeDocument/2006/relationships/hyperlink" Target="https://thenounproject.com/search/?q=family%20with%20grandparents&amp;creator=1840742&amp;i=1915285" TargetMode="External"/><Relationship Id="rId7" Type="http://schemas.openxmlformats.org/officeDocument/2006/relationships/hyperlink" Target="https://thenounproject.com/search/?q=scan%20qr%20code&amp;i=1890475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officer&amp;i=2761721" TargetMode="External"/><Relationship Id="rId5" Type="http://schemas.openxmlformats.org/officeDocument/2006/relationships/hyperlink" Target="https://thenounproject.com/search/?q=medical%20insurance&amp;i=1174367" TargetMode="External"/><Relationship Id="rId10" Type="http://schemas.openxmlformats.org/officeDocument/2006/relationships/hyperlink" Target="https://thenounproject.com/search/?q=money%20and%20receipt&amp;i=888022" TargetMode="External"/><Relationship Id="rId4" Type="http://schemas.openxmlformats.org/officeDocument/2006/relationships/hyperlink" Target="https://thenounproject.com/search/?q=medical%20services&amp;i=2058774" TargetMode="External"/><Relationship Id="rId9" Type="http://schemas.openxmlformats.org/officeDocument/2006/relationships/hyperlink" Target="https://thenounproject.com/search/?q=take%20a%20picture&amp;i=71894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write%20document&amp;i=403326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erson%20walking&amp;i=117151" TargetMode="External"/><Relationship Id="rId5" Type="http://schemas.openxmlformats.org/officeDocument/2006/relationships/hyperlink" Target="https://thenounproject.com/search/?q=show%20card&amp;i=17310" TargetMode="External"/><Relationship Id="rId4" Type="http://schemas.openxmlformats.org/officeDocument/2006/relationships/hyperlink" Target="https://thenounproject.com/search/?q=flyers&amp;i=1697078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4.png"/><Relationship Id="rId10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Running an </a:t>
            </a:r>
            <a:r>
              <a:rPr lang="en-GB" sz="4800" dirty="0" err="1" smtClean="0"/>
              <a:t>openIMIS</a:t>
            </a:r>
            <a:r>
              <a:rPr lang="en-GB" sz="4800" dirty="0" smtClean="0"/>
              <a:t> Demo</a:t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494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819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328"/>
            <a:ext cx="10515600" cy="4012497"/>
          </a:xfrm>
        </p:spPr>
        <p:txBody>
          <a:bodyPr>
            <a:normAutofit fontScale="925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housheold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info</a:t>
            </a:r>
            <a:r>
              <a:rPr lang="de-CH" dirty="0" smtClean="0"/>
              <a:t> </a:t>
            </a:r>
            <a:r>
              <a:rPr lang="de-CH" dirty="0" err="1" smtClean="0"/>
              <a:t>captured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HHH, HH </a:t>
            </a:r>
            <a:r>
              <a:rPr lang="de-CH" dirty="0" err="1" smtClean="0"/>
              <a:t>members</a:t>
            </a:r>
            <a:r>
              <a:rPr lang="de-CH" dirty="0" smtClean="0"/>
              <a:t>; Block 2 - </a:t>
            </a:r>
            <a:r>
              <a:rPr lang="de-CH" dirty="0" err="1" smtClean="0"/>
              <a:t>Policies</a:t>
            </a:r>
            <a:r>
              <a:rPr lang="de-CH" dirty="0" smtClean="0"/>
              <a:t> &amp; </a:t>
            </a:r>
            <a:r>
              <a:rPr lang="de-CH" dirty="0" err="1" smtClean="0"/>
              <a:t>Contributions</a:t>
            </a:r>
            <a:r>
              <a:rPr lang="de-CH" dirty="0" smtClean="0"/>
              <a:t>; Block 3 – Mobile </a:t>
            </a:r>
            <a:r>
              <a:rPr lang="de-CH" dirty="0" err="1" smtClean="0"/>
              <a:t>app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38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292995" y="7706767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758134" y="25903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flipV="1">
            <a:off x="8925201" y="2105659"/>
            <a:ext cx="948680" cy="887239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lus 29"/>
          <p:cNvSpPr/>
          <p:nvPr/>
        </p:nvSpPr>
        <p:spPr>
          <a:xfrm>
            <a:off x="5111679" y="2047246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lus 30"/>
          <p:cNvSpPr/>
          <p:nvPr/>
        </p:nvSpPr>
        <p:spPr>
          <a:xfrm>
            <a:off x="6742421" y="2011975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Plus 36"/>
          <p:cNvSpPr/>
          <p:nvPr/>
        </p:nvSpPr>
        <p:spPr>
          <a:xfrm>
            <a:off x="9569819" y="4468259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3532865" y="2197907"/>
            <a:ext cx="1003309" cy="297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0800000">
            <a:off x="3323702" y="5419664"/>
            <a:ext cx="3992824" cy="324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46"/>
          <p:cNvSpPr txBox="1">
            <a:spLocks noChangeArrowheads="1"/>
          </p:cNvSpPr>
          <p:nvPr/>
        </p:nvSpPr>
        <p:spPr bwMode="auto">
          <a:xfrm>
            <a:off x="8610544" y="3772471"/>
            <a:ext cx="2106919" cy="738664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r>
              <a:rPr lang="en-GB" altLang="en-US" dirty="0" smtClean="0"/>
              <a:t>ID card issued on the spot with pre printed unique ID no. (bar code)</a:t>
            </a:r>
            <a:endParaRPr lang="en-GB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31113" y="567901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29340" y="1132243"/>
            <a:ext cx="105244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 smtClean="0"/>
              <a:t>Enrolment Process I – e.g. Voluntary schemes/informal sector</a:t>
            </a:r>
            <a:endParaRPr lang="en-GB" sz="2600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39" name="Grafik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676" y="2003678"/>
            <a:ext cx="850160" cy="850160"/>
          </a:xfrm>
          <a:prstGeom prst="rect">
            <a:avLst/>
          </a:prstGeom>
        </p:spPr>
      </p:pic>
      <p:sp>
        <p:nvSpPr>
          <p:cNvPr id="40" name="Rechteck 11"/>
          <p:cNvSpPr/>
          <p:nvPr/>
        </p:nvSpPr>
        <p:spPr>
          <a:xfrm>
            <a:off x="1781034" y="2710224"/>
            <a:ext cx="1637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Inform</a:t>
            </a:r>
            <a:r>
              <a:rPr lang="de-DE" sz="1400" dirty="0">
                <a:latin typeface="Poppins SemiBold"/>
              </a:rPr>
              <a:t>, </a:t>
            </a:r>
            <a:r>
              <a:rPr lang="de-DE" sz="1400" dirty="0" err="1">
                <a:latin typeface="Poppins SemiBold"/>
              </a:rPr>
              <a:t>advise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and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convince</a:t>
            </a:r>
            <a:endParaRPr lang="de-DE" sz="1400" dirty="0">
              <a:latin typeface="Poppins SemiBold"/>
            </a:endParaRPr>
          </a:p>
        </p:txBody>
      </p:sp>
      <p:sp>
        <p:nvSpPr>
          <p:cNvPr id="41" name="Rechteck 32"/>
          <p:cNvSpPr/>
          <p:nvPr/>
        </p:nvSpPr>
        <p:spPr>
          <a:xfrm>
            <a:off x="1990839" y="1739469"/>
            <a:ext cx="1438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dirty="0" err="1">
                <a:latin typeface="Poppins SemiBold"/>
              </a:rPr>
              <a:t>Visit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household</a:t>
            </a:r>
            <a:r>
              <a:rPr lang="de-DE" sz="1400" dirty="0">
                <a:latin typeface="Poppins SemiBold"/>
              </a:rPr>
              <a:t> </a:t>
            </a:r>
          </a:p>
        </p:txBody>
      </p:sp>
      <p:pic>
        <p:nvPicPr>
          <p:cNvPr id="42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4449870" y="1973653"/>
            <a:ext cx="932265" cy="747474"/>
          </a:xfrm>
          <a:prstGeom prst="rect">
            <a:avLst/>
          </a:prstGeom>
        </p:spPr>
      </p:pic>
      <p:sp>
        <p:nvSpPr>
          <p:cNvPr id="43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994427" y="2710224"/>
            <a:ext cx="4526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Collect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contribution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amount</a:t>
            </a:r>
            <a:r>
              <a:rPr lang="de-DE" sz="1400" dirty="0" smtClean="0">
                <a:latin typeface="Poppins SemiBold"/>
              </a:rPr>
              <a:t> (mobile </a:t>
            </a:r>
            <a:r>
              <a:rPr lang="de-DE" sz="1400" dirty="0" err="1" smtClean="0">
                <a:latin typeface="Poppins SemiBold"/>
              </a:rPr>
              <a:t>payment</a:t>
            </a:r>
            <a:r>
              <a:rPr lang="de-DE" sz="1400" dirty="0" smtClean="0">
                <a:latin typeface="Poppins SemiBold"/>
              </a:rPr>
              <a:t>), personal </a:t>
            </a:r>
            <a:r>
              <a:rPr lang="de-DE" sz="1400" dirty="0" err="1" smtClean="0">
                <a:latin typeface="Poppins SemiBold"/>
              </a:rPr>
              <a:t>data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and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capture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photo</a:t>
            </a:r>
            <a:r>
              <a:rPr lang="de-DE" sz="1400" dirty="0" smtClean="0">
                <a:latin typeface="Poppins SemiBold"/>
              </a:rPr>
              <a:t>)</a:t>
            </a:r>
            <a:endParaRPr lang="de-DE" sz="1400" dirty="0">
              <a:latin typeface="Poppins SemiBold"/>
            </a:endParaRPr>
          </a:p>
        </p:txBody>
      </p:sp>
      <p:pic>
        <p:nvPicPr>
          <p:cNvPr id="4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90" y="1973653"/>
            <a:ext cx="735980" cy="633135"/>
          </a:xfrm>
          <a:prstGeom prst="rect">
            <a:avLst/>
          </a:prstGeom>
        </p:spPr>
      </p:pic>
      <p:pic>
        <p:nvPicPr>
          <p:cNvPr id="51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033" y="2021478"/>
            <a:ext cx="821927" cy="693834"/>
          </a:xfrm>
          <a:prstGeom prst="rect">
            <a:avLst/>
          </a:prstGeom>
        </p:spPr>
      </p:pic>
      <p:pic>
        <p:nvPicPr>
          <p:cNvPr id="59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417" y="3185038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Grafik 6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67" y="4908775"/>
            <a:ext cx="1481328" cy="1268187"/>
          </a:xfrm>
          <a:prstGeom prst="rect">
            <a:avLst/>
          </a:prstGeom>
        </p:spPr>
      </p:pic>
      <p:sp>
        <p:nvSpPr>
          <p:cNvPr id="61" name="Rechteck 15"/>
          <p:cNvSpPr/>
          <p:nvPr/>
        </p:nvSpPr>
        <p:spPr>
          <a:xfrm>
            <a:off x="7419299" y="5164622"/>
            <a:ext cx="2057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endParaRPr lang="de-DE" sz="1400" dirty="0">
              <a:latin typeface="Poppins SemiBold"/>
            </a:endParaRPr>
          </a:p>
        </p:txBody>
      </p:sp>
      <p:pic>
        <p:nvPicPr>
          <p:cNvPr id="62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295775" y="4833214"/>
            <a:ext cx="1822805" cy="1038135"/>
          </a:xfrm>
          <a:prstGeom prst="rect">
            <a:avLst/>
          </a:prstGeom>
        </p:spPr>
      </p:pic>
      <p:pic>
        <p:nvPicPr>
          <p:cNvPr id="6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008745" y="4243472"/>
            <a:ext cx="669476" cy="536774"/>
          </a:xfrm>
          <a:prstGeom prst="rect">
            <a:avLst/>
          </a:prstGeom>
        </p:spPr>
      </p:pic>
      <p:pic>
        <p:nvPicPr>
          <p:cNvPr id="6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791" y="4766692"/>
            <a:ext cx="553043" cy="475761"/>
          </a:xfrm>
          <a:prstGeom prst="rect">
            <a:avLst/>
          </a:prstGeom>
        </p:spPr>
      </p:pic>
      <p:pic>
        <p:nvPicPr>
          <p:cNvPr id="65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613" y="4578311"/>
            <a:ext cx="547264" cy="461976"/>
          </a:xfrm>
          <a:prstGeom prst="rect">
            <a:avLst/>
          </a:prstGeom>
        </p:spPr>
      </p:pic>
      <p:sp>
        <p:nvSpPr>
          <p:cNvPr id="67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267804" y="5711026"/>
            <a:ext cx="432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smtClean="0">
                <a:latin typeface="Poppins SemiBold"/>
              </a:rPr>
              <a:t>Transfer all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money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collected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to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insurer</a:t>
            </a:r>
            <a:endParaRPr lang="de-DE" sz="1400" dirty="0">
              <a:latin typeface="Poppins SemiBold"/>
            </a:endParaRPr>
          </a:p>
        </p:txBody>
      </p:sp>
      <p:pic>
        <p:nvPicPr>
          <p:cNvPr id="32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5993271" y="1956367"/>
            <a:ext cx="902828" cy="753857"/>
          </a:xfrm>
          <a:prstGeom prst="rect">
            <a:avLst/>
          </a:prstGeom>
        </p:spPr>
      </p:pic>
      <p:pic>
        <p:nvPicPr>
          <p:cNvPr id="33" name="Grafik 2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05" y="3856409"/>
            <a:ext cx="1223700" cy="1223700"/>
          </a:xfrm>
          <a:prstGeom prst="rect">
            <a:avLst/>
          </a:prstGeom>
        </p:spPr>
      </p:pic>
      <p:sp>
        <p:nvSpPr>
          <p:cNvPr id="34" name="Oval 6"/>
          <p:cNvSpPr/>
          <p:nvPr/>
        </p:nvSpPr>
        <p:spPr>
          <a:xfrm>
            <a:off x="1320982" y="3709840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49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4530009" y="4187849"/>
            <a:ext cx="1545793" cy="129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4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43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Health</a:t>
            </a:r>
            <a:r>
              <a:rPr lang="de-CH" sz="3600" dirty="0" smtClean="0"/>
              <a:t> Service </a:t>
            </a:r>
            <a:r>
              <a:rPr lang="de-CH" sz="3600" dirty="0" err="1" smtClean="0"/>
              <a:t>Utilization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412"/>
            <a:ext cx="10515600" cy="4012497"/>
          </a:xfrm>
        </p:spPr>
        <p:txBody>
          <a:bodyPr>
            <a:normAutofit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an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person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</a:t>
            </a:r>
            <a:r>
              <a:rPr lang="de-CH" dirty="0" smtClean="0"/>
              <a:t>in </a:t>
            </a:r>
            <a:r>
              <a:rPr lang="de-CH" dirty="0" err="1" smtClean="0"/>
              <a:t>one</a:t>
            </a:r>
            <a:r>
              <a:rPr lang="de-CH" dirty="0" smtClean="0"/>
              <a:t> time block –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&amp;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40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15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340865" y="2142996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512684" y="2142996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324" y="2388061"/>
            <a:ext cx="1337682" cy="83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4526277" y="2258026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2906284" y="2584580"/>
            <a:ext cx="1533094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6372097" y="259450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840958" y="3408556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4486324" y="3392447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679928" y="1629550"/>
            <a:ext cx="1851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>
                <a:latin typeface="Poppins SemiBold"/>
              </a:rPr>
              <a:t>Verify</a:t>
            </a:r>
            <a:r>
              <a:rPr lang="de-DE" sz="1600" dirty="0">
                <a:latin typeface="Poppins SemiBold"/>
              </a:rPr>
              <a:t> membership </a:t>
            </a:r>
            <a:r>
              <a:rPr lang="de-DE" sz="1600" dirty="0" err="1">
                <a:latin typeface="Poppins SemiBold"/>
              </a:rPr>
              <a:t>through</a:t>
            </a:r>
            <a:r>
              <a:rPr lang="de-DE" sz="1600" dirty="0">
                <a:latin typeface="Poppins SemiBold"/>
              </a:rPr>
              <a:t> openIMIS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03957" y="796087"/>
            <a:ext cx="1004984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dirty="0"/>
              <a:t>Client Service Utilization Process  – Health Facility</a:t>
            </a:r>
            <a:endParaRPr lang="en-GB" altLang="en-US" sz="3200" kern="0" dirty="0"/>
          </a:p>
        </p:txBody>
      </p:sp>
      <p:sp>
        <p:nvSpPr>
          <p:cNvPr id="25" name="Rechteck 24"/>
          <p:cNvSpPr/>
          <p:nvPr/>
        </p:nvSpPr>
        <p:spPr>
          <a:xfrm>
            <a:off x="9411623" y="5549282"/>
            <a:ext cx="1854200" cy="82264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b="1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198928" y="5534177"/>
            <a:ext cx="1616781" cy="837747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85394" y="361200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8133043" y="3624361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34">
            <a:extLst>
              <a:ext uri="{FF2B5EF4-FFF2-40B4-BE49-F238E27FC236}">
                <a16:creationId xmlns:a16="http://schemas.microsoft.com/office/drawing/2014/main" id="{33B10C48-CF4E-4BE0-9F6E-F086B1D87235}"/>
              </a:ext>
            </a:extLst>
          </p:cNvPr>
          <p:cNvSpPr/>
          <p:nvPr/>
        </p:nvSpPr>
        <p:spPr>
          <a:xfrm rot="5400000">
            <a:off x="9312899" y="3622783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E2DB0E3-C05C-434F-A313-CC9A64F5B72C}"/>
              </a:ext>
            </a:extLst>
          </p:cNvPr>
          <p:cNvSpPr/>
          <p:nvPr/>
        </p:nvSpPr>
        <p:spPr>
          <a:xfrm>
            <a:off x="7351070" y="4298364"/>
            <a:ext cx="1166254" cy="561924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2" name="Pfeil nach rechts 34">
            <a:extLst>
              <a:ext uri="{FF2B5EF4-FFF2-40B4-BE49-F238E27FC236}">
                <a16:creationId xmlns:a16="http://schemas.microsoft.com/office/drawing/2014/main" id="{E0C1ED67-C4CD-4CF9-ADE9-631B5D75C9F8}"/>
              </a:ext>
            </a:extLst>
          </p:cNvPr>
          <p:cNvSpPr/>
          <p:nvPr/>
        </p:nvSpPr>
        <p:spPr>
          <a:xfrm rot="5400000">
            <a:off x="7667047" y="5031650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B70C37F-6155-42AE-BF5F-A81EAAAC4A8F}"/>
              </a:ext>
            </a:extLst>
          </p:cNvPr>
          <p:cNvSpPr/>
          <p:nvPr/>
        </p:nvSpPr>
        <p:spPr>
          <a:xfrm>
            <a:off x="8815709" y="4298364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Invalid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DC6DFE6-3FAE-4562-9379-632C7A1D2668}"/>
              </a:ext>
            </a:extLst>
          </p:cNvPr>
          <p:cNvSpPr/>
          <p:nvPr/>
        </p:nvSpPr>
        <p:spPr>
          <a:xfrm>
            <a:off x="10329348" y="4297160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2" name="Geschweifte Klammer rechts 1">
            <a:extLst>
              <a:ext uri="{FF2B5EF4-FFF2-40B4-BE49-F238E27FC236}">
                <a16:creationId xmlns:a16="http://schemas.microsoft.com/office/drawing/2014/main" id="{21B5894F-D294-4C02-88CF-A0AAFC92197F}"/>
              </a:ext>
            </a:extLst>
          </p:cNvPr>
          <p:cNvSpPr/>
          <p:nvPr/>
        </p:nvSpPr>
        <p:spPr>
          <a:xfrm rot="5400000">
            <a:off x="10197153" y="3993346"/>
            <a:ext cx="264388" cy="2095749"/>
          </a:xfrm>
          <a:prstGeom prst="righ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9B524166-8378-498E-8423-6E4D245625C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9844405" y="2276792"/>
            <a:ext cx="1187456" cy="101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5" grpId="0" animBg="1"/>
      <p:bldP spid="26" grpId="0" animBg="1"/>
      <p:bldP spid="34" grpId="0" animBg="1"/>
      <p:bldP spid="35" grpId="0" animBg="1"/>
      <p:bldP spid="27" grpId="0" animBg="1"/>
      <p:bldP spid="28" grpId="0" animBg="1"/>
      <p:bldP spid="32" grpId="0" animBg="1"/>
      <p:bldP spid="33" grpId="0" animBg="1"/>
      <p:bldP spid="36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Claims processes 3c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5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639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Claims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286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in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different </a:t>
            </a:r>
            <a:r>
              <a:rPr lang="de-CH" dirty="0" err="1" smtClean="0"/>
              <a:t>stages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; Block 2 -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; Block 3 – Medical Review; Block 4 – Batch </a:t>
            </a:r>
            <a:r>
              <a:rPr lang="de-CH" dirty="0" err="1" smtClean="0"/>
              <a:t>run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96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7001202" y="1431515"/>
            <a:ext cx="2964365" cy="50931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782" y="599032"/>
            <a:ext cx="10515600" cy="785457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Claims Process – I (Sample Process)</a:t>
            </a:r>
            <a:br>
              <a:rPr lang="en-GB" sz="3600" dirty="0"/>
            </a:br>
            <a:endParaRPr lang="de-DE" sz="3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t="13288" r="13668" b="12705"/>
          <a:stretch/>
        </p:blipFill>
        <p:spPr>
          <a:xfrm>
            <a:off x="1891867" y="1777568"/>
            <a:ext cx="1454727" cy="1524000"/>
          </a:xfrm>
          <a:prstGeom prst="rect">
            <a:avLst/>
          </a:prstGeom>
        </p:spPr>
      </p:pic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7381258" y="1489330"/>
            <a:ext cx="21914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 smtClean="0">
                <a:solidFill>
                  <a:schemeClr val="tx1"/>
                </a:solidFill>
              </a:rPr>
              <a:t>Health facility</a:t>
            </a:r>
            <a:endParaRPr lang="en-GB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6812819" y="4228871"/>
            <a:ext cx="2093590" cy="115014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r="10365"/>
          <a:stretch/>
        </p:blipFill>
        <p:spPr>
          <a:xfrm>
            <a:off x="7381258" y="1854057"/>
            <a:ext cx="1126907" cy="130359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7058824" y="2766750"/>
            <a:ext cx="1557720" cy="13333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7328465" y="5301993"/>
            <a:ext cx="1170764" cy="984284"/>
          </a:xfrm>
          <a:prstGeom prst="rect">
            <a:avLst/>
          </a:prstGeom>
        </p:spPr>
      </p:pic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8345543" y="2318053"/>
            <a:ext cx="16366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m</a:t>
            </a:r>
            <a:r>
              <a:rPr lang="en-US" altLang="en-US" sz="1400" dirty="0" smtClean="0">
                <a:solidFill>
                  <a:schemeClr val="tx1"/>
                </a:solidFill>
              </a:rPr>
              <a:t>obile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8499229" y="3273462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online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8453482" y="461408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offline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8466960" y="566472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p</a:t>
            </a:r>
            <a:r>
              <a:rPr lang="en-US" altLang="en-US" sz="1400" dirty="0" smtClean="0">
                <a:solidFill>
                  <a:schemeClr val="tx1"/>
                </a:solidFill>
              </a:rPr>
              <a:t>aper forms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4151384" y="2420234"/>
            <a:ext cx="748683" cy="605251"/>
          </a:xfrm>
          <a:prstGeom prst="rect">
            <a:avLst/>
          </a:prstGeom>
        </p:spPr>
      </p:pic>
      <p:sp>
        <p:nvSpPr>
          <p:cNvPr id="27" name="TextBox 42"/>
          <p:cNvSpPr txBox="1">
            <a:spLocks noChangeArrowheads="1"/>
          </p:cNvSpPr>
          <p:nvPr/>
        </p:nvSpPr>
        <p:spPr bwMode="auto">
          <a:xfrm>
            <a:off x="3726457" y="4917857"/>
            <a:ext cx="13885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Purchaser </a:t>
            </a:r>
            <a:r>
              <a:rPr lang="en-GB" altLang="en-US" sz="1200" b="1" dirty="0">
                <a:solidFill>
                  <a:schemeClr val="tx1"/>
                </a:solidFill>
              </a:rPr>
              <a:t>office</a:t>
            </a:r>
          </a:p>
        </p:txBody>
      </p:sp>
      <p:sp>
        <p:nvSpPr>
          <p:cNvPr id="28" name="Oval 6"/>
          <p:cNvSpPr/>
          <p:nvPr/>
        </p:nvSpPr>
        <p:spPr>
          <a:xfrm>
            <a:off x="3285723" y="4698475"/>
            <a:ext cx="2244708" cy="2025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392722" y="5118008"/>
            <a:ext cx="2018476" cy="1014522"/>
          </a:xfrm>
          <a:prstGeom prst="rect">
            <a:avLst/>
          </a:prstGeom>
        </p:spPr>
      </p:pic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3709781" y="6050517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online client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249086" y="1616733"/>
            <a:ext cx="73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Server</a:t>
            </a:r>
            <a:endParaRPr lang="de-DE" sz="1600" b="1" dirty="0"/>
          </a:p>
        </p:txBody>
      </p:sp>
      <p:sp>
        <p:nvSpPr>
          <p:cNvPr id="59" name="Foliennummernplatzhalt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 rot="10143888">
            <a:off x="5066926" y="2356238"/>
            <a:ext cx="1647207" cy="212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 rot="12199802">
            <a:off x="5022043" y="3266262"/>
            <a:ext cx="1742912" cy="220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 rot="16200000">
            <a:off x="3828660" y="3822305"/>
            <a:ext cx="1306780" cy="209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rechts 40"/>
          <p:cNvSpPr/>
          <p:nvPr/>
        </p:nvSpPr>
        <p:spPr>
          <a:xfrm rot="10800000">
            <a:off x="5628102" y="5565118"/>
            <a:ext cx="975749" cy="229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 rot="10800000">
            <a:off x="5554078" y="4944869"/>
            <a:ext cx="1049773" cy="249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 nach rechts 42"/>
          <p:cNvSpPr/>
          <p:nvPr/>
        </p:nvSpPr>
        <p:spPr>
          <a:xfrm rot="10800000">
            <a:off x="3297205" y="2559959"/>
            <a:ext cx="779931" cy="229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6"/>
          <p:cNvSpPr/>
          <p:nvPr/>
        </p:nvSpPr>
        <p:spPr>
          <a:xfrm>
            <a:off x="5419539" y="5082982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2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2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32" name="Textfeld 25"/>
          <p:cNvSpPr txBox="1"/>
          <p:nvPr/>
        </p:nvSpPr>
        <p:spPr>
          <a:xfrm>
            <a:off x="4043359" y="2965294"/>
            <a:ext cx="89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de-CH" sz="1600" dirty="0" smtClean="0">
                <a:solidFill>
                  <a:srgbClr val="000000"/>
                </a:solidFill>
                <a:latin typeface="Poppins"/>
              </a:rPr>
              <a:t>Internet</a:t>
            </a:r>
            <a:endParaRPr lang="de-DE" sz="1600" dirty="0"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4630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4530"/>
            <a:ext cx="10515600" cy="4012497"/>
          </a:xfrm>
        </p:spPr>
        <p:txBody>
          <a:bodyPr/>
          <a:lstStyle/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Checking (client status, price lists,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Review by a Medical Advisor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final claim calculations (remaining limits,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Generating consolidated claims report</a:t>
            </a:r>
          </a:p>
          <a:p>
            <a:endParaRPr lang="de-DE" dirty="0"/>
          </a:p>
        </p:txBody>
      </p:sp>
      <p:sp>
        <p:nvSpPr>
          <p:cNvPr id="5" name="TextBox 4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1630147"/>
            <a:ext cx="10515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 smtClean="0">
                <a:solidFill>
                  <a:schemeClr val="tx1"/>
                </a:solidFill>
              </a:rPr>
              <a:t>Internal claims processing in IMIS</a:t>
            </a:r>
            <a:endParaRPr lang="en-GB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29782" y="669864"/>
            <a:ext cx="10515600" cy="785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dirty="0" smtClean="0"/>
              <a:t>Claims Process – II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7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Pre</a:t>
            </a:r>
            <a:r>
              <a:rPr lang="de-CH" sz="3600" dirty="0" smtClean="0"/>
              <a:t> </a:t>
            </a:r>
            <a:r>
              <a:rPr lang="de-CH" sz="3600" dirty="0" err="1" smtClean="0"/>
              <a:t>requisites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err="1" smtClean="0"/>
              <a:t>Prepare</a:t>
            </a:r>
            <a:r>
              <a:rPr lang="de-CH" dirty="0" smtClean="0"/>
              <a:t> </a:t>
            </a:r>
            <a:r>
              <a:rPr lang="de-CH" dirty="0" err="1" smtClean="0"/>
              <a:t>before</a:t>
            </a:r>
            <a:r>
              <a:rPr lang="de-CH" dirty="0" smtClean="0"/>
              <a:t> </a:t>
            </a:r>
            <a:r>
              <a:rPr lang="de-CH" dirty="0" err="1" smtClean="0"/>
              <a:t>hand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give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:</a:t>
            </a:r>
          </a:p>
          <a:p>
            <a:r>
              <a:rPr lang="de-CH" dirty="0" smtClean="0"/>
              <a:t>Accounts</a:t>
            </a:r>
          </a:p>
          <a:p>
            <a:r>
              <a:rPr lang="de-CH" dirty="0" smtClean="0"/>
              <a:t>Registers</a:t>
            </a:r>
          </a:p>
          <a:p>
            <a:r>
              <a:rPr lang="de-CH" dirty="0" smtClean="0"/>
              <a:t>Mobile </a:t>
            </a:r>
            <a:r>
              <a:rPr lang="de-CH" dirty="0" err="1" smtClean="0"/>
              <a:t>apps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Web </a:t>
            </a:r>
            <a:r>
              <a:rPr lang="de-CH" dirty="0" err="1" smtClean="0"/>
              <a:t>application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Solution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mobile </a:t>
            </a:r>
            <a:r>
              <a:rPr lang="de-CH" dirty="0" err="1" smtClean="0"/>
              <a:t>screen</a:t>
            </a:r>
            <a:endParaRPr lang="de-CH" dirty="0" smtClean="0"/>
          </a:p>
          <a:p>
            <a:r>
              <a:rPr lang="de-CH" dirty="0" smtClean="0"/>
              <a:t>Paper </a:t>
            </a:r>
            <a:r>
              <a:rPr lang="de-CH" dirty="0" err="1" smtClean="0"/>
              <a:t>forms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Customized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56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>
                <a:solidFill>
                  <a:srgbClr val="006666"/>
                </a:solidFill>
              </a:rPr>
              <a:t>Claims processes  3c    </a:t>
            </a:r>
          </a:p>
          <a:p>
            <a:pPr algn="r"/>
            <a:r>
              <a:rPr lang="en-GB" b="1" dirty="0">
                <a:solidFill>
                  <a:srgbClr val="006666"/>
                </a:solidFill>
              </a:rPr>
              <a:t>Renewal processes  3d    </a:t>
            </a: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80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4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Renewal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7371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household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linked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EO </a:t>
            </a:r>
            <a:r>
              <a:rPr lang="de-CH" dirty="0" err="1" smtClean="0"/>
              <a:t>you</a:t>
            </a:r>
            <a:r>
              <a:rPr lang="de-CH" dirty="0" smtClean="0"/>
              <a:t> will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a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not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otherwise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renewal</a:t>
            </a:r>
            <a:r>
              <a:rPr lang="de-CH" dirty="0" smtClean="0"/>
              <a:t> on web </a:t>
            </a:r>
            <a:r>
              <a:rPr lang="de-CH" dirty="0" err="1" smtClean="0"/>
              <a:t>application</a:t>
            </a:r>
            <a:r>
              <a:rPr lang="de-CH" dirty="0" smtClean="0"/>
              <a:t>; Block 2 –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;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3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 65">
            <a:extLst>
              <a:ext uri="{FF2B5EF4-FFF2-40B4-BE49-F238E27FC236}">
                <a16:creationId xmlns:a16="http://schemas.microsoft.com/office/drawing/2014/main" id="{4CAE891A-BFDA-4C1B-BCC5-877F4418B58E}"/>
              </a:ext>
            </a:extLst>
          </p:cNvPr>
          <p:cNvSpPr/>
          <p:nvPr/>
        </p:nvSpPr>
        <p:spPr>
          <a:xfrm>
            <a:off x="255702" y="2114462"/>
            <a:ext cx="2175754" cy="41497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22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16742" y="309634"/>
            <a:ext cx="88629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400" kern="0" dirty="0"/>
              <a:t>Renewal </a:t>
            </a:r>
            <a:r>
              <a:rPr lang="en-GB" sz="3400" kern="0" dirty="0" smtClean="0"/>
              <a:t>Process Flow -I (Sample Process)</a:t>
            </a:r>
            <a:endParaRPr lang="en-GB" sz="3400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650079" y="3147249"/>
            <a:ext cx="1370723" cy="131112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78959" y="2174240"/>
            <a:ext cx="1589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"/>
              </a:rPr>
              <a:t>Server </a:t>
            </a:r>
            <a:r>
              <a:rPr lang="de-DE" sz="1600" dirty="0" err="1" smtClean="0">
                <a:latin typeface="Poppins"/>
              </a:rPr>
              <a:t>sends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 smtClean="0">
                <a:latin typeface="Poppins"/>
              </a:rPr>
              <a:t>:</a:t>
            </a:r>
            <a:endParaRPr lang="de-DE" sz="1600" dirty="0">
              <a:latin typeface="Poppins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68694" y="1537966"/>
            <a:ext cx="748683" cy="605251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5370660" y="1207214"/>
            <a:ext cx="234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</a:t>
            </a:r>
            <a:r>
              <a:rPr lang="en-US" sz="1600" dirty="0">
                <a:solidFill>
                  <a:srgbClr val="000000"/>
                </a:solidFill>
                <a:latin typeface="Poppins"/>
              </a:rPr>
              <a:t>- 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SMS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endParaRPr lang="de-DE" sz="1600" dirty="0">
              <a:latin typeface="Poppins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66040" y="2341466"/>
            <a:ext cx="2648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–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data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transfer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pPr algn="ctr"/>
            <a:endParaRPr lang="de-DE" sz="1600" dirty="0">
              <a:latin typeface="Poppins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53199" y="2956871"/>
            <a:ext cx="748683" cy="605251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403519" y="2593022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Poppins"/>
              </a:rPr>
              <a:t>Renewal</a:t>
            </a:r>
            <a:r>
              <a:rPr lang="de-DE" b="1" dirty="0" smtClean="0">
                <a:latin typeface="Poppins"/>
              </a:rPr>
              <a:t> </a:t>
            </a:r>
            <a:r>
              <a:rPr lang="de-DE" b="1" dirty="0" err="1" smtClean="0">
                <a:latin typeface="Poppins"/>
              </a:rPr>
              <a:t>trigger</a:t>
            </a:r>
            <a:endParaRPr lang="de-DE" b="1" dirty="0">
              <a:latin typeface="Poppins"/>
            </a:endParaRPr>
          </a:p>
        </p:txBody>
      </p:sp>
      <p:sp>
        <p:nvSpPr>
          <p:cNvPr id="30" name="Right Arrow 16"/>
          <p:cNvSpPr/>
          <p:nvPr/>
        </p:nvSpPr>
        <p:spPr>
          <a:xfrm rot="1780717" flipV="1">
            <a:off x="7373290" y="2896828"/>
            <a:ext cx="2939697" cy="257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schweifte Klammer links 9"/>
          <p:cNvSpPr/>
          <p:nvPr/>
        </p:nvSpPr>
        <p:spPr>
          <a:xfrm>
            <a:off x="4850844" y="1162761"/>
            <a:ext cx="682180" cy="24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608" y="4325736"/>
            <a:ext cx="978723" cy="7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5205830" y="5200686"/>
            <a:ext cx="27735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altLang="en-US" sz="1600" dirty="0">
                <a:latin typeface="Poppins"/>
              </a:rPr>
              <a:t>O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ffline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file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be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uploaded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mobile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phone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219674" y="5686450"/>
            <a:ext cx="1826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latin typeface="Poppins"/>
              </a:rPr>
              <a:t>Enrolment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officer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receives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endParaRPr lang="de-DE" sz="1600" dirty="0">
              <a:latin typeface="Poppins"/>
            </a:endParaRPr>
          </a:p>
        </p:txBody>
      </p:sp>
      <p:sp>
        <p:nvSpPr>
          <p:cNvPr id="38" name="TextBox 14"/>
          <p:cNvSpPr txBox="1">
            <a:spLocks noChangeArrowheads="1"/>
          </p:cNvSpPr>
          <p:nvPr/>
        </p:nvSpPr>
        <p:spPr bwMode="auto">
          <a:xfrm>
            <a:off x="5291707" y="3759919"/>
            <a:ext cx="24357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Print out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of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generated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renewal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list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grpSp>
        <p:nvGrpSpPr>
          <p:cNvPr id="57" name="Gruppieren 56"/>
          <p:cNvGrpSpPr/>
          <p:nvPr/>
        </p:nvGrpSpPr>
        <p:grpSpPr>
          <a:xfrm>
            <a:off x="6145585" y="5686450"/>
            <a:ext cx="763909" cy="921671"/>
            <a:chOff x="9313015" y="5156280"/>
            <a:chExt cx="1338370" cy="1548211"/>
          </a:xfrm>
        </p:grpSpPr>
        <p:pic>
          <p:nvPicPr>
            <p:cNvPr id="43" name="Grafik 42"/>
            <p:cNvPicPr>
              <a:picLocks noChangeAspect="1"/>
            </p:cNvPicPr>
            <p:nvPr/>
          </p:nvPicPr>
          <p:blipFill rotWithShape="1">
            <a:blip r:embed="rId5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51" name="Gerader Verbinder 50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9857209" y="59652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9764763" y="5941437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879702" y="4237250"/>
            <a:ext cx="1338370" cy="1548211"/>
            <a:chOff x="9313015" y="5156280"/>
            <a:chExt cx="1338370" cy="1548211"/>
          </a:xfrm>
        </p:grpSpPr>
        <p:pic>
          <p:nvPicPr>
            <p:cNvPr id="59" name="Grafik 58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60" name="Gerader Verbinder 59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9857209" y="5955725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764763" y="5936676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9" name="Geschweifte Klammer links 68"/>
          <p:cNvSpPr/>
          <p:nvPr/>
        </p:nvSpPr>
        <p:spPr>
          <a:xfrm>
            <a:off x="4894036" y="3788628"/>
            <a:ext cx="623588" cy="26513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ight Arrow 16"/>
          <p:cNvSpPr/>
          <p:nvPr/>
        </p:nvSpPr>
        <p:spPr>
          <a:xfrm rot="19973704" flipV="1">
            <a:off x="2219988" y="3230683"/>
            <a:ext cx="1717940" cy="29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ight Arrow 16"/>
          <p:cNvSpPr/>
          <p:nvPr/>
        </p:nvSpPr>
        <p:spPr>
          <a:xfrm rot="314006" flipV="1">
            <a:off x="2323060" y="5098215"/>
            <a:ext cx="1693918" cy="29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2693611" y="4818990"/>
            <a:ext cx="1589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"/>
              </a:rPr>
              <a:t>Alternatively</a:t>
            </a:r>
            <a:endParaRPr lang="de-DE" sz="1600" dirty="0">
              <a:latin typeface="Poppins"/>
            </a:endParaRP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641180" y="4409108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  <p:pic>
        <p:nvPicPr>
          <p:cNvPr id="41" name="Grafik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07445" y="4782513"/>
            <a:ext cx="2018476" cy="1014522"/>
          </a:xfrm>
          <a:prstGeom prst="rect">
            <a:avLst/>
          </a:prstGeom>
        </p:spPr>
      </p:pic>
      <p:sp>
        <p:nvSpPr>
          <p:cNvPr id="42" name="TextBox 15"/>
          <p:cNvSpPr txBox="1">
            <a:spLocks noChangeArrowheads="1"/>
          </p:cNvSpPr>
          <p:nvPr/>
        </p:nvSpPr>
        <p:spPr bwMode="auto">
          <a:xfrm>
            <a:off x="624504" y="5541768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Insurer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Right Arrow 16"/>
          <p:cNvSpPr/>
          <p:nvPr/>
        </p:nvSpPr>
        <p:spPr>
          <a:xfrm rot="426673" flipV="1">
            <a:off x="7487221" y="4722235"/>
            <a:ext cx="2620827" cy="294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ight Arrow 16"/>
          <p:cNvSpPr/>
          <p:nvPr/>
        </p:nvSpPr>
        <p:spPr>
          <a:xfrm rot="16200000" flipV="1">
            <a:off x="10205357" y="3203686"/>
            <a:ext cx="1821371" cy="257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09585" y="2099255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pic>
        <p:nvPicPr>
          <p:cNvPr id="48" name="Grafik 6"/>
          <p:cNvPicPr>
            <a:picLocks noChangeAspect="1"/>
          </p:cNvPicPr>
          <p:nvPr/>
        </p:nvPicPr>
        <p:blipFill rotWithShape="1">
          <a:blip r:embed="rId7"/>
          <a:srcRect b="16864"/>
          <a:stretch/>
        </p:blipFill>
        <p:spPr>
          <a:xfrm>
            <a:off x="10536248" y="1037565"/>
            <a:ext cx="1367251" cy="1136675"/>
          </a:xfrm>
          <a:prstGeom prst="rect">
            <a:avLst/>
          </a:prstGeom>
        </p:spPr>
      </p:pic>
      <p:sp>
        <p:nvSpPr>
          <p:cNvPr id="78" name="Right Arrow 16"/>
          <p:cNvSpPr/>
          <p:nvPr/>
        </p:nvSpPr>
        <p:spPr>
          <a:xfrm flipV="1">
            <a:off x="7281677" y="1708284"/>
            <a:ext cx="2560807" cy="23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6" name="Grafik 78">
            <a:extLst>
              <a:ext uri="{FF2B5EF4-FFF2-40B4-BE49-F238E27FC236}">
                <a16:creationId xmlns:a16="http://schemas.microsoft.com/office/drawing/2014/main" id="{31EEDAAE-2F09-48DE-874C-DC1342CE0F6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10121403" y="4488245"/>
            <a:ext cx="1041077" cy="895044"/>
          </a:xfrm>
          <a:prstGeom prst="rect">
            <a:avLst/>
          </a:prstGeom>
        </p:spPr>
      </p:pic>
      <p:pic>
        <p:nvPicPr>
          <p:cNvPr id="7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10213321" y="2666949"/>
            <a:ext cx="932265" cy="747474"/>
          </a:xfrm>
          <a:prstGeom prst="rect">
            <a:avLst/>
          </a:prstGeom>
        </p:spPr>
      </p:pic>
      <p:pic>
        <p:nvPicPr>
          <p:cNvPr id="74" name="Grafik 7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041" y="2666949"/>
            <a:ext cx="735980" cy="633135"/>
          </a:xfrm>
          <a:prstGeom prst="rect">
            <a:avLst/>
          </a:prstGeom>
        </p:spPr>
      </p:pic>
      <p:sp>
        <p:nvSpPr>
          <p:cNvPr id="3" name="Up-Down Arrow 2"/>
          <p:cNvSpPr/>
          <p:nvPr/>
        </p:nvSpPr>
        <p:spPr>
          <a:xfrm rot="16200000">
            <a:off x="8578681" y="4885218"/>
            <a:ext cx="311980" cy="22027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5" name="Up-Down Arrow 74"/>
          <p:cNvSpPr/>
          <p:nvPr/>
        </p:nvSpPr>
        <p:spPr>
          <a:xfrm rot="17626176">
            <a:off x="8568426" y="2461839"/>
            <a:ext cx="311979" cy="296893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02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23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8542" y="796789"/>
            <a:ext cx="1013936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200" kern="0" dirty="0"/>
              <a:t>Renewal Process – </a:t>
            </a:r>
            <a:r>
              <a:rPr lang="en-GB" sz="3200" kern="0" dirty="0" smtClean="0"/>
              <a:t>II (Sample process – self renewal)</a:t>
            </a:r>
            <a:endParaRPr lang="en-GB" sz="3200" kern="0" dirty="0"/>
          </a:p>
        </p:txBody>
      </p:sp>
      <p:sp>
        <p:nvSpPr>
          <p:cNvPr id="15" name="Pfeil nach rechts 14"/>
          <p:cNvSpPr/>
          <p:nvPr/>
        </p:nvSpPr>
        <p:spPr>
          <a:xfrm>
            <a:off x="2930058" y="3273559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/>
          <p:cNvSpPr/>
          <p:nvPr/>
        </p:nvSpPr>
        <p:spPr>
          <a:xfrm>
            <a:off x="4935737" y="3265930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51D4BF9-B6F5-4AC8-8EC3-352A86283E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30"/>
          <a:stretch/>
        </p:blipFill>
        <p:spPr>
          <a:xfrm>
            <a:off x="3559408" y="2793318"/>
            <a:ext cx="1407263" cy="123233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92B04B90-0343-44BB-B0F5-1B2C3239A254}"/>
              </a:ext>
            </a:extLst>
          </p:cNvPr>
          <p:cNvSpPr txBox="1"/>
          <p:nvPr/>
        </p:nvSpPr>
        <p:spPr>
          <a:xfrm>
            <a:off x="1262613" y="4239904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Clients </a:t>
            </a:r>
            <a:r>
              <a:rPr lang="de-DE" dirty="0" err="1"/>
              <a:t>receive</a:t>
            </a:r>
            <a:r>
              <a:rPr lang="de-DE" dirty="0"/>
              <a:t> SMS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server</a:t>
            </a:r>
            <a:endParaRPr lang="de-DE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EDD60122-73A7-4284-880A-577BE09570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864"/>
          <a:stretch/>
        </p:blipFill>
        <p:spPr>
          <a:xfrm>
            <a:off x="1492152" y="2829132"/>
            <a:ext cx="1367251" cy="1136675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3E81C822-1BA7-4766-93A5-97AEB20D1E60}"/>
              </a:ext>
            </a:extLst>
          </p:cNvPr>
          <p:cNvSpPr txBox="1"/>
          <p:nvPr/>
        </p:nvSpPr>
        <p:spPr>
          <a:xfrm>
            <a:off x="3349875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SMS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renew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USSD </a:t>
            </a:r>
            <a:r>
              <a:rPr lang="de-DE" dirty="0" err="1" smtClean="0"/>
              <a:t>code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6CC69DB1-2C2B-4D50-8618-4BB3217872C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6" b="15899"/>
          <a:stretch/>
        </p:blipFill>
        <p:spPr>
          <a:xfrm>
            <a:off x="5639368" y="2757082"/>
            <a:ext cx="1407263" cy="1321286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5439339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payment</a:t>
            </a:r>
            <a:r>
              <a:rPr lang="de-DE" dirty="0"/>
              <a:t> e.g. </a:t>
            </a:r>
            <a:r>
              <a:rPr lang="de-DE" dirty="0" err="1"/>
              <a:t>using</a:t>
            </a:r>
            <a:r>
              <a:rPr lang="de-DE" dirty="0"/>
              <a:t> mobile </a:t>
            </a:r>
            <a:r>
              <a:rPr lang="de-DE" dirty="0" err="1" smtClean="0"/>
              <a:t>money</a:t>
            </a:r>
            <a:endParaRPr lang="de-DE" dirty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A16564A0-B97B-41C3-8A90-D748213469C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9569882" y="2980170"/>
            <a:ext cx="1470437" cy="1406505"/>
          </a:xfrm>
          <a:prstGeom prst="rect">
            <a:avLst/>
          </a:prstGeom>
        </p:spPr>
      </p:pic>
      <p:sp>
        <p:nvSpPr>
          <p:cNvPr id="38" name="Pfeil nach rechts 20">
            <a:extLst>
              <a:ext uri="{FF2B5EF4-FFF2-40B4-BE49-F238E27FC236}">
                <a16:creationId xmlns:a16="http://schemas.microsoft.com/office/drawing/2014/main" id="{59C96853-EE64-42A1-A4BE-8E4E2EEDD0C6}"/>
              </a:ext>
            </a:extLst>
          </p:cNvPr>
          <p:cNvSpPr/>
          <p:nvPr/>
        </p:nvSpPr>
        <p:spPr>
          <a:xfrm>
            <a:off x="7538481" y="3187903"/>
            <a:ext cx="1716756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feil nach rechts 20">
            <a:extLst>
              <a:ext uri="{FF2B5EF4-FFF2-40B4-BE49-F238E27FC236}">
                <a16:creationId xmlns:a16="http://schemas.microsoft.com/office/drawing/2014/main" id="{91CC610C-51B2-4202-961B-522577683AE3}"/>
              </a:ext>
            </a:extLst>
          </p:cNvPr>
          <p:cNvSpPr/>
          <p:nvPr/>
        </p:nvSpPr>
        <p:spPr>
          <a:xfrm rot="10800000">
            <a:off x="7495094" y="3763777"/>
            <a:ext cx="1727358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99675" y="2747983"/>
            <a:ext cx="182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endParaRPr lang="de-DE" dirty="0"/>
          </a:p>
        </p:txBody>
      </p:sp>
      <p:sp>
        <p:nvSpPr>
          <p:cNvPr id="2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68658" y="424415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activation</a:t>
            </a:r>
            <a:r>
              <a:rPr lang="de-DE" dirty="0" smtClean="0"/>
              <a:t> </a:t>
            </a:r>
            <a:r>
              <a:rPr lang="de-DE" dirty="0" err="1" smtClean="0"/>
              <a:t>confirmed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sms</a:t>
            </a:r>
            <a:endParaRPr lang="de-DE" dirty="0"/>
          </a:p>
        </p:txBody>
      </p: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9688586" y="2707072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6" grpId="0"/>
      <p:bldP spid="32" grpId="0"/>
      <p:bldP spid="34" grpId="0"/>
      <p:bldP spid="38" grpId="0" animBg="1"/>
      <p:bldP spid="40" grpId="0" animBg="1"/>
      <p:bldP spid="23" grpId="0"/>
      <p:bldP spid="24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6601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Additional resources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hlinkClick r:id="rId3"/>
              </a:rPr>
              <a:t>www.openimis.org</a:t>
            </a:r>
            <a:r>
              <a:rPr lang="en-US" sz="2600" dirty="0"/>
              <a:t> - Home of the </a:t>
            </a:r>
            <a:r>
              <a:rPr lang="en-US" sz="2600" dirty="0" err="1"/>
              <a:t>openIMIS</a:t>
            </a:r>
            <a:r>
              <a:rPr lang="en-US" sz="2600" dirty="0"/>
              <a:t> Initiative</a:t>
            </a:r>
          </a:p>
          <a:p>
            <a:endParaRPr lang="en-US" sz="2600" dirty="0"/>
          </a:p>
          <a:p>
            <a:r>
              <a:rPr lang="en-US" sz="2600" dirty="0"/>
              <a:t>Strategic direction given by a </a:t>
            </a:r>
            <a:r>
              <a:rPr lang="en-US" sz="2600" dirty="0">
                <a:hlinkClick r:id="rId4"/>
              </a:rPr>
              <a:t>Steering Group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Technical directions guided by a </a:t>
            </a:r>
            <a:r>
              <a:rPr lang="en-US" sz="2600" dirty="0">
                <a:hlinkClick r:id="rId5"/>
              </a:rPr>
              <a:t>Technical Advisory Group</a:t>
            </a:r>
            <a:endParaRPr lang="en-US" sz="2600" dirty="0"/>
          </a:p>
          <a:p>
            <a:endParaRPr lang="en-US" sz="2600" dirty="0">
              <a:hlinkClick r:id="rId6"/>
            </a:endParaRPr>
          </a:p>
          <a:p>
            <a:r>
              <a:rPr lang="en-US" sz="2600" dirty="0" err="1">
                <a:hlinkClick r:id="rId6"/>
              </a:rPr>
              <a:t>openIMIS</a:t>
            </a:r>
            <a:r>
              <a:rPr lang="en-US" sz="2600" dirty="0">
                <a:hlinkClick r:id="rId6"/>
              </a:rPr>
              <a:t> wiki</a:t>
            </a:r>
            <a:r>
              <a:rPr lang="en-US" sz="2600" dirty="0"/>
              <a:t> - Read more about </a:t>
            </a:r>
            <a:r>
              <a:rPr lang="en-US" sz="2600" dirty="0" err="1"/>
              <a:t>openIMIS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>
                <a:hlinkClick r:id="rId7"/>
              </a:rPr>
              <a:t>www.github.com/openimis</a:t>
            </a:r>
            <a:r>
              <a:rPr lang="en-US" sz="2600" dirty="0"/>
              <a:t> - Download software and source code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dirty="0" err="1">
                <a:hlinkClick r:id="rId8"/>
              </a:rPr>
              <a:t>openIMIS</a:t>
            </a:r>
            <a:r>
              <a:rPr lang="en-US" sz="2600" dirty="0">
                <a:hlinkClick r:id="rId8"/>
              </a:rPr>
              <a:t> Demo: demo.openimis.org</a:t>
            </a:r>
            <a:r>
              <a:rPr lang="en-US" sz="2600" dirty="0"/>
              <a:t> - use the demo now !</a:t>
            </a:r>
          </a:p>
          <a:p>
            <a:endParaRPr lang="en-US" sz="2600" dirty="0"/>
          </a:p>
          <a:p>
            <a:r>
              <a:rPr lang="en-US" sz="2600" dirty="0" err="1">
                <a:hlinkClick r:id="rId9"/>
              </a:rPr>
              <a:t>openIMIS</a:t>
            </a:r>
            <a:r>
              <a:rPr lang="en-US" sz="2600" dirty="0">
                <a:hlinkClick r:id="rId9"/>
              </a:rPr>
              <a:t> Service Desk</a:t>
            </a:r>
            <a:r>
              <a:rPr lang="en-US" sz="2600" dirty="0"/>
              <a:t>- report issues, bugs, or </a:t>
            </a:r>
            <a:r>
              <a:rPr lang="en-US" sz="2600" b="1" dirty="0"/>
              <a:t>feature requests </a:t>
            </a:r>
            <a:r>
              <a:rPr lang="en-US" sz="2600" dirty="0"/>
              <a:t>!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418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764949"/>
            <a:ext cx="10515600" cy="44120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Creative </a:t>
            </a:r>
            <a:r>
              <a:rPr lang="de-DE" dirty="0" err="1" smtClean="0"/>
              <a:t>Commons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CC BY 3.0 </a:t>
            </a:r>
            <a:r>
              <a:rPr lang="de-DE" dirty="0" err="1" smtClean="0">
                <a:hlinkClick r:id="rId2"/>
              </a:rPr>
              <a:t>license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/>
              <a:t>applies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icons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Payment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Loki </a:t>
            </a:r>
            <a:r>
              <a:rPr lang="de-DE" dirty="0" err="1" smtClean="0">
                <a:hlinkClick r:id="rId3"/>
              </a:rPr>
              <a:t>Ba</a:t>
            </a:r>
            <a:r>
              <a:rPr lang="de-DE" dirty="0" smtClean="0">
                <a:hlinkClick r:id="rId3"/>
              </a:rPr>
              <a:t> </a:t>
            </a:r>
            <a:r>
              <a:rPr lang="de-DE" dirty="0" smtClean="0"/>
              <a:t>/ </a:t>
            </a:r>
            <a:r>
              <a:rPr lang="de-DE" dirty="0"/>
              <a:t>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Hospital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4"/>
              </a:rPr>
              <a:t>ibrandify</a:t>
            </a:r>
            <a:r>
              <a:rPr lang="de-DE" dirty="0" smtClean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 smtClean="0">
                <a:hlinkClick r:id="rId5"/>
              </a:rPr>
              <a:t>Vectors</a:t>
            </a:r>
            <a:r>
              <a:rPr lang="de-DE" dirty="0" smtClean="0">
                <a:hlinkClick r:id="rId5"/>
              </a:rPr>
              <a:t> Point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Pharmacy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6"/>
              </a:rPr>
              <a:t>Eucalyp</a:t>
            </a:r>
            <a:r>
              <a:rPr lang="de-DE" dirty="0" smtClean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Medication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7"/>
              </a:rPr>
              <a:t>sahua</a:t>
            </a:r>
            <a:r>
              <a:rPr lang="de-DE" dirty="0" smtClean="0">
                <a:hlinkClick r:id="rId7"/>
              </a:rPr>
              <a:t> d </a:t>
            </a:r>
            <a:r>
              <a:rPr lang="de-DE" dirty="0" smtClean="0"/>
              <a:t>/ CC BY 3.0</a:t>
            </a:r>
          </a:p>
          <a:p>
            <a:r>
              <a:rPr lang="de-DE" dirty="0" smtClean="0"/>
              <a:t>Network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8"/>
              </a:rPr>
              <a:t>Creative Stall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Worker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9"/>
              </a:rPr>
              <a:t>Nikita </a:t>
            </a:r>
            <a:r>
              <a:rPr lang="de-DE" dirty="0" err="1" smtClean="0">
                <a:hlinkClick r:id="rId9"/>
              </a:rPr>
              <a:t>Kozin</a:t>
            </a:r>
            <a:r>
              <a:rPr lang="de-DE" dirty="0" smtClean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10"/>
              </a:rPr>
              <a:t>Adrien </a:t>
            </a:r>
            <a:r>
              <a:rPr lang="de-DE" dirty="0" err="1" smtClean="0">
                <a:hlinkClick r:id="rId10"/>
              </a:rPr>
              <a:t>Coquet</a:t>
            </a:r>
            <a:r>
              <a:rPr lang="de-DE" dirty="0">
                <a:hlinkClick r:id="rId10"/>
              </a:rPr>
              <a:t> </a:t>
            </a:r>
            <a:r>
              <a:rPr lang="de-DE" dirty="0" smtClean="0"/>
              <a:t>/ CC BY 3.0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0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 smtClean="0"/>
          </a:p>
          <a:p>
            <a:r>
              <a:rPr lang="en-US" dirty="0"/>
              <a:t>Family by </a:t>
            </a:r>
            <a:r>
              <a:rPr lang="en-US" dirty="0" err="1">
                <a:hlinkClick r:id="rId3"/>
              </a:rPr>
              <a:t>Gan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Khoon</a:t>
            </a:r>
            <a:r>
              <a:rPr lang="en-US" dirty="0">
                <a:hlinkClick r:id="rId3"/>
              </a:rPr>
              <a:t> Lay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service by </a:t>
            </a:r>
            <a:r>
              <a:rPr lang="en-US" dirty="0" err="1">
                <a:hlinkClick r:id="rId4"/>
              </a:rPr>
              <a:t>andrewcaliber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medical insurance by </a:t>
            </a:r>
            <a:r>
              <a:rPr lang="en-US" dirty="0">
                <a:hlinkClick r:id="rId5"/>
              </a:rPr>
              <a:t>Creative Mania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officer </a:t>
            </a:r>
            <a:r>
              <a:rPr lang="en-US" dirty="0"/>
              <a:t>by </a:t>
            </a:r>
            <a:r>
              <a:rPr lang="en-US" dirty="0" err="1">
                <a:hlinkClick r:id="rId6"/>
              </a:rPr>
              <a:t>Eucalyp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7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 smtClean="0"/>
              <a:t>portrait </a:t>
            </a:r>
            <a:r>
              <a:rPr lang="en-US" dirty="0"/>
              <a:t>by </a:t>
            </a:r>
            <a:r>
              <a:rPr lang="en-US" dirty="0" err="1">
                <a:hlinkClick r:id="rId8"/>
              </a:rPr>
              <a:t>Bakunetsu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Kaito</a:t>
            </a:r>
            <a:r>
              <a:rPr lang="en-US" dirty="0">
                <a:hlinkClick r:id="rId8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Smartphone by </a:t>
            </a:r>
            <a:r>
              <a:rPr lang="en-US" dirty="0" err="1">
                <a:hlinkClick r:id="rId9"/>
              </a:rPr>
              <a:t>Danil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Polshin</a:t>
            </a:r>
            <a:r>
              <a:rPr lang="en-US" dirty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/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0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247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57137"/>
            <a:ext cx="10515600" cy="421982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document by </a:t>
            </a:r>
            <a:r>
              <a:rPr lang="en-US" dirty="0">
                <a:hlinkClick r:id="rId3"/>
              </a:rPr>
              <a:t>kiddo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flyer by </a:t>
            </a:r>
            <a:r>
              <a:rPr lang="en-US" dirty="0">
                <a:hlinkClick r:id="rId4"/>
              </a:rPr>
              <a:t>Graphic Tigers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Card by </a:t>
            </a:r>
            <a:r>
              <a:rPr lang="en-US" dirty="0">
                <a:hlinkClick r:id="rId5"/>
              </a:rPr>
              <a:t>Stephen JB Thomas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en-US" dirty="0"/>
              <a:t>person by </a:t>
            </a:r>
            <a:r>
              <a:rPr lang="en-US" dirty="0" err="1">
                <a:hlinkClick r:id="rId6"/>
              </a:rPr>
              <a:t>Yamini</a:t>
            </a:r>
            <a:r>
              <a:rPr lang="en-US" dirty="0">
                <a:hlinkClick r:id="rId6"/>
              </a:rPr>
              <a:t> Ahluwalia </a:t>
            </a:r>
            <a:r>
              <a:rPr lang="de-DE" dirty="0"/>
              <a:t>/ CC BY 3.0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71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384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b="1" dirty="0" smtClean="0">
                <a:solidFill>
                  <a:srgbClr val="006666"/>
                </a:solidFill>
              </a:rPr>
              <a:t>Overview of data flow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491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326660" y="791245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Communication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within</a:t>
            </a:r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openIMIS</a:t>
            </a:r>
            <a:endParaRPr lang="en-GB" b="1" dirty="0">
              <a:latin typeface="Poppins SemiBold"/>
              <a:ea typeface="Calibri" charset="0"/>
              <a:cs typeface="Calibri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26" y="1694973"/>
            <a:ext cx="2059239" cy="205923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4180443" y="5276400"/>
            <a:ext cx="2530672" cy="1390257"/>
          </a:xfrm>
          <a:prstGeom prst="rect">
            <a:avLst/>
          </a:prstGeom>
        </p:spPr>
      </p:pic>
      <p:sp>
        <p:nvSpPr>
          <p:cNvPr id="13" name="Oval 6"/>
          <p:cNvSpPr/>
          <p:nvPr/>
        </p:nvSpPr>
        <p:spPr>
          <a:xfrm>
            <a:off x="5417915" y="1554149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4" name="Left-Right Arrow 20"/>
          <p:cNvSpPr/>
          <p:nvPr/>
        </p:nvSpPr>
        <p:spPr>
          <a:xfrm rot="1782812">
            <a:off x="6928727" y="33194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666" y="3850587"/>
            <a:ext cx="1711881" cy="1711881"/>
          </a:xfrm>
          <a:prstGeom prst="rect">
            <a:avLst/>
          </a:prstGeom>
        </p:spPr>
      </p:pic>
      <p:sp>
        <p:nvSpPr>
          <p:cNvPr id="18" name="Left-Right Arrow 20"/>
          <p:cNvSpPr/>
          <p:nvPr/>
        </p:nvSpPr>
        <p:spPr>
          <a:xfrm rot="19853265">
            <a:off x="3703658" y="35078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Left-Right Arrow 20"/>
          <p:cNvSpPr/>
          <p:nvPr/>
        </p:nvSpPr>
        <p:spPr>
          <a:xfrm>
            <a:off x="4203484" y="4567430"/>
            <a:ext cx="4215865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6"/>
          <p:cNvSpPr/>
          <p:nvPr/>
        </p:nvSpPr>
        <p:spPr>
          <a:xfrm>
            <a:off x="3412652" y="3098998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3" name="Oval 6"/>
          <p:cNvSpPr/>
          <p:nvPr/>
        </p:nvSpPr>
        <p:spPr>
          <a:xfrm>
            <a:off x="7426952" y="2966751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4" name="Oval 6"/>
          <p:cNvSpPr/>
          <p:nvPr/>
        </p:nvSpPr>
        <p:spPr>
          <a:xfrm>
            <a:off x="1992956" y="4984777"/>
            <a:ext cx="1829766" cy="73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o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nline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Calibri" charset="0"/>
            </a:endParaRPr>
          </a:p>
        </p:txBody>
      </p:sp>
      <p:sp>
        <p:nvSpPr>
          <p:cNvPr id="25" name="Oval 6"/>
          <p:cNvSpPr/>
          <p:nvPr/>
        </p:nvSpPr>
        <p:spPr>
          <a:xfrm>
            <a:off x="4863742" y="6314033"/>
            <a:ext cx="1401541" cy="449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offline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6" name="Oval 6"/>
          <p:cNvSpPr/>
          <p:nvPr/>
        </p:nvSpPr>
        <p:spPr>
          <a:xfrm>
            <a:off x="5520584" y="4173356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7" name="Oval 6"/>
          <p:cNvSpPr/>
          <p:nvPr/>
        </p:nvSpPr>
        <p:spPr>
          <a:xfrm>
            <a:off x="8187187" y="5143327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mobile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2197941" y="3786607"/>
            <a:ext cx="1811846" cy="1550826"/>
          </a:xfrm>
          <a:prstGeom prst="rect">
            <a:avLst/>
          </a:prstGeom>
        </p:spPr>
      </p:pic>
      <p:sp>
        <p:nvSpPr>
          <p:cNvPr id="29" name="Left-Right Arrow 20"/>
          <p:cNvSpPr/>
          <p:nvPr/>
        </p:nvSpPr>
        <p:spPr>
          <a:xfrm rot="1782812">
            <a:off x="3233492" y="5485495"/>
            <a:ext cx="1190132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37816" y="2025355"/>
            <a:ext cx="1478994" cy="141260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8444776" y="4014741"/>
            <a:ext cx="1086968" cy="126165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51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Construction of a scheme   2 </a:t>
            </a:r>
            <a:r>
              <a:rPr lang="en-GB" sz="1800" dirty="0" smtClean="0">
                <a:solidFill>
                  <a:srgbClr val="006666"/>
                </a:solidFill>
              </a:rPr>
              <a:t>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087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Building </a:t>
            </a:r>
            <a:r>
              <a:rPr lang="de-CH" sz="3600" dirty="0" err="1" smtClean="0"/>
              <a:t>of</a:t>
            </a:r>
            <a:r>
              <a:rPr lang="de-CH" sz="3600" dirty="0" smtClean="0"/>
              <a:t> </a:t>
            </a:r>
            <a:r>
              <a:rPr lang="de-CH" sz="3600" dirty="0" err="1" smtClean="0"/>
              <a:t>registers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Go down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up</a:t>
            </a:r>
            <a:r>
              <a:rPr lang="de-CH" dirty="0" smtClean="0"/>
              <a:t> (Administration -&gt;Locations </a:t>
            </a:r>
            <a:r>
              <a:rPr lang="de-CH" dirty="0" err="1" smtClean="0"/>
              <a:t>up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Products; Tools -&gt; Registers)</a:t>
            </a:r>
          </a:p>
          <a:p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think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relevant in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–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r>
              <a:rPr lang="de-CH" dirty="0" smtClean="0"/>
              <a:t> </a:t>
            </a:r>
            <a:r>
              <a:rPr lang="de-CH" dirty="0" err="1" smtClean="0"/>
              <a:t>products</a:t>
            </a:r>
            <a:r>
              <a:rPr lang="de-CH" dirty="0" smtClean="0"/>
              <a:t>, </a:t>
            </a:r>
            <a:r>
              <a:rPr lang="de-CH" dirty="0" err="1" smtClean="0"/>
              <a:t>facilities</a:t>
            </a:r>
            <a:r>
              <a:rPr lang="de-CH" dirty="0" smtClean="0"/>
              <a:t>,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users</a:t>
            </a:r>
            <a:r>
              <a:rPr lang="de-CH" dirty="0" smtClean="0"/>
              <a:t> </a:t>
            </a:r>
            <a:r>
              <a:rPr lang="de-CH" dirty="0" err="1" smtClean="0"/>
              <a:t>beforehand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things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endParaRPr lang="de-CH" dirty="0" smtClean="0"/>
          </a:p>
          <a:p>
            <a:r>
              <a:rPr lang="de-CH" dirty="0" smtClean="0"/>
              <a:t>Images (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provided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help</a:t>
            </a:r>
            <a:r>
              <a:rPr lang="de-CH" dirty="0" smtClean="0"/>
              <a:t> </a:t>
            </a:r>
            <a:r>
              <a:rPr lang="de-CH" dirty="0" err="1" smtClean="0"/>
              <a:t>visualize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 </a:t>
            </a:r>
            <a:r>
              <a:rPr lang="de-CH" dirty="0" err="1" smtClean="0"/>
              <a:t>registers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connected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overall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scheme</a:t>
            </a:r>
            <a:r>
              <a:rPr lang="de-CH" dirty="0" smtClean="0"/>
              <a:t> –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!</a:t>
            </a:r>
          </a:p>
          <a:p>
            <a:r>
              <a:rPr lang="de-CH" dirty="0" smtClean="0"/>
              <a:t>Go </a:t>
            </a:r>
            <a:r>
              <a:rPr lang="de-CH" dirty="0" err="1" smtClean="0"/>
              <a:t>through</a:t>
            </a:r>
            <a:r>
              <a:rPr lang="de-CH" dirty="0" smtClean="0"/>
              <a:t> all </a:t>
            </a:r>
            <a:r>
              <a:rPr lang="de-CH" dirty="0" err="1" smtClean="0"/>
              <a:t>screens</a:t>
            </a:r>
            <a:r>
              <a:rPr lang="de-CH" dirty="0" smtClean="0"/>
              <a:t> in different time </a:t>
            </a:r>
            <a:r>
              <a:rPr lang="de-CH" dirty="0" err="1" smtClean="0"/>
              <a:t>blocks</a:t>
            </a:r>
            <a:r>
              <a:rPr lang="de-CH" dirty="0" smtClean="0"/>
              <a:t>: Block 1 – </a:t>
            </a:r>
            <a:r>
              <a:rPr lang="de-CH" dirty="0" err="1" smtClean="0"/>
              <a:t>diagnosis</a:t>
            </a:r>
            <a:r>
              <a:rPr lang="de-CH" dirty="0" smtClean="0"/>
              <a:t>, </a:t>
            </a:r>
            <a:r>
              <a:rPr lang="de-CH" dirty="0" err="1" smtClean="0"/>
              <a:t>locations</a:t>
            </a:r>
            <a:r>
              <a:rPr lang="de-CH" dirty="0" smtClean="0"/>
              <a:t>, </a:t>
            </a:r>
            <a:r>
              <a:rPr lang="de-CH" dirty="0" err="1" smtClean="0"/>
              <a:t>payers</a:t>
            </a:r>
            <a:r>
              <a:rPr lang="de-CH" dirty="0" smtClean="0"/>
              <a:t>; Block 2 – Claim Administrators,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Officers</a:t>
            </a:r>
            <a:r>
              <a:rPr lang="de-CH" dirty="0" smtClean="0"/>
              <a:t>, Users, User </a:t>
            </a:r>
            <a:r>
              <a:rPr lang="de-CH" dirty="0" err="1" smtClean="0"/>
              <a:t>Profiles</a:t>
            </a:r>
            <a:r>
              <a:rPr lang="de-CH" dirty="0" smtClean="0"/>
              <a:t>; Block 3 - Medical Items, Medical Services, Price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; Block 4 – Products</a:t>
            </a:r>
          </a:p>
        </p:txBody>
      </p:sp>
    </p:spTree>
    <p:extLst>
      <p:ext uri="{BB962C8B-B14F-4D97-AF65-F5344CB8AC3E}">
        <p14:creationId xmlns:p14="http://schemas.microsoft.com/office/powerpoint/2010/main" val="301810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634290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1686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8485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903149" y="28471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 smtClean="0"/>
              <a:t>Construction of a scheme I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6999083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260998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289710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27440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41801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65349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397146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20466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62172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88156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081287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185234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479639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568205" y="3865837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471086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1870338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9986888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Price Lists</a:t>
            </a:r>
            <a:endParaRPr lang="de-DE" sz="1600" dirty="0">
              <a:latin typeface="Poppins SemiBold"/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6999083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Type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560840" y="1873899"/>
            <a:ext cx="1545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Services/Items</a:t>
            </a:r>
          </a:p>
        </p:txBody>
      </p:sp>
      <p:sp>
        <p:nvSpPr>
          <p:cNvPr id="126" name="Textfeld 125"/>
          <p:cNvSpPr txBox="1"/>
          <p:nvPr/>
        </p:nvSpPr>
        <p:spPr>
          <a:xfrm>
            <a:off x="1574068" y="3568597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27" name="Grafik 28">
            <a:extLst>
              <a:ext uri="{FF2B5EF4-FFF2-40B4-BE49-F238E27FC236}">
                <a16:creationId xmlns:a16="http://schemas.microsoft.com/office/drawing/2014/main" id="{85836786-FA50-4E22-856D-FE760A5A051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43"/>
          <a:stretch/>
        </p:blipFill>
        <p:spPr>
          <a:xfrm>
            <a:off x="1588114" y="2577345"/>
            <a:ext cx="822608" cy="717782"/>
          </a:xfrm>
          <a:prstGeom prst="rect">
            <a:avLst/>
          </a:prstGeom>
        </p:spPr>
      </p:pic>
      <p:pic>
        <p:nvPicPr>
          <p:cNvPr id="28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776797" y="2345432"/>
            <a:ext cx="938484" cy="789001"/>
          </a:xfrm>
          <a:prstGeom prst="rect">
            <a:avLst/>
          </a:prstGeom>
        </p:spPr>
      </p:pic>
      <p:sp>
        <p:nvSpPr>
          <p:cNvPr id="29" name="Textfeld 125"/>
          <p:cNvSpPr txBox="1"/>
          <p:nvPr/>
        </p:nvSpPr>
        <p:spPr>
          <a:xfrm>
            <a:off x="4861185" y="2040319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15814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8471503" y="4325792"/>
            <a:ext cx="1262965" cy="102811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0"/>
          <a:stretch/>
        </p:blipFill>
        <p:spPr>
          <a:xfrm>
            <a:off x="8495901" y="3075016"/>
            <a:ext cx="1153926" cy="965956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4624213" y="4130589"/>
            <a:ext cx="706375" cy="70637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408516" y="5172152"/>
            <a:ext cx="1186006" cy="9970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4122" y="331440"/>
            <a:ext cx="9200296" cy="940411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 smtClean="0"/>
              <a:t>Construction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a </a:t>
            </a:r>
            <a:r>
              <a:rPr lang="de-DE" sz="3600" dirty="0" err="1" smtClean="0"/>
              <a:t>scheme</a:t>
            </a:r>
            <a:r>
              <a:rPr lang="de-DE" sz="3600" dirty="0" smtClean="0"/>
              <a:t> II</a:t>
            </a:r>
            <a:endParaRPr lang="de-DE" sz="36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1"/>
          <a:stretch/>
        </p:blipFill>
        <p:spPr>
          <a:xfrm>
            <a:off x="4488954" y="3152790"/>
            <a:ext cx="976895" cy="809639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069843" y="3102620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</a:t>
            </a:r>
            <a:r>
              <a:rPr lang="de-DE" dirty="0" err="1" smtClean="0"/>
              <a:t>services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69843" y="4198527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Items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019870" y="2409669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028594" y="4179866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Claim Administrators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028594" y="3294960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Enrolment</a:t>
            </a:r>
            <a:r>
              <a:rPr lang="de-DE" dirty="0" smtClean="0"/>
              <a:t> </a:t>
            </a:r>
            <a:r>
              <a:rPr lang="de-DE" dirty="0" err="1" smtClean="0"/>
              <a:t>officers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028594" y="5064772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Payers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019870" y="5949678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Locations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38367" y="1095359"/>
            <a:ext cx="4085845" cy="40011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General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definition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registers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:</a:t>
            </a:r>
            <a:endParaRPr lang="de-DE" sz="2000" dirty="0">
              <a:solidFill>
                <a:schemeClr val="tx1"/>
              </a:solidFill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069843" y="5288822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Price </a:t>
            </a:r>
            <a:r>
              <a:rPr lang="de-DE" dirty="0" err="1" smtClean="0"/>
              <a:t>lists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005115" y="3075016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Products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982200" y="4409944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facilities</a:t>
            </a:r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59364" y="4188572"/>
            <a:ext cx="1593122" cy="907325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48601" y="4980123"/>
            <a:ext cx="1138371" cy="912726"/>
          </a:xfrm>
          <a:prstGeom prst="rect">
            <a:avLst/>
          </a:prstGeom>
        </p:spPr>
      </p:pic>
      <p:pic>
        <p:nvPicPr>
          <p:cNvPr id="22" name="Picture 3" descr="C:\Users\srivsi\AppData\Local\Microsoft\Windows\Temporary Internet Files\Content.IE5\DP88JB1M\PL_Warsaw_wilanów_location.svg[1].png"/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0" y="5906127"/>
            <a:ext cx="778850" cy="90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819114" y="3345405"/>
            <a:ext cx="830729" cy="714202"/>
          </a:xfrm>
          <a:prstGeom prst="rect">
            <a:avLst/>
          </a:prstGeom>
        </p:spPr>
      </p:pic>
      <p:sp>
        <p:nvSpPr>
          <p:cNvPr id="27" name="Rechteck 8"/>
          <p:cNvSpPr/>
          <p:nvPr/>
        </p:nvSpPr>
        <p:spPr>
          <a:xfrm>
            <a:off x="2019870" y="1525065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</a:t>
            </a:r>
            <a:r>
              <a:rPr lang="de-DE" dirty="0" err="1" smtClean="0"/>
              <a:t>Profiles</a:t>
            </a:r>
            <a:endParaRPr lang="de-DE" dirty="0"/>
          </a:p>
        </p:txBody>
      </p:sp>
      <p:sp>
        <p:nvSpPr>
          <p:cNvPr id="28" name="Rechteck 8"/>
          <p:cNvSpPr/>
          <p:nvPr/>
        </p:nvSpPr>
        <p:spPr>
          <a:xfrm>
            <a:off x="6075293" y="2014035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Diagnosis List</a:t>
            </a:r>
          </a:p>
        </p:txBody>
      </p:sp>
      <p:pic>
        <p:nvPicPr>
          <p:cNvPr id="29" name="Grafik 35">
            <a:extLst>
              <a:ext uri="{FF2B5EF4-FFF2-40B4-BE49-F238E27FC236}">
                <a16:creationId xmlns:a16="http://schemas.microsoft.com/office/drawing/2014/main" id="{6E392EE0-3340-463F-8F20-99ABAE940115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43"/>
          <a:stretch/>
        </p:blipFill>
        <p:spPr>
          <a:xfrm>
            <a:off x="842010" y="2412782"/>
            <a:ext cx="973625" cy="809639"/>
          </a:xfrm>
          <a:prstGeom prst="rect">
            <a:avLst/>
          </a:prstGeom>
        </p:spPr>
      </p:pic>
      <p:pic>
        <p:nvPicPr>
          <p:cNvPr id="30" name="Grafik 37">
            <a:extLst>
              <a:ext uri="{FF2B5EF4-FFF2-40B4-BE49-F238E27FC236}">
                <a16:creationId xmlns:a16="http://schemas.microsoft.com/office/drawing/2014/main" id="{50D91131-C4B2-4AA9-985C-34F78A5DF58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63"/>
          <a:stretch/>
        </p:blipFill>
        <p:spPr>
          <a:xfrm>
            <a:off x="4488954" y="1965310"/>
            <a:ext cx="1097588" cy="859809"/>
          </a:xfrm>
          <a:prstGeom prst="rect">
            <a:avLst/>
          </a:prstGeom>
        </p:spPr>
      </p:pic>
      <p:pic>
        <p:nvPicPr>
          <p:cNvPr id="31" name="Grafik 17">
            <a:extLst>
              <a:ext uri="{FF2B5EF4-FFF2-40B4-BE49-F238E27FC236}">
                <a16:creationId xmlns:a16="http://schemas.microsoft.com/office/drawing/2014/main" id="{6162097A-8FDC-4299-891C-AA7D70AFEDEA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1"/>
          <a:stretch/>
        </p:blipFill>
        <p:spPr>
          <a:xfrm>
            <a:off x="876645" y="1544754"/>
            <a:ext cx="938990" cy="81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9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1505</Words>
  <Application>Microsoft Office PowerPoint</Application>
  <PresentationFormat>Widescreen</PresentationFormat>
  <Paragraphs>268</Paragraphs>
  <Slides>28</Slides>
  <Notes>5</Notes>
  <HiddenSlides>6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openIMIS_master</vt:lpstr>
      <vt:lpstr>Running an openIMIS Demo   </vt:lpstr>
      <vt:lpstr>Pre requisites</vt:lpstr>
      <vt:lpstr>PowerPoint Presentation</vt:lpstr>
      <vt:lpstr>PowerPoint Presentation</vt:lpstr>
      <vt:lpstr>PowerPoint Presentation</vt:lpstr>
      <vt:lpstr>PowerPoint Presentation</vt:lpstr>
      <vt:lpstr>Building of registers</vt:lpstr>
      <vt:lpstr>PowerPoint Presentation</vt:lpstr>
      <vt:lpstr>Construction of a scheme II</vt:lpstr>
      <vt:lpstr>PowerPoint Presentation</vt:lpstr>
      <vt:lpstr>Enrolment Process</vt:lpstr>
      <vt:lpstr>PowerPoint Presentation</vt:lpstr>
      <vt:lpstr>PowerPoint Presentation</vt:lpstr>
      <vt:lpstr>Health Service Utilization</vt:lpstr>
      <vt:lpstr>PowerPoint Presentation</vt:lpstr>
      <vt:lpstr>PowerPoint Presentation</vt:lpstr>
      <vt:lpstr>Claims Process</vt:lpstr>
      <vt:lpstr>Claims Process – I (Sample Process) </vt:lpstr>
      <vt:lpstr>Internal claims processing in IMIS</vt:lpstr>
      <vt:lpstr>PowerPoint Presentation</vt:lpstr>
      <vt:lpstr>Renewal Process</vt:lpstr>
      <vt:lpstr>PowerPoint Presentation</vt:lpstr>
      <vt:lpstr>PowerPoint Presentation</vt:lpstr>
      <vt:lpstr>Additional resources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Siddharth Srivastava</cp:lastModifiedBy>
  <cp:revision>218</cp:revision>
  <dcterms:created xsi:type="dcterms:W3CDTF">2018-12-07T13:39:12Z</dcterms:created>
  <dcterms:modified xsi:type="dcterms:W3CDTF">2020-04-07T15:17:44Z</dcterms:modified>
</cp:coreProperties>
</file>