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441" r:id="rId3"/>
    <p:sldId id="442" r:id="rId4"/>
    <p:sldId id="443" r:id="rId5"/>
    <p:sldId id="444" r:id="rId6"/>
    <p:sldId id="445" r:id="rId7"/>
    <p:sldId id="428" r:id="rId8"/>
    <p:sldId id="447" r:id="rId9"/>
    <p:sldId id="466" r:id="rId10"/>
    <p:sldId id="451" r:id="rId11"/>
    <p:sldId id="436" r:id="rId12"/>
    <p:sldId id="469" r:id="rId13"/>
    <p:sldId id="454" r:id="rId14"/>
    <p:sldId id="438" r:id="rId15"/>
    <p:sldId id="470" r:id="rId16"/>
    <p:sldId id="456" r:id="rId17"/>
    <p:sldId id="439" r:id="rId18"/>
    <p:sldId id="458" r:id="rId19"/>
    <p:sldId id="459" r:id="rId20"/>
    <p:sldId id="457" r:id="rId21"/>
    <p:sldId id="440" r:id="rId22"/>
    <p:sldId id="461" r:id="rId23"/>
    <p:sldId id="471" r:id="rId24"/>
    <p:sldId id="427" r:id="rId25"/>
    <p:sldId id="450" r:id="rId26"/>
    <p:sldId id="462" r:id="rId27"/>
    <p:sldId id="463" r:id="rId28"/>
    <p:sldId id="464" r:id="rId2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9D13A3F-4708-4685-9729-01E398D28A59}">
          <p14:sldIdLst>
            <p14:sldId id="256"/>
            <p14:sldId id="441"/>
            <p14:sldId id="442"/>
            <p14:sldId id="443"/>
            <p14:sldId id="444"/>
            <p14:sldId id="445"/>
            <p14:sldId id="428"/>
            <p14:sldId id="447"/>
            <p14:sldId id="466"/>
            <p14:sldId id="451"/>
            <p14:sldId id="436"/>
            <p14:sldId id="469"/>
            <p14:sldId id="454"/>
            <p14:sldId id="438"/>
            <p14:sldId id="470"/>
            <p14:sldId id="456"/>
            <p14:sldId id="439"/>
            <p14:sldId id="458"/>
            <p14:sldId id="459"/>
            <p14:sldId id="457"/>
            <p14:sldId id="440"/>
            <p14:sldId id="461"/>
            <p14:sldId id="471"/>
            <p14:sldId id="427"/>
            <p14:sldId id="450"/>
            <p14:sldId id="462"/>
            <p14:sldId id="463"/>
            <p14:sldId id="4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gueta Melendez, Cecilia Michelle GIZ" initials="AMCMG" lastIdx="2" clrIdx="0">
    <p:extLst>
      <p:ext uri="{19B8F6BF-5375-455C-9EA6-DF929625EA0E}">
        <p15:presenceInfo xmlns:p15="http://schemas.microsoft.com/office/powerpoint/2012/main" userId="S-1-5-21-3211005450-2565063988-1429816208-1746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00" autoAdjust="0"/>
    <p:restoredTop sz="85995" autoAdjust="0"/>
  </p:normalViewPr>
  <p:slideViewPr>
    <p:cSldViewPr snapToGrid="0" snapToObjects="1">
      <p:cViewPr varScale="1">
        <p:scale>
          <a:sx n="99" d="100"/>
          <a:sy n="99" d="100"/>
        </p:scale>
        <p:origin x="648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7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1F81A-8498-3A4C-860F-40737845AAF0}" type="datetimeFigureOut">
              <a:rPr lang="de-DE" smtClean="0"/>
              <a:t>07.04.2020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98ABF-1AB6-DE49-A9A6-7EBB17D8BE6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4115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err="1" smtClean="0"/>
              <a:t>Configuration</a:t>
            </a:r>
            <a:endParaRPr lang="de-CH" dirty="0" smtClean="0"/>
          </a:p>
          <a:p>
            <a:r>
              <a:rPr lang="de-CH" dirty="0" smtClean="0"/>
              <a:t>Split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by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process</a:t>
            </a:r>
            <a:endParaRPr lang="de-CH" baseline="0" dirty="0" smtClean="0"/>
          </a:p>
          <a:p>
            <a:r>
              <a:rPr lang="de-CH" baseline="0" dirty="0" smtClean="0"/>
              <a:t>Reporting</a:t>
            </a:r>
            <a:endParaRPr lang="en-GB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98ABF-1AB6-DE49-A9A6-7EBB17D8BE60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5033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DFC79-30DA-484F-85C8-36E3971802A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37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98ABF-1AB6-DE49-A9A6-7EBB17D8BE60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4100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Approaching clients</a:t>
            </a:r>
            <a:r>
              <a:rPr lang="en-GB" baseline="0" dirty="0" smtClean="0"/>
              <a:t> and enrolling</a:t>
            </a:r>
          </a:p>
          <a:p>
            <a:r>
              <a:rPr lang="en-GB" baseline="0" dirty="0" smtClean="0"/>
              <a:t>A key question – when is policy activated/coverage started?</a:t>
            </a:r>
          </a:p>
          <a:p>
            <a:r>
              <a:rPr lang="en-GB" baseline="0" dirty="0" smtClean="0"/>
              <a:t>Financial transaction – norm, accounting requirement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9C5A3-A91B-4F9D-8B6A-471B2D10D7D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125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err="1" smtClean="0"/>
              <a:t>Configuration</a:t>
            </a:r>
            <a:endParaRPr lang="de-CH" dirty="0" smtClean="0"/>
          </a:p>
          <a:p>
            <a:r>
              <a:rPr lang="de-CH" dirty="0" smtClean="0"/>
              <a:t>Split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by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process</a:t>
            </a:r>
            <a:endParaRPr lang="de-CH" baseline="0" dirty="0" smtClean="0"/>
          </a:p>
          <a:p>
            <a:r>
              <a:rPr lang="de-CH" baseline="0" dirty="0" smtClean="0"/>
              <a:t>Reporting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9C5A3-A91B-4F9D-8B6A-471B2D10D7D6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030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0B18FB27-42E0-284F-8BC6-3D025426D24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89FAB4-1EE9-3940-BB55-A2083FA837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80773"/>
            <a:ext cx="9144000" cy="2387600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 err="1" smtClean="0"/>
              <a:t>openIMIS</a:t>
            </a:r>
            <a:r>
              <a:rPr lang="de-DE" dirty="0" smtClean="0"/>
              <a:t> </a:t>
            </a:r>
            <a:r>
              <a:rPr lang="de-DE" dirty="0" err="1" smtClean="0"/>
              <a:t>Generic</a:t>
            </a:r>
            <a:r>
              <a:rPr lang="de-DE" dirty="0" smtClean="0"/>
              <a:t> Training Approach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82F92D-6907-CE45-97F2-CB51EBFE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60448"/>
            <a:ext cx="9144000" cy="1655762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 pitchFamily="2" charset="77"/>
                <a:cs typeface="Poppins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35F22D5-F5C2-CF4F-82C8-120C447CB2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324" y="768214"/>
            <a:ext cx="1691351" cy="179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133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D1A6AD8C-A040-3F4D-A16F-861DC13F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1"/>
            <a:ext cx="51816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 smtClean="0">
                <a:solidFill>
                  <a:schemeClr val="bg1"/>
                </a:solidFill>
                <a:effectLst/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D3A6C929-E4DF-8742-9F78-931FF64663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7"/>
            <a:ext cx="1409700" cy="47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318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A1B5-0F7D-4EDD-AC8B-087D897C3D8D}" type="datetime1">
              <a:rPr lang="de-DE" smtClean="0"/>
              <a:t>07.04.2020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1208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invGray">
          <a:xfrm>
            <a:off x="480000" y="1800000"/>
            <a:ext cx="11232001" cy="42372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One line Subtitle (optional)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 bwMode="invGray"/>
        <p:txBody>
          <a:bodyPr/>
          <a:lstStyle/>
          <a:p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 bwMode="invGray"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 bwMode="invGray">
          <a:xfrm>
            <a:off x="479999" y="359999"/>
            <a:ext cx="8160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37563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Contents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baseline="0"/>
            </a:lvl1pPr>
            <a:lvl2pPr marL="457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lvl2pPr>
          </a:lstStyle>
          <a:p>
            <a:pPr lvl="1"/>
            <a:endParaRPr lang="en-US" dirty="0" smtClean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5F80B-69F9-4FBB-AE94-DA77087F0A4B}" type="datetime1">
              <a:rPr lang="de-DE" smtClean="0"/>
              <a:t>07.04.2020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67500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949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518EEE-8038-AC46-B178-685061859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461E53-3DDD-3042-B451-43C390AC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DBAD0A3-FBA4-9647-B602-38897102E7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7"/>
            <a:ext cx="1409700" cy="47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380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aseline="0"/>
            </a:lvl1pPr>
          </a:lstStyle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pPr lvl="0"/>
            <a:endParaRPr lang="en-US" dirty="0" smtClean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1946-CBAF-4C67-B3D2-C714640FF197}" type="datetime1">
              <a:rPr lang="de-DE" smtClean="0"/>
              <a:t>07.04.2020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395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365CD-23F5-4106-B0CC-42C732F921AE}" type="datetime1">
              <a:rPr lang="de-DE" smtClean="0"/>
              <a:t>07.04.2020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2A50E75-4AF1-1440-98AC-6D7B898E4A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361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aseline="0"/>
            </a:lvl1pPr>
          </a:lstStyle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pPr lvl="0"/>
            <a:endParaRPr lang="en-US" dirty="0" smtClean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665B-C343-4D30-8CC9-699EC1806F24}" type="datetime1">
              <a:rPr lang="de-DE" smtClean="0"/>
              <a:t>07.04.2020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251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F97C85-F75B-394B-B9A8-498A7AC5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1"/>
            <a:ext cx="5181600" cy="4000921"/>
          </a:xfrm>
        </p:spPr>
        <p:txBody>
          <a:bodyPr/>
          <a:lstStyle>
            <a:lvl1pPr algn="ctr">
              <a:defRPr baseline="0"/>
            </a:lvl1pPr>
            <a:lvl2pPr marL="800100" marR="0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lvl2pPr>
            <a:lvl3pPr>
              <a:defRPr/>
            </a:lvl3pPr>
          </a:lstStyle>
          <a:p>
            <a:pPr lvl="0"/>
            <a:endParaRPr lang="en-US" dirty="0" smtClean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942077-9076-BD45-82A4-8F713976759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2176041"/>
            <a:ext cx="5181600" cy="4000921"/>
          </a:xfrm>
        </p:spPr>
        <p:txBody>
          <a:bodyPr/>
          <a:lstStyle>
            <a:lvl1pPr algn="ctr">
              <a:defRPr/>
            </a:lvl1pPr>
          </a:lstStyle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BF3AC-275F-4E60-BF62-FF985829C341}" type="datetime1">
              <a:rPr lang="de-DE" smtClean="0"/>
              <a:t>07.04.2020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2A50E75-4AF1-1440-98AC-6D7B898E4A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078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B613CF-6DC7-EF4E-A41B-78295C63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1224801-83C3-FD4A-9F2D-DB633819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61D0-683A-4CB8-94F3-925B59920270}" type="datetime1">
              <a:rPr lang="de-DE" smtClean="0"/>
              <a:t>07.04.2020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6868E9-4FB5-D24A-B901-41F1FCCF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4F39F7-1ED7-DB46-A4E6-DCB6D1D5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5EFE8E75-B035-2345-8EC0-D192FC9EBDA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899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A25366-F27F-014D-80AE-4C0F93A7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4AB3-41D2-455E-B76F-EB779F725CD5}" type="datetime1">
              <a:rPr lang="de-DE" smtClean="0"/>
              <a:t>07.04.2020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6E91EE-04A7-6545-AEAC-1FA0457E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40ABEB-8F0B-4042-BFEC-FC32772A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A107A4E-F480-B840-99A1-E7A94FEEA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883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28167B-32A2-0448-8CFF-4DF40AEA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243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23466F-B552-DA42-A04B-EAFA1317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64465"/>
            <a:ext cx="105156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AF2E70-6F05-9641-B535-C481861ED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C0854E4A-30FA-4D06-AFE4-0398AE922707}" type="datetime1">
              <a:rPr lang="de-DE" smtClean="0"/>
              <a:t>07.04.2020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CC905-7515-524F-9C91-FD40AEF8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F2C558-D589-9546-A818-9AD8B89D1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091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52" r:id="rId5"/>
    <p:sldLayoutId id="2147483663" r:id="rId6"/>
    <p:sldLayoutId id="2147483662" r:id="rId7"/>
    <p:sldLayoutId id="2147483654" r:id="rId8"/>
    <p:sldLayoutId id="2147483655" r:id="rId9"/>
    <p:sldLayoutId id="2147483660" r:id="rId10"/>
    <p:sldLayoutId id="2147483664" r:id="rId11"/>
    <p:sldLayoutId id="2147483665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20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8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Light" pitchFamily="2" charset="77"/>
          <a:ea typeface="+mn-ea"/>
          <a:cs typeface="Poppins Light" pitchFamily="2" charset="77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ExtraLight" pitchFamily="2" charset="77"/>
          <a:ea typeface="+mn-ea"/>
          <a:cs typeface="Poppins ExtraLight" pitchFamily="2" charset="77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6.png"/><Relationship Id="rId7" Type="http://schemas.openxmlformats.org/officeDocument/2006/relationships/image" Target="../media/image29.png"/><Relationship Id="rId12" Type="http://schemas.openxmlformats.org/officeDocument/2006/relationships/image" Target="../media/image3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8.png"/><Relationship Id="rId11" Type="http://schemas.openxmlformats.org/officeDocument/2006/relationships/image" Target="../media/image6.png"/><Relationship Id="rId5" Type="http://schemas.openxmlformats.org/officeDocument/2006/relationships/image" Target="../media/image27.png"/><Relationship Id="rId10" Type="http://schemas.openxmlformats.org/officeDocument/2006/relationships/image" Target="../media/image31.png"/><Relationship Id="rId4" Type="http://schemas.openxmlformats.org/officeDocument/2006/relationships/image" Target="../media/image16.png"/><Relationship Id="rId9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7.png"/><Relationship Id="rId7" Type="http://schemas.openxmlformats.org/officeDocument/2006/relationships/image" Target="../media/image3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37.png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38.png"/><Relationship Id="rId7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0.png"/><Relationship Id="rId5" Type="http://schemas.openxmlformats.org/officeDocument/2006/relationships/image" Target="../media/image8.png"/><Relationship Id="rId10" Type="http://schemas.openxmlformats.org/officeDocument/2006/relationships/image" Target="../media/image27.png"/><Relationship Id="rId4" Type="http://schemas.openxmlformats.org/officeDocument/2006/relationships/image" Target="../media/image39.png"/><Relationship Id="rId9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png"/><Relationship Id="rId4" Type="http://schemas.openxmlformats.org/officeDocument/2006/relationships/image" Target="../media/image41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demo.openimis.org/" TargetMode="External"/><Relationship Id="rId3" Type="http://schemas.openxmlformats.org/officeDocument/2006/relationships/hyperlink" Target="http://www.openimis.org/" TargetMode="External"/><Relationship Id="rId7" Type="http://schemas.openxmlformats.org/officeDocument/2006/relationships/hyperlink" Target="http://www.github.com/openimi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imis.atlassian.net/wiki/spaces/OP/overview" TargetMode="External"/><Relationship Id="rId5" Type="http://schemas.openxmlformats.org/officeDocument/2006/relationships/hyperlink" Target="https://openimis.atlassian.net/wiki/spaces/OP/pages/40763404/Technical+advisory+group" TargetMode="External"/><Relationship Id="rId4" Type="http://schemas.openxmlformats.org/officeDocument/2006/relationships/hyperlink" Target="https://openimis.atlassian.net/wiki/spaces/OP/pages/40566794/Steering+Group" TargetMode="External"/><Relationship Id="rId9" Type="http://schemas.openxmlformats.org/officeDocument/2006/relationships/hyperlink" Target="https://openimis.atlassian.net/servicedesk/customer/portal/1" TargetMode="Externa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thenounproject.com/search/?q=mobile%20network&amp;i=996152" TargetMode="External"/><Relationship Id="rId3" Type="http://schemas.openxmlformats.org/officeDocument/2006/relationships/hyperlink" Target="https://thenounproject.com/search/?q=payment&amp;i=2047581" TargetMode="External"/><Relationship Id="rId7" Type="http://schemas.openxmlformats.org/officeDocument/2006/relationships/hyperlink" Target="https://thenounproject.com/search/?q=medication&amp;i=1091553" TargetMode="External"/><Relationship Id="rId2" Type="http://schemas.openxmlformats.org/officeDocument/2006/relationships/hyperlink" Target="https://creativecommons.org/licenses/by/3.0/us/legalco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nounproject.com/search/?q=pharmacy&amp;i=1949514" TargetMode="External"/><Relationship Id="rId5" Type="http://schemas.openxmlformats.org/officeDocument/2006/relationships/hyperlink" Target="https://thenounproject.com/term/hospital/2390457/" TargetMode="External"/><Relationship Id="rId10" Type="http://schemas.openxmlformats.org/officeDocument/2006/relationships/hyperlink" Target="https://thenounproject.com/term/contract-document/1748473/" TargetMode="External"/><Relationship Id="rId4" Type="http://schemas.openxmlformats.org/officeDocument/2006/relationships/hyperlink" Target="https://thenounproject.com/search/?q=hospital&amp;i=2829615" TargetMode="External"/><Relationship Id="rId9" Type="http://schemas.openxmlformats.org/officeDocument/2006/relationships/hyperlink" Target="https://thenounproject.com/search/?q=worker&amp;i=892650" TargetMode="Externa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s://thenounproject.com/search/?q=picture%20of%20a%20person&amp;i=960497" TargetMode="External"/><Relationship Id="rId3" Type="http://schemas.openxmlformats.org/officeDocument/2006/relationships/hyperlink" Target="https://thenounproject.com/search/?q=family%20with%20grandparents&amp;creator=1840742&amp;i=1915285" TargetMode="External"/><Relationship Id="rId7" Type="http://schemas.openxmlformats.org/officeDocument/2006/relationships/hyperlink" Target="https://thenounproject.com/search/?q=scan%20qr%20code&amp;i=1890475" TargetMode="External"/><Relationship Id="rId2" Type="http://schemas.openxmlformats.org/officeDocument/2006/relationships/hyperlink" Target="https://creativecommons.org/licenses/by/3.0/us/legalco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nounproject.com/search/?q=officer&amp;i=2761721" TargetMode="External"/><Relationship Id="rId5" Type="http://schemas.openxmlformats.org/officeDocument/2006/relationships/hyperlink" Target="https://thenounproject.com/search/?q=medical%20insurance&amp;i=1174367" TargetMode="External"/><Relationship Id="rId10" Type="http://schemas.openxmlformats.org/officeDocument/2006/relationships/hyperlink" Target="https://thenounproject.com/search/?q=money%20and%20receipt&amp;i=888022" TargetMode="External"/><Relationship Id="rId4" Type="http://schemas.openxmlformats.org/officeDocument/2006/relationships/hyperlink" Target="https://thenounproject.com/search/?q=medical%20services&amp;i=2058774" TargetMode="External"/><Relationship Id="rId9" Type="http://schemas.openxmlformats.org/officeDocument/2006/relationships/hyperlink" Target="https://thenounproject.com/search/?q=take%20a%20picture&amp;i=718944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thenounproject.com/search/?q=write%20document&amp;i=403326" TargetMode="External"/><Relationship Id="rId2" Type="http://schemas.openxmlformats.org/officeDocument/2006/relationships/hyperlink" Target="https://creativecommons.org/licenses/by/3.0/us/legalco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nounproject.com/search/?q=person%20walking&amp;i=117151" TargetMode="External"/><Relationship Id="rId5" Type="http://schemas.openxmlformats.org/officeDocument/2006/relationships/hyperlink" Target="https://thenounproject.com/search/?q=show%20card&amp;i=17310" TargetMode="External"/><Relationship Id="rId4" Type="http://schemas.openxmlformats.org/officeDocument/2006/relationships/hyperlink" Target="https://thenounproject.com/search/?q=flyers&amp;i=1697078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4.emf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5.png"/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12" Type="http://schemas.openxmlformats.org/officeDocument/2006/relationships/image" Target="../media/image2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3.png"/><Relationship Id="rId5" Type="http://schemas.openxmlformats.org/officeDocument/2006/relationships/image" Target="../media/image14.png"/><Relationship Id="rId10" Type="http://schemas.openxmlformats.org/officeDocument/2006/relationships/image" Target="../media/image22.png"/><Relationship Id="rId4" Type="http://schemas.openxmlformats.org/officeDocument/2006/relationships/image" Target="../media/image12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01800" y="2974473"/>
            <a:ext cx="9144000" cy="2387600"/>
          </a:xfrm>
        </p:spPr>
        <p:txBody>
          <a:bodyPr>
            <a:normAutofit/>
          </a:bodyPr>
          <a:lstStyle/>
          <a:p>
            <a:r>
              <a:rPr lang="en-GB" sz="4800" dirty="0" smtClean="0"/>
              <a:t>Running an </a:t>
            </a:r>
            <a:r>
              <a:rPr lang="en-GB" sz="4800" dirty="0" err="1" smtClean="0"/>
              <a:t>openIMIS</a:t>
            </a:r>
            <a:r>
              <a:rPr lang="en-GB" sz="4800" dirty="0" smtClean="0"/>
              <a:t> Demo</a:t>
            </a:r>
            <a:br>
              <a:rPr lang="en-GB" sz="4800" dirty="0" smtClean="0"/>
            </a:br>
            <a:r>
              <a:rPr lang="en-GB" sz="4800" dirty="0" smtClean="0"/>
              <a:t/>
            </a:r>
            <a:br>
              <a:rPr lang="en-GB" sz="4800" dirty="0" smtClean="0"/>
            </a:br>
            <a:r>
              <a:rPr lang="en-GB" sz="4000" dirty="0" smtClean="0"/>
              <a:t/>
            </a:r>
            <a:br>
              <a:rPr lang="en-GB" sz="4000" dirty="0" smtClean="0"/>
            </a:br>
            <a:endParaRPr lang="en-GB" sz="3100" dirty="0"/>
          </a:p>
        </p:txBody>
      </p:sp>
    </p:spTree>
    <p:extLst>
      <p:ext uri="{BB962C8B-B14F-4D97-AF65-F5344CB8AC3E}">
        <p14:creationId xmlns:p14="http://schemas.microsoft.com/office/powerpoint/2010/main" val="206501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10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flow    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</a:p>
          <a:p>
            <a:pPr algn="r"/>
            <a:r>
              <a:rPr lang="en-US" b="1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b="1" dirty="0" smtClean="0">
                <a:solidFill>
                  <a:srgbClr val="006666"/>
                </a:solidFill>
              </a:rPr>
              <a:t>3    </a:t>
            </a:r>
            <a:endParaRPr lang="en-GB" b="1" dirty="0">
              <a:solidFill>
                <a:srgbClr val="006666"/>
              </a:solidFill>
            </a:endParaRPr>
          </a:p>
          <a:p>
            <a:pPr algn="r"/>
            <a:r>
              <a:rPr lang="en-GB" b="1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Claims processes  3c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 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4948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8197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err="1" smtClean="0"/>
              <a:t>Enrolment</a:t>
            </a:r>
            <a:r>
              <a:rPr lang="de-CH" sz="3600" dirty="0" smtClean="0"/>
              <a:t> </a:t>
            </a:r>
            <a:r>
              <a:rPr lang="de-CH" sz="3600" dirty="0" err="1" smtClean="0"/>
              <a:t>Process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31328"/>
            <a:ext cx="10515600" cy="4012497"/>
          </a:xfrm>
        </p:spPr>
        <p:txBody>
          <a:bodyPr>
            <a:normAutofit fontScale="92500"/>
          </a:bodyPr>
          <a:lstStyle/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a </a:t>
            </a:r>
            <a:r>
              <a:rPr lang="de-CH" dirty="0" err="1" smtClean="0"/>
              <a:t>visualization</a:t>
            </a:r>
            <a:r>
              <a:rPr lang="de-CH" dirty="0" smtClean="0"/>
              <a:t> </a:t>
            </a:r>
            <a:r>
              <a:rPr lang="de-CH" dirty="0" err="1" smtClean="0"/>
              <a:t>diagram</a:t>
            </a:r>
            <a:r>
              <a:rPr lang="de-CH" dirty="0" smtClean="0"/>
              <a:t> (</a:t>
            </a:r>
            <a:r>
              <a:rPr lang="de-CH" dirty="0" err="1" smtClean="0"/>
              <a:t>example</a:t>
            </a:r>
            <a:r>
              <a:rPr lang="de-CH" dirty="0" smtClean="0"/>
              <a:t> in </a:t>
            </a:r>
            <a:r>
              <a:rPr lang="de-CH" dirty="0" err="1" smtClean="0"/>
              <a:t>next</a:t>
            </a:r>
            <a:r>
              <a:rPr lang="de-CH" dirty="0" smtClean="0"/>
              <a:t> </a:t>
            </a:r>
            <a:r>
              <a:rPr lang="de-CH" dirty="0" err="1" smtClean="0"/>
              <a:t>slide</a:t>
            </a:r>
            <a:r>
              <a:rPr lang="de-CH" dirty="0" smtClean="0"/>
              <a:t>)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a </a:t>
            </a:r>
            <a:r>
              <a:rPr lang="de-CH" dirty="0" err="1" smtClean="0"/>
              <a:t>general</a:t>
            </a:r>
            <a:r>
              <a:rPr lang="de-CH" dirty="0" smtClean="0"/>
              <a:t> </a:t>
            </a:r>
            <a:r>
              <a:rPr lang="de-CH" dirty="0" err="1" smtClean="0"/>
              <a:t>process</a:t>
            </a:r>
            <a:r>
              <a:rPr lang="de-CH" dirty="0" smtClean="0"/>
              <a:t> </a:t>
            </a:r>
            <a:r>
              <a:rPr lang="de-CH" dirty="0" err="1" smtClean="0"/>
              <a:t>flows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</a:t>
            </a:r>
            <a:r>
              <a:rPr lang="de-CH" dirty="0" err="1" smtClean="0"/>
              <a:t>openIMIS</a:t>
            </a:r>
            <a:r>
              <a:rPr lang="de-CH" dirty="0" smtClean="0"/>
              <a:t> </a:t>
            </a:r>
            <a:r>
              <a:rPr lang="de-CH" dirty="0" err="1" smtClean="0"/>
              <a:t>fits</a:t>
            </a:r>
            <a:r>
              <a:rPr lang="de-CH" dirty="0" smtClean="0"/>
              <a:t> </a:t>
            </a:r>
            <a:r>
              <a:rPr lang="de-CH" dirty="0" err="1" smtClean="0"/>
              <a:t>within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/</a:t>
            </a:r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role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system</a:t>
            </a:r>
            <a:endParaRPr lang="de-CH" dirty="0" smtClean="0"/>
          </a:p>
          <a:p>
            <a:r>
              <a:rPr lang="de-CH" dirty="0" smtClean="0"/>
              <a:t> </a:t>
            </a:r>
            <a:r>
              <a:rPr lang="de-CH" dirty="0" err="1" smtClean="0"/>
              <a:t>Ideally</a:t>
            </a:r>
            <a:r>
              <a:rPr lang="de-CH" dirty="0" smtClean="0"/>
              <a:t> </a:t>
            </a:r>
            <a:r>
              <a:rPr lang="de-CH" dirty="0" err="1" smtClean="0"/>
              <a:t>try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draft</a:t>
            </a:r>
            <a:r>
              <a:rPr lang="de-CH" dirty="0" smtClean="0"/>
              <a:t> </a:t>
            </a:r>
            <a:r>
              <a:rPr lang="de-CH" dirty="0" err="1" smtClean="0"/>
              <a:t>this</a:t>
            </a:r>
            <a:r>
              <a:rPr lang="de-CH" dirty="0"/>
              <a:t> </a:t>
            </a:r>
            <a:r>
              <a:rPr lang="de-CH" dirty="0" smtClean="0"/>
              <a:t>in a </a:t>
            </a:r>
            <a:r>
              <a:rPr lang="de-CH" dirty="0" err="1" smtClean="0"/>
              <a:t>way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relate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endParaRPr lang="de-CH" dirty="0" smtClean="0"/>
          </a:p>
          <a:p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make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faster</a:t>
            </a:r>
            <a:r>
              <a:rPr lang="de-CH" dirty="0" smtClean="0"/>
              <a:t> </a:t>
            </a:r>
            <a:r>
              <a:rPr lang="de-CH" dirty="0" err="1" smtClean="0"/>
              <a:t>have</a:t>
            </a:r>
            <a:r>
              <a:rPr lang="de-CH" dirty="0" smtClean="0"/>
              <a:t> a </a:t>
            </a:r>
            <a:r>
              <a:rPr lang="de-CH" dirty="0" err="1" smtClean="0"/>
              <a:t>housheold</a:t>
            </a:r>
            <a:r>
              <a:rPr lang="de-CH" dirty="0" smtClean="0"/>
              <a:t> </a:t>
            </a:r>
            <a:r>
              <a:rPr lang="de-CH" dirty="0" err="1" smtClean="0"/>
              <a:t>enrolled</a:t>
            </a:r>
            <a:r>
              <a:rPr lang="de-CH" dirty="0" smtClean="0"/>
              <a:t> </a:t>
            </a:r>
            <a:r>
              <a:rPr lang="de-CH" dirty="0" err="1" smtClean="0"/>
              <a:t>already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</a:t>
            </a:r>
            <a:r>
              <a:rPr lang="de-CH" dirty="0" err="1" smtClean="0"/>
              <a:t>that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demonstrate</a:t>
            </a:r>
            <a:r>
              <a:rPr lang="de-CH" dirty="0" smtClean="0"/>
              <a:t> </a:t>
            </a:r>
            <a:r>
              <a:rPr lang="de-CH" dirty="0" err="1" smtClean="0"/>
              <a:t>info</a:t>
            </a:r>
            <a:r>
              <a:rPr lang="de-CH" dirty="0" smtClean="0"/>
              <a:t> </a:t>
            </a:r>
            <a:r>
              <a:rPr lang="de-CH" dirty="0" err="1" smtClean="0"/>
              <a:t>captured</a:t>
            </a:r>
            <a:endParaRPr lang="de-CH" dirty="0" smtClean="0"/>
          </a:p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available</a:t>
            </a:r>
            <a:r>
              <a:rPr lang="de-CH" dirty="0" smtClean="0"/>
              <a:t> time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(</a:t>
            </a:r>
            <a:r>
              <a:rPr lang="de-CH" dirty="0" err="1" smtClean="0"/>
              <a:t>or</a:t>
            </a:r>
            <a:r>
              <a:rPr lang="de-CH" dirty="0" smtClean="0"/>
              <a:t> </a:t>
            </a:r>
            <a:r>
              <a:rPr lang="de-CH" dirty="0" err="1" smtClean="0"/>
              <a:t>only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– </a:t>
            </a:r>
            <a:r>
              <a:rPr lang="de-CH" dirty="0" err="1" smtClean="0"/>
              <a:t>mandatory</a:t>
            </a:r>
            <a:r>
              <a:rPr lang="de-CH" dirty="0" smtClean="0"/>
              <a:t> </a:t>
            </a:r>
            <a:r>
              <a:rPr lang="de-CH" dirty="0" err="1" smtClean="0"/>
              <a:t>fields</a:t>
            </a:r>
            <a:r>
              <a:rPr lang="de-CH" dirty="0" smtClean="0"/>
              <a:t>) – </a:t>
            </a:r>
            <a:r>
              <a:rPr lang="de-CH" dirty="0" err="1" smtClean="0"/>
              <a:t>keep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 simple </a:t>
            </a:r>
            <a:r>
              <a:rPr lang="de-CH" dirty="0" err="1" smtClean="0"/>
              <a:t>by</a:t>
            </a:r>
            <a:r>
              <a:rPr lang="de-CH" dirty="0" smtClean="0"/>
              <a:t> not </a:t>
            </a:r>
            <a:r>
              <a:rPr lang="de-CH" dirty="0" err="1" smtClean="0"/>
              <a:t>switching</a:t>
            </a:r>
            <a:r>
              <a:rPr lang="de-CH" dirty="0" smtClean="0"/>
              <a:t> </a:t>
            </a:r>
            <a:r>
              <a:rPr lang="de-CH" dirty="0" err="1" smtClean="0"/>
              <a:t>across</a:t>
            </a:r>
            <a:r>
              <a:rPr lang="de-CH" dirty="0" smtClean="0"/>
              <a:t> </a:t>
            </a:r>
            <a:r>
              <a:rPr lang="de-CH" dirty="0" err="1" smtClean="0"/>
              <a:t>too</a:t>
            </a:r>
            <a:r>
              <a:rPr lang="de-CH" dirty="0" smtClean="0"/>
              <a:t> </a:t>
            </a:r>
            <a:r>
              <a:rPr lang="de-CH" dirty="0" err="1" smtClean="0"/>
              <a:t>often</a:t>
            </a:r>
            <a:endParaRPr lang="de-CH" dirty="0" smtClean="0"/>
          </a:p>
          <a:p>
            <a:r>
              <a:rPr lang="de-CH" dirty="0"/>
              <a:t>Go </a:t>
            </a:r>
            <a:r>
              <a:rPr lang="de-CH" dirty="0" err="1"/>
              <a:t>through</a:t>
            </a:r>
            <a:r>
              <a:rPr lang="de-CH" dirty="0"/>
              <a:t> all </a:t>
            </a:r>
            <a:r>
              <a:rPr lang="de-CH" dirty="0" err="1"/>
              <a:t>screens</a:t>
            </a:r>
            <a:r>
              <a:rPr lang="de-CH" dirty="0"/>
              <a:t> in different time </a:t>
            </a:r>
            <a:r>
              <a:rPr lang="de-CH" dirty="0" err="1"/>
              <a:t>blocks</a:t>
            </a:r>
            <a:r>
              <a:rPr lang="de-CH" dirty="0"/>
              <a:t>: Block 1 – </a:t>
            </a:r>
            <a:r>
              <a:rPr lang="de-CH" dirty="0" err="1" smtClean="0"/>
              <a:t>enrolment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HHH, HH </a:t>
            </a:r>
            <a:r>
              <a:rPr lang="de-CH" dirty="0" err="1" smtClean="0"/>
              <a:t>members</a:t>
            </a:r>
            <a:r>
              <a:rPr lang="de-CH" dirty="0" smtClean="0"/>
              <a:t>; Block 2 - </a:t>
            </a:r>
            <a:r>
              <a:rPr lang="de-CH" dirty="0" err="1" smtClean="0"/>
              <a:t>Policies</a:t>
            </a:r>
            <a:r>
              <a:rPr lang="de-CH" dirty="0" smtClean="0"/>
              <a:t> &amp; </a:t>
            </a:r>
            <a:r>
              <a:rPr lang="de-CH" dirty="0" err="1" smtClean="0"/>
              <a:t>Contributions</a:t>
            </a:r>
            <a:r>
              <a:rPr lang="de-CH" dirty="0" smtClean="0"/>
              <a:t>; Block 3 – Mobile </a:t>
            </a:r>
            <a:r>
              <a:rPr lang="de-CH" dirty="0" err="1" smtClean="0"/>
              <a:t>app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43846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Rectangle 9"/>
          <p:cNvSpPr>
            <a:spLocks noChangeArrowheads="1"/>
          </p:cNvSpPr>
          <p:nvPr/>
        </p:nvSpPr>
        <p:spPr bwMode="auto">
          <a:xfrm>
            <a:off x="1292995" y="7706767"/>
            <a:ext cx="216726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756B99"/>
              </a:buClr>
              <a:buFont typeface="Wingdings" pitchFamily="2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itchFamily="34" charset="0"/>
              </a:rPr>
              <a:t> </a:t>
            </a:r>
            <a:endParaRPr lang="en-GB" altLang="en-US" sz="1800">
              <a:solidFill>
                <a:schemeClr val="tx1"/>
              </a:solidFill>
            </a:endParaRPr>
          </a:p>
        </p:txBody>
      </p:sp>
      <p:sp>
        <p:nvSpPr>
          <p:cNvPr id="20491" name="Rectangle 13"/>
          <p:cNvSpPr>
            <a:spLocks noChangeArrowheads="1"/>
          </p:cNvSpPr>
          <p:nvPr/>
        </p:nvSpPr>
        <p:spPr bwMode="auto">
          <a:xfrm>
            <a:off x="1758134" y="259036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756B99"/>
              </a:buClr>
              <a:buFont typeface="Wingdings" pitchFamily="2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1800">
              <a:solidFill>
                <a:schemeClr val="tx1"/>
              </a:solidFill>
            </a:endParaRPr>
          </a:p>
        </p:txBody>
      </p:sp>
      <p:sp>
        <p:nvSpPr>
          <p:cNvPr id="17" name="Bent-Up Arrow 16"/>
          <p:cNvSpPr/>
          <p:nvPr/>
        </p:nvSpPr>
        <p:spPr>
          <a:xfrm flipV="1">
            <a:off x="8925201" y="2105659"/>
            <a:ext cx="948680" cy="887239"/>
          </a:xfrm>
          <a:prstGeom prst="bentUpArrow">
            <a:avLst>
              <a:gd name="adj1" fmla="val 18922"/>
              <a:gd name="adj2" fmla="val 25000"/>
              <a:gd name="adj3" fmla="val 300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Plus 29"/>
          <p:cNvSpPr/>
          <p:nvPr/>
        </p:nvSpPr>
        <p:spPr>
          <a:xfrm>
            <a:off x="5111679" y="2047246"/>
            <a:ext cx="503238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Plus 30"/>
          <p:cNvSpPr/>
          <p:nvPr/>
        </p:nvSpPr>
        <p:spPr>
          <a:xfrm>
            <a:off x="6742421" y="2011975"/>
            <a:ext cx="503238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Plus 36"/>
          <p:cNvSpPr/>
          <p:nvPr/>
        </p:nvSpPr>
        <p:spPr>
          <a:xfrm>
            <a:off x="9569819" y="4468259"/>
            <a:ext cx="503238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ight Arrow 44"/>
          <p:cNvSpPr/>
          <p:nvPr/>
        </p:nvSpPr>
        <p:spPr>
          <a:xfrm>
            <a:off x="3532865" y="2197907"/>
            <a:ext cx="1003309" cy="2978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ight Arrow 46"/>
          <p:cNvSpPr/>
          <p:nvPr/>
        </p:nvSpPr>
        <p:spPr>
          <a:xfrm rot="10800000">
            <a:off x="3323702" y="5419664"/>
            <a:ext cx="3992824" cy="324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46"/>
          <p:cNvSpPr txBox="1">
            <a:spLocks noChangeArrowheads="1"/>
          </p:cNvSpPr>
          <p:nvPr/>
        </p:nvSpPr>
        <p:spPr bwMode="auto">
          <a:xfrm>
            <a:off x="8610544" y="3772471"/>
            <a:ext cx="2106919" cy="738664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de-DE"/>
            </a:defPPr>
            <a:lvl1pPr lvl="0" algn="ctr">
              <a:defRPr sz="1400">
                <a:latin typeface="Poppins SemiBold"/>
              </a:defRPr>
            </a:lvl1pPr>
          </a:lstStyle>
          <a:p>
            <a:r>
              <a:rPr lang="en-GB" altLang="en-US" dirty="0" smtClean="0"/>
              <a:t>ID card issued on the spot with pre printed unique ID no. (bar code)</a:t>
            </a:r>
            <a:endParaRPr lang="en-GB" alt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631113" y="5679015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Insurer</a:t>
            </a: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829340" y="1132243"/>
            <a:ext cx="10524460" cy="9623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r>
              <a:rPr lang="en-GB" sz="2800" kern="0" dirty="0" smtClean="0"/>
              <a:t>Enrolment Process I – e.g. Voluntary schemes/informal sector</a:t>
            </a:r>
            <a:endParaRPr lang="en-GB" sz="2600" dirty="0"/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838200" y="2164465"/>
            <a:ext cx="10515600" cy="401249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8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Light" pitchFamily="2" charset="77"/>
                <a:ea typeface="+mn-ea"/>
                <a:cs typeface="Poppins Light" pitchFamily="2" charset="77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ExtraLight" pitchFamily="2" charset="77"/>
                <a:ea typeface="+mn-ea"/>
                <a:cs typeface="Poppins ExtraLight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GB" sz="2200" dirty="0"/>
          </a:p>
        </p:txBody>
      </p:sp>
      <p:pic>
        <p:nvPicPr>
          <p:cNvPr id="39" name="Grafik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676" y="2003678"/>
            <a:ext cx="850160" cy="850160"/>
          </a:xfrm>
          <a:prstGeom prst="rect">
            <a:avLst/>
          </a:prstGeom>
        </p:spPr>
      </p:pic>
      <p:sp>
        <p:nvSpPr>
          <p:cNvPr id="40" name="Rechteck 11"/>
          <p:cNvSpPr/>
          <p:nvPr/>
        </p:nvSpPr>
        <p:spPr>
          <a:xfrm>
            <a:off x="1781034" y="2710224"/>
            <a:ext cx="16378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400" dirty="0" err="1">
                <a:latin typeface="Poppins SemiBold"/>
              </a:rPr>
              <a:t>Inform</a:t>
            </a:r>
            <a:r>
              <a:rPr lang="de-DE" sz="1400" dirty="0">
                <a:latin typeface="Poppins SemiBold"/>
              </a:rPr>
              <a:t>, </a:t>
            </a:r>
            <a:r>
              <a:rPr lang="de-DE" sz="1400" dirty="0" err="1">
                <a:latin typeface="Poppins SemiBold"/>
              </a:rPr>
              <a:t>advise</a:t>
            </a:r>
            <a:r>
              <a:rPr lang="de-DE" sz="1400" dirty="0">
                <a:latin typeface="Poppins SemiBold"/>
              </a:rPr>
              <a:t> </a:t>
            </a:r>
            <a:r>
              <a:rPr lang="de-DE" sz="1400" dirty="0" err="1">
                <a:latin typeface="Poppins SemiBold"/>
              </a:rPr>
              <a:t>and</a:t>
            </a:r>
            <a:r>
              <a:rPr lang="de-DE" sz="1400" dirty="0">
                <a:latin typeface="Poppins SemiBold"/>
              </a:rPr>
              <a:t> </a:t>
            </a:r>
            <a:r>
              <a:rPr lang="de-DE" sz="1400" dirty="0" err="1">
                <a:latin typeface="Poppins SemiBold"/>
              </a:rPr>
              <a:t>convince</a:t>
            </a:r>
            <a:endParaRPr lang="de-DE" sz="1400" dirty="0">
              <a:latin typeface="Poppins SemiBold"/>
            </a:endParaRPr>
          </a:p>
        </p:txBody>
      </p:sp>
      <p:sp>
        <p:nvSpPr>
          <p:cNvPr id="41" name="Rechteck 32"/>
          <p:cNvSpPr/>
          <p:nvPr/>
        </p:nvSpPr>
        <p:spPr>
          <a:xfrm>
            <a:off x="1990839" y="1739469"/>
            <a:ext cx="14381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e-DE" sz="1400" dirty="0" err="1">
                <a:latin typeface="Poppins SemiBold"/>
              </a:rPr>
              <a:t>Visit</a:t>
            </a:r>
            <a:r>
              <a:rPr lang="de-DE" sz="1400" dirty="0">
                <a:latin typeface="Poppins SemiBold"/>
              </a:rPr>
              <a:t> </a:t>
            </a:r>
            <a:r>
              <a:rPr lang="de-DE" sz="1400" dirty="0" err="1">
                <a:latin typeface="Poppins SemiBold"/>
              </a:rPr>
              <a:t>household</a:t>
            </a:r>
            <a:r>
              <a:rPr lang="de-DE" sz="1400" dirty="0">
                <a:latin typeface="Poppins SemiBold"/>
              </a:rPr>
              <a:t> </a:t>
            </a:r>
          </a:p>
        </p:txBody>
      </p:sp>
      <p:pic>
        <p:nvPicPr>
          <p:cNvPr id="42" name="Grafik 20">
            <a:extLst>
              <a:ext uri="{FF2B5EF4-FFF2-40B4-BE49-F238E27FC236}">
                <a16:creationId xmlns:a16="http://schemas.microsoft.com/office/drawing/2014/main" id="{97D58E51-F28C-483C-9A19-5E980B6DA9F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4449870" y="1973653"/>
            <a:ext cx="932265" cy="747474"/>
          </a:xfrm>
          <a:prstGeom prst="rect">
            <a:avLst/>
          </a:prstGeom>
        </p:spPr>
      </p:pic>
      <p:sp>
        <p:nvSpPr>
          <p:cNvPr id="43" name="Rechteck 21">
            <a:extLst>
              <a:ext uri="{FF2B5EF4-FFF2-40B4-BE49-F238E27FC236}">
                <a16:creationId xmlns:a16="http://schemas.microsoft.com/office/drawing/2014/main" id="{9599DFA4-DC30-44A3-8860-300FFBB24BA6}"/>
              </a:ext>
            </a:extLst>
          </p:cNvPr>
          <p:cNvSpPr/>
          <p:nvPr/>
        </p:nvSpPr>
        <p:spPr>
          <a:xfrm>
            <a:off x="3994427" y="2710224"/>
            <a:ext cx="45262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400" dirty="0" err="1">
                <a:latin typeface="Poppins SemiBold"/>
              </a:rPr>
              <a:t>Collect</a:t>
            </a:r>
            <a:r>
              <a:rPr lang="de-DE" sz="1400" dirty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contribution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amount</a:t>
            </a:r>
            <a:r>
              <a:rPr lang="de-DE" sz="1400" dirty="0" smtClean="0">
                <a:latin typeface="Poppins SemiBold"/>
              </a:rPr>
              <a:t> (mobile </a:t>
            </a:r>
            <a:r>
              <a:rPr lang="de-DE" sz="1400" dirty="0" err="1" smtClean="0">
                <a:latin typeface="Poppins SemiBold"/>
              </a:rPr>
              <a:t>payment</a:t>
            </a:r>
            <a:r>
              <a:rPr lang="de-DE" sz="1400" dirty="0" smtClean="0">
                <a:latin typeface="Poppins SemiBold"/>
              </a:rPr>
              <a:t>), personal </a:t>
            </a:r>
            <a:r>
              <a:rPr lang="de-DE" sz="1400" dirty="0" err="1" smtClean="0">
                <a:latin typeface="Poppins SemiBold"/>
              </a:rPr>
              <a:t>data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and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capture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photo</a:t>
            </a:r>
            <a:r>
              <a:rPr lang="de-DE" sz="1400" dirty="0" smtClean="0">
                <a:latin typeface="Poppins SemiBold"/>
              </a:rPr>
              <a:t>)</a:t>
            </a:r>
            <a:endParaRPr lang="de-DE" sz="1400" dirty="0">
              <a:latin typeface="Poppins SemiBold"/>
            </a:endParaRPr>
          </a:p>
        </p:txBody>
      </p:sp>
      <p:pic>
        <p:nvPicPr>
          <p:cNvPr id="44" name="Grafik 7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590" y="1973653"/>
            <a:ext cx="735980" cy="633135"/>
          </a:xfrm>
          <a:prstGeom prst="rect">
            <a:avLst/>
          </a:prstGeom>
        </p:spPr>
      </p:pic>
      <p:pic>
        <p:nvPicPr>
          <p:cNvPr id="51" name="Grafik 9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3033" y="2021478"/>
            <a:ext cx="821927" cy="693834"/>
          </a:xfrm>
          <a:prstGeom prst="rect">
            <a:avLst/>
          </a:prstGeom>
        </p:spPr>
      </p:pic>
      <p:pic>
        <p:nvPicPr>
          <p:cNvPr id="59" name="Picture 3">
            <a:extLst>
              <a:ext uri="{FF2B5EF4-FFF2-40B4-BE49-F238E27FC236}">
                <a16:creationId xmlns:a16="http://schemas.microsoft.com/office/drawing/2014/main" id="{C7B18A70-3A86-455F-8C9F-BDFD4754B1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3417" y="3185038"/>
            <a:ext cx="912803" cy="57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Grafik 6"/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767" y="4908775"/>
            <a:ext cx="1481328" cy="1268187"/>
          </a:xfrm>
          <a:prstGeom prst="rect">
            <a:avLst/>
          </a:prstGeom>
        </p:spPr>
      </p:pic>
      <p:sp>
        <p:nvSpPr>
          <p:cNvPr id="61" name="Rechteck 15"/>
          <p:cNvSpPr/>
          <p:nvPr/>
        </p:nvSpPr>
        <p:spPr>
          <a:xfrm>
            <a:off x="7419299" y="5164622"/>
            <a:ext cx="20577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400" dirty="0" err="1" smtClean="0">
                <a:latin typeface="Poppins SemiBold"/>
              </a:rPr>
              <a:t>Policy</a:t>
            </a:r>
            <a:r>
              <a:rPr lang="de-DE" sz="1400" dirty="0" smtClean="0">
                <a:latin typeface="Poppins SemiBold"/>
              </a:rPr>
              <a:t> &amp; </a:t>
            </a:r>
            <a:r>
              <a:rPr lang="de-DE" sz="1400" dirty="0" err="1" smtClean="0">
                <a:latin typeface="Poppins SemiBold"/>
              </a:rPr>
              <a:t>other</a:t>
            </a:r>
            <a:r>
              <a:rPr lang="de-DE" sz="1400" dirty="0" smtClean="0">
                <a:latin typeface="Poppins SemiBold"/>
              </a:rPr>
              <a:t> relevant </a:t>
            </a:r>
            <a:r>
              <a:rPr lang="de-DE" sz="1400" dirty="0" err="1" smtClean="0">
                <a:latin typeface="Poppins SemiBold"/>
              </a:rPr>
              <a:t>information</a:t>
            </a:r>
            <a:endParaRPr lang="de-DE" sz="1400" dirty="0">
              <a:latin typeface="Poppins SemiBold"/>
            </a:endParaRPr>
          </a:p>
        </p:txBody>
      </p:sp>
      <p:pic>
        <p:nvPicPr>
          <p:cNvPr id="62" name="Grafik 15">
            <a:extLst>
              <a:ext uri="{FF2B5EF4-FFF2-40B4-BE49-F238E27FC236}">
                <a16:creationId xmlns:a16="http://schemas.microsoft.com/office/drawing/2014/main" id="{6F13EC6F-8206-47B2-8173-EA92E7755149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02" r="3535" b="31313"/>
          <a:stretch/>
        </p:blipFill>
        <p:spPr>
          <a:xfrm>
            <a:off x="1295775" y="4833214"/>
            <a:ext cx="1822805" cy="1038135"/>
          </a:xfrm>
          <a:prstGeom prst="rect">
            <a:avLst/>
          </a:prstGeom>
        </p:spPr>
      </p:pic>
      <p:pic>
        <p:nvPicPr>
          <p:cNvPr id="63" name="Grafik 20">
            <a:extLst>
              <a:ext uri="{FF2B5EF4-FFF2-40B4-BE49-F238E27FC236}">
                <a16:creationId xmlns:a16="http://schemas.microsoft.com/office/drawing/2014/main" id="{97D58E51-F28C-483C-9A19-5E980B6DA9F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6008745" y="4243472"/>
            <a:ext cx="669476" cy="536774"/>
          </a:xfrm>
          <a:prstGeom prst="rect">
            <a:avLst/>
          </a:prstGeom>
        </p:spPr>
      </p:pic>
      <p:pic>
        <p:nvPicPr>
          <p:cNvPr id="64" name="Grafik 7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0791" y="4766692"/>
            <a:ext cx="553043" cy="475761"/>
          </a:xfrm>
          <a:prstGeom prst="rect">
            <a:avLst/>
          </a:prstGeom>
        </p:spPr>
      </p:pic>
      <p:pic>
        <p:nvPicPr>
          <p:cNvPr id="65" name="Grafik 9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613" y="4578311"/>
            <a:ext cx="547264" cy="461976"/>
          </a:xfrm>
          <a:prstGeom prst="rect">
            <a:avLst/>
          </a:prstGeom>
        </p:spPr>
      </p:pic>
      <p:sp>
        <p:nvSpPr>
          <p:cNvPr id="67" name="Rechteck 21">
            <a:extLst>
              <a:ext uri="{FF2B5EF4-FFF2-40B4-BE49-F238E27FC236}">
                <a16:creationId xmlns:a16="http://schemas.microsoft.com/office/drawing/2014/main" id="{9599DFA4-DC30-44A3-8860-300FFBB24BA6}"/>
              </a:ext>
            </a:extLst>
          </p:cNvPr>
          <p:cNvSpPr/>
          <p:nvPr/>
        </p:nvSpPr>
        <p:spPr>
          <a:xfrm>
            <a:off x="3267804" y="5711026"/>
            <a:ext cx="43287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400" dirty="0" smtClean="0">
                <a:latin typeface="Poppins SemiBold"/>
              </a:rPr>
              <a:t>Transfer all </a:t>
            </a:r>
            <a:r>
              <a:rPr lang="de-DE" sz="1400" dirty="0" err="1" smtClean="0">
                <a:latin typeface="Poppins SemiBold"/>
              </a:rPr>
              <a:t>information</a:t>
            </a:r>
            <a:r>
              <a:rPr lang="de-DE" sz="1400" dirty="0" smtClean="0">
                <a:latin typeface="Poppins SemiBold"/>
              </a:rPr>
              <a:t> &amp; </a:t>
            </a:r>
            <a:r>
              <a:rPr lang="de-DE" sz="1400" dirty="0" err="1" smtClean="0">
                <a:latin typeface="Poppins SemiBold"/>
              </a:rPr>
              <a:t>money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collected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to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insurer</a:t>
            </a:r>
            <a:endParaRPr lang="de-DE" sz="1400" dirty="0">
              <a:latin typeface="Poppins SemiBold"/>
            </a:endParaRPr>
          </a:p>
        </p:txBody>
      </p:sp>
      <p:pic>
        <p:nvPicPr>
          <p:cNvPr id="32" name="Grafik 30">
            <a:extLst>
              <a:ext uri="{FF2B5EF4-FFF2-40B4-BE49-F238E27FC236}">
                <a16:creationId xmlns:a16="http://schemas.microsoft.com/office/drawing/2014/main" id="{969986DF-089B-4A69-95CE-974D5BD3A937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501"/>
          <a:stretch/>
        </p:blipFill>
        <p:spPr>
          <a:xfrm>
            <a:off x="5993271" y="1956367"/>
            <a:ext cx="902828" cy="753857"/>
          </a:xfrm>
          <a:prstGeom prst="rect">
            <a:avLst/>
          </a:prstGeom>
        </p:spPr>
      </p:pic>
      <p:pic>
        <p:nvPicPr>
          <p:cNvPr id="33" name="Grafik 2"/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405" y="3856409"/>
            <a:ext cx="1223700" cy="1223700"/>
          </a:xfrm>
          <a:prstGeom prst="rect">
            <a:avLst/>
          </a:prstGeom>
        </p:spPr>
      </p:pic>
      <p:sp>
        <p:nvSpPr>
          <p:cNvPr id="34" name="Oval 6"/>
          <p:cNvSpPr/>
          <p:nvPr/>
        </p:nvSpPr>
        <p:spPr>
          <a:xfrm>
            <a:off x="1320982" y="3709840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Central </a:t>
            </a:r>
            <a:r>
              <a:rPr lang="de-DE" sz="1400" b="1" dirty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S</a:t>
            </a: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erver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pic>
        <p:nvPicPr>
          <p:cNvPr id="49" name="Grafik 30">
            <a:extLst>
              <a:ext uri="{FF2B5EF4-FFF2-40B4-BE49-F238E27FC236}">
                <a16:creationId xmlns:a16="http://schemas.microsoft.com/office/drawing/2014/main" id="{969986DF-089B-4A69-95CE-974D5BD3A937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501"/>
          <a:stretch/>
        </p:blipFill>
        <p:spPr>
          <a:xfrm>
            <a:off x="4530009" y="4187849"/>
            <a:ext cx="1545793" cy="1290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701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13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flow    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</a:p>
          <a:p>
            <a:pPr algn="r"/>
            <a:r>
              <a:rPr lang="en-US" b="1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b="1" dirty="0" smtClean="0">
                <a:solidFill>
                  <a:srgbClr val="006666"/>
                </a:solidFill>
              </a:rPr>
              <a:t>3    </a:t>
            </a:r>
            <a:endParaRPr lang="en-GB" b="1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b="1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Claims processes  3c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 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2460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2433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err="1" smtClean="0"/>
              <a:t>Health</a:t>
            </a:r>
            <a:r>
              <a:rPr lang="de-CH" sz="3600" dirty="0" smtClean="0"/>
              <a:t> Service </a:t>
            </a:r>
            <a:r>
              <a:rPr lang="de-CH" sz="3600" dirty="0" err="1" smtClean="0"/>
              <a:t>Utilization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63412"/>
            <a:ext cx="10515600" cy="4012497"/>
          </a:xfrm>
        </p:spPr>
        <p:txBody>
          <a:bodyPr>
            <a:normAutofit/>
          </a:bodyPr>
          <a:lstStyle/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a </a:t>
            </a:r>
            <a:r>
              <a:rPr lang="de-CH" dirty="0" err="1" smtClean="0"/>
              <a:t>visualization</a:t>
            </a:r>
            <a:r>
              <a:rPr lang="de-CH" dirty="0" smtClean="0"/>
              <a:t> </a:t>
            </a:r>
            <a:r>
              <a:rPr lang="de-CH" dirty="0" err="1" smtClean="0"/>
              <a:t>diagram</a:t>
            </a:r>
            <a:r>
              <a:rPr lang="de-CH" dirty="0" smtClean="0"/>
              <a:t> (</a:t>
            </a:r>
            <a:r>
              <a:rPr lang="de-CH" dirty="0" err="1" smtClean="0"/>
              <a:t>example</a:t>
            </a:r>
            <a:r>
              <a:rPr lang="de-CH" dirty="0" smtClean="0"/>
              <a:t> in </a:t>
            </a:r>
            <a:r>
              <a:rPr lang="de-CH" dirty="0" err="1" smtClean="0"/>
              <a:t>next</a:t>
            </a:r>
            <a:r>
              <a:rPr lang="de-CH" dirty="0" smtClean="0"/>
              <a:t> </a:t>
            </a:r>
            <a:r>
              <a:rPr lang="de-CH" dirty="0" err="1" smtClean="0"/>
              <a:t>slide</a:t>
            </a:r>
            <a:r>
              <a:rPr lang="de-CH" dirty="0" smtClean="0"/>
              <a:t>)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a </a:t>
            </a:r>
            <a:r>
              <a:rPr lang="de-CH" dirty="0" err="1" smtClean="0"/>
              <a:t>general</a:t>
            </a:r>
            <a:r>
              <a:rPr lang="de-CH" dirty="0" smtClean="0"/>
              <a:t> </a:t>
            </a:r>
            <a:r>
              <a:rPr lang="de-CH" dirty="0" err="1" smtClean="0"/>
              <a:t>process</a:t>
            </a:r>
            <a:r>
              <a:rPr lang="de-CH" dirty="0" smtClean="0"/>
              <a:t> </a:t>
            </a:r>
            <a:r>
              <a:rPr lang="de-CH" dirty="0" err="1" smtClean="0"/>
              <a:t>flows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</a:t>
            </a:r>
            <a:r>
              <a:rPr lang="de-CH" dirty="0" err="1" smtClean="0"/>
              <a:t>openIMIS</a:t>
            </a:r>
            <a:r>
              <a:rPr lang="de-CH" dirty="0" smtClean="0"/>
              <a:t> </a:t>
            </a:r>
            <a:r>
              <a:rPr lang="de-CH" dirty="0" err="1" smtClean="0"/>
              <a:t>fits</a:t>
            </a:r>
            <a:r>
              <a:rPr lang="de-CH" dirty="0" smtClean="0"/>
              <a:t> </a:t>
            </a:r>
            <a:r>
              <a:rPr lang="de-CH" dirty="0" err="1" smtClean="0"/>
              <a:t>within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/</a:t>
            </a:r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role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system</a:t>
            </a:r>
            <a:endParaRPr lang="de-CH" dirty="0" smtClean="0"/>
          </a:p>
          <a:p>
            <a:r>
              <a:rPr lang="de-CH" dirty="0" smtClean="0"/>
              <a:t> </a:t>
            </a:r>
            <a:r>
              <a:rPr lang="de-CH" dirty="0" err="1" smtClean="0"/>
              <a:t>Ideally</a:t>
            </a:r>
            <a:r>
              <a:rPr lang="de-CH" dirty="0" smtClean="0"/>
              <a:t> </a:t>
            </a:r>
            <a:r>
              <a:rPr lang="de-CH" dirty="0" err="1" smtClean="0"/>
              <a:t>try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draft</a:t>
            </a:r>
            <a:r>
              <a:rPr lang="de-CH" dirty="0" smtClean="0"/>
              <a:t> </a:t>
            </a:r>
            <a:r>
              <a:rPr lang="de-CH" dirty="0" err="1" smtClean="0"/>
              <a:t>this</a:t>
            </a:r>
            <a:r>
              <a:rPr lang="de-CH" dirty="0"/>
              <a:t> </a:t>
            </a:r>
            <a:r>
              <a:rPr lang="de-CH" dirty="0" smtClean="0"/>
              <a:t>in a </a:t>
            </a:r>
            <a:r>
              <a:rPr lang="de-CH" dirty="0" err="1" smtClean="0"/>
              <a:t>way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relate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endParaRPr lang="de-CH" dirty="0" smtClean="0"/>
          </a:p>
          <a:p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make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faster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an </a:t>
            </a:r>
            <a:r>
              <a:rPr lang="de-CH" dirty="0" err="1" smtClean="0"/>
              <a:t>already</a:t>
            </a:r>
            <a:r>
              <a:rPr lang="de-CH" dirty="0" smtClean="0"/>
              <a:t> </a:t>
            </a:r>
            <a:r>
              <a:rPr lang="de-CH" dirty="0" err="1" smtClean="0"/>
              <a:t>enrolled</a:t>
            </a:r>
            <a:r>
              <a:rPr lang="de-CH" dirty="0" smtClean="0"/>
              <a:t> </a:t>
            </a:r>
            <a:r>
              <a:rPr lang="de-CH" dirty="0" err="1" smtClean="0"/>
              <a:t>person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demonstrate</a:t>
            </a:r>
            <a:endParaRPr lang="de-CH" dirty="0" smtClean="0"/>
          </a:p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available</a:t>
            </a:r>
            <a:r>
              <a:rPr lang="de-CH" dirty="0" smtClean="0"/>
              <a:t> time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(</a:t>
            </a:r>
            <a:r>
              <a:rPr lang="de-CH" dirty="0" err="1" smtClean="0"/>
              <a:t>or</a:t>
            </a:r>
            <a:r>
              <a:rPr lang="de-CH" dirty="0" smtClean="0"/>
              <a:t> </a:t>
            </a:r>
            <a:r>
              <a:rPr lang="de-CH" dirty="0" err="1" smtClean="0"/>
              <a:t>only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– </a:t>
            </a:r>
            <a:r>
              <a:rPr lang="de-CH" dirty="0" err="1" smtClean="0"/>
              <a:t>mandatory</a:t>
            </a:r>
            <a:r>
              <a:rPr lang="de-CH" dirty="0" smtClean="0"/>
              <a:t> </a:t>
            </a:r>
            <a:r>
              <a:rPr lang="de-CH" dirty="0" err="1" smtClean="0"/>
              <a:t>fields</a:t>
            </a:r>
            <a:r>
              <a:rPr lang="de-CH" dirty="0" smtClean="0"/>
              <a:t>) – </a:t>
            </a:r>
            <a:r>
              <a:rPr lang="de-CH" dirty="0" err="1" smtClean="0"/>
              <a:t>keep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 simple </a:t>
            </a:r>
            <a:r>
              <a:rPr lang="de-CH" dirty="0" err="1" smtClean="0"/>
              <a:t>by</a:t>
            </a:r>
            <a:r>
              <a:rPr lang="de-CH" dirty="0" smtClean="0"/>
              <a:t> not </a:t>
            </a:r>
            <a:r>
              <a:rPr lang="de-CH" dirty="0" err="1" smtClean="0"/>
              <a:t>switching</a:t>
            </a:r>
            <a:r>
              <a:rPr lang="de-CH" dirty="0" smtClean="0"/>
              <a:t> </a:t>
            </a:r>
            <a:r>
              <a:rPr lang="de-CH" dirty="0" err="1" smtClean="0"/>
              <a:t>across</a:t>
            </a:r>
            <a:r>
              <a:rPr lang="de-CH" dirty="0" smtClean="0"/>
              <a:t> </a:t>
            </a:r>
            <a:r>
              <a:rPr lang="de-CH" dirty="0" err="1" smtClean="0"/>
              <a:t>too</a:t>
            </a:r>
            <a:r>
              <a:rPr lang="de-CH" dirty="0" smtClean="0"/>
              <a:t> </a:t>
            </a:r>
            <a:r>
              <a:rPr lang="de-CH" dirty="0" err="1" smtClean="0"/>
              <a:t>often</a:t>
            </a:r>
            <a:endParaRPr lang="de-CH" dirty="0" smtClean="0"/>
          </a:p>
          <a:p>
            <a:r>
              <a:rPr lang="de-CH" dirty="0"/>
              <a:t>Go </a:t>
            </a:r>
            <a:r>
              <a:rPr lang="de-CH" dirty="0" err="1"/>
              <a:t>through</a:t>
            </a:r>
            <a:r>
              <a:rPr lang="de-CH" dirty="0"/>
              <a:t> all </a:t>
            </a:r>
            <a:r>
              <a:rPr lang="de-CH" dirty="0" err="1"/>
              <a:t>screens</a:t>
            </a:r>
            <a:r>
              <a:rPr lang="de-CH" dirty="0"/>
              <a:t> </a:t>
            </a:r>
            <a:r>
              <a:rPr lang="de-CH" dirty="0" smtClean="0"/>
              <a:t>in </a:t>
            </a:r>
            <a:r>
              <a:rPr lang="de-CH" dirty="0" err="1" smtClean="0"/>
              <a:t>one</a:t>
            </a:r>
            <a:r>
              <a:rPr lang="de-CH" dirty="0" smtClean="0"/>
              <a:t> time block – </a:t>
            </a:r>
            <a:r>
              <a:rPr lang="de-CH" dirty="0" err="1" smtClean="0"/>
              <a:t>querying</a:t>
            </a:r>
            <a:r>
              <a:rPr lang="de-CH" dirty="0" smtClean="0"/>
              <a:t> </a:t>
            </a:r>
            <a:r>
              <a:rPr lang="de-CH" dirty="0" err="1" smtClean="0"/>
              <a:t>through</a:t>
            </a:r>
            <a:r>
              <a:rPr lang="de-CH" dirty="0" smtClean="0"/>
              <a:t> web </a:t>
            </a:r>
            <a:r>
              <a:rPr lang="de-CH" dirty="0" err="1" smtClean="0"/>
              <a:t>application</a:t>
            </a:r>
            <a:r>
              <a:rPr lang="de-CH" dirty="0" smtClean="0"/>
              <a:t> &amp; </a:t>
            </a:r>
            <a:r>
              <a:rPr lang="de-CH" dirty="0" err="1" smtClean="0"/>
              <a:t>querying</a:t>
            </a:r>
            <a:r>
              <a:rPr lang="de-CH" dirty="0" smtClean="0"/>
              <a:t> </a:t>
            </a:r>
            <a:r>
              <a:rPr lang="de-CH" dirty="0" err="1" smtClean="0"/>
              <a:t>through</a:t>
            </a:r>
            <a:r>
              <a:rPr lang="de-CH" dirty="0" smtClean="0"/>
              <a:t> </a:t>
            </a:r>
            <a:r>
              <a:rPr lang="de-CH" dirty="0" err="1" smtClean="0"/>
              <a:t>phone</a:t>
            </a:r>
            <a:r>
              <a:rPr lang="de-CH" dirty="0" smtClean="0"/>
              <a:t> 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64024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15</a:t>
            </a:fld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2" b="14051"/>
          <a:stretch/>
        </p:blipFill>
        <p:spPr>
          <a:xfrm>
            <a:off x="1340865" y="2142996"/>
            <a:ext cx="1252693" cy="109610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13" r="12877"/>
          <a:stretch/>
        </p:blipFill>
        <p:spPr>
          <a:xfrm>
            <a:off x="512684" y="2142996"/>
            <a:ext cx="903204" cy="1103688"/>
          </a:xfrm>
          <a:prstGeom prst="rect">
            <a:avLst/>
          </a:prstGeom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7324" y="2388061"/>
            <a:ext cx="1337682" cy="839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963"/>
          <a:stretch/>
        </p:blipFill>
        <p:spPr>
          <a:xfrm>
            <a:off x="4526277" y="2258026"/>
            <a:ext cx="1639643" cy="1263132"/>
          </a:xfrm>
          <a:prstGeom prst="rect">
            <a:avLst/>
          </a:prstGeom>
        </p:spPr>
      </p:pic>
      <p:sp>
        <p:nvSpPr>
          <p:cNvPr id="13" name="Pfeil nach rechts 12"/>
          <p:cNvSpPr/>
          <p:nvPr/>
        </p:nvSpPr>
        <p:spPr>
          <a:xfrm>
            <a:off x="2906284" y="2584580"/>
            <a:ext cx="1533094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feil nach rechts 13"/>
          <p:cNvSpPr/>
          <p:nvPr/>
        </p:nvSpPr>
        <p:spPr>
          <a:xfrm>
            <a:off x="6372097" y="2594500"/>
            <a:ext cx="1562100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840958" y="3408556"/>
            <a:ext cx="1752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Poppins SemiBold"/>
              </a:rPr>
              <a:t>Member </a:t>
            </a:r>
            <a:r>
              <a:rPr lang="de-DE" sz="1600" dirty="0" err="1">
                <a:latin typeface="Poppins SemiBold"/>
              </a:rPr>
              <a:t>visits</a:t>
            </a:r>
            <a:r>
              <a:rPr lang="de-DE" sz="1600" dirty="0">
                <a:latin typeface="Poppins SemiBold"/>
              </a:rPr>
              <a:t> </a:t>
            </a:r>
            <a:r>
              <a:rPr lang="de-DE" sz="1600" dirty="0" err="1">
                <a:latin typeface="Poppins SemiBold"/>
              </a:rPr>
              <a:t>health</a:t>
            </a:r>
            <a:r>
              <a:rPr lang="de-DE" sz="1600" dirty="0">
                <a:latin typeface="Poppins SemiBold"/>
              </a:rPr>
              <a:t> </a:t>
            </a:r>
            <a:r>
              <a:rPr lang="de-DE" sz="1600" dirty="0" err="1">
                <a:latin typeface="Poppins SemiBold"/>
              </a:rPr>
              <a:t>facility</a:t>
            </a:r>
            <a:endParaRPr lang="de-DE" sz="1600" dirty="0">
              <a:latin typeface="Poppins SemiBold"/>
            </a:endParaRPr>
          </a:p>
          <a:p>
            <a:pPr algn="ctr"/>
            <a:endParaRPr lang="de-DE" sz="1600" dirty="0"/>
          </a:p>
        </p:txBody>
      </p:sp>
      <p:sp>
        <p:nvSpPr>
          <p:cNvPr id="17" name="Rechteck 16"/>
          <p:cNvSpPr/>
          <p:nvPr/>
        </p:nvSpPr>
        <p:spPr>
          <a:xfrm>
            <a:off x="4486324" y="3392447"/>
            <a:ext cx="18149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600" dirty="0">
                <a:latin typeface="Poppins SemiBold"/>
              </a:rPr>
              <a:t>Member </a:t>
            </a:r>
            <a:r>
              <a:rPr lang="de-DE" sz="1600" dirty="0" err="1">
                <a:latin typeface="Poppins SemiBold"/>
              </a:rPr>
              <a:t>shows</a:t>
            </a:r>
            <a:r>
              <a:rPr lang="de-DE" sz="1600" dirty="0">
                <a:latin typeface="Poppins SemiBold"/>
              </a:rPr>
              <a:t> </a:t>
            </a:r>
            <a:r>
              <a:rPr lang="de-DE" sz="1600" dirty="0" err="1">
                <a:latin typeface="Poppins SemiBold"/>
              </a:rPr>
              <a:t>insurance</a:t>
            </a:r>
            <a:r>
              <a:rPr lang="de-DE" sz="1600" dirty="0">
                <a:latin typeface="Poppins SemiBold"/>
              </a:rPr>
              <a:t> </a:t>
            </a:r>
            <a:r>
              <a:rPr lang="de-DE" sz="1600" dirty="0" err="1">
                <a:latin typeface="Poppins SemiBold"/>
              </a:rPr>
              <a:t>card</a:t>
            </a:r>
            <a:endParaRPr lang="de-DE" sz="1600" dirty="0">
              <a:latin typeface="Poppins SemiBold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8679928" y="1629550"/>
            <a:ext cx="18513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600" dirty="0" err="1">
                <a:latin typeface="Poppins SemiBold"/>
              </a:rPr>
              <a:t>Verify</a:t>
            </a:r>
            <a:r>
              <a:rPr lang="de-DE" sz="1600" dirty="0">
                <a:latin typeface="Poppins SemiBold"/>
              </a:rPr>
              <a:t> membership </a:t>
            </a:r>
            <a:r>
              <a:rPr lang="de-DE" sz="1600" dirty="0" err="1">
                <a:latin typeface="Poppins SemiBold"/>
              </a:rPr>
              <a:t>through</a:t>
            </a:r>
            <a:r>
              <a:rPr lang="de-DE" sz="1600" dirty="0">
                <a:latin typeface="Poppins SemiBold"/>
              </a:rPr>
              <a:t> openIMIS</a:t>
            </a: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303957" y="796087"/>
            <a:ext cx="10049843" cy="9623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r>
              <a:rPr lang="en-GB" sz="3200" dirty="0"/>
              <a:t>Client Service Utilization Process  – Health Facility</a:t>
            </a:r>
            <a:endParaRPr lang="en-GB" altLang="en-US" sz="3200" kern="0" dirty="0"/>
          </a:p>
        </p:txBody>
      </p:sp>
      <p:sp>
        <p:nvSpPr>
          <p:cNvPr id="25" name="Rechteck 24"/>
          <p:cNvSpPr/>
          <p:nvPr/>
        </p:nvSpPr>
        <p:spPr>
          <a:xfrm>
            <a:off x="9411623" y="5549282"/>
            <a:ext cx="1854200" cy="822642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dirty="0" err="1">
                <a:latin typeface="Poppins SemiBold"/>
              </a:rPr>
              <a:t>Treated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as</a:t>
            </a:r>
            <a:r>
              <a:rPr lang="de-DE" dirty="0">
                <a:latin typeface="Poppins SemiBold"/>
              </a:rPr>
              <a:t> an </a:t>
            </a:r>
            <a:r>
              <a:rPr lang="de-DE" b="1" dirty="0" err="1">
                <a:latin typeface="Poppins SemiBold"/>
              </a:rPr>
              <a:t>uninsured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client</a:t>
            </a:r>
            <a:endParaRPr lang="de-DE" dirty="0">
              <a:latin typeface="Poppins SemiBold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7198928" y="5534177"/>
            <a:ext cx="1616781" cy="837747"/>
          </a:xfrm>
          <a:prstGeom prst="rect">
            <a:avLst/>
          </a:prstGeom>
          <a:ln w="19050">
            <a:solidFill>
              <a:srgbClr val="FFC000"/>
            </a:solidFill>
          </a:ln>
        </p:spPr>
        <p:txBody>
          <a:bodyPr wrap="square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dirty="0" err="1">
                <a:latin typeface="Poppins SemiBold"/>
              </a:rPr>
              <a:t>Treated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as</a:t>
            </a:r>
            <a:r>
              <a:rPr lang="de-DE" dirty="0">
                <a:latin typeface="Poppins SemiBold"/>
              </a:rPr>
              <a:t> </a:t>
            </a:r>
            <a:r>
              <a:rPr lang="de-DE" b="1" dirty="0" err="1">
                <a:latin typeface="Poppins SemiBold"/>
              </a:rPr>
              <a:t>insured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person</a:t>
            </a:r>
            <a:r>
              <a:rPr lang="de-DE" dirty="0">
                <a:latin typeface="Poppins SemiBold"/>
              </a:rPr>
              <a:t> </a:t>
            </a:r>
          </a:p>
        </p:txBody>
      </p:sp>
      <p:sp>
        <p:nvSpPr>
          <p:cNvPr id="34" name="Pfeil nach rechts 33"/>
          <p:cNvSpPr/>
          <p:nvPr/>
        </p:nvSpPr>
        <p:spPr>
          <a:xfrm rot="2436810">
            <a:off x="10585394" y="3612005"/>
            <a:ext cx="534299" cy="336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Pfeil nach rechts 34"/>
          <p:cNvSpPr/>
          <p:nvPr/>
        </p:nvSpPr>
        <p:spPr>
          <a:xfrm rot="7829352">
            <a:off x="8133043" y="3624361"/>
            <a:ext cx="534299" cy="336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Pfeil nach rechts 34">
            <a:extLst>
              <a:ext uri="{FF2B5EF4-FFF2-40B4-BE49-F238E27FC236}">
                <a16:creationId xmlns:a16="http://schemas.microsoft.com/office/drawing/2014/main" id="{33B10C48-CF4E-4BE0-9F6E-F086B1D87235}"/>
              </a:ext>
            </a:extLst>
          </p:cNvPr>
          <p:cNvSpPr/>
          <p:nvPr/>
        </p:nvSpPr>
        <p:spPr>
          <a:xfrm rot="5400000">
            <a:off x="9312899" y="3622783"/>
            <a:ext cx="534299" cy="336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CE2DB0E3-C05C-434F-A313-CC9A64F5B72C}"/>
              </a:ext>
            </a:extLst>
          </p:cNvPr>
          <p:cNvSpPr/>
          <p:nvPr/>
        </p:nvSpPr>
        <p:spPr>
          <a:xfrm>
            <a:off x="7351070" y="4298364"/>
            <a:ext cx="1166254" cy="561924"/>
          </a:xfrm>
          <a:prstGeom prst="rect">
            <a:avLst/>
          </a:prstGeom>
          <a:ln w="19050">
            <a:solidFill>
              <a:srgbClr val="FFC000"/>
            </a:solidFill>
          </a:ln>
        </p:spPr>
        <p:txBody>
          <a:bodyPr wrap="square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dirty="0">
                <a:latin typeface="Poppins SemiBold"/>
              </a:rPr>
              <a:t>Valid </a:t>
            </a:r>
            <a:r>
              <a:rPr lang="de-DE" dirty="0" err="1">
                <a:latin typeface="Poppins SemiBold"/>
              </a:rPr>
              <a:t>card</a:t>
            </a:r>
            <a:endParaRPr lang="de-DE" dirty="0">
              <a:latin typeface="Poppins SemiBold"/>
            </a:endParaRPr>
          </a:p>
        </p:txBody>
      </p:sp>
      <p:sp>
        <p:nvSpPr>
          <p:cNvPr id="32" name="Pfeil nach rechts 34">
            <a:extLst>
              <a:ext uri="{FF2B5EF4-FFF2-40B4-BE49-F238E27FC236}">
                <a16:creationId xmlns:a16="http://schemas.microsoft.com/office/drawing/2014/main" id="{E0C1ED67-C4CD-4CF9-ADE9-631B5D75C9F8}"/>
              </a:ext>
            </a:extLst>
          </p:cNvPr>
          <p:cNvSpPr/>
          <p:nvPr/>
        </p:nvSpPr>
        <p:spPr>
          <a:xfrm rot="5400000">
            <a:off x="7667047" y="5031650"/>
            <a:ext cx="534299" cy="336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5B70C37F-6155-42AE-BF5F-A81EAAAC4A8F}"/>
              </a:ext>
            </a:extLst>
          </p:cNvPr>
          <p:cNvSpPr/>
          <p:nvPr/>
        </p:nvSpPr>
        <p:spPr>
          <a:xfrm>
            <a:off x="8815709" y="4298364"/>
            <a:ext cx="1410498" cy="341632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dirty="0">
                <a:latin typeface="Poppins SemiBold"/>
              </a:rPr>
              <a:t>Invalid </a:t>
            </a:r>
            <a:r>
              <a:rPr lang="de-DE" dirty="0" err="1">
                <a:latin typeface="Poppins SemiBold"/>
              </a:rPr>
              <a:t>card</a:t>
            </a:r>
            <a:endParaRPr lang="de-DE" dirty="0">
              <a:latin typeface="Poppins SemiBold"/>
            </a:endParaRP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1DC6DFE6-3FAE-4562-9379-632C7A1D2668}"/>
              </a:ext>
            </a:extLst>
          </p:cNvPr>
          <p:cNvSpPr/>
          <p:nvPr/>
        </p:nvSpPr>
        <p:spPr>
          <a:xfrm>
            <a:off x="10329348" y="4297160"/>
            <a:ext cx="1410498" cy="341632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dirty="0" err="1">
                <a:latin typeface="Poppins SemiBold"/>
              </a:rPr>
              <a:t>No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card</a:t>
            </a:r>
            <a:endParaRPr lang="de-DE" dirty="0">
              <a:latin typeface="Poppins SemiBold"/>
            </a:endParaRPr>
          </a:p>
        </p:txBody>
      </p:sp>
      <p:sp>
        <p:nvSpPr>
          <p:cNvPr id="2" name="Geschweifte Klammer rechts 1">
            <a:extLst>
              <a:ext uri="{FF2B5EF4-FFF2-40B4-BE49-F238E27FC236}">
                <a16:creationId xmlns:a16="http://schemas.microsoft.com/office/drawing/2014/main" id="{21B5894F-D294-4C02-88CF-A0AAFC92197F}"/>
              </a:ext>
            </a:extLst>
          </p:cNvPr>
          <p:cNvSpPr/>
          <p:nvPr/>
        </p:nvSpPr>
        <p:spPr>
          <a:xfrm rot="5400000">
            <a:off x="10197153" y="3993346"/>
            <a:ext cx="264388" cy="2095749"/>
          </a:xfrm>
          <a:prstGeom prst="rightBrac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3" name="Grafik 22">
            <a:extLst>
              <a:ext uri="{FF2B5EF4-FFF2-40B4-BE49-F238E27FC236}">
                <a16:creationId xmlns:a16="http://schemas.microsoft.com/office/drawing/2014/main" id="{9B524166-8378-498E-8423-6E4D245625C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612"/>
          <a:stretch/>
        </p:blipFill>
        <p:spPr>
          <a:xfrm>
            <a:off x="9844405" y="2276792"/>
            <a:ext cx="1187456" cy="1013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607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/>
      <p:bldP spid="17" grpId="0"/>
      <p:bldP spid="18" grpId="0"/>
      <p:bldP spid="25" grpId="0" animBg="1"/>
      <p:bldP spid="26" grpId="0" animBg="1"/>
      <p:bldP spid="34" grpId="0" animBg="1"/>
      <p:bldP spid="35" grpId="0" animBg="1"/>
      <p:bldP spid="27" grpId="0" animBg="1"/>
      <p:bldP spid="28" grpId="0" animBg="1"/>
      <p:bldP spid="32" grpId="0" animBg="1"/>
      <p:bldP spid="33" grpId="0" animBg="1"/>
      <p:bldP spid="36" grpId="0" animBg="1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16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flow    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</a:p>
          <a:p>
            <a:pPr algn="r"/>
            <a:r>
              <a:rPr lang="en-US" b="1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b="1" dirty="0" smtClean="0">
                <a:solidFill>
                  <a:srgbClr val="006666"/>
                </a:solidFill>
              </a:rPr>
              <a:t>3    </a:t>
            </a:r>
            <a:endParaRPr lang="en-GB" b="1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b="1" dirty="0" smtClean="0">
                <a:solidFill>
                  <a:srgbClr val="006666"/>
                </a:solidFill>
              </a:rPr>
              <a:t>Claims processes 3c    </a:t>
            </a:r>
            <a:endParaRPr lang="en-GB" b="1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 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2590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26390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smtClean="0"/>
              <a:t>Claims </a:t>
            </a:r>
            <a:r>
              <a:rPr lang="de-CH" sz="3600" dirty="0" err="1" smtClean="0"/>
              <a:t>Process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5286"/>
            <a:ext cx="10515600" cy="4012497"/>
          </a:xfrm>
        </p:spPr>
        <p:txBody>
          <a:bodyPr>
            <a:normAutofit lnSpcReduction="10000"/>
          </a:bodyPr>
          <a:lstStyle/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a </a:t>
            </a:r>
            <a:r>
              <a:rPr lang="de-CH" dirty="0" err="1" smtClean="0"/>
              <a:t>visualization</a:t>
            </a:r>
            <a:r>
              <a:rPr lang="de-CH" dirty="0" smtClean="0"/>
              <a:t> </a:t>
            </a:r>
            <a:r>
              <a:rPr lang="de-CH" dirty="0" err="1" smtClean="0"/>
              <a:t>diagram</a:t>
            </a:r>
            <a:r>
              <a:rPr lang="de-CH" dirty="0" smtClean="0"/>
              <a:t> (</a:t>
            </a:r>
            <a:r>
              <a:rPr lang="de-CH" dirty="0" err="1" smtClean="0"/>
              <a:t>example</a:t>
            </a:r>
            <a:r>
              <a:rPr lang="de-CH" dirty="0" smtClean="0"/>
              <a:t> in </a:t>
            </a:r>
            <a:r>
              <a:rPr lang="de-CH" dirty="0" err="1" smtClean="0"/>
              <a:t>next</a:t>
            </a:r>
            <a:r>
              <a:rPr lang="de-CH" dirty="0" smtClean="0"/>
              <a:t> </a:t>
            </a:r>
            <a:r>
              <a:rPr lang="de-CH" dirty="0" err="1" smtClean="0"/>
              <a:t>slide</a:t>
            </a:r>
            <a:r>
              <a:rPr lang="de-CH" dirty="0" smtClean="0"/>
              <a:t>)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a </a:t>
            </a:r>
            <a:r>
              <a:rPr lang="de-CH" dirty="0" err="1" smtClean="0"/>
              <a:t>general</a:t>
            </a:r>
            <a:r>
              <a:rPr lang="de-CH" dirty="0" smtClean="0"/>
              <a:t> </a:t>
            </a:r>
            <a:r>
              <a:rPr lang="de-CH" dirty="0" err="1" smtClean="0"/>
              <a:t>process</a:t>
            </a:r>
            <a:r>
              <a:rPr lang="de-CH" dirty="0" smtClean="0"/>
              <a:t> </a:t>
            </a:r>
            <a:r>
              <a:rPr lang="de-CH" dirty="0" err="1" smtClean="0"/>
              <a:t>flows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</a:t>
            </a:r>
            <a:r>
              <a:rPr lang="de-CH" dirty="0" err="1" smtClean="0"/>
              <a:t>openIMIS</a:t>
            </a:r>
            <a:r>
              <a:rPr lang="de-CH" dirty="0" smtClean="0"/>
              <a:t> </a:t>
            </a:r>
            <a:r>
              <a:rPr lang="de-CH" dirty="0" err="1" smtClean="0"/>
              <a:t>fits</a:t>
            </a:r>
            <a:r>
              <a:rPr lang="de-CH" dirty="0" smtClean="0"/>
              <a:t> </a:t>
            </a:r>
            <a:r>
              <a:rPr lang="de-CH" dirty="0" err="1" smtClean="0"/>
              <a:t>within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/</a:t>
            </a:r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role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system</a:t>
            </a:r>
            <a:endParaRPr lang="de-CH" dirty="0" smtClean="0"/>
          </a:p>
          <a:p>
            <a:r>
              <a:rPr lang="de-CH" dirty="0" smtClean="0"/>
              <a:t> </a:t>
            </a:r>
            <a:r>
              <a:rPr lang="de-CH" dirty="0" err="1" smtClean="0"/>
              <a:t>Ideally</a:t>
            </a:r>
            <a:r>
              <a:rPr lang="de-CH" dirty="0" smtClean="0"/>
              <a:t> </a:t>
            </a:r>
            <a:r>
              <a:rPr lang="de-CH" dirty="0" err="1" smtClean="0"/>
              <a:t>try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draft</a:t>
            </a:r>
            <a:r>
              <a:rPr lang="de-CH" dirty="0" smtClean="0"/>
              <a:t> </a:t>
            </a:r>
            <a:r>
              <a:rPr lang="de-CH" dirty="0" err="1" smtClean="0"/>
              <a:t>this</a:t>
            </a:r>
            <a:r>
              <a:rPr lang="de-CH" dirty="0"/>
              <a:t> </a:t>
            </a:r>
            <a:r>
              <a:rPr lang="de-CH" dirty="0" smtClean="0"/>
              <a:t>in a </a:t>
            </a:r>
            <a:r>
              <a:rPr lang="de-CH" dirty="0" err="1" smtClean="0"/>
              <a:t>way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relate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endParaRPr lang="de-CH" dirty="0" smtClean="0"/>
          </a:p>
          <a:p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make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faster</a:t>
            </a:r>
            <a:r>
              <a:rPr lang="de-CH" dirty="0" smtClean="0"/>
              <a:t> </a:t>
            </a:r>
            <a:r>
              <a:rPr lang="de-CH" dirty="0" err="1" smtClean="0"/>
              <a:t>have</a:t>
            </a:r>
            <a:r>
              <a:rPr lang="de-CH" dirty="0" smtClean="0"/>
              <a:t> a </a:t>
            </a:r>
            <a:r>
              <a:rPr lang="de-CH" dirty="0" err="1" smtClean="0"/>
              <a:t>claim</a:t>
            </a:r>
            <a:r>
              <a:rPr lang="de-CH" dirty="0" smtClean="0"/>
              <a:t> </a:t>
            </a:r>
            <a:r>
              <a:rPr lang="de-CH" dirty="0" err="1" smtClean="0"/>
              <a:t>already</a:t>
            </a:r>
            <a:r>
              <a:rPr lang="de-CH" dirty="0" smtClean="0"/>
              <a:t> in </a:t>
            </a:r>
            <a:r>
              <a:rPr lang="de-CH" dirty="0" err="1" smtClean="0"/>
              <a:t>each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different </a:t>
            </a:r>
            <a:r>
              <a:rPr lang="de-CH" dirty="0" err="1" smtClean="0"/>
              <a:t>stages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demonstrate</a:t>
            </a:r>
            <a:endParaRPr lang="de-CH" dirty="0" smtClean="0"/>
          </a:p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available</a:t>
            </a:r>
            <a:r>
              <a:rPr lang="de-CH" dirty="0" smtClean="0"/>
              <a:t> time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(</a:t>
            </a:r>
            <a:r>
              <a:rPr lang="de-CH" dirty="0" err="1" smtClean="0"/>
              <a:t>focus</a:t>
            </a:r>
            <a:r>
              <a:rPr lang="de-CH" dirty="0" smtClean="0"/>
              <a:t> on </a:t>
            </a:r>
            <a:r>
              <a:rPr lang="de-CH" dirty="0" err="1" smtClean="0"/>
              <a:t>mandatory</a:t>
            </a:r>
            <a:r>
              <a:rPr lang="de-CH" dirty="0" smtClean="0"/>
              <a:t> </a:t>
            </a:r>
            <a:r>
              <a:rPr lang="de-CH" dirty="0" err="1" smtClean="0"/>
              <a:t>fields</a:t>
            </a:r>
            <a:r>
              <a:rPr lang="de-CH" dirty="0" smtClean="0"/>
              <a:t>) – </a:t>
            </a:r>
            <a:r>
              <a:rPr lang="de-CH" dirty="0" err="1" smtClean="0"/>
              <a:t>keep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 simple </a:t>
            </a:r>
            <a:r>
              <a:rPr lang="de-CH" dirty="0" err="1" smtClean="0"/>
              <a:t>by</a:t>
            </a:r>
            <a:r>
              <a:rPr lang="de-CH" dirty="0" smtClean="0"/>
              <a:t> not </a:t>
            </a:r>
            <a:r>
              <a:rPr lang="de-CH" dirty="0" err="1" smtClean="0"/>
              <a:t>switching</a:t>
            </a:r>
            <a:r>
              <a:rPr lang="de-CH" dirty="0" smtClean="0"/>
              <a:t> </a:t>
            </a:r>
            <a:r>
              <a:rPr lang="de-CH" dirty="0" err="1" smtClean="0"/>
              <a:t>across</a:t>
            </a:r>
            <a:r>
              <a:rPr lang="de-CH" dirty="0" smtClean="0"/>
              <a:t> </a:t>
            </a:r>
            <a:r>
              <a:rPr lang="de-CH" dirty="0" err="1" smtClean="0"/>
              <a:t>too</a:t>
            </a:r>
            <a:r>
              <a:rPr lang="de-CH" dirty="0" smtClean="0"/>
              <a:t> </a:t>
            </a:r>
            <a:r>
              <a:rPr lang="de-CH" dirty="0" err="1" smtClean="0"/>
              <a:t>often</a:t>
            </a:r>
            <a:endParaRPr lang="de-CH" dirty="0" smtClean="0"/>
          </a:p>
          <a:p>
            <a:r>
              <a:rPr lang="de-CH" dirty="0"/>
              <a:t>Go </a:t>
            </a:r>
            <a:r>
              <a:rPr lang="de-CH" dirty="0" err="1"/>
              <a:t>through</a:t>
            </a:r>
            <a:r>
              <a:rPr lang="de-CH" dirty="0"/>
              <a:t> all </a:t>
            </a:r>
            <a:r>
              <a:rPr lang="de-CH" dirty="0" err="1"/>
              <a:t>screens</a:t>
            </a:r>
            <a:r>
              <a:rPr lang="de-CH" dirty="0"/>
              <a:t> in different time </a:t>
            </a:r>
            <a:r>
              <a:rPr lang="de-CH" dirty="0" err="1"/>
              <a:t>blocks</a:t>
            </a:r>
            <a:r>
              <a:rPr lang="de-CH" dirty="0"/>
              <a:t>: Block 1 – </a:t>
            </a:r>
            <a:r>
              <a:rPr lang="de-CH" dirty="0" err="1" smtClean="0"/>
              <a:t>claim</a:t>
            </a:r>
            <a:r>
              <a:rPr lang="de-CH" dirty="0" smtClean="0"/>
              <a:t> </a:t>
            </a:r>
            <a:r>
              <a:rPr lang="de-CH" dirty="0" err="1" smtClean="0"/>
              <a:t>entry</a:t>
            </a:r>
            <a:r>
              <a:rPr lang="de-CH" dirty="0" smtClean="0"/>
              <a:t> </a:t>
            </a:r>
            <a:r>
              <a:rPr lang="de-CH" dirty="0" err="1" smtClean="0"/>
              <a:t>through</a:t>
            </a:r>
            <a:r>
              <a:rPr lang="de-CH" dirty="0" smtClean="0"/>
              <a:t> web </a:t>
            </a:r>
            <a:r>
              <a:rPr lang="de-CH" dirty="0" err="1" smtClean="0"/>
              <a:t>application</a:t>
            </a:r>
            <a:r>
              <a:rPr lang="de-CH" dirty="0" smtClean="0"/>
              <a:t>; Block 2 - </a:t>
            </a:r>
            <a:r>
              <a:rPr lang="de-CH" dirty="0" err="1" smtClean="0"/>
              <a:t>claim</a:t>
            </a:r>
            <a:r>
              <a:rPr lang="de-CH" dirty="0" smtClean="0"/>
              <a:t> </a:t>
            </a:r>
            <a:r>
              <a:rPr lang="de-CH" dirty="0" err="1" smtClean="0"/>
              <a:t>entry</a:t>
            </a:r>
            <a:r>
              <a:rPr lang="de-CH" dirty="0" smtClean="0"/>
              <a:t> </a:t>
            </a:r>
            <a:r>
              <a:rPr lang="de-CH" dirty="0" err="1" smtClean="0"/>
              <a:t>through</a:t>
            </a:r>
            <a:r>
              <a:rPr lang="de-CH" dirty="0" smtClean="0"/>
              <a:t> </a:t>
            </a:r>
            <a:r>
              <a:rPr lang="de-CH" dirty="0" err="1" smtClean="0"/>
              <a:t>phone</a:t>
            </a:r>
            <a:r>
              <a:rPr lang="de-CH" dirty="0" smtClean="0"/>
              <a:t> </a:t>
            </a:r>
            <a:r>
              <a:rPr lang="de-CH" dirty="0" err="1" smtClean="0"/>
              <a:t>app</a:t>
            </a:r>
            <a:r>
              <a:rPr lang="de-CH" dirty="0" smtClean="0"/>
              <a:t>; Block 3 – Medical Review; Block 4 – Batch </a:t>
            </a:r>
            <a:r>
              <a:rPr lang="de-CH" dirty="0" err="1" smtClean="0"/>
              <a:t>run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69641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hteck 34"/>
          <p:cNvSpPr/>
          <p:nvPr/>
        </p:nvSpPr>
        <p:spPr>
          <a:xfrm>
            <a:off x="7001202" y="1431515"/>
            <a:ext cx="2964365" cy="50931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9782" y="599032"/>
            <a:ext cx="10515600" cy="785457"/>
          </a:xfrm>
        </p:spPr>
        <p:txBody>
          <a:bodyPr>
            <a:noAutofit/>
          </a:bodyPr>
          <a:lstStyle/>
          <a:p>
            <a:pPr algn="ctr"/>
            <a:r>
              <a:rPr lang="en-GB" sz="3600" dirty="0"/>
              <a:t>Claims Process – I (Sample Process)</a:t>
            </a:r>
            <a:br>
              <a:rPr lang="en-GB" sz="3600" dirty="0"/>
            </a:br>
            <a:endParaRPr lang="de-DE" sz="3600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87" t="13288" r="13668" b="12705"/>
          <a:stretch/>
        </p:blipFill>
        <p:spPr>
          <a:xfrm>
            <a:off x="1891867" y="1777568"/>
            <a:ext cx="1454727" cy="1524000"/>
          </a:xfrm>
          <a:prstGeom prst="rect">
            <a:avLst/>
          </a:prstGeom>
        </p:spPr>
      </p:pic>
      <p:sp>
        <p:nvSpPr>
          <p:cNvPr id="9" name="TextBox 46"/>
          <p:cNvSpPr txBox="1">
            <a:spLocks noChangeArrowheads="1"/>
          </p:cNvSpPr>
          <p:nvPr/>
        </p:nvSpPr>
        <p:spPr bwMode="auto">
          <a:xfrm>
            <a:off x="7381258" y="1489330"/>
            <a:ext cx="219145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756B99"/>
              </a:buClr>
              <a:buFont typeface="Wingdings" pitchFamily="2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 b="1" dirty="0" smtClean="0">
                <a:solidFill>
                  <a:schemeClr val="tx1"/>
                </a:solidFill>
              </a:rPr>
              <a:t>Health facility</a:t>
            </a:r>
            <a:endParaRPr lang="en-GB" altLang="en-US" sz="1600" b="1" dirty="0">
              <a:solidFill>
                <a:schemeClr val="tx1"/>
              </a:solidFill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01" r="469" b="23120"/>
          <a:stretch/>
        </p:blipFill>
        <p:spPr>
          <a:xfrm>
            <a:off x="6812819" y="4228871"/>
            <a:ext cx="2093590" cy="115014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8" r="10365"/>
          <a:stretch/>
        </p:blipFill>
        <p:spPr>
          <a:xfrm>
            <a:off x="7381258" y="1854057"/>
            <a:ext cx="1126907" cy="1303593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6" t="11248" r="8759" b="20282"/>
          <a:stretch/>
        </p:blipFill>
        <p:spPr>
          <a:xfrm>
            <a:off x="7058824" y="2766750"/>
            <a:ext cx="1557720" cy="133331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7328465" y="5301993"/>
            <a:ext cx="1170764" cy="984284"/>
          </a:xfrm>
          <a:prstGeom prst="rect">
            <a:avLst/>
          </a:prstGeom>
        </p:spPr>
      </p:pic>
      <p:sp>
        <p:nvSpPr>
          <p:cNvPr id="14" name="TextBox 19"/>
          <p:cNvSpPr txBox="1">
            <a:spLocks noChangeArrowheads="1"/>
          </p:cNvSpPr>
          <p:nvPr/>
        </p:nvSpPr>
        <p:spPr bwMode="auto">
          <a:xfrm>
            <a:off x="8345543" y="2318053"/>
            <a:ext cx="163665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</a:rPr>
              <a:t>m</a:t>
            </a:r>
            <a:r>
              <a:rPr lang="en-US" altLang="en-US" sz="1400" dirty="0" smtClean="0">
                <a:solidFill>
                  <a:schemeClr val="tx1"/>
                </a:solidFill>
              </a:rPr>
              <a:t>obile client</a:t>
            </a:r>
            <a:endParaRPr lang="cs-CZ" altLang="en-US" sz="1400" dirty="0">
              <a:solidFill>
                <a:schemeClr val="tx1"/>
              </a:solidFill>
            </a:endParaRPr>
          </a:p>
        </p:txBody>
      </p:sp>
      <p:sp>
        <p:nvSpPr>
          <p:cNvPr id="15" name="TextBox 24"/>
          <p:cNvSpPr txBox="1">
            <a:spLocks noChangeArrowheads="1"/>
          </p:cNvSpPr>
          <p:nvPr/>
        </p:nvSpPr>
        <p:spPr bwMode="auto">
          <a:xfrm>
            <a:off x="8499229" y="3273462"/>
            <a:ext cx="13938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 smtClean="0">
                <a:solidFill>
                  <a:schemeClr val="tx1"/>
                </a:solidFill>
              </a:rPr>
              <a:t>online client</a:t>
            </a:r>
            <a:endParaRPr lang="cs-CZ" altLang="en-US" sz="1400" dirty="0">
              <a:solidFill>
                <a:schemeClr val="tx1"/>
              </a:solidFill>
            </a:endParaRPr>
          </a:p>
        </p:txBody>
      </p:sp>
      <p:sp>
        <p:nvSpPr>
          <p:cNvPr id="16" name="TextBox 24"/>
          <p:cNvSpPr txBox="1">
            <a:spLocks noChangeArrowheads="1"/>
          </p:cNvSpPr>
          <p:nvPr/>
        </p:nvSpPr>
        <p:spPr bwMode="auto">
          <a:xfrm>
            <a:off x="8453482" y="4614089"/>
            <a:ext cx="13938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 smtClean="0">
                <a:solidFill>
                  <a:schemeClr val="tx1"/>
                </a:solidFill>
              </a:rPr>
              <a:t>offline client</a:t>
            </a:r>
            <a:endParaRPr lang="cs-CZ" altLang="en-US" sz="1400" dirty="0">
              <a:solidFill>
                <a:schemeClr val="tx1"/>
              </a:solidFill>
            </a:endParaRPr>
          </a:p>
        </p:txBody>
      </p:sp>
      <p:sp>
        <p:nvSpPr>
          <p:cNvPr id="17" name="TextBox 24"/>
          <p:cNvSpPr txBox="1">
            <a:spLocks noChangeArrowheads="1"/>
          </p:cNvSpPr>
          <p:nvPr/>
        </p:nvSpPr>
        <p:spPr bwMode="auto">
          <a:xfrm>
            <a:off x="8466960" y="5664729"/>
            <a:ext cx="13938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</a:rPr>
              <a:t>p</a:t>
            </a:r>
            <a:r>
              <a:rPr lang="en-US" altLang="en-US" sz="1400" dirty="0" smtClean="0">
                <a:solidFill>
                  <a:schemeClr val="tx1"/>
                </a:solidFill>
              </a:rPr>
              <a:t>aper forms</a:t>
            </a:r>
            <a:endParaRPr lang="cs-CZ" altLang="en-US" sz="1400" dirty="0">
              <a:solidFill>
                <a:schemeClr val="tx1"/>
              </a:solidFill>
            </a:endParaRPr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4591" b="15446"/>
          <a:stretch/>
        </p:blipFill>
        <p:spPr>
          <a:xfrm>
            <a:off x="4151384" y="2420234"/>
            <a:ext cx="748683" cy="605251"/>
          </a:xfrm>
          <a:prstGeom prst="rect">
            <a:avLst/>
          </a:prstGeom>
        </p:spPr>
      </p:pic>
      <p:sp>
        <p:nvSpPr>
          <p:cNvPr id="27" name="TextBox 42"/>
          <p:cNvSpPr txBox="1">
            <a:spLocks noChangeArrowheads="1"/>
          </p:cNvSpPr>
          <p:nvPr/>
        </p:nvSpPr>
        <p:spPr bwMode="auto">
          <a:xfrm>
            <a:off x="3726457" y="4917857"/>
            <a:ext cx="13885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200" b="1" dirty="0" smtClean="0">
                <a:solidFill>
                  <a:schemeClr val="tx1"/>
                </a:solidFill>
              </a:rPr>
              <a:t>Purchaser </a:t>
            </a:r>
            <a:r>
              <a:rPr lang="en-GB" altLang="en-US" sz="1200" b="1" dirty="0">
                <a:solidFill>
                  <a:schemeClr val="tx1"/>
                </a:solidFill>
              </a:rPr>
              <a:t>office</a:t>
            </a:r>
          </a:p>
        </p:txBody>
      </p:sp>
      <p:sp>
        <p:nvSpPr>
          <p:cNvPr id="28" name="Oval 6"/>
          <p:cNvSpPr/>
          <p:nvPr/>
        </p:nvSpPr>
        <p:spPr>
          <a:xfrm>
            <a:off x="3285723" y="4698475"/>
            <a:ext cx="2244708" cy="20250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29" name="Grafik 28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02" r="3535" b="31313"/>
          <a:stretch/>
        </p:blipFill>
        <p:spPr>
          <a:xfrm>
            <a:off x="3392722" y="5118008"/>
            <a:ext cx="2018476" cy="1014522"/>
          </a:xfrm>
          <a:prstGeom prst="rect">
            <a:avLst/>
          </a:prstGeom>
        </p:spPr>
      </p:pic>
      <p:sp>
        <p:nvSpPr>
          <p:cNvPr id="30" name="TextBox 15"/>
          <p:cNvSpPr txBox="1">
            <a:spLocks noChangeArrowheads="1"/>
          </p:cNvSpPr>
          <p:nvPr/>
        </p:nvSpPr>
        <p:spPr bwMode="auto">
          <a:xfrm>
            <a:off x="3709781" y="6050517"/>
            <a:ext cx="13922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</a:rPr>
              <a:t>online client</a:t>
            </a:r>
            <a:endParaRPr lang="cs-CZ" altLang="en-US" sz="1200" dirty="0">
              <a:solidFill>
                <a:schemeClr val="tx1"/>
              </a:solidFill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2249086" y="1616733"/>
            <a:ext cx="7327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smtClean="0"/>
              <a:t>Server</a:t>
            </a:r>
            <a:endParaRPr lang="de-DE" sz="1600" b="1" dirty="0"/>
          </a:p>
        </p:txBody>
      </p:sp>
      <p:sp>
        <p:nvSpPr>
          <p:cNvPr id="59" name="Foliennummernplatzhalter 5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18</a:t>
            </a:fld>
            <a:endParaRPr lang="de-DE" dirty="0"/>
          </a:p>
        </p:txBody>
      </p:sp>
      <p:sp>
        <p:nvSpPr>
          <p:cNvPr id="36" name="Pfeil nach rechts 35"/>
          <p:cNvSpPr/>
          <p:nvPr/>
        </p:nvSpPr>
        <p:spPr>
          <a:xfrm rot="10143888">
            <a:off x="5066926" y="2356238"/>
            <a:ext cx="1647207" cy="212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Pfeil nach rechts 36"/>
          <p:cNvSpPr/>
          <p:nvPr/>
        </p:nvSpPr>
        <p:spPr>
          <a:xfrm rot="12199802">
            <a:off x="5022043" y="3266262"/>
            <a:ext cx="1742912" cy="2205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Pfeil nach rechts 38"/>
          <p:cNvSpPr/>
          <p:nvPr/>
        </p:nvSpPr>
        <p:spPr>
          <a:xfrm rot="16200000">
            <a:off x="3828660" y="3822305"/>
            <a:ext cx="1306780" cy="2090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Pfeil nach rechts 40"/>
          <p:cNvSpPr/>
          <p:nvPr/>
        </p:nvSpPr>
        <p:spPr>
          <a:xfrm rot="10800000">
            <a:off x="5628102" y="5565118"/>
            <a:ext cx="975749" cy="229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Pfeil nach rechts 41"/>
          <p:cNvSpPr/>
          <p:nvPr/>
        </p:nvSpPr>
        <p:spPr>
          <a:xfrm rot="10800000">
            <a:off x="5554078" y="4944869"/>
            <a:ext cx="1049773" cy="2499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Pfeil nach rechts 42"/>
          <p:cNvSpPr/>
          <p:nvPr/>
        </p:nvSpPr>
        <p:spPr>
          <a:xfrm rot="10800000">
            <a:off x="3297205" y="2559959"/>
            <a:ext cx="779931" cy="2290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Oval 6"/>
          <p:cNvSpPr/>
          <p:nvPr/>
        </p:nvSpPr>
        <p:spPr>
          <a:xfrm>
            <a:off x="5419539" y="5082982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200" b="1" dirty="0" err="1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Physical</a:t>
            </a:r>
            <a:r>
              <a:rPr lang="de-DE" sz="1200" b="1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transport</a:t>
            </a:r>
            <a:endParaRPr lang="de-DE" sz="12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32" name="Textfeld 25"/>
          <p:cNvSpPr txBox="1"/>
          <p:nvPr/>
        </p:nvSpPr>
        <p:spPr>
          <a:xfrm>
            <a:off x="4043359" y="2965294"/>
            <a:ext cx="8978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de-CH" sz="1600" dirty="0" smtClean="0">
                <a:solidFill>
                  <a:srgbClr val="000000"/>
                </a:solidFill>
                <a:latin typeface="Poppins"/>
              </a:rPr>
              <a:t>Internet</a:t>
            </a:r>
            <a:endParaRPr lang="de-DE" sz="1600" dirty="0">
              <a:latin typeface="Poppins"/>
            </a:endParaRPr>
          </a:p>
        </p:txBody>
      </p:sp>
    </p:spTree>
    <p:extLst>
      <p:ext uri="{BB962C8B-B14F-4D97-AF65-F5344CB8AC3E}">
        <p14:creationId xmlns:p14="http://schemas.microsoft.com/office/powerpoint/2010/main" val="1463064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404530"/>
            <a:ext cx="10515600" cy="4012497"/>
          </a:xfrm>
        </p:spPr>
        <p:txBody>
          <a:bodyPr/>
          <a:lstStyle/>
          <a:p>
            <a:pPr marL="171450" indent="-1714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Automated Checking (client status, price lists, etc.)</a:t>
            </a:r>
          </a:p>
          <a:p>
            <a:pPr marL="171450" indent="-1714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Review by a Medical Advisor</a:t>
            </a:r>
          </a:p>
          <a:p>
            <a:pPr marL="171450" indent="-1714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Automated final claim calculations (remaining limits, etc.)</a:t>
            </a:r>
          </a:p>
          <a:p>
            <a:pPr marL="171450" indent="-1714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Generating consolidated claims report</a:t>
            </a:r>
          </a:p>
          <a:p>
            <a:endParaRPr lang="de-DE" dirty="0"/>
          </a:p>
        </p:txBody>
      </p:sp>
      <p:sp>
        <p:nvSpPr>
          <p:cNvPr id="5" name="TextBox 46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838200" y="1630147"/>
            <a:ext cx="10515600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756B99"/>
              </a:buClr>
              <a:buFont typeface="Wingdings" pitchFamily="2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400" b="1" dirty="0" smtClean="0">
                <a:solidFill>
                  <a:schemeClr val="tx1"/>
                </a:solidFill>
              </a:rPr>
              <a:t>Internal claims processing in IMIS</a:t>
            </a:r>
            <a:endParaRPr lang="en-GB" alt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729782" y="669864"/>
            <a:ext cx="10515600" cy="7854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pPr algn="ctr"/>
            <a:r>
              <a:rPr lang="en-GB" sz="3600" dirty="0" smtClean="0"/>
              <a:t>Claims Process – II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2700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2037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err="1" smtClean="0"/>
              <a:t>Pre</a:t>
            </a:r>
            <a:r>
              <a:rPr lang="de-CH" sz="3600" dirty="0" smtClean="0"/>
              <a:t> </a:t>
            </a:r>
            <a:r>
              <a:rPr lang="de-CH" sz="3600" dirty="0" err="1" smtClean="0"/>
              <a:t>requisites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 err="1" smtClean="0"/>
              <a:t>Prepare</a:t>
            </a:r>
            <a:r>
              <a:rPr lang="de-CH" dirty="0" smtClean="0"/>
              <a:t> </a:t>
            </a:r>
            <a:r>
              <a:rPr lang="de-CH" dirty="0" err="1" smtClean="0"/>
              <a:t>before</a:t>
            </a:r>
            <a:r>
              <a:rPr lang="de-CH" dirty="0" smtClean="0"/>
              <a:t> </a:t>
            </a:r>
            <a:r>
              <a:rPr lang="de-CH" dirty="0" err="1" smtClean="0"/>
              <a:t>hand</a:t>
            </a:r>
            <a:r>
              <a:rPr lang="de-CH" dirty="0" smtClean="0"/>
              <a:t> </a:t>
            </a:r>
            <a:r>
              <a:rPr lang="de-CH" dirty="0" err="1" smtClean="0"/>
              <a:t>data</a:t>
            </a:r>
            <a:r>
              <a:rPr lang="de-CH" dirty="0" smtClean="0"/>
              <a:t> </a:t>
            </a:r>
            <a:r>
              <a:rPr lang="de-CH" dirty="0" err="1" smtClean="0"/>
              <a:t>that</a:t>
            </a:r>
            <a:r>
              <a:rPr lang="de-CH" dirty="0" smtClean="0"/>
              <a:t> </a:t>
            </a:r>
            <a:r>
              <a:rPr lang="de-CH" dirty="0" err="1" smtClean="0"/>
              <a:t>you</a:t>
            </a:r>
            <a:r>
              <a:rPr lang="de-CH" dirty="0" smtClean="0"/>
              <a:t> </a:t>
            </a:r>
            <a:r>
              <a:rPr lang="de-CH" dirty="0" err="1" smtClean="0"/>
              <a:t>need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give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demo</a:t>
            </a:r>
            <a:r>
              <a:rPr lang="de-CH" dirty="0" smtClean="0"/>
              <a:t>:</a:t>
            </a:r>
          </a:p>
          <a:p>
            <a:r>
              <a:rPr lang="de-CH" dirty="0" smtClean="0"/>
              <a:t>Accounts</a:t>
            </a:r>
          </a:p>
          <a:p>
            <a:r>
              <a:rPr lang="de-CH" dirty="0" smtClean="0"/>
              <a:t>Registers</a:t>
            </a:r>
          </a:p>
          <a:p>
            <a:r>
              <a:rPr lang="de-CH" dirty="0" smtClean="0"/>
              <a:t>Mobile </a:t>
            </a:r>
            <a:r>
              <a:rPr lang="de-CH" dirty="0" err="1" smtClean="0"/>
              <a:t>apps</a:t>
            </a:r>
            <a:r>
              <a:rPr lang="de-CH" dirty="0" smtClean="0"/>
              <a:t> (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server</a:t>
            </a:r>
            <a:r>
              <a:rPr lang="de-CH" dirty="0" smtClean="0"/>
              <a:t>)</a:t>
            </a:r>
          </a:p>
          <a:p>
            <a:r>
              <a:rPr lang="de-CH" dirty="0" smtClean="0"/>
              <a:t>Web </a:t>
            </a:r>
            <a:r>
              <a:rPr lang="de-CH" dirty="0" err="1" smtClean="0"/>
              <a:t>application</a:t>
            </a:r>
            <a:r>
              <a:rPr lang="de-CH" dirty="0" smtClean="0"/>
              <a:t> (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server</a:t>
            </a:r>
            <a:r>
              <a:rPr lang="de-CH" dirty="0" smtClean="0"/>
              <a:t>)</a:t>
            </a:r>
          </a:p>
          <a:p>
            <a:r>
              <a:rPr lang="de-CH" dirty="0" smtClean="0"/>
              <a:t>Solution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demonstrate</a:t>
            </a:r>
            <a:r>
              <a:rPr lang="de-CH" dirty="0" smtClean="0"/>
              <a:t> mobile </a:t>
            </a:r>
            <a:r>
              <a:rPr lang="de-CH" dirty="0" err="1" smtClean="0"/>
              <a:t>screen</a:t>
            </a:r>
            <a:endParaRPr lang="de-CH" dirty="0" smtClean="0"/>
          </a:p>
          <a:p>
            <a:r>
              <a:rPr lang="de-CH" dirty="0" smtClean="0"/>
              <a:t>Paper </a:t>
            </a:r>
            <a:r>
              <a:rPr lang="de-CH" dirty="0" err="1" smtClean="0"/>
              <a:t>forms</a:t>
            </a:r>
            <a:r>
              <a:rPr lang="de-CH" dirty="0" smtClean="0"/>
              <a:t> (</a:t>
            </a:r>
            <a:r>
              <a:rPr lang="de-CH" dirty="0" err="1" smtClean="0"/>
              <a:t>if</a:t>
            </a:r>
            <a:r>
              <a:rPr lang="de-CH" dirty="0" smtClean="0"/>
              <a:t> </a:t>
            </a:r>
            <a:r>
              <a:rPr lang="de-CH" dirty="0" err="1" smtClean="0"/>
              <a:t>needed</a:t>
            </a:r>
            <a:r>
              <a:rPr lang="de-CH" dirty="0" smtClean="0"/>
              <a:t>)</a:t>
            </a:r>
          </a:p>
          <a:p>
            <a:r>
              <a:rPr lang="de-CH" dirty="0" err="1" smtClean="0"/>
              <a:t>Customized</a:t>
            </a:r>
            <a:r>
              <a:rPr lang="de-CH" dirty="0" smtClean="0"/>
              <a:t> </a:t>
            </a:r>
            <a:r>
              <a:rPr lang="de-CH" dirty="0" err="1" smtClean="0"/>
              <a:t>process</a:t>
            </a:r>
            <a:r>
              <a:rPr lang="de-CH" dirty="0" smtClean="0"/>
              <a:t> </a:t>
            </a:r>
            <a:r>
              <a:rPr lang="de-CH" dirty="0" err="1" smtClean="0"/>
              <a:t>flows</a:t>
            </a:r>
            <a:r>
              <a:rPr lang="de-CH" dirty="0" smtClean="0"/>
              <a:t> (</a:t>
            </a:r>
            <a:r>
              <a:rPr lang="de-CH" dirty="0" err="1" smtClean="0"/>
              <a:t>if</a:t>
            </a:r>
            <a:r>
              <a:rPr lang="de-CH" dirty="0" smtClean="0"/>
              <a:t> </a:t>
            </a:r>
            <a:r>
              <a:rPr lang="de-CH" dirty="0" err="1" smtClean="0"/>
              <a:t>needed</a:t>
            </a:r>
            <a:r>
              <a:rPr lang="de-CH" dirty="0" smtClean="0"/>
              <a:t>)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0560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20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flow    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</a:p>
          <a:p>
            <a:pPr algn="r"/>
            <a:r>
              <a:rPr lang="en-US" b="1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b="1" dirty="0" smtClean="0">
                <a:solidFill>
                  <a:srgbClr val="006666"/>
                </a:solidFill>
              </a:rPr>
              <a:t>3    </a:t>
            </a:r>
            <a:endParaRPr lang="en-GB" b="1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sz="1800" dirty="0">
                <a:solidFill>
                  <a:srgbClr val="006666"/>
                </a:solidFill>
              </a:rPr>
              <a:t>Claims processes  3c    </a:t>
            </a:r>
          </a:p>
          <a:p>
            <a:pPr algn="r"/>
            <a:r>
              <a:rPr lang="en-GB" b="1" dirty="0">
                <a:solidFill>
                  <a:srgbClr val="006666"/>
                </a:solidFill>
              </a:rPr>
              <a:t>Renewal processes  3d    </a:t>
            </a: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8002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0348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err="1" smtClean="0"/>
              <a:t>Renewal</a:t>
            </a:r>
            <a:r>
              <a:rPr lang="de-CH" sz="3600" dirty="0" smtClean="0"/>
              <a:t> </a:t>
            </a:r>
            <a:r>
              <a:rPr lang="de-CH" sz="3600" dirty="0" err="1" smtClean="0"/>
              <a:t>Process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47371"/>
            <a:ext cx="10515600" cy="4012497"/>
          </a:xfrm>
        </p:spPr>
        <p:txBody>
          <a:bodyPr>
            <a:normAutofit lnSpcReduction="10000"/>
          </a:bodyPr>
          <a:lstStyle/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a </a:t>
            </a:r>
            <a:r>
              <a:rPr lang="de-CH" dirty="0" err="1" smtClean="0"/>
              <a:t>visualization</a:t>
            </a:r>
            <a:r>
              <a:rPr lang="de-CH" dirty="0" smtClean="0"/>
              <a:t> </a:t>
            </a:r>
            <a:r>
              <a:rPr lang="de-CH" dirty="0" err="1" smtClean="0"/>
              <a:t>diagram</a:t>
            </a:r>
            <a:r>
              <a:rPr lang="de-CH" dirty="0" smtClean="0"/>
              <a:t> (</a:t>
            </a:r>
            <a:r>
              <a:rPr lang="de-CH" dirty="0" err="1" smtClean="0"/>
              <a:t>example</a:t>
            </a:r>
            <a:r>
              <a:rPr lang="de-CH" dirty="0" smtClean="0"/>
              <a:t> in </a:t>
            </a:r>
            <a:r>
              <a:rPr lang="de-CH" dirty="0" err="1" smtClean="0"/>
              <a:t>next</a:t>
            </a:r>
            <a:r>
              <a:rPr lang="de-CH" dirty="0" smtClean="0"/>
              <a:t> </a:t>
            </a:r>
            <a:r>
              <a:rPr lang="de-CH" dirty="0" err="1" smtClean="0"/>
              <a:t>slide</a:t>
            </a:r>
            <a:r>
              <a:rPr lang="de-CH" dirty="0" smtClean="0"/>
              <a:t>)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a </a:t>
            </a:r>
            <a:r>
              <a:rPr lang="de-CH" dirty="0" err="1" smtClean="0"/>
              <a:t>general</a:t>
            </a:r>
            <a:r>
              <a:rPr lang="de-CH" dirty="0" smtClean="0"/>
              <a:t> </a:t>
            </a:r>
            <a:r>
              <a:rPr lang="de-CH" dirty="0" err="1" smtClean="0"/>
              <a:t>process</a:t>
            </a:r>
            <a:r>
              <a:rPr lang="de-CH" dirty="0" smtClean="0"/>
              <a:t> </a:t>
            </a:r>
            <a:r>
              <a:rPr lang="de-CH" dirty="0" err="1" smtClean="0"/>
              <a:t>flows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</a:t>
            </a:r>
            <a:r>
              <a:rPr lang="de-CH" dirty="0" err="1" smtClean="0"/>
              <a:t>openIMIS</a:t>
            </a:r>
            <a:r>
              <a:rPr lang="de-CH" dirty="0" smtClean="0"/>
              <a:t> </a:t>
            </a:r>
            <a:r>
              <a:rPr lang="de-CH" dirty="0" err="1" smtClean="0"/>
              <a:t>fits</a:t>
            </a:r>
            <a:r>
              <a:rPr lang="de-CH" dirty="0" smtClean="0"/>
              <a:t> </a:t>
            </a:r>
            <a:r>
              <a:rPr lang="de-CH" dirty="0" err="1" smtClean="0"/>
              <a:t>within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/</a:t>
            </a:r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role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system</a:t>
            </a:r>
            <a:endParaRPr lang="de-CH" dirty="0" smtClean="0"/>
          </a:p>
          <a:p>
            <a:r>
              <a:rPr lang="de-CH" dirty="0" smtClean="0"/>
              <a:t> </a:t>
            </a:r>
            <a:r>
              <a:rPr lang="de-CH" dirty="0" err="1" smtClean="0"/>
              <a:t>Ideally</a:t>
            </a:r>
            <a:r>
              <a:rPr lang="de-CH" dirty="0" smtClean="0"/>
              <a:t> </a:t>
            </a:r>
            <a:r>
              <a:rPr lang="de-CH" dirty="0" err="1" smtClean="0"/>
              <a:t>try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draft</a:t>
            </a:r>
            <a:r>
              <a:rPr lang="de-CH" dirty="0" smtClean="0"/>
              <a:t> </a:t>
            </a:r>
            <a:r>
              <a:rPr lang="de-CH" dirty="0" err="1" smtClean="0"/>
              <a:t>this</a:t>
            </a:r>
            <a:r>
              <a:rPr lang="de-CH" dirty="0"/>
              <a:t> </a:t>
            </a:r>
            <a:r>
              <a:rPr lang="de-CH" dirty="0" smtClean="0"/>
              <a:t>in a </a:t>
            </a:r>
            <a:r>
              <a:rPr lang="de-CH" dirty="0" err="1" smtClean="0"/>
              <a:t>way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relate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endParaRPr lang="de-CH" dirty="0" smtClean="0"/>
          </a:p>
          <a:p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make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faster</a:t>
            </a:r>
            <a:r>
              <a:rPr lang="de-CH" dirty="0" smtClean="0"/>
              <a:t> </a:t>
            </a:r>
            <a:r>
              <a:rPr lang="de-CH" dirty="0" err="1" smtClean="0"/>
              <a:t>have</a:t>
            </a:r>
            <a:r>
              <a:rPr lang="de-CH" dirty="0" smtClean="0"/>
              <a:t> a </a:t>
            </a:r>
            <a:r>
              <a:rPr lang="de-CH" dirty="0" err="1" smtClean="0"/>
              <a:t>household</a:t>
            </a:r>
            <a:r>
              <a:rPr lang="de-CH" dirty="0" smtClean="0"/>
              <a:t> </a:t>
            </a:r>
            <a:r>
              <a:rPr lang="de-CH" dirty="0" err="1" smtClean="0"/>
              <a:t>already</a:t>
            </a:r>
            <a:r>
              <a:rPr lang="de-CH" dirty="0" smtClean="0"/>
              <a:t> </a:t>
            </a:r>
            <a:r>
              <a:rPr lang="de-CH" dirty="0" err="1" smtClean="0"/>
              <a:t>linked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EO </a:t>
            </a:r>
            <a:r>
              <a:rPr lang="de-CH" dirty="0" err="1" smtClean="0"/>
              <a:t>you</a:t>
            </a:r>
            <a:r>
              <a:rPr lang="de-CH" dirty="0" smtClean="0"/>
              <a:t> will </a:t>
            </a:r>
            <a:r>
              <a:rPr lang="de-CH" dirty="0" err="1" smtClean="0"/>
              <a:t>use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demonstrate</a:t>
            </a:r>
            <a:r>
              <a:rPr lang="de-CH" dirty="0" smtClean="0"/>
              <a:t> a </a:t>
            </a:r>
            <a:r>
              <a:rPr lang="de-CH" dirty="0" err="1" smtClean="0"/>
              <a:t>renewal</a:t>
            </a:r>
            <a:r>
              <a:rPr lang="de-CH" dirty="0" smtClean="0"/>
              <a:t> </a:t>
            </a:r>
            <a:r>
              <a:rPr lang="de-CH" dirty="0" err="1" smtClean="0"/>
              <a:t>case</a:t>
            </a:r>
            <a:endParaRPr lang="de-CH" dirty="0" smtClean="0"/>
          </a:p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available</a:t>
            </a:r>
            <a:r>
              <a:rPr lang="de-CH" dirty="0" smtClean="0"/>
              <a:t> time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web </a:t>
            </a:r>
            <a:r>
              <a:rPr lang="de-CH" dirty="0" err="1" smtClean="0"/>
              <a:t>application</a:t>
            </a:r>
            <a:r>
              <a:rPr lang="de-CH" dirty="0" smtClean="0"/>
              <a:t> </a:t>
            </a:r>
            <a:r>
              <a:rPr lang="de-CH" dirty="0" err="1" smtClean="0"/>
              <a:t>or</a:t>
            </a:r>
            <a:r>
              <a:rPr lang="de-CH" dirty="0" smtClean="0"/>
              <a:t> not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otherwise</a:t>
            </a:r>
            <a:r>
              <a:rPr lang="de-CH" dirty="0" smtClean="0"/>
              <a:t> </a:t>
            </a:r>
            <a:r>
              <a:rPr lang="de-CH" dirty="0" err="1" smtClean="0"/>
              <a:t>only</a:t>
            </a:r>
            <a:r>
              <a:rPr lang="de-CH" dirty="0" smtClean="0"/>
              <a:t> </a:t>
            </a:r>
            <a:r>
              <a:rPr lang="de-CH" dirty="0" err="1" smtClean="0"/>
              <a:t>focus</a:t>
            </a:r>
            <a:r>
              <a:rPr lang="de-CH" dirty="0" smtClean="0"/>
              <a:t> on mobile </a:t>
            </a:r>
            <a:r>
              <a:rPr lang="de-CH" dirty="0" err="1" smtClean="0"/>
              <a:t>phone</a:t>
            </a:r>
            <a:r>
              <a:rPr lang="de-CH" dirty="0" smtClean="0"/>
              <a:t> </a:t>
            </a:r>
            <a:r>
              <a:rPr lang="de-CH" dirty="0" err="1" smtClean="0"/>
              <a:t>app</a:t>
            </a:r>
            <a:r>
              <a:rPr lang="de-CH" dirty="0" smtClean="0"/>
              <a:t>– </a:t>
            </a:r>
            <a:r>
              <a:rPr lang="de-CH" dirty="0" err="1" smtClean="0"/>
              <a:t>keep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 simple </a:t>
            </a:r>
            <a:r>
              <a:rPr lang="de-CH" dirty="0" err="1" smtClean="0"/>
              <a:t>by</a:t>
            </a:r>
            <a:r>
              <a:rPr lang="de-CH" dirty="0" smtClean="0"/>
              <a:t> not </a:t>
            </a:r>
            <a:r>
              <a:rPr lang="de-CH" dirty="0" err="1" smtClean="0"/>
              <a:t>switching</a:t>
            </a:r>
            <a:r>
              <a:rPr lang="de-CH" dirty="0" smtClean="0"/>
              <a:t> </a:t>
            </a:r>
            <a:r>
              <a:rPr lang="de-CH" dirty="0" err="1" smtClean="0"/>
              <a:t>across</a:t>
            </a:r>
            <a:r>
              <a:rPr lang="de-CH" dirty="0" smtClean="0"/>
              <a:t> </a:t>
            </a:r>
            <a:r>
              <a:rPr lang="de-CH" dirty="0" err="1" smtClean="0"/>
              <a:t>too</a:t>
            </a:r>
            <a:r>
              <a:rPr lang="de-CH" dirty="0" smtClean="0"/>
              <a:t> </a:t>
            </a:r>
            <a:r>
              <a:rPr lang="de-CH" dirty="0" err="1" smtClean="0"/>
              <a:t>often</a:t>
            </a:r>
            <a:endParaRPr lang="de-CH" dirty="0" smtClean="0"/>
          </a:p>
          <a:p>
            <a:r>
              <a:rPr lang="de-CH" dirty="0"/>
              <a:t>Go </a:t>
            </a:r>
            <a:r>
              <a:rPr lang="de-CH" dirty="0" err="1"/>
              <a:t>through</a:t>
            </a:r>
            <a:r>
              <a:rPr lang="de-CH" dirty="0"/>
              <a:t> all </a:t>
            </a:r>
            <a:r>
              <a:rPr lang="de-CH" dirty="0" err="1"/>
              <a:t>screens</a:t>
            </a:r>
            <a:r>
              <a:rPr lang="de-CH" dirty="0"/>
              <a:t> in different time </a:t>
            </a:r>
            <a:r>
              <a:rPr lang="de-CH" dirty="0" err="1"/>
              <a:t>blocks</a:t>
            </a:r>
            <a:r>
              <a:rPr lang="de-CH" dirty="0"/>
              <a:t>: Block 1 – </a:t>
            </a:r>
            <a:r>
              <a:rPr lang="de-CH" dirty="0" err="1" smtClean="0"/>
              <a:t>renewal</a:t>
            </a:r>
            <a:r>
              <a:rPr lang="de-CH" dirty="0" smtClean="0"/>
              <a:t> on web </a:t>
            </a:r>
            <a:r>
              <a:rPr lang="de-CH" dirty="0" err="1" smtClean="0"/>
              <a:t>application</a:t>
            </a:r>
            <a:r>
              <a:rPr lang="de-CH" dirty="0" smtClean="0"/>
              <a:t>; Block 2 – </a:t>
            </a:r>
            <a:r>
              <a:rPr lang="de-CH" dirty="0" err="1" smtClean="0"/>
              <a:t>renewal</a:t>
            </a:r>
            <a:r>
              <a:rPr lang="de-CH" dirty="0" smtClean="0"/>
              <a:t> </a:t>
            </a:r>
            <a:r>
              <a:rPr lang="de-CH" dirty="0" err="1" smtClean="0"/>
              <a:t>through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</a:t>
            </a:r>
            <a:r>
              <a:rPr lang="de-CH" dirty="0" err="1" smtClean="0"/>
              <a:t>application</a:t>
            </a:r>
            <a:r>
              <a:rPr lang="de-CH" dirty="0" smtClean="0"/>
              <a:t>;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6350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hteck 65">
            <a:extLst>
              <a:ext uri="{FF2B5EF4-FFF2-40B4-BE49-F238E27FC236}">
                <a16:creationId xmlns:a16="http://schemas.microsoft.com/office/drawing/2014/main" id="{4CAE891A-BFDA-4C1B-BCC5-877F4418B58E}"/>
              </a:ext>
            </a:extLst>
          </p:cNvPr>
          <p:cNvSpPr/>
          <p:nvPr/>
        </p:nvSpPr>
        <p:spPr>
          <a:xfrm>
            <a:off x="255702" y="2114462"/>
            <a:ext cx="2175754" cy="414970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22</a:t>
            </a:fld>
            <a:endParaRPr lang="de-DE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016742" y="309634"/>
            <a:ext cx="8862960" cy="9623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pPr algn="ctr"/>
            <a:r>
              <a:rPr lang="en-GB" sz="3400" kern="0" dirty="0"/>
              <a:t>Renewal </a:t>
            </a:r>
            <a:r>
              <a:rPr lang="en-GB" sz="3400" kern="0" dirty="0" smtClean="0"/>
              <a:t>Process Flow -I (Sample Process)</a:t>
            </a:r>
            <a:endParaRPr lang="en-GB" sz="3400" kern="0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2" cstate="hq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43" t="17426" r="12365" b="14190"/>
          <a:stretch/>
        </p:blipFill>
        <p:spPr>
          <a:xfrm>
            <a:off x="650079" y="3147249"/>
            <a:ext cx="1370723" cy="1311126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3078959" y="2174240"/>
            <a:ext cx="1589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>
                <a:latin typeface="Poppins"/>
              </a:rPr>
              <a:t>Server </a:t>
            </a:r>
            <a:r>
              <a:rPr lang="de-DE" sz="1600" dirty="0" err="1" smtClean="0">
                <a:latin typeface="Poppins"/>
              </a:rPr>
              <a:t>sends</a:t>
            </a:r>
            <a:r>
              <a:rPr lang="de-DE" sz="1600" dirty="0" smtClean="0">
                <a:latin typeface="Poppins"/>
              </a:rPr>
              <a:t> </a:t>
            </a:r>
            <a:r>
              <a:rPr lang="de-DE" sz="1600" dirty="0" err="1" smtClean="0">
                <a:latin typeface="Poppins"/>
              </a:rPr>
              <a:t>renewal</a:t>
            </a:r>
            <a:r>
              <a:rPr lang="de-DE" sz="1600" dirty="0" smtClean="0">
                <a:latin typeface="Poppins"/>
              </a:rPr>
              <a:t> </a:t>
            </a:r>
            <a:r>
              <a:rPr lang="de-DE" sz="1600" dirty="0" err="1" smtClean="0">
                <a:latin typeface="Poppins"/>
              </a:rPr>
              <a:t>list</a:t>
            </a:r>
            <a:r>
              <a:rPr lang="de-DE" sz="1600" dirty="0" smtClean="0">
                <a:latin typeface="Poppins"/>
              </a:rPr>
              <a:t>:</a:t>
            </a:r>
            <a:endParaRPr lang="de-DE" sz="1600" dirty="0">
              <a:latin typeface="Poppins"/>
            </a:endParaRPr>
          </a:p>
        </p:txBody>
      </p:sp>
      <p:pic>
        <p:nvPicPr>
          <p:cNvPr id="20" name="Grafik 19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4591" b="15446"/>
          <a:stretch/>
        </p:blipFill>
        <p:spPr>
          <a:xfrm>
            <a:off x="6168694" y="1537966"/>
            <a:ext cx="748683" cy="605251"/>
          </a:xfrm>
          <a:prstGeom prst="rect">
            <a:avLst/>
          </a:prstGeom>
        </p:spPr>
      </p:pic>
      <p:sp>
        <p:nvSpPr>
          <p:cNvPr id="25" name="Textfeld 24"/>
          <p:cNvSpPr txBox="1"/>
          <p:nvPr/>
        </p:nvSpPr>
        <p:spPr>
          <a:xfrm>
            <a:off x="5370660" y="1207214"/>
            <a:ext cx="2344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600" dirty="0" smtClean="0">
                <a:solidFill>
                  <a:srgbClr val="000000"/>
                </a:solidFill>
                <a:latin typeface="Poppins"/>
              </a:rPr>
              <a:t>Mobile network </a:t>
            </a:r>
            <a:r>
              <a:rPr lang="en-US" sz="1600" dirty="0">
                <a:solidFill>
                  <a:srgbClr val="000000"/>
                </a:solidFill>
                <a:latin typeface="Poppins"/>
              </a:rPr>
              <a:t>- </a:t>
            </a:r>
            <a:r>
              <a:rPr lang="de-DE" sz="1600" dirty="0" smtClean="0">
                <a:solidFill>
                  <a:srgbClr val="000000"/>
                </a:solidFill>
                <a:latin typeface="Poppins"/>
              </a:rPr>
              <a:t>SMS</a:t>
            </a:r>
            <a:endParaRPr lang="cs-CZ" sz="1600" dirty="0">
              <a:solidFill>
                <a:srgbClr val="000000"/>
              </a:solidFill>
              <a:latin typeface="Poppins"/>
            </a:endParaRPr>
          </a:p>
          <a:p>
            <a:endParaRPr lang="de-DE" sz="1600" dirty="0">
              <a:latin typeface="Poppins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5166040" y="2341466"/>
            <a:ext cx="26482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600" dirty="0" smtClean="0">
                <a:solidFill>
                  <a:srgbClr val="000000"/>
                </a:solidFill>
                <a:latin typeface="Poppins"/>
              </a:rPr>
              <a:t>Mobile network – </a:t>
            </a:r>
            <a:r>
              <a:rPr lang="de-DE" sz="1600" dirty="0" err="1" smtClean="0">
                <a:solidFill>
                  <a:srgbClr val="000000"/>
                </a:solidFill>
                <a:latin typeface="Poppins"/>
              </a:rPr>
              <a:t>data</a:t>
            </a:r>
            <a:r>
              <a:rPr lang="de-DE" sz="1600" dirty="0" smtClean="0">
                <a:solidFill>
                  <a:srgbClr val="000000"/>
                </a:solidFill>
                <a:latin typeface="Poppins"/>
              </a:rPr>
              <a:t> </a:t>
            </a:r>
            <a:r>
              <a:rPr lang="de-DE" sz="1600" dirty="0" err="1" smtClean="0">
                <a:solidFill>
                  <a:srgbClr val="000000"/>
                </a:solidFill>
                <a:latin typeface="Poppins"/>
              </a:rPr>
              <a:t>transfer</a:t>
            </a:r>
            <a:endParaRPr lang="cs-CZ" sz="1600" dirty="0">
              <a:solidFill>
                <a:srgbClr val="000000"/>
              </a:solidFill>
              <a:latin typeface="Poppins"/>
            </a:endParaRPr>
          </a:p>
          <a:p>
            <a:pPr algn="ctr"/>
            <a:endParaRPr lang="de-DE" sz="1600" dirty="0">
              <a:latin typeface="Poppins"/>
            </a:endParaRPr>
          </a:p>
        </p:txBody>
      </p:sp>
      <p:pic>
        <p:nvPicPr>
          <p:cNvPr id="27" name="Grafik 26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4591" b="15446"/>
          <a:stretch/>
        </p:blipFill>
        <p:spPr>
          <a:xfrm>
            <a:off x="6153199" y="2956871"/>
            <a:ext cx="748683" cy="605251"/>
          </a:xfrm>
          <a:prstGeom prst="rect">
            <a:avLst/>
          </a:prstGeom>
        </p:spPr>
      </p:pic>
      <p:sp>
        <p:nvSpPr>
          <p:cNvPr id="28" name="Textfeld 27"/>
          <p:cNvSpPr txBox="1"/>
          <p:nvPr/>
        </p:nvSpPr>
        <p:spPr>
          <a:xfrm>
            <a:off x="403519" y="2593022"/>
            <a:ext cx="1826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>
                <a:latin typeface="Poppins"/>
              </a:rPr>
              <a:t>Renewal</a:t>
            </a:r>
            <a:r>
              <a:rPr lang="de-DE" b="1" dirty="0" smtClean="0">
                <a:latin typeface="Poppins"/>
              </a:rPr>
              <a:t> </a:t>
            </a:r>
            <a:r>
              <a:rPr lang="de-DE" b="1" dirty="0" err="1" smtClean="0">
                <a:latin typeface="Poppins"/>
              </a:rPr>
              <a:t>trigger</a:t>
            </a:r>
            <a:endParaRPr lang="de-DE" b="1" dirty="0">
              <a:latin typeface="Poppins"/>
            </a:endParaRPr>
          </a:p>
        </p:txBody>
      </p:sp>
      <p:sp>
        <p:nvSpPr>
          <p:cNvPr id="30" name="Right Arrow 16"/>
          <p:cNvSpPr/>
          <p:nvPr/>
        </p:nvSpPr>
        <p:spPr>
          <a:xfrm rot="1780717" flipV="1">
            <a:off x="7373290" y="2896828"/>
            <a:ext cx="2939697" cy="2574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Geschweifte Klammer links 9"/>
          <p:cNvSpPr/>
          <p:nvPr/>
        </p:nvSpPr>
        <p:spPr>
          <a:xfrm>
            <a:off x="4850844" y="1162761"/>
            <a:ext cx="682180" cy="24803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2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608" y="4325736"/>
            <a:ext cx="978723" cy="79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TextBox 14"/>
          <p:cNvSpPr txBox="1">
            <a:spLocks noChangeArrowheads="1"/>
          </p:cNvSpPr>
          <p:nvPr/>
        </p:nvSpPr>
        <p:spPr bwMode="auto">
          <a:xfrm>
            <a:off x="5205830" y="5200686"/>
            <a:ext cx="27735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altLang="en-US" sz="1600" dirty="0">
                <a:latin typeface="Poppins"/>
              </a:rPr>
              <a:t>O</a:t>
            </a:r>
            <a:r>
              <a:rPr kumimoji="0" lang="de-CH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ffline</a:t>
            </a:r>
            <a:r>
              <a:rPr kumimoji="0" lang="de-CH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file</a:t>
            </a: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to</a:t>
            </a: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be</a:t>
            </a: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uploaded</a:t>
            </a:r>
            <a:r>
              <a:rPr kumimoji="0" lang="de-CH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to</a:t>
            </a: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mobile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phone</a:t>
            </a:r>
            <a:endParaRPr kumimoji="0" lang="cs-CZ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oppins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10219674" y="5686450"/>
            <a:ext cx="1826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err="1" smtClean="0">
                <a:latin typeface="Poppins"/>
              </a:rPr>
              <a:t>Enrolment</a:t>
            </a:r>
            <a:r>
              <a:rPr lang="de-DE" sz="1600" b="1" dirty="0" smtClean="0">
                <a:latin typeface="Poppins"/>
              </a:rPr>
              <a:t> </a:t>
            </a:r>
            <a:r>
              <a:rPr lang="de-DE" sz="1600" b="1" dirty="0" err="1" smtClean="0">
                <a:latin typeface="Poppins"/>
              </a:rPr>
              <a:t>officer</a:t>
            </a:r>
            <a:r>
              <a:rPr lang="de-DE" sz="1600" b="1" dirty="0" smtClean="0">
                <a:latin typeface="Poppins"/>
              </a:rPr>
              <a:t> </a:t>
            </a:r>
            <a:r>
              <a:rPr lang="de-DE" sz="1600" b="1" dirty="0" err="1" smtClean="0">
                <a:latin typeface="Poppins"/>
              </a:rPr>
              <a:t>receives</a:t>
            </a:r>
            <a:r>
              <a:rPr lang="de-DE" sz="1600" b="1" dirty="0" smtClean="0">
                <a:latin typeface="Poppins"/>
              </a:rPr>
              <a:t> </a:t>
            </a:r>
            <a:r>
              <a:rPr lang="de-DE" sz="1600" dirty="0" err="1" smtClean="0">
                <a:latin typeface="Poppins"/>
              </a:rPr>
              <a:t>renewal</a:t>
            </a:r>
            <a:r>
              <a:rPr lang="de-DE" sz="1600" dirty="0" smtClean="0">
                <a:latin typeface="Poppins"/>
              </a:rPr>
              <a:t> </a:t>
            </a:r>
            <a:r>
              <a:rPr lang="de-DE" sz="1600" dirty="0" err="1" smtClean="0">
                <a:latin typeface="Poppins"/>
              </a:rPr>
              <a:t>list</a:t>
            </a:r>
            <a:endParaRPr lang="de-DE" sz="1600" dirty="0">
              <a:latin typeface="Poppins"/>
            </a:endParaRPr>
          </a:p>
        </p:txBody>
      </p:sp>
      <p:sp>
        <p:nvSpPr>
          <p:cNvPr id="38" name="TextBox 14"/>
          <p:cNvSpPr txBox="1">
            <a:spLocks noChangeArrowheads="1"/>
          </p:cNvSpPr>
          <p:nvPr/>
        </p:nvSpPr>
        <p:spPr bwMode="auto">
          <a:xfrm>
            <a:off x="5291707" y="3759919"/>
            <a:ext cx="24357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Print out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of</a:t>
            </a: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generated</a:t>
            </a:r>
            <a:r>
              <a:rPr kumimoji="0" lang="de-CH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renewal</a:t>
            </a:r>
            <a:r>
              <a:rPr kumimoji="0" lang="de-CH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list</a:t>
            </a:r>
            <a:endParaRPr kumimoji="0" lang="cs-CZ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oppins"/>
            </a:endParaRPr>
          </a:p>
        </p:txBody>
      </p:sp>
      <p:grpSp>
        <p:nvGrpSpPr>
          <p:cNvPr id="57" name="Gruppieren 56"/>
          <p:cNvGrpSpPr/>
          <p:nvPr/>
        </p:nvGrpSpPr>
        <p:grpSpPr>
          <a:xfrm>
            <a:off x="6145585" y="5686450"/>
            <a:ext cx="763909" cy="921671"/>
            <a:chOff x="9313015" y="5156280"/>
            <a:chExt cx="1338370" cy="1548211"/>
          </a:xfrm>
        </p:grpSpPr>
        <p:pic>
          <p:nvPicPr>
            <p:cNvPr id="43" name="Grafik 42"/>
            <p:cNvPicPr>
              <a:picLocks noChangeAspect="1"/>
            </p:cNvPicPr>
            <p:nvPr/>
          </p:nvPicPr>
          <p:blipFill rotWithShape="1">
            <a:blip r:embed="rId5" cstate="hq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88" r="10365"/>
            <a:stretch/>
          </p:blipFill>
          <p:spPr>
            <a:xfrm>
              <a:off x="9313015" y="5156280"/>
              <a:ext cx="1338370" cy="1548211"/>
            </a:xfrm>
            <a:prstGeom prst="rect">
              <a:avLst/>
            </a:prstGeom>
          </p:spPr>
        </p:pic>
        <p:cxnSp>
          <p:nvCxnSpPr>
            <p:cNvPr id="51" name="Gerader Verbinder 50"/>
            <p:cNvCxnSpPr/>
            <p:nvPr/>
          </p:nvCxnSpPr>
          <p:spPr>
            <a:xfrm>
              <a:off x="9857209" y="5679500"/>
              <a:ext cx="219715" cy="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r Verbinder 51"/>
            <p:cNvCxnSpPr/>
            <p:nvPr/>
          </p:nvCxnSpPr>
          <p:spPr>
            <a:xfrm>
              <a:off x="9857209" y="5815450"/>
              <a:ext cx="219715" cy="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r Verbinder 52"/>
            <p:cNvCxnSpPr/>
            <p:nvPr/>
          </p:nvCxnSpPr>
          <p:spPr>
            <a:xfrm>
              <a:off x="9857209" y="5965250"/>
              <a:ext cx="219715" cy="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Ellipse 53"/>
            <p:cNvSpPr/>
            <p:nvPr/>
          </p:nvSpPr>
          <p:spPr>
            <a:xfrm>
              <a:off x="9764763" y="5660450"/>
              <a:ext cx="45719" cy="45719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5" name="Ellipse 54"/>
            <p:cNvSpPr/>
            <p:nvPr/>
          </p:nvSpPr>
          <p:spPr>
            <a:xfrm>
              <a:off x="9764763" y="5793800"/>
              <a:ext cx="45719" cy="45719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6" name="Ellipse 55"/>
            <p:cNvSpPr/>
            <p:nvPr/>
          </p:nvSpPr>
          <p:spPr>
            <a:xfrm>
              <a:off x="9764763" y="5941437"/>
              <a:ext cx="45719" cy="45719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8" name="Gruppieren 57"/>
          <p:cNvGrpSpPr/>
          <p:nvPr/>
        </p:nvGrpSpPr>
        <p:grpSpPr>
          <a:xfrm>
            <a:off x="10879702" y="4237250"/>
            <a:ext cx="1338370" cy="1548211"/>
            <a:chOff x="9313015" y="5156280"/>
            <a:chExt cx="1338370" cy="1548211"/>
          </a:xfrm>
        </p:grpSpPr>
        <p:pic>
          <p:nvPicPr>
            <p:cNvPr id="59" name="Grafik 58"/>
            <p:cNvPicPr>
              <a:picLocks noChangeAspect="1"/>
            </p:cNvPicPr>
            <p:nvPr/>
          </p:nvPicPr>
          <p:blipFill rotWithShape="1"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88" r="10365"/>
            <a:stretch/>
          </p:blipFill>
          <p:spPr>
            <a:xfrm>
              <a:off x="9313015" y="5156280"/>
              <a:ext cx="1338370" cy="1548211"/>
            </a:xfrm>
            <a:prstGeom prst="rect">
              <a:avLst/>
            </a:prstGeom>
          </p:spPr>
        </p:pic>
        <p:cxnSp>
          <p:nvCxnSpPr>
            <p:cNvPr id="60" name="Gerader Verbinder 59"/>
            <p:cNvCxnSpPr/>
            <p:nvPr/>
          </p:nvCxnSpPr>
          <p:spPr>
            <a:xfrm>
              <a:off x="9857209" y="5679500"/>
              <a:ext cx="219715" cy="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Gerader Verbinder 60"/>
            <p:cNvCxnSpPr/>
            <p:nvPr/>
          </p:nvCxnSpPr>
          <p:spPr>
            <a:xfrm>
              <a:off x="9857209" y="5815450"/>
              <a:ext cx="219715" cy="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r Verbinder 61"/>
            <p:cNvCxnSpPr/>
            <p:nvPr/>
          </p:nvCxnSpPr>
          <p:spPr>
            <a:xfrm>
              <a:off x="9857209" y="5955725"/>
              <a:ext cx="219715" cy="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Ellipse 62"/>
            <p:cNvSpPr/>
            <p:nvPr/>
          </p:nvSpPr>
          <p:spPr>
            <a:xfrm>
              <a:off x="9764763" y="5660450"/>
              <a:ext cx="45719" cy="45719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4" name="Ellipse 63"/>
            <p:cNvSpPr/>
            <p:nvPr/>
          </p:nvSpPr>
          <p:spPr>
            <a:xfrm>
              <a:off x="9764763" y="5793800"/>
              <a:ext cx="45719" cy="45719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5" name="Ellipse 64"/>
            <p:cNvSpPr/>
            <p:nvPr/>
          </p:nvSpPr>
          <p:spPr>
            <a:xfrm>
              <a:off x="9764763" y="5936676"/>
              <a:ext cx="45719" cy="45719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9" name="Geschweifte Klammer links 68"/>
          <p:cNvSpPr/>
          <p:nvPr/>
        </p:nvSpPr>
        <p:spPr>
          <a:xfrm>
            <a:off x="4894036" y="3788628"/>
            <a:ext cx="623588" cy="265136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Right Arrow 16"/>
          <p:cNvSpPr/>
          <p:nvPr/>
        </p:nvSpPr>
        <p:spPr>
          <a:xfrm rot="19973704" flipV="1">
            <a:off x="2219988" y="3230683"/>
            <a:ext cx="1717940" cy="2932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Right Arrow 16"/>
          <p:cNvSpPr/>
          <p:nvPr/>
        </p:nvSpPr>
        <p:spPr>
          <a:xfrm rot="314006" flipV="1">
            <a:off x="2323060" y="5098215"/>
            <a:ext cx="1693918" cy="299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2693611" y="4818990"/>
            <a:ext cx="15898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err="1" smtClean="0">
                <a:latin typeface="Poppins"/>
              </a:rPr>
              <a:t>Alternatively</a:t>
            </a:r>
            <a:endParaRPr lang="de-DE" sz="1600" dirty="0">
              <a:latin typeface="Poppins"/>
            </a:endParaRPr>
          </a:p>
        </p:txBody>
      </p:sp>
      <p:sp>
        <p:nvSpPr>
          <p:cNvPr id="39" name="TextBox 42"/>
          <p:cNvSpPr txBox="1">
            <a:spLocks noChangeArrowheads="1"/>
          </p:cNvSpPr>
          <p:nvPr/>
        </p:nvSpPr>
        <p:spPr bwMode="auto">
          <a:xfrm>
            <a:off x="641180" y="4409108"/>
            <a:ext cx="12330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200" b="1" dirty="0" smtClean="0">
                <a:solidFill>
                  <a:schemeClr val="tx1"/>
                </a:solidFill>
              </a:rPr>
              <a:t>Central Server</a:t>
            </a:r>
            <a:endParaRPr lang="en-GB" altLang="en-US" sz="1200" b="1" dirty="0">
              <a:solidFill>
                <a:schemeClr val="tx1"/>
              </a:solidFill>
            </a:endParaRPr>
          </a:p>
        </p:txBody>
      </p:sp>
      <p:pic>
        <p:nvPicPr>
          <p:cNvPr id="41" name="Grafik 2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02" r="3535" b="31313"/>
          <a:stretch/>
        </p:blipFill>
        <p:spPr>
          <a:xfrm>
            <a:off x="307445" y="4782513"/>
            <a:ext cx="2018476" cy="1014522"/>
          </a:xfrm>
          <a:prstGeom prst="rect">
            <a:avLst/>
          </a:prstGeom>
        </p:spPr>
      </p:pic>
      <p:sp>
        <p:nvSpPr>
          <p:cNvPr id="42" name="TextBox 15"/>
          <p:cNvSpPr txBox="1">
            <a:spLocks noChangeArrowheads="1"/>
          </p:cNvSpPr>
          <p:nvPr/>
        </p:nvSpPr>
        <p:spPr bwMode="auto">
          <a:xfrm>
            <a:off x="624504" y="5541768"/>
            <a:ext cx="13922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</a:rPr>
              <a:t>Insurer</a:t>
            </a:r>
            <a:endParaRPr lang="cs-CZ" altLang="en-US" sz="1200" dirty="0">
              <a:solidFill>
                <a:schemeClr val="tx1"/>
              </a:solidFill>
            </a:endParaRPr>
          </a:p>
        </p:txBody>
      </p:sp>
      <p:sp>
        <p:nvSpPr>
          <p:cNvPr id="44" name="Right Arrow 16"/>
          <p:cNvSpPr/>
          <p:nvPr/>
        </p:nvSpPr>
        <p:spPr>
          <a:xfrm rot="426673" flipV="1">
            <a:off x="7487221" y="4722235"/>
            <a:ext cx="2620827" cy="2946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ight Arrow 16"/>
          <p:cNvSpPr/>
          <p:nvPr/>
        </p:nvSpPr>
        <p:spPr>
          <a:xfrm rot="16200000" flipV="1">
            <a:off x="10205357" y="3203686"/>
            <a:ext cx="1821371" cy="2570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709585" y="2099255"/>
            <a:ext cx="931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Poppins SemiBold"/>
              </a:rPr>
              <a:t>Client</a:t>
            </a:r>
          </a:p>
        </p:txBody>
      </p:sp>
      <p:pic>
        <p:nvPicPr>
          <p:cNvPr id="48" name="Grafik 6"/>
          <p:cNvPicPr>
            <a:picLocks noChangeAspect="1"/>
          </p:cNvPicPr>
          <p:nvPr/>
        </p:nvPicPr>
        <p:blipFill rotWithShape="1">
          <a:blip r:embed="rId7"/>
          <a:srcRect b="16864"/>
          <a:stretch/>
        </p:blipFill>
        <p:spPr>
          <a:xfrm>
            <a:off x="10536248" y="1037565"/>
            <a:ext cx="1367251" cy="1136675"/>
          </a:xfrm>
          <a:prstGeom prst="rect">
            <a:avLst/>
          </a:prstGeom>
        </p:spPr>
      </p:pic>
      <p:sp>
        <p:nvSpPr>
          <p:cNvPr id="78" name="Right Arrow 16"/>
          <p:cNvSpPr/>
          <p:nvPr/>
        </p:nvSpPr>
        <p:spPr>
          <a:xfrm flipV="1">
            <a:off x="7281677" y="1708284"/>
            <a:ext cx="2560807" cy="2304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6" name="Grafik 78">
            <a:extLst>
              <a:ext uri="{FF2B5EF4-FFF2-40B4-BE49-F238E27FC236}">
                <a16:creationId xmlns:a16="http://schemas.microsoft.com/office/drawing/2014/main" id="{31EEDAAE-2F09-48DE-874C-DC1342CE0F6E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027"/>
          <a:stretch/>
        </p:blipFill>
        <p:spPr>
          <a:xfrm>
            <a:off x="10121403" y="4488245"/>
            <a:ext cx="1041077" cy="895044"/>
          </a:xfrm>
          <a:prstGeom prst="rect">
            <a:avLst/>
          </a:prstGeom>
        </p:spPr>
      </p:pic>
      <p:pic>
        <p:nvPicPr>
          <p:cNvPr id="73" name="Grafik 20">
            <a:extLst>
              <a:ext uri="{FF2B5EF4-FFF2-40B4-BE49-F238E27FC236}">
                <a16:creationId xmlns:a16="http://schemas.microsoft.com/office/drawing/2014/main" id="{97D58E51-F28C-483C-9A19-5E980B6DA9FB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10213321" y="2666949"/>
            <a:ext cx="932265" cy="747474"/>
          </a:xfrm>
          <a:prstGeom prst="rect">
            <a:avLst/>
          </a:prstGeom>
        </p:spPr>
      </p:pic>
      <p:pic>
        <p:nvPicPr>
          <p:cNvPr id="74" name="Grafik 7"/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041" y="2666949"/>
            <a:ext cx="735980" cy="633135"/>
          </a:xfrm>
          <a:prstGeom prst="rect">
            <a:avLst/>
          </a:prstGeom>
        </p:spPr>
      </p:pic>
      <p:sp>
        <p:nvSpPr>
          <p:cNvPr id="3" name="Up-Down Arrow 2"/>
          <p:cNvSpPr/>
          <p:nvPr/>
        </p:nvSpPr>
        <p:spPr>
          <a:xfrm rot="16200000">
            <a:off x="8578681" y="4885218"/>
            <a:ext cx="311980" cy="220274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5" name="Up-Down Arrow 74"/>
          <p:cNvSpPr/>
          <p:nvPr/>
        </p:nvSpPr>
        <p:spPr>
          <a:xfrm rot="17626176">
            <a:off x="8568426" y="2461839"/>
            <a:ext cx="311979" cy="296893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10269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23</a:t>
            </a:fld>
            <a:endParaRPr lang="de-DE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48542" y="796789"/>
            <a:ext cx="10139363" cy="9623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pPr algn="ctr"/>
            <a:r>
              <a:rPr lang="en-GB" sz="3200" kern="0" dirty="0"/>
              <a:t>Renewal Process – </a:t>
            </a:r>
            <a:r>
              <a:rPr lang="en-GB" sz="3200" kern="0" dirty="0" smtClean="0"/>
              <a:t>II (Sample process – self renewal)</a:t>
            </a:r>
            <a:endParaRPr lang="en-GB" sz="3200" kern="0" dirty="0"/>
          </a:p>
        </p:txBody>
      </p:sp>
      <p:sp>
        <p:nvSpPr>
          <p:cNvPr id="15" name="Pfeil nach rechts 14"/>
          <p:cNvSpPr/>
          <p:nvPr/>
        </p:nvSpPr>
        <p:spPr>
          <a:xfrm>
            <a:off x="2930058" y="3273559"/>
            <a:ext cx="710807" cy="258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Pfeil nach rechts 20"/>
          <p:cNvSpPr/>
          <p:nvPr/>
        </p:nvSpPr>
        <p:spPr>
          <a:xfrm>
            <a:off x="4935737" y="3265930"/>
            <a:ext cx="710807" cy="258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351D4BF9-B6F5-4AC8-8EC3-352A86283E4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30"/>
          <a:stretch/>
        </p:blipFill>
        <p:spPr>
          <a:xfrm>
            <a:off x="3559408" y="2793318"/>
            <a:ext cx="1407263" cy="1232336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92B04B90-0343-44BB-B0F5-1B2C3239A254}"/>
              </a:ext>
            </a:extLst>
          </p:cNvPr>
          <p:cNvSpPr txBox="1"/>
          <p:nvPr/>
        </p:nvSpPr>
        <p:spPr>
          <a:xfrm>
            <a:off x="1262613" y="4239904"/>
            <a:ext cx="1826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Clients </a:t>
            </a:r>
            <a:r>
              <a:rPr lang="de-DE" dirty="0" err="1"/>
              <a:t>receive</a:t>
            </a:r>
            <a:r>
              <a:rPr lang="de-DE" dirty="0"/>
              <a:t> SMS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server</a:t>
            </a:r>
            <a:endParaRPr lang="de-DE" dirty="0"/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EDD60122-73A7-4284-880A-577BE095701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6864"/>
          <a:stretch/>
        </p:blipFill>
        <p:spPr>
          <a:xfrm>
            <a:off x="1492152" y="2829132"/>
            <a:ext cx="1367251" cy="1136675"/>
          </a:xfrm>
          <a:prstGeom prst="rect">
            <a:avLst/>
          </a:prstGeom>
        </p:spPr>
      </p:pic>
      <p:sp>
        <p:nvSpPr>
          <p:cNvPr id="32" name="Textfeld 31">
            <a:extLst>
              <a:ext uri="{FF2B5EF4-FFF2-40B4-BE49-F238E27FC236}">
                <a16:creationId xmlns:a16="http://schemas.microsoft.com/office/drawing/2014/main" id="{3E81C822-1BA7-4766-93A5-97AEB20D1E60}"/>
              </a:ext>
            </a:extLst>
          </p:cNvPr>
          <p:cNvSpPr txBox="1"/>
          <p:nvPr/>
        </p:nvSpPr>
        <p:spPr>
          <a:xfrm>
            <a:off x="3349875" y="4245861"/>
            <a:ext cx="1826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SMS </a:t>
            </a:r>
            <a:r>
              <a:rPr lang="de-DE" dirty="0" err="1" smtClean="0"/>
              <a:t>provides</a:t>
            </a:r>
            <a:r>
              <a:rPr lang="de-DE" dirty="0" smtClean="0"/>
              <a:t> </a:t>
            </a:r>
            <a:r>
              <a:rPr lang="de-DE" dirty="0" err="1" smtClean="0"/>
              <a:t>details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renew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USSD </a:t>
            </a:r>
            <a:r>
              <a:rPr lang="de-DE" dirty="0" err="1" smtClean="0"/>
              <a:t>code</a:t>
            </a:r>
            <a:endParaRPr lang="de-DE" dirty="0"/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6CC69DB1-2C2B-4D50-8618-4BB3217872C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426" b="15899"/>
          <a:stretch/>
        </p:blipFill>
        <p:spPr>
          <a:xfrm>
            <a:off x="5639368" y="2757082"/>
            <a:ext cx="1407263" cy="1321286"/>
          </a:xfrm>
          <a:prstGeom prst="rect">
            <a:avLst/>
          </a:prstGeom>
        </p:spPr>
      </p:pic>
      <p:sp>
        <p:nvSpPr>
          <p:cNvPr id="34" name="Textfeld 33">
            <a:extLst>
              <a:ext uri="{FF2B5EF4-FFF2-40B4-BE49-F238E27FC236}">
                <a16:creationId xmlns:a16="http://schemas.microsoft.com/office/drawing/2014/main" id="{427D642A-807A-44A6-B5CA-AB2758289970}"/>
              </a:ext>
            </a:extLst>
          </p:cNvPr>
          <p:cNvSpPr txBox="1"/>
          <p:nvPr/>
        </p:nvSpPr>
        <p:spPr>
          <a:xfrm>
            <a:off x="5439339" y="4245861"/>
            <a:ext cx="1826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/>
              <a:t>Make</a:t>
            </a:r>
            <a:r>
              <a:rPr lang="de-DE" dirty="0"/>
              <a:t> a </a:t>
            </a:r>
            <a:r>
              <a:rPr lang="de-DE" dirty="0" err="1"/>
              <a:t>payment</a:t>
            </a:r>
            <a:r>
              <a:rPr lang="de-DE" dirty="0"/>
              <a:t> e.g. </a:t>
            </a:r>
            <a:r>
              <a:rPr lang="de-DE" dirty="0" err="1"/>
              <a:t>using</a:t>
            </a:r>
            <a:r>
              <a:rPr lang="de-DE" dirty="0"/>
              <a:t> mobile </a:t>
            </a:r>
            <a:r>
              <a:rPr lang="de-DE" dirty="0" err="1" smtClean="0"/>
              <a:t>money</a:t>
            </a:r>
            <a:endParaRPr lang="de-DE" dirty="0"/>
          </a:p>
        </p:txBody>
      </p:sp>
      <p:pic>
        <p:nvPicPr>
          <p:cNvPr id="36" name="Grafik 35">
            <a:extLst>
              <a:ext uri="{FF2B5EF4-FFF2-40B4-BE49-F238E27FC236}">
                <a16:creationId xmlns:a16="http://schemas.microsoft.com/office/drawing/2014/main" id="{A16564A0-B97B-41C3-8A90-D748213469C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43" t="17426" r="12365" b="14190"/>
          <a:stretch/>
        </p:blipFill>
        <p:spPr>
          <a:xfrm>
            <a:off x="9569882" y="2980170"/>
            <a:ext cx="1470437" cy="1406505"/>
          </a:xfrm>
          <a:prstGeom prst="rect">
            <a:avLst/>
          </a:prstGeom>
        </p:spPr>
      </p:pic>
      <p:sp>
        <p:nvSpPr>
          <p:cNvPr id="38" name="Pfeil nach rechts 20">
            <a:extLst>
              <a:ext uri="{FF2B5EF4-FFF2-40B4-BE49-F238E27FC236}">
                <a16:creationId xmlns:a16="http://schemas.microsoft.com/office/drawing/2014/main" id="{59C96853-EE64-42A1-A4BE-8E4E2EEDD0C6}"/>
              </a:ext>
            </a:extLst>
          </p:cNvPr>
          <p:cNvSpPr/>
          <p:nvPr/>
        </p:nvSpPr>
        <p:spPr>
          <a:xfrm>
            <a:off x="7538481" y="3187903"/>
            <a:ext cx="1716756" cy="258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Pfeil nach rechts 20">
            <a:extLst>
              <a:ext uri="{FF2B5EF4-FFF2-40B4-BE49-F238E27FC236}">
                <a16:creationId xmlns:a16="http://schemas.microsoft.com/office/drawing/2014/main" id="{91CC610C-51B2-4202-961B-522577683AE3}"/>
              </a:ext>
            </a:extLst>
          </p:cNvPr>
          <p:cNvSpPr/>
          <p:nvPr/>
        </p:nvSpPr>
        <p:spPr>
          <a:xfrm rot="10800000">
            <a:off x="7495094" y="3763777"/>
            <a:ext cx="1727358" cy="258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feld 33">
            <a:extLst>
              <a:ext uri="{FF2B5EF4-FFF2-40B4-BE49-F238E27FC236}">
                <a16:creationId xmlns:a16="http://schemas.microsoft.com/office/drawing/2014/main" id="{427D642A-807A-44A6-B5CA-AB2758289970}"/>
              </a:ext>
            </a:extLst>
          </p:cNvPr>
          <p:cNvSpPr txBox="1"/>
          <p:nvPr/>
        </p:nvSpPr>
        <p:spPr>
          <a:xfrm>
            <a:off x="7499675" y="2747983"/>
            <a:ext cx="1826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Full</a:t>
            </a:r>
            <a:r>
              <a:rPr lang="de-DE" dirty="0" smtClean="0"/>
              <a:t> </a:t>
            </a:r>
            <a:r>
              <a:rPr lang="de-DE" dirty="0" err="1" smtClean="0"/>
              <a:t>payment</a:t>
            </a:r>
            <a:endParaRPr lang="de-DE" dirty="0"/>
          </a:p>
        </p:txBody>
      </p:sp>
      <p:sp>
        <p:nvSpPr>
          <p:cNvPr id="24" name="Textfeld 33">
            <a:extLst>
              <a:ext uri="{FF2B5EF4-FFF2-40B4-BE49-F238E27FC236}">
                <a16:creationId xmlns:a16="http://schemas.microsoft.com/office/drawing/2014/main" id="{427D642A-807A-44A6-B5CA-AB2758289970}"/>
              </a:ext>
            </a:extLst>
          </p:cNvPr>
          <p:cNvSpPr txBox="1"/>
          <p:nvPr/>
        </p:nvSpPr>
        <p:spPr>
          <a:xfrm>
            <a:off x="7468658" y="4244151"/>
            <a:ext cx="1826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Policy</a:t>
            </a:r>
            <a:r>
              <a:rPr lang="de-DE" dirty="0" smtClean="0"/>
              <a:t> </a:t>
            </a:r>
            <a:r>
              <a:rPr lang="de-DE" dirty="0" err="1" smtClean="0"/>
              <a:t>activation</a:t>
            </a:r>
            <a:r>
              <a:rPr lang="de-DE" dirty="0" smtClean="0"/>
              <a:t> </a:t>
            </a:r>
            <a:r>
              <a:rPr lang="de-DE" dirty="0" err="1" smtClean="0"/>
              <a:t>confirmed</a:t>
            </a:r>
            <a:r>
              <a:rPr lang="de-DE" dirty="0" smtClean="0"/>
              <a:t> </a:t>
            </a:r>
            <a:r>
              <a:rPr lang="de-DE" dirty="0" err="1" smtClean="0"/>
              <a:t>through</a:t>
            </a:r>
            <a:r>
              <a:rPr lang="de-DE" dirty="0" smtClean="0"/>
              <a:t> </a:t>
            </a:r>
            <a:r>
              <a:rPr lang="de-DE" dirty="0" err="1" smtClean="0"/>
              <a:t>sms</a:t>
            </a:r>
            <a:endParaRPr lang="de-DE" dirty="0"/>
          </a:p>
        </p:txBody>
      </p:sp>
      <p:sp>
        <p:nvSpPr>
          <p:cNvPr id="25" name="TextBox 42"/>
          <p:cNvSpPr txBox="1">
            <a:spLocks noChangeArrowheads="1"/>
          </p:cNvSpPr>
          <p:nvPr/>
        </p:nvSpPr>
        <p:spPr bwMode="auto">
          <a:xfrm>
            <a:off x="9688586" y="2707072"/>
            <a:ext cx="12330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200" b="1" dirty="0" smtClean="0">
                <a:solidFill>
                  <a:schemeClr val="tx1"/>
                </a:solidFill>
              </a:rPr>
              <a:t>Central Server</a:t>
            </a:r>
            <a:endParaRPr lang="en-GB" alt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959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1" grpId="0" animBg="1"/>
      <p:bldP spid="26" grpId="0"/>
      <p:bldP spid="32" grpId="0"/>
      <p:bldP spid="34" grpId="0"/>
      <p:bldP spid="38" grpId="0" animBg="1"/>
      <p:bldP spid="40" grpId="0" animBg="1"/>
      <p:bldP spid="23" grpId="0"/>
      <p:bldP spid="24" grpId="0"/>
      <p:bldP spid="2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6601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/>
              <a:t>Additional resources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6717"/>
            <a:ext cx="10515600" cy="4380246"/>
          </a:xfrm>
        </p:spPr>
        <p:txBody>
          <a:bodyPr>
            <a:normAutofit fontScale="70000" lnSpcReduction="20000"/>
          </a:bodyPr>
          <a:lstStyle/>
          <a:p>
            <a:r>
              <a:rPr lang="en-US" sz="2600" dirty="0">
                <a:hlinkClick r:id="rId3"/>
              </a:rPr>
              <a:t>www.openimis.org</a:t>
            </a:r>
            <a:r>
              <a:rPr lang="en-US" sz="2600" dirty="0"/>
              <a:t> - Home of the </a:t>
            </a:r>
            <a:r>
              <a:rPr lang="en-US" sz="2600" dirty="0" err="1"/>
              <a:t>openIMIS</a:t>
            </a:r>
            <a:r>
              <a:rPr lang="en-US" sz="2600" dirty="0"/>
              <a:t> Initiative</a:t>
            </a:r>
          </a:p>
          <a:p>
            <a:endParaRPr lang="en-US" sz="2600" dirty="0"/>
          </a:p>
          <a:p>
            <a:r>
              <a:rPr lang="en-US" sz="2600" dirty="0"/>
              <a:t>Strategic direction given by a </a:t>
            </a:r>
            <a:r>
              <a:rPr lang="en-US" sz="2600" dirty="0">
                <a:hlinkClick r:id="rId4"/>
              </a:rPr>
              <a:t>Steering Group</a:t>
            </a:r>
            <a:endParaRPr lang="en-US" sz="2600" dirty="0"/>
          </a:p>
          <a:p>
            <a:endParaRPr lang="en-US" sz="2600" dirty="0"/>
          </a:p>
          <a:p>
            <a:r>
              <a:rPr lang="en-US" sz="2600" dirty="0"/>
              <a:t>Technical directions guided by a </a:t>
            </a:r>
            <a:r>
              <a:rPr lang="en-US" sz="2600" dirty="0">
                <a:hlinkClick r:id="rId5"/>
              </a:rPr>
              <a:t>Technical Advisory Group</a:t>
            </a:r>
            <a:endParaRPr lang="en-US" sz="2600" dirty="0"/>
          </a:p>
          <a:p>
            <a:endParaRPr lang="en-US" sz="2600" dirty="0">
              <a:hlinkClick r:id="rId6"/>
            </a:endParaRPr>
          </a:p>
          <a:p>
            <a:r>
              <a:rPr lang="en-US" sz="2600" dirty="0" err="1">
                <a:hlinkClick r:id="rId6"/>
              </a:rPr>
              <a:t>openIMIS</a:t>
            </a:r>
            <a:r>
              <a:rPr lang="en-US" sz="2600" dirty="0">
                <a:hlinkClick r:id="rId6"/>
              </a:rPr>
              <a:t> wiki</a:t>
            </a:r>
            <a:r>
              <a:rPr lang="en-US" sz="2600" dirty="0"/>
              <a:t> - Read more about </a:t>
            </a:r>
            <a:r>
              <a:rPr lang="en-US" sz="2600" dirty="0" err="1"/>
              <a:t>openIMIS</a:t>
            </a:r>
            <a:endParaRPr lang="en-US" sz="2600" dirty="0"/>
          </a:p>
          <a:p>
            <a:endParaRPr lang="en-US" sz="2600" dirty="0"/>
          </a:p>
          <a:p>
            <a:r>
              <a:rPr lang="en-US" sz="2600" dirty="0">
                <a:hlinkClick r:id="rId7"/>
              </a:rPr>
              <a:t>www.github.com/openimis</a:t>
            </a:r>
            <a:r>
              <a:rPr lang="en-US" sz="2600" dirty="0"/>
              <a:t> - Download software and source code</a:t>
            </a:r>
          </a:p>
          <a:p>
            <a:endParaRPr lang="en-US" sz="2600" b="1" dirty="0">
              <a:solidFill>
                <a:srgbClr val="FF0000"/>
              </a:solidFill>
            </a:endParaRPr>
          </a:p>
          <a:p>
            <a:r>
              <a:rPr lang="en-US" sz="2600" dirty="0" err="1">
                <a:hlinkClick r:id="rId8"/>
              </a:rPr>
              <a:t>openIMIS</a:t>
            </a:r>
            <a:r>
              <a:rPr lang="en-US" sz="2600" dirty="0">
                <a:hlinkClick r:id="rId8"/>
              </a:rPr>
              <a:t> Demo: demo.openimis.org</a:t>
            </a:r>
            <a:r>
              <a:rPr lang="en-US" sz="2600" dirty="0"/>
              <a:t> - use the demo now !</a:t>
            </a:r>
          </a:p>
          <a:p>
            <a:endParaRPr lang="en-US" sz="2600" dirty="0"/>
          </a:p>
          <a:p>
            <a:r>
              <a:rPr lang="en-US" sz="2600" dirty="0" err="1">
                <a:hlinkClick r:id="rId9"/>
              </a:rPr>
              <a:t>openIMIS</a:t>
            </a:r>
            <a:r>
              <a:rPr lang="en-US" sz="2600" dirty="0">
                <a:hlinkClick r:id="rId9"/>
              </a:rPr>
              <a:t> Service Desk</a:t>
            </a:r>
            <a:r>
              <a:rPr lang="en-US" sz="2600" dirty="0"/>
              <a:t>- report issues, bugs, or </a:t>
            </a:r>
            <a:r>
              <a:rPr lang="en-US" sz="2600" b="1" dirty="0"/>
              <a:t>feature requests </a:t>
            </a:r>
            <a:r>
              <a:rPr lang="en-US" sz="2600" dirty="0"/>
              <a:t>!</a:t>
            </a:r>
          </a:p>
          <a:p>
            <a:pPr marL="0" indent="0">
              <a:buNone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94185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742523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DE" sz="2800" dirty="0" err="1" smtClean="0"/>
              <a:t>Attributions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icons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25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838200" y="1764949"/>
            <a:ext cx="10515600" cy="44120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smtClean="0"/>
              <a:t>Creative </a:t>
            </a:r>
            <a:r>
              <a:rPr lang="de-DE" dirty="0" err="1" smtClean="0"/>
              <a:t>Commons</a:t>
            </a:r>
            <a:r>
              <a:rPr lang="de-DE" dirty="0" smtClean="0"/>
              <a:t> </a:t>
            </a:r>
            <a:r>
              <a:rPr lang="de-DE" dirty="0" smtClean="0">
                <a:hlinkClick r:id="rId2"/>
              </a:rPr>
              <a:t>CC BY 3.0 </a:t>
            </a:r>
            <a:r>
              <a:rPr lang="de-DE" dirty="0" err="1" smtClean="0">
                <a:hlinkClick r:id="rId2"/>
              </a:rPr>
              <a:t>license</a:t>
            </a:r>
            <a:r>
              <a:rPr lang="de-DE" dirty="0" smtClean="0">
                <a:hlinkClick r:id="rId2"/>
              </a:rPr>
              <a:t> </a:t>
            </a:r>
            <a:r>
              <a:rPr lang="de-DE" dirty="0" err="1" smtClean="0"/>
              <a:t>applies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all </a:t>
            </a:r>
            <a:r>
              <a:rPr lang="de-DE" dirty="0" err="1" smtClean="0"/>
              <a:t>icons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Payment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smtClean="0">
                <a:hlinkClick r:id="rId3"/>
              </a:rPr>
              <a:t>Loki </a:t>
            </a:r>
            <a:r>
              <a:rPr lang="de-DE" dirty="0" err="1" smtClean="0">
                <a:hlinkClick r:id="rId3"/>
              </a:rPr>
              <a:t>Ba</a:t>
            </a:r>
            <a:r>
              <a:rPr lang="de-DE" dirty="0" smtClean="0">
                <a:hlinkClick r:id="rId3"/>
              </a:rPr>
              <a:t> </a:t>
            </a:r>
            <a:r>
              <a:rPr lang="de-DE" dirty="0" smtClean="0"/>
              <a:t>/ </a:t>
            </a:r>
            <a:r>
              <a:rPr lang="de-DE" dirty="0"/>
              <a:t>CC BY </a:t>
            </a:r>
            <a:r>
              <a:rPr lang="de-DE" dirty="0" smtClean="0"/>
              <a:t>3.0</a:t>
            </a:r>
          </a:p>
          <a:p>
            <a:r>
              <a:rPr lang="de-DE" dirty="0" smtClean="0"/>
              <a:t>Hospital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>
                <a:hlinkClick r:id="rId4"/>
              </a:rPr>
              <a:t>ibrandify</a:t>
            </a:r>
            <a:r>
              <a:rPr lang="de-DE" dirty="0" smtClean="0"/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de-DE" dirty="0"/>
          </a:p>
          <a:p>
            <a:r>
              <a:rPr lang="de-DE" dirty="0"/>
              <a:t>Hospital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 smtClean="0">
                <a:hlinkClick r:id="rId5"/>
              </a:rPr>
              <a:t>Vectors</a:t>
            </a:r>
            <a:r>
              <a:rPr lang="de-DE" dirty="0" smtClean="0">
                <a:hlinkClick r:id="rId5"/>
              </a:rPr>
              <a:t> Point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de-DE" dirty="0" err="1" smtClean="0"/>
              <a:t>Pharmacy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>
                <a:hlinkClick r:id="rId6"/>
              </a:rPr>
              <a:t>Eucalyp</a:t>
            </a:r>
            <a:r>
              <a:rPr lang="de-DE" dirty="0" smtClean="0">
                <a:hlinkClick r:id="rId6"/>
              </a:rPr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de-DE" dirty="0" err="1" smtClean="0"/>
              <a:t>Medication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>
                <a:hlinkClick r:id="rId7"/>
              </a:rPr>
              <a:t>sahua</a:t>
            </a:r>
            <a:r>
              <a:rPr lang="de-DE" dirty="0" smtClean="0">
                <a:hlinkClick r:id="rId7"/>
              </a:rPr>
              <a:t> d </a:t>
            </a:r>
            <a:r>
              <a:rPr lang="de-DE" dirty="0" smtClean="0"/>
              <a:t>/ CC BY 3.0</a:t>
            </a:r>
          </a:p>
          <a:p>
            <a:r>
              <a:rPr lang="de-DE" dirty="0" smtClean="0"/>
              <a:t>Network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smtClean="0">
                <a:hlinkClick r:id="rId8"/>
              </a:rPr>
              <a:t>Creative Stall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de-DE" dirty="0" smtClean="0"/>
              <a:t>Worker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smtClean="0">
                <a:hlinkClick r:id="rId9"/>
              </a:rPr>
              <a:t>Nikita </a:t>
            </a:r>
            <a:r>
              <a:rPr lang="de-DE" dirty="0" err="1" smtClean="0">
                <a:hlinkClick r:id="rId9"/>
              </a:rPr>
              <a:t>Kozin</a:t>
            </a:r>
            <a:r>
              <a:rPr lang="de-DE" dirty="0" smtClean="0">
                <a:hlinkClick r:id="rId9"/>
              </a:rPr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de-DE" dirty="0" err="1" smtClean="0"/>
              <a:t>Contract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smtClean="0">
                <a:hlinkClick r:id="rId10"/>
              </a:rPr>
              <a:t>Adrien </a:t>
            </a:r>
            <a:r>
              <a:rPr lang="de-DE" dirty="0" err="1" smtClean="0">
                <a:hlinkClick r:id="rId10"/>
              </a:rPr>
              <a:t>Coquet</a:t>
            </a:r>
            <a:r>
              <a:rPr lang="de-DE" dirty="0">
                <a:hlinkClick r:id="rId10"/>
              </a:rPr>
              <a:t> </a:t>
            </a:r>
            <a:r>
              <a:rPr lang="de-DE" dirty="0" smtClean="0"/>
              <a:t>/ CC BY 3.0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302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796717"/>
            <a:ext cx="10515600" cy="43802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Creative </a:t>
            </a:r>
            <a:r>
              <a:rPr lang="de-DE" dirty="0" err="1"/>
              <a:t>Commons</a:t>
            </a:r>
            <a:r>
              <a:rPr lang="de-DE" dirty="0"/>
              <a:t> </a:t>
            </a:r>
            <a:r>
              <a:rPr lang="de-DE" dirty="0">
                <a:hlinkClick r:id="rId2"/>
              </a:rPr>
              <a:t>CC BY 3.0 </a:t>
            </a:r>
            <a:r>
              <a:rPr lang="de-DE" dirty="0" err="1">
                <a:hlinkClick r:id="rId2"/>
              </a:rPr>
              <a:t>license</a:t>
            </a:r>
            <a:r>
              <a:rPr lang="de-DE" dirty="0">
                <a:hlinkClick r:id="rId2"/>
              </a:rPr>
              <a:t> </a:t>
            </a:r>
            <a:r>
              <a:rPr lang="de-DE" dirty="0" err="1"/>
              <a:t>applies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all </a:t>
            </a:r>
            <a:r>
              <a:rPr lang="de-DE" dirty="0" err="1"/>
              <a:t>icons</a:t>
            </a:r>
            <a:r>
              <a:rPr lang="de-DE" dirty="0"/>
              <a:t>:</a:t>
            </a:r>
          </a:p>
          <a:p>
            <a:endParaRPr lang="en-US" dirty="0" smtClean="0"/>
          </a:p>
          <a:p>
            <a:r>
              <a:rPr lang="en-US" dirty="0"/>
              <a:t>Family by </a:t>
            </a:r>
            <a:r>
              <a:rPr lang="en-US" dirty="0" err="1">
                <a:hlinkClick r:id="rId3"/>
              </a:rPr>
              <a:t>Gan</a:t>
            </a:r>
            <a:r>
              <a:rPr lang="en-US" dirty="0">
                <a:hlinkClick r:id="rId3"/>
              </a:rPr>
              <a:t> </a:t>
            </a:r>
            <a:r>
              <a:rPr lang="en-US" dirty="0" err="1">
                <a:hlinkClick r:id="rId3"/>
              </a:rPr>
              <a:t>Khoon</a:t>
            </a:r>
            <a:r>
              <a:rPr lang="en-US" dirty="0">
                <a:hlinkClick r:id="rId3"/>
              </a:rPr>
              <a:t> Lay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en-US" dirty="0" smtClean="0"/>
          </a:p>
          <a:p>
            <a:r>
              <a:rPr lang="en-US" dirty="0" smtClean="0"/>
              <a:t>Medical </a:t>
            </a:r>
            <a:r>
              <a:rPr lang="en-US" dirty="0"/>
              <a:t>service by </a:t>
            </a:r>
            <a:r>
              <a:rPr lang="en-US" dirty="0" err="1">
                <a:hlinkClick r:id="rId4"/>
              </a:rPr>
              <a:t>andrewcaliber</a:t>
            </a:r>
            <a:r>
              <a:rPr lang="en-US" dirty="0"/>
              <a:t> </a:t>
            </a:r>
            <a:r>
              <a:rPr lang="de-DE" dirty="0"/>
              <a:t>/ CC BY 3.0</a:t>
            </a:r>
          </a:p>
          <a:p>
            <a:r>
              <a:rPr lang="en-US" dirty="0"/>
              <a:t>medical insurance by </a:t>
            </a:r>
            <a:r>
              <a:rPr lang="en-US" dirty="0">
                <a:hlinkClick r:id="rId5"/>
              </a:rPr>
              <a:t>Creative Mania</a:t>
            </a:r>
            <a:r>
              <a:rPr lang="en-US" dirty="0"/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en-US" dirty="0" smtClean="0"/>
          </a:p>
          <a:p>
            <a:r>
              <a:rPr lang="en-US" dirty="0" smtClean="0"/>
              <a:t>officer </a:t>
            </a:r>
            <a:r>
              <a:rPr lang="en-US" dirty="0"/>
              <a:t>by </a:t>
            </a:r>
            <a:r>
              <a:rPr lang="en-US" dirty="0" err="1">
                <a:hlinkClick r:id="rId6"/>
              </a:rPr>
              <a:t>Eucalyp</a:t>
            </a:r>
            <a:r>
              <a:rPr lang="en-US" dirty="0">
                <a:hlinkClick r:id="rId6"/>
              </a:rPr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en-US" dirty="0" smtClean="0"/>
          </a:p>
          <a:p>
            <a:r>
              <a:rPr lang="en-US" dirty="0" err="1"/>
              <a:t>QrCode</a:t>
            </a:r>
            <a:r>
              <a:rPr lang="en-US" dirty="0"/>
              <a:t> Scan by </a:t>
            </a:r>
            <a:r>
              <a:rPr lang="en-US" dirty="0" err="1">
                <a:hlinkClick r:id="rId7"/>
              </a:rPr>
              <a:t>Ninejipjip</a:t>
            </a:r>
            <a:r>
              <a:rPr lang="en-US" dirty="0"/>
              <a:t> </a:t>
            </a:r>
            <a:r>
              <a:rPr lang="de-DE" dirty="0"/>
              <a:t>/ CC BY 3.0</a:t>
            </a:r>
          </a:p>
          <a:p>
            <a:r>
              <a:rPr lang="en-US" dirty="0" smtClean="0"/>
              <a:t>portrait </a:t>
            </a:r>
            <a:r>
              <a:rPr lang="en-US" dirty="0"/>
              <a:t>by </a:t>
            </a:r>
            <a:r>
              <a:rPr lang="en-US" dirty="0" err="1">
                <a:hlinkClick r:id="rId8"/>
              </a:rPr>
              <a:t>Bakunetsu</a:t>
            </a:r>
            <a:r>
              <a:rPr lang="en-US" dirty="0">
                <a:hlinkClick r:id="rId8"/>
              </a:rPr>
              <a:t> </a:t>
            </a:r>
            <a:r>
              <a:rPr lang="en-US" dirty="0" err="1">
                <a:hlinkClick r:id="rId8"/>
              </a:rPr>
              <a:t>Kaito</a:t>
            </a:r>
            <a:r>
              <a:rPr lang="en-US" dirty="0">
                <a:hlinkClick r:id="rId8"/>
              </a:rPr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en-US" dirty="0"/>
              <a:t>Smartphone by </a:t>
            </a:r>
            <a:r>
              <a:rPr lang="en-US" dirty="0" err="1">
                <a:hlinkClick r:id="rId9"/>
              </a:rPr>
              <a:t>Danil</a:t>
            </a:r>
            <a:r>
              <a:rPr lang="en-US" dirty="0">
                <a:hlinkClick r:id="rId9"/>
              </a:rPr>
              <a:t> </a:t>
            </a:r>
            <a:r>
              <a:rPr lang="en-US" dirty="0" err="1">
                <a:hlinkClick r:id="rId9"/>
              </a:rPr>
              <a:t>Polshin</a:t>
            </a:r>
            <a:r>
              <a:rPr lang="en-US" dirty="0">
                <a:hlinkClick r:id="rId9"/>
              </a:rPr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en-US" dirty="0"/>
          </a:p>
          <a:p>
            <a:r>
              <a:rPr lang="en-US" dirty="0" err="1"/>
              <a:t>recipt</a:t>
            </a:r>
            <a:r>
              <a:rPr lang="en-US" dirty="0"/>
              <a:t> by </a:t>
            </a:r>
            <a:r>
              <a:rPr lang="en-US" dirty="0" err="1">
                <a:hlinkClick r:id="rId10"/>
              </a:rPr>
              <a:t>stolkramaker</a:t>
            </a:r>
            <a:r>
              <a:rPr lang="en-US" dirty="0"/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664117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DE" sz="2800" dirty="0" err="1" smtClean="0"/>
              <a:t>Attributions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icons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82473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957137"/>
            <a:ext cx="10515600" cy="4219825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Creative </a:t>
            </a:r>
            <a:r>
              <a:rPr lang="de-DE" dirty="0" err="1"/>
              <a:t>Commons</a:t>
            </a:r>
            <a:r>
              <a:rPr lang="de-DE" dirty="0"/>
              <a:t> </a:t>
            </a:r>
            <a:r>
              <a:rPr lang="de-DE" dirty="0">
                <a:hlinkClick r:id="rId2"/>
              </a:rPr>
              <a:t>CC BY 3.0 </a:t>
            </a:r>
            <a:r>
              <a:rPr lang="de-DE" dirty="0" err="1">
                <a:hlinkClick r:id="rId2"/>
              </a:rPr>
              <a:t>license</a:t>
            </a:r>
            <a:r>
              <a:rPr lang="de-DE" dirty="0">
                <a:hlinkClick r:id="rId2"/>
              </a:rPr>
              <a:t> </a:t>
            </a:r>
            <a:r>
              <a:rPr lang="de-DE" dirty="0" err="1"/>
              <a:t>applies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all </a:t>
            </a:r>
            <a:r>
              <a:rPr lang="de-DE" dirty="0" err="1"/>
              <a:t>icons</a:t>
            </a:r>
            <a:r>
              <a:rPr lang="de-DE" dirty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write </a:t>
            </a:r>
            <a:r>
              <a:rPr lang="en-US" dirty="0"/>
              <a:t>document by </a:t>
            </a:r>
            <a:r>
              <a:rPr lang="en-US" dirty="0">
                <a:hlinkClick r:id="rId3"/>
              </a:rPr>
              <a:t>kiddo</a:t>
            </a:r>
            <a:r>
              <a:rPr lang="en-US" dirty="0"/>
              <a:t> </a:t>
            </a:r>
            <a:r>
              <a:rPr lang="de-DE" dirty="0"/>
              <a:t>/ CC BY 3.0</a:t>
            </a:r>
            <a:endParaRPr lang="en-US" dirty="0"/>
          </a:p>
          <a:p>
            <a:r>
              <a:rPr lang="en-US" dirty="0"/>
              <a:t>flyer by </a:t>
            </a:r>
            <a:r>
              <a:rPr lang="en-US" dirty="0">
                <a:hlinkClick r:id="rId4"/>
              </a:rPr>
              <a:t>Graphic Tigers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en-US" dirty="0"/>
              <a:t>Card by </a:t>
            </a:r>
            <a:r>
              <a:rPr lang="en-US" dirty="0">
                <a:hlinkClick r:id="rId5"/>
              </a:rPr>
              <a:t>Stephen JB Thomas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de-DE" dirty="0"/>
          </a:p>
          <a:p>
            <a:r>
              <a:rPr lang="en-US" dirty="0"/>
              <a:t>person by </a:t>
            </a:r>
            <a:r>
              <a:rPr lang="en-US" dirty="0" err="1">
                <a:hlinkClick r:id="rId6"/>
              </a:rPr>
              <a:t>Yamini</a:t>
            </a:r>
            <a:r>
              <a:rPr lang="en-US" dirty="0">
                <a:hlinkClick r:id="rId6"/>
              </a:rPr>
              <a:t> Ahluwalia </a:t>
            </a:r>
            <a:r>
              <a:rPr lang="de-DE" dirty="0"/>
              <a:t>/ CC BY 3.0</a:t>
            </a:r>
          </a:p>
          <a:p>
            <a:endParaRPr lang="de-DE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664117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DE" sz="2800" dirty="0" err="1" smtClean="0"/>
              <a:t>Attributions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icons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3712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035276"/>
            <a:ext cx="10515600" cy="1906361"/>
          </a:xfrm>
        </p:spPr>
        <p:txBody>
          <a:bodyPr/>
          <a:lstStyle/>
          <a:p>
            <a:r>
              <a:rPr lang="en-GB" dirty="0" smtClean="0"/>
              <a:t>Thank you!</a:t>
            </a:r>
            <a:endParaRPr lang="en-GB" dirty="0"/>
          </a:p>
        </p:txBody>
      </p:sp>
      <p:pic>
        <p:nvPicPr>
          <p:cNvPr id="3" name="Inhaltsplatzhalter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158" y="3682321"/>
            <a:ext cx="1428667" cy="14286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057" y="3682320"/>
            <a:ext cx="1403944" cy="1403944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582" y="3657597"/>
            <a:ext cx="1428667" cy="1428667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2223860" y="5448281"/>
            <a:ext cx="7731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err="1">
                <a:solidFill>
                  <a:schemeClr val="bg1"/>
                </a:solidFill>
                <a:latin typeface="Poppins"/>
              </a:rPr>
              <a:t>Except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where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otherwise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noted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,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this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work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is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licensed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under</a:t>
            </a:r>
            <a:endParaRPr lang="de-DE" sz="2000" dirty="0">
              <a:solidFill>
                <a:schemeClr val="bg1"/>
              </a:solidFill>
              <a:latin typeface="Poppins"/>
            </a:endParaRPr>
          </a:p>
          <a:p>
            <a:pPr algn="ctr"/>
            <a:r>
              <a:rPr lang="de-DE" sz="2000" dirty="0">
                <a:solidFill>
                  <a:schemeClr val="bg1"/>
                </a:solidFill>
                <a:latin typeface="Poppins"/>
              </a:rPr>
              <a:t>https://creativecommons.org/licenses/by-sa/4.0/legalcode</a:t>
            </a:r>
          </a:p>
        </p:txBody>
      </p:sp>
    </p:spTree>
    <p:extLst>
      <p:ext uri="{BB962C8B-B14F-4D97-AF65-F5344CB8AC3E}">
        <p14:creationId xmlns:p14="http://schemas.microsoft.com/office/powerpoint/2010/main" val="3849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3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flow    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</a:p>
          <a:p>
            <a:pPr algn="r"/>
            <a:r>
              <a:rPr lang="en-US" sz="1800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sz="1800" dirty="0" smtClean="0">
                <a:solidFill>
                  <a:srgbClr val="006666"/>
                </a:solidFill>
              </a:rPr>
              <a:t>3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Claims processes  3c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 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03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4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b="1" dirty="0" smtClean="0">
                <a:solidFill>
                  <a:srgbClr val="006666"/>
                </a:solidFill>
              </a:rPr>
              <a:t>Overview of data flow   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</a:p>
          <a:p>
            <a:pPr algn="r"/>
            <a:r>
              <a:rPr lang="en-US" sz="1800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sz="1800" dirty="0" smtClean="0">
                <a:solidFill>
                  <a:srgbClr val="006666"/>
                </a:solidFill>
              </a:rPr>
              <a:t>3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Claims processes  3c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 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149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5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326660" y="791245"/>
            <a:ext cx="11234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>
                <a:latin typeface="Poppins SemiBold"/>
                <a:ea typeface="Calibri Light" charset="0"/>
                <a:cs typeface="Calibri Light" charset="0"/>
              </a:rPr>
              <a:t>Communication </a:t>
            </a:r>
            <a:r>
              <a:rPr lang="de-DE" sz="3600" b="1" dirty="0" err="1">
                <a:latin typeface="Poppins SemiBold"/>
                <a:ea typeface="Calibri Light" charset="0"/>
                <a:cs typeface="Calibri Light" charset="0"/>
              </a:rPr>
              <a:t>within</a:t>
            </a:r>
            <a:r>
              <a:rPr lang="de-DE" sz="3600" b="1" dirty="0">
                <a:latin typeface="Poppins SemiBold"/>
                <a:ea typeface="Calibri Light" charset="0"/>
                <a:cs typeface="Calibri Light" charset="0"/>
              </a:rPr>
              <a:t> </a:t>
            </a:r>
            <a:r>
              <a:rPr lang="de-DE" sz="3600" b="1" dirty="0" err="1">
                <a:latin typeface="Poppins SemiBold"/>
                <a:ea typeface="Calibri Light" charset="0"/>
                <a:cs typeface="Calibri Light" charset="0"/>
              </a:rPr>
              <a:t>openIMIS</a:t>
            </a:r>
            <a:endParaRPr lang="en-GB" b="1" dirty="0">
              <a:latin typeface="Poppins SemiBold"/>
              <a:ea typeface="Calibri" charset="0"/>
              <a:cs typeface="Calibri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7326" y="1694973"/>
            <a:ext cx="2059239" cy="2059239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01" r="469" b="23120"/>
          <a:stretch/>
        </p:blipFill>
        <p:spPr>
          <a:xfrm>
            <a:off x="4180443" y="5276400"/>
            <a:ext cx="2530672" cy="1390257"/>
          </a:xfrm>
          <a:prstGeom prst="rect">
            <a:avLst/>
          </a:prstGeom>
        </p:spPr>
      </p:pic>
      <p:sp>
        <p:nvSpPr>
          <p:cNvPr id="13" name="Oval 6"/>
          <p:cNvSpPr/>
          <p:nvPr/>
        </p:nvSpPr>
        <p:spPr>
          <a:xfrm>
            <a:off x="5417915" y="1554149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Central </a:t>
            </a:r>
            <a:r>
              <a:rPr lang="de-DE" sz="1400" b="1" dirty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S</a:t>
            </a: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erver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14" name="Left-Right Arrow 20"/>
          <p:cNvSpPr/>
          <p:nvPr/>
        </p:nvSpPr>
        <p:spPr>
          <a:xfrm rot="1782812">
            <a:off x="6928727" y="3319462"/>
            <a:ext cx="1681588" cy="24695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666" y="3850587"/>
            <a:ext cx="1711881" cy="1711881"/>
          </a:xfrm>
          <a:prstGeom prst="rect">
            <a:avLst/>
          </a:prstGeom>
        </p:spPr>
      </p:pic>
      <p:sp>
        <p:nvSpPr>
          <p:cNvPr id="18" name="Left-Right Arrow 20"/>
          <p:cNvSpPr/>
          <p:nvPr/>
        </p:nvSpPr>
        <p:spPr>
          <a:xfrm rot="19853265">
            <a:off x="3703658" y="3507862"/>
            <a:ext cx="1681588" cy="24695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Left-Right Arrow 20"/>
          <p:cNvSpPr/>
          <p:nvPr/>
        </p:nvSpPr>
        <p:spPr>
          <a:xfrm>
            <a:off x="4203484" y="4567430"/>
            <a:ext cx="4215865" cy="24695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6"/>
          <p:cNvSpPr/>
          <p:nvPr/>
        </p:nvSpPr>
        <p:spPr>
          <a:xfrm>
            <a:off x="3412652" y="3098998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Internet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23" name="Oval 6"/>
          <p:cNvSpPr/>
          <p:nvPr/>
        </p:nvSpPr>
        <p:spPr>
          <a:xfrm>
            <a:off x="7426952" y="2966751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Internet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24" name="Oval 6"/>
          <p:cNvSpPr/>
          <p:nvPr/>
        </p:nvSpPr>
        <p:spPr>
          <a:xfrm>
            <a:off x="1992956" y="4984777"/>
            <a:ext cx="1829766" cy="7355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Calibri" charset="0"/>
              </a:rPr>
              <a:t>o</a:t>
            </a: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Calibri" charset="0"/>
              </a:rPr>
              <a:t>nline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Calibri" charset="0"/>
            </a:endParaRPr>
          </a:p>
        </p:txBody>
      </p:sp>
      <p:sp>
        <p:nvSpPr>
          <p:cNvPr id="25" name="Oval 6"/>
          <p:cNvSpPr/>
          <p:nvPr/>
        </p:nvSpPr>
        <p:spPr>
          <a:xfrm>
            <a:off x="4863742" y="6314033"/>
            <a:ext cx="1401541" cy="4497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offline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26" name="Oval 6"/>
          <p:cNvSpPr/>
          <p:nvPr/>
        </p:nvSpPr>
        <p:spPr>
          <a:xfrm>
            <a:off x="5520584" y="4173356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dirty="0" err="1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Physical</a:t>
            </a:r>
            <a:r>
              <a:rPr lang="de-DE" sz="1400" b="1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 </a:t>
            </a:r>
            <a:r>
              <a:rPr lang="de-DE" sz="1400" b="1" dirty="0" err="1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transport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27" name="Oval 6"/>
          <p:cNvSpPr/>
          <p:nvPr/>
        </p:nvSpPr>
        <p:spPr>
          <a:xfrm>
            <a:off x="8187187" y="5143327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mobile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pic>
        <p:nvPicPr>
          <p:cNvPr id="28" name="Grafik 27"/>
          <p:cNvPicPr>
            <a:picLocks noChangeAspect="1"/>
          </p:cNvPicPr>
          <p:nvPr/>
        </p:nvPicPr>
        <p:blipFill rotWithShape="1">
          <a:blip r:embed="rId7" cstate="hq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246" t="11248" r="8759" b="20282"/>
          <a:stretch/>
        </p:blipFill>
        <p:spPr>
          <a:xfrm>
            <a:off x="2197941" y="3786607"/>
            <a:ext cx="1811846" cy="1550826"/>
          </a:xfrm>
          <a:prstGeom prst="rect">
            <a:avLst/>
          </a:prstGeom>
        </p:spPr>
      </p:pic>
      <p:sp>
        <p:nvSpPr>
          <p:cNvPr id="29" name="Left-Right Arrow 20"/>
          <p:cNvSpPr/>
          <p:nvPr/>
        </p:nvSpPr>
        <p:spPr>
          <a:xfrm rot="1782812">
            <a:off x="3233492" y="5485495"/>
            <a:ext cx="1190132" cy="24695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5437816" y="2025355"/>
            <a:ext cx="1478994" cy="1412602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20"/>
          <p:cNvSpPr/>
          <p:nvPr/>
        </p:nvSpPr>
        <p:spPr>
          <a:xfrm>
            <a:off x="8444776" y="4014741"/>
            <a:ext cx="1086968" cy="126165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035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6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flow    1    </a:t>
            </a:r>
          </a:p>
          <a:p>
            <a:pPr algn="r"/>
            <a:r>
              <a:rPr lang="en-GB" b="1" dirty="0" smtClean="0">
                <a:solidFill>
                  <a:srgbClr val="006666"/>
                </a:solidFill>
              </a:rPr>
              <a:t>Construction of a scheme   2 </a:t>
            </a:r>
            <a:r>
              <a:rPr lang="en-GB" sz="1800" dirty="0" smtClean="0">
                <a:solidFill>
                  <a:srgbClr val="006666"/>
                </a:solidFill>
              </a:rPr>
              <a:t>   </a:t>
            </a:r>
          </a:p>
          <a:p>
            <a:pPr algn="r"/>
            <a:r>
              <a:rPr lang="en-US" sz="1800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sz="1800" dirty="0" smtClean="0">
                <a:solidFill>
                  <a:srgbClr val="006666"/>
                </a:solidFill>
              </a:rPr>
              <a:t>3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Claims processes  3c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 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8708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2037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smtClean="0"/>
              <a:t>Building </a:t>
            </a:r>
            <a:r>
              <a:rPr lang="de-CH" sz="3600" dirty="0" err="1" smtClean="0"/>
              <a:t>of</a:t>
            </a:r>
            <a:r>
              <a:rPr lang="de-CH" sz="3600" dirty="0" smtClean="0"/>
              <a:t> </a:t>
            </a:r>
            <a:r>
              <a:rPr lang="de-CH" sz="3600" dirty="0" err="1" smtClean="0"/>
              <a:t>registers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CH" dirty="0" smtClean="0"/>
              <a:t>Go down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up</a:t>
            </a:r>
            <a:r>
              <a:rPr lang="de-CH" dirty="0" smtClean="0"/>
              <a:t> (Administration -&gt;Locations </a:t>
            </a:r>
            <a:r>
              <a:rPr lang="de-CH" dirty="0" err="1" smtClean="0"/>
              <a:t>up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Products; Tools -&gt; Registers)</a:t>
            </a:r>
          </a:p>
          <a:p>
            <a:r>
              <a:rPr lang="de-CH" dirty="0" err="1" smtClean="0"/>
              <a:t>Demonstrate</a:t>
            </a:r>
            <a:r>
              <a:rPr lang="de-CH" dirty="0" smtClean="0"/>
              <a:t> </a:t>
            </a:r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you</a:t>
            </a:r>
            <a:r>
              <a:rPr lang="de-CH" dirty="0" smtClean="0"/>
              <a:t> </a:t>
            </a:r>
            <a:r>
              <a:rPr lang="de-CH" dirty="0" err="1" smtClean="0"/>
              <a:t>think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relevant in </a:t>
            </a:r>
            <a:r>
              <a:rPr lang="de-CH" dirty="0" err="1" smtClean="0"/>
              <a:t>your</a:t>
            </a:r>
            <a:r>
              <a:rPr lang="de-CH" dirty="0" smtClean="0"/>
              <a:t> </a:t>
            </a:r>
            <a:r>
              <a:rPr lang="de-CH" dirty="0" err="1" smtClean="0"/>
              <a:t>context</a:t>
            </a:r>
            <a:r>
              <a:rPr lang="de-CH" dirty="0" smtClean="0"/>
              <a:t> – </a:t>
            </a:r>
            <a:r>
              <a:rPr lang="de-CH" dirty="0" err="1" smtClean="0"/>
              <a:t>have</a:t>
            </a:r>
            <a:r>
              <a:rPr lang="de-CH" dirty="0" smtClean="0"/>
              <a:t> </a:t>
            </a:r>
            <a:r>
              <a:rPr lang="de-CH" dirty="0" err="1" smtClean="0"/>
              <a:t>already</a:t>
            </a:r>
            <a:r>
              <a:rPr lang="de-CH" dirty="0" smtClean="0"/>
              <a:t> </a:t>
            </a:r>
            <a:r>
              <a:rPr lang="de-CH" dirty="0" err="1" smtClean="0"/>
              <a:t>created</a:t>
            </a:r>
            <a:r>
              <a:rPr lang="de-CH" dirty="0" smtClean="0"/>
              <a:t> </a:t>
            </a:r>
            <a:r>
              <a:rPr lang="de-CH" dirty="0" err="1" smtClean="0"/>
              <a:t>products</a:t>
            </a:r>
            <a:r>
              <a:rPr lang="de-CH" dirty="0" smtClean="0"/>
              <a:t>, </a:t>
            </a:r>
            <a:r>
              <a:rPr lang="de-CH" dirty="0" err="1" smtClean="0"/>
              <a:t>facilities</a:t>
            </a:r>
            <a:r>
              <a:rPr lang="de-CH" dirty="0" smtClean="0"/>
              <a:t>, </a:t>
            </a:r>
            <a:r>
              <a:rPr lang="de-CH" dirty="0" err="1" smtClean="0"/>
              <a:t>price</a:t>
            </a:r>
            <a:r>
              <a:rPr lang="de-CH" dirty="0" smtClean="0"/>
              <a:t> </a:t>
            </a:r>
            <a:r>
              <a:rPr lang="de-CH" dirty="0" err="1" smtClean="0"/>
              <a:t>lists</a:t>
            </a:r>
            <a:r>
              <a:rPr lang="de-CH" dirty="0" smtClean="0"/>
              <a:t>, </a:t>
            </a:r>
            <a:r>
              <a:rPr lang="de-CH" dirty="0" err="1" smtClean="0"/>
              <a:t>users</a:t>
            </a:r>
            <a:r>
              <a:rPr lang="de-CH" dirty="0" smtClean="0"/>
              <a:t> </a:t>
            </a:r>
            <a:r>
              <a:rPr lang="de-CH" dirty="0" err="1" smtClean="0"/>
              <a:t>beforehand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make</a:t>
            </a:r>
            <a:r>
              <a:rPr lang="de-CH" dirty="0" smtClean="0"/>
              <a:t> </a:t>
            </a:r>
            <a:r>
              <a:rPr lang="de-CH" dirty="0" err="1" smtClean="0"/>
              <a:t>things</a:t>
            </a:r>
            <a:r>
              <a:rPr lang="de-CH" dirty="0" smtClean="0"/>
              <a:t> </a:t>
            </a:r>
            <a:r>
              <a:rPr lang="de-CH" dirty="0" err="1" smtClean="0"/>
              <a:t>faster</a:t>
            </a:r>
            <a:endParaRPr lang="de-CH" dirty="0" smtClean="0"/>
          </a:p>
          <a:p>
            <a:r>
              <a:rPr lang="de-CH" dirty="0" smtClean="0"/>
              <a:t>Images (</a:t>
            </a:r>
            <a:r>
              <a:rPr lang="de-CH" dirty="0" err="1" smtClean="0"/>
              <a:t>next</a:t>
            </a:r>
            <a:r>
              <a:rPr lang="de-CH" dirty="0" smtClean="0"/>
              <a:t> </a:t>
            </a:r>
            <a:r>
              <a:rPr lang="de-CH" dirty="0" err="1" smtClean="0"/>
              <a:t>slide</a:t>
            </a:r>
            <a:r>
              <a:rPr lang="de-CH" dirty="0" smtClean="0"/>
              <a:t>) </a:t>
            </a:r>
            <a:r>
              <a:rPr lang="de-CH" dirty="0" err="1" smtClean="0"/>
              <a:t>are</a:t>
            </a:r>
            <a:r>
              <a:rPr lang="de-CH" dirty="0" smtClean="0"/>
              <a:t> </a:t>
            </a:r>
            <a:r>
              <a:rPr lang="de-CH" dirty="0" err="1" smtClean="0"/>
              <a:t>provided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help</a:t>
            </a:r>
            <a:r>
              <a:rPr lang="de-CH" dirty="0" smtClean="0"/>
              <a:t> </a:t>
            </a:r>
            <a:r>
              <a:rPr lang="de-CH" dirty="0" err="1" smtClean="0"/>
              <a:t>visualize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</a:t>
            </a:r>
            <a:r>
              <a:rPr lang="de-CH" dirty="0" err="1" smtClean="0"/>
              <a:t>some</a:t>
            </a:r>
            <a:r>
              <a:rPr lang="de-CH" dirty="0" smtClean="0"/>
              <a:t> </a:t>
            </a:r>
            <a:r>
              <a:rPr lang="de-CH" dirty="0" err="1" smtClean="0"/>
              <a:t>key</a:t>
            </a:r>
            <a:r>
              <a:rPr lang="de-CH" dirty="0" smtClean="0"/>
              <a:t> </a:t>
            </a:r>
            <a:r>
              <a:rPr lang="de-CH" dirty="0" err="1" smtClean="0"/>
              <a:t>registers</a:t>
            </a:r>
            <a:r>
              <a:rPr lang="de-CH" dirty="0" smtClean="0"/>
              <a:t> </a:t>
            </a:r>
            <a:r>
              <a:rPr lang="de-CH" dirty="0" err="1" smtClean="0"/>
              <a:t>are</a:t>
            </a:r>
            <a:r>
              <a:rPr lang="de-CH" dirty="0" smtClean="0"/>
              <a:t> </a:t>
            </a:r>
            <a:r>
              <a:rPr lang="de-CH" dirty="0" err="1" smtClean="0"/>
              <a:t>connected</a:t>
            </a:r>
            <a:r>
              <a:rPr lang="de-CH" dirty="0" smtClean="0"/>
              <a:t> in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overall</a:t>
            </a:r>
            <a:r>
              <a:rPr lang="de-CH" dirty="0" smtClean="0"/>
              <a:t> </a:t>
            </a:r>
            <a:r>
              <a:rPr lang="de-CH" dirty="0" err="1" smtClean="0"/>
              <a:t>context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scheme</a:t>
            </a:r>
            <a:r>
              <a:rPr lang="de-CH" dirty="0" smtClean="0"/>
              <a:t> – </a:t>
            </a:r>
            <a:r>
              <a:rPr lang="de-CH" dirty="0" err="1" smtClean="0"/>
              <a:t>use</a:t>
            </a:r>
            <a:r>
              <a:rPr lang="de-CH" dirty="0" smtClean="0"/>
              <a:t> </a:t>
            </a:r>
            <a:r>
              <a:rPr lang="de-CH" dirty="0" err="1" smtClean="0"/>
              <a:t>if</a:t>
            </a:r>
            <a:r>
              <a:rPr lang="de-CH" dirty="0" smtClean="0"/>
              <a:t> </a:t>
            </a:r>
            <a:r>
              <a:rPr lang="de-CH" dirty="0" err="1" smtClean="0"/>
              <a:t>needed</a:t>
            </a:r>
            <a:r>
              <a:rPr lang="de-CH" dirty="0" smtClean="0"/>
              <a:t>!</a:t>
            </a:r>
          </a:p>
          <a:p>
            <a:r>
              <a:rPr lang="de-CH" dirty="0" smtClean="0"/>
              <a:t>Go </a:t>
            </a:r>
            <a:r>
              <a:rPr lang="de-CH" dirty="0" err="1" smtClean="0"/>
              <a:t>through</a:t>
            </a:r>
            <a:r>
              <a:rPr lang="de-CH" dirty="0" smtClean="0"/>
              <a:t> all </a:t>
            </a:r>
            <a:r>
              <a:rPr lang="de-CH" dirty="0" err="1" smtClean="0"/>
              <a:t>screens</a:t>
            </a:r>
            <a:r>
              <a:rPr lang="de-CH" dirty="0" smtClean="0"/>
              <a:t> in different time </a:t>
            </a:r>
            <a:r>
              <a:rPr lang="de-CH" dirty="0" err="1" smtClean="0"/>
              <a:t>blocks</a:t>
            </a:r>
            <a:r>
              <a:rPr lang="de-CH" dirty="0" smtClean="0"/>
              <a:t>: Block 1 – </a:t>
            </a:r>
            <a:r>
              <a:rPr lang="de-CH" dirty="0" err="1" smtClean="0"/>
              <a:t>diagnosis</a:t>
            </a:r>
            <a:r>
              <a:rPr lang="de-CH" dirty="0" smtClean="0"/>
              <a:t>, </a:t>
            </a:r>
            <a:r>
              <a:rPr lang="de-CH" dirty="0" err="1" smtClean="0"/>
              <a:t>locations</a:t>
            </a:r>
            <a:r>
              <a:rPr lang="de-CH" dirty="0" smtClean="0"/>
              <a:t>, </a:t>
            </a:r>
            <a:r>
              <a:rPr lang="de-CH" dirty="0" err="1" smtClean="0"/>
              <a:t>payers</a:t>
            </a:r>
            <a:r>
              <a:rPr lang="de-CH" dirty="0" smtClean="0"/>
              <a:t>; Block 2 – Claim Administrators, </a:t>
            </a:r>
            <a:r>
              <a:rPr lang="de-CH" dirty="0" err="1" smtClean="0"/>
              <a:t>Enrolment</a:t>
            </a:r>
            <a:r>
              <a:rPr lang="de-CH" dirty="0" smtClean="0"/>
              <a:t> </a:t>
            </a:r>
            <a:r>
              <a:rPr lang="de-CH" dirty="0" err="1" smtClean="0"/>
              <a:t>Officers</a:t>
            </a:r>
            <a:r>
              <a:rPr lang="de-CH" dirty="0" smtClean="0"/>
              <a:t>, Users, User </a:t>
            </a:r>
            <a:r>
              <a:rPr lang="de-CH" dirty="0" err="1" smtClean="0"/>
              <a:t>Profiles</a:t>
            </a:r>
            <a:r>
              <a:rPr lang="de-CH" dirty="0" smtClean="0"/>
              <a:t>; Block 3 - Medical Items, Medical Services, Price </a:t>
            </a:r>
            <a:r>
              <a:rPr lang="de-CH" dirty="0" err="1" smtClean="0"/>
              <a:t>lists</a:t>
            </a:r>
            <a:r>
              <a:rPr lang="de-CH" dirty="0" smtClean="0"/>
              <a:t>, </a:t>
            </a:r>
            <a:r>
              <a:rPr lang="de-CH" dirty="0" err="1" smtClean="0"/>
              <a:t>Health</a:t>
            </a:r>
            <a:r>
              <a:rPr lang="de-CH" dirty="0" smtClean="0"/>
              <a:t> </a:t>
            </a:r>
            <a:r>
              <a:rPr lang="de-CH" dirty="0" err="1" smtClean="0"/>
              <a:t>facility</a:t>
            </a:r>
            <a:r>
              <a:rPr lang="de-CH" dirty="0" smtClean="0"/>
              <a:t>; Block 4 – Products</a:t>
            </a:r>
          </a:p>
        </p:txBody>
      </p:sp>
    </p:spTree>
    <p:extLst>
      <p:ext uri="{BB962C8B-B14F-4D97-AF65-F5344CB8AC3E}">
        <p14:creationId xmlns:p14="http://schemas.microsoft.com/office/powerpoint/2010/main" val="301810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8634290" y="1393050"/>
            <a:ext cx="1092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Poppins SemiBold"/>
              </a:rPr>
              <a:t>Provider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141686" y="1485749"/>
            <a:ext cx="1404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>
                <a:latin typeface="Poppins SemiBold"/>
              </a:rPr>
              <a:t>Purchaser</a:t>
            </a:r>
            <a:endParaRPr lang="de-CH" sz="1600" dirty="0">
              <a:latin typeface="Poppins SemiBold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288485" y="5860436"/>
            <a:ext cx="931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Poppins SemiBold"/>
              </a:rPr>
              <a:t>Client</a:t>
            </a:r>
          </a:p>
        </p:txBody>
      </p:sp>
      <p:sp>
        <p:nvSpPr>
          <p:cNvPr id="66" name="Title 1"/>
          <p:cNvSpPr txBox="1">
            <a:spLocks/>
          </p:cNvSpPr>
          <p:nvPr/>
        </p:nvSpPr>
        <p:spPr>
          <a:xfrm>
            <a:off x="903149" y="284713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pPr algn="ctr"/>
            <a:r>
              <a:rPr lang="en-US" sz="3600" dirty="0" smtClean="0"/>
              <a:t>Construction of a scheme I</a:t>
            </a:r>
            <a:endParaRPr lang="de-CH" sz="3600" dirty="0"/>
          </a:p>
        </p:txBody>
      </p:sp>
      <p:sp>
        <p:nvSpPr>
          <p:cNvPr id="90" name="Rechteck 89"/>
          <p:cNvSpPr/>
          <p:nvPr/>
        </p:nvSpPr>
        <p:spPr>
          <a:xfrm>
            <a:off x="6999083" y="2278176"/>
            <a:ext cx="4363092" cy="40045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1" name="Grafik 90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585" b="16491"/>
          <a:stretch/>
        </p:blipFill>
        <p:spPr>
          <a:xfrm>
            <a:off x="7260998" y="2375128"/>
            <a:ext cx="1322175" cy="1076312"/>
          </a:xfrm>
          <a:prstGeom prst="rect">
            <a:avLst/>
          </a:prstGeom>
        </p:spPr>
      </p:pic>
      <p:pic>
        <p:nvPicPr>
          <p:cNvPr id="92" name="Grafik 91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2" b="14051"/>
          <a:stretch/>
        </p:blipFill>
        <p:spPr>
          <a:xfrm>
            <a:off x="7289710" y="4929972"/>
            <a:ext cx="1252693" cy="1096100"/>
          </a:xfrm>
          <a:prstGeom prst="rect">
            <a:avLst/>
          </a:prstGeom>
        </p:spPr>
      </p:pic>
      <p:pic>
        <p:nvPicPr>
          <p:cNvPr id="93" name="Grafik 92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" t="-15158" r="-842" b="15158"/>
          <a:stretch/>
        </p:blipFill>
        <p:spPr>
          <a:xfrm>
            <a:off x="8827440" y="2684653"/>
            <a:ext cx="706375" cy="706375"/>
          </a:xfrm>
          <a:prstGeom prst="rect">
            <a:avLst/>
          </a:prstGeom>
        </p:spPr>
      </p:pic>
      <p:pic>
        <p:nvPicPr>
          <p:cNvPr id="94" name="Grafik 93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" t="-15158" r="-842" b="15158"/>
          <a:stretch/>
        </p:blipFill>
        <p:spPr>
          <a:xfrm>
            <a:off x="8841801" y="3907151"/>
            <a:ext cx="706375" cy="706375"/>
          </a:xfrm>
          <a:prstGeom prst="rect">
            <a:avLst/>
          </a:prstGeom>
        </p:spPr>
      </p:pic>
      <p:pic>
        <p:nvPicPr>
          <p:cNvPr id="95" name="Grafik 94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" t="-15158" r="-842" b="15158"/>
          <a:stretch/>
        </p:blipFill>
        <p:spPr>
          <a:xfrm>
            <a:off x="8865349" y="5274950"/>
            <a:ext cx="706375" cy="706375"/>
          </a:xfrm>
          <a:prstGeom prst="rect">
            <a:avLst/>
          </a:prstGeom>
        </p:spPr>
      </p:pic>
      <p:pic>
        <p:nvPicPr>
          <p:cNvPr id="96" name="Inhaltsplatzhalter 13"/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1" b="14992"/>
          <a:stretch/>
        </p:blipFill>
        <p:spPr>
          <a:xfrm>
            <a:off x="7397146" y="3705177"/>
            <a:ext cx="1037823" cy="923130"/>
          </a:xfrm>
          <a:prstGeom prst="rect">
            <a:avLst/>
          </a:prstGeom>
        </p:spPr>
      </p:pic>
      <p:pic>
        <p:nvPicPr>
          <p:cNvPr id="97" name="Grafik 96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9820466" y="2497588"/>
            <a:ext cx="1186006" cy="997098"/>
          </a:xfrm>
          <a:prstGeom prst="rect">
            <a:avLst/>
          </a:prstGeom>
        </p:spPr>
      </p:pic>
      <p:pic>
        <p:nvPicPr>
          <p:cNvPr id="98" name="Grafik 97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9862172" y="3654181"/>
            <a:ext cx="1186006" cy="997098"/>
          </a:xfrm>
          <a:prstGeom prst="rect">
            <a:avLst/>
          </a:prstGeom>
        </p:spPr>
      </p:pic>
      <p:pic>
        <p:nvPicPr>
          <p:cNvPr id="99" name="Grafik 98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9888156" y="5022943"/>
            <a:ext cx="1186006" cy="997098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8"/>
          <a:srcRect b="16864"/>
          <a:stretch/>
        </p:blipFill>
        <p:spPr>
          <a:xfrm>
            <a:off x="2081287" y="4750052"/>
            <a:ext cx="1367251" cy="1136675"/>
          </a:xfrm>
          <a:prstGeom prst="rect">
            <a:avLst/>
          </a:prstGeom>
        </p:spPr>
      </p:pic>
      <p:pic>
        <p:nvPicPr>
          <p:cNvPr id="118" name="Grafik 117"/>
          <p:cNvPicPr>
            <a:picLocks noChangeAspect="1"/>
          </p:cNvPicPr>
          <p:nvPr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2185234" y="2028359"/>
            <a:ext cx="1138371" cy="912726"/>
          </a:xfrm>
          <a:prstGeom prst="rect">
            <a:avLst/>
          </a:prstGeom>
        </p:spPr>
      </p:pic>
      <p:sp>
        <p:nvSpPr>
          <p:cNvPr id="9" name="Pfeil nach links und rechts 8"/>
          <p:cNvSpPr/>
          <p:nvPr/>
        </p:nvSpPr>
        <p:spPr>
          <a:xfrm rot="1187128">
            <a:off x="3479639" y="3119440"/>
            <a:ext cx="3110735" cy="257795"/>
          </a:xfrm>
          <a:prstGeom prst="left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0" name="Grafik 119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1568205" y="3865837"/>
            <a:ext cx="938484" cy="789001"/>
          </a:xfrm>
          <a:prstGeom prst="rect">
            <a:avLst/>
          </a:prstGeom>
        </p:spPr>
      </p:pic>
      <p:sp>
        <p:nvSpPr>
          <p:cNvPr id="121" name="Pfeil nach links und rechts 120"/>
          <p:cNvSpPr/>
          <p:nvPr/>
        </p:nvSpPr>
        <p:spPr>
          <a:xfrm rot="20471830">
            <a:off x="3471086" y="4444064"/>
            <a:ext cx="3110735" cy="257795"/>
          </a:xfrm>
          <a:prstGeom prst="left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Pfeil nach links und rechts 121"/>
          <p:cNvSpPr/>
          <p:nvPr/>
        </p:nvSpPr>
        <p:spPr>
          <a:xfrm rot="5400000">
            <a:off x="1870338" y="3809354"/>
            <a:ext cx="1768164" cy="278955"/>
          </a:xfrm>
          <a:prstGeom prst="left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Textfeld 122"/>
          <p:cNvSpPr txBox="1"/>
          <p:nvPr/>
        </p:nvSpPr>
        <p:spPr>
          <a:xfrm>
            <a:off x="9986888" y="1886548"/>
            <a:ext cx="1104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Poppins SemiBold"/>
              </a:rPr>
              <a:t>Price Lists</a:t>
            </a:r>
            <a:endParaRPr lang="de-DE" sz="1600" dirty="0">
              <a:latin typeface="Poppins SemiBold"/>
            </a:endParaRPr>
          </a:p>
        </p:txBody>
      </p:sp>
      <p:sp>
        <p:nvSpPr>
          <p:cNvPr id="124" name="Textfeld 123"/>
          <p:cNvSpPr txBox="1"/>
          <p:nvPr/>
        </p:nvSpPr>
        <p:spPr>
          <a:xfrm>
            <a:off x="6999083" y="1863491"/>
            <a:ext cx="15382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Poppins SemiBold"/>
              </a:rPr>
              <a:t>Type </a:t>
            </a:r>
            <a:r>
              <a:rPr lang="de-DE" sz="1600" dirty="0" err="1" smtClean="0">
                <a:latin typeface="Poppins SemiBold"/>
              </a:rPr>
              <a:t>of</a:t>
            </a:r>
            <a:r>
              <a:rPr lang="de-DE" sz="1600" dirty="0" smtClean="0">
                <a:latin typeface="Poppins SemiBold"/>
              </a:rPr>
              <a:t> </a:t>
            </a:r>
            <a:r>
              <a:rPr lang="de-DE" sz="1600" dirty="0" err="1" smtClean="0">
                <a:latin typeface="Poppins SemiBold"/>
              </a:rPr>
              <a:t>facility</a:t>
            </a:r>
            <a:endParaRPr lang="de-DE" sz="1600" dirty="0">
              <a:latin typeface="Poppins SemiBold"/>
            </a:endParaRPr>
          </a:p>
        </p:txBody>
      </p:sp>
      <p:sp>
        <p:nvSpPr>
          <p:cNvPr id="125" name="Textfeld 124"/>
          <p:cNvSpPr txBox="1"/>
          <p:nvPr/>
        </p:nvSpPr>
        <p:spPr>
          <a:xfrm>
            <a:off x="8560840" y="1873899"/>
            <a:ext cx="15456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Poppins SemiBold"/>
              </a:rPr>
              <a:t>Services/Items</a:t>
            </a:r>
          </a:p>
        </p:txBody>
      </p:sp>
      <p:sp>
        <p:nvSpPr>
          <p:cNvPr id="126" name="Textfeld 125"/>
          <p:cNvSpPr txBox="1"/>
          <p:nvPr/>
        </p:nvSpPr>
        <p:spPr>
          <a:xfrm>
            <a:off x="1574068" y="3568597"/>
            <a:ext cx="11170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 smtClean="0">
                <a:latin typeface="Poppins SemiBold"/>
              </a:rPr>
              <a:t>Contract</a:t>
            </a:r>
            <a:endParaRPr lang="de-DE" sz="1600" dirty="0">
              <a:latin typeface="Poppins SemiBold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8</a:t>
            </a:fld>
            <a:endParaRPr lang="de-DE" dirty="0"/>
          </a:p>
        </p:txBody>
      </p:sp>
      <p:pic>
        <p:nvPicPr>
          <p:cNvPr id="27" name="Grafik 28">
            <a:extLst>
              <a:ext uri="{FF2B5EF4-FFF2-40B4-BE49-F238E27FC236}">
                <a16:creationId xmlns:a16="http://schemas.microsoft.com/office/drawing/2014/main" id="{85836786-FA50-4E22-856D-FE760A5A0510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43"/>
          <a:stretch/>
        </p:blipFill>
        <p:spPr>
          <a:xfrm>
            <a:off x="1588114" y="2577345"/>
            <a:ext cx="822608" cy="717782"/>
          </a:xfrm>
          <a:prstGeom prst="rect">
            <a:avLst/>
          </a:prstGeom>
        </p:spPr>
      </p:pic>
      <p:pic>
        <p:nvPicPr>
          <p:cNvPr id="28" name="Grafik 119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4776797" y="2345432"/>
            <a:ext cx="938484" cy="789001"/>
          </a:xfrm>
          <a:prstGeom prst="rect">
            <a:avLst/>
          </a:prstGeom>
        </p:spPr>
      </p:pic>
      <p:sp>
        <p:nvSpPr>
          <p:cNvPr id="29" name="Textfeld 125"/>
          <p:cNvSpPr txBox="1"/>
          <p:nvPr/>
        </p:nvSpPr>
        <p:spPr>
          <a:xfrm>
            <a:off x="4861185" y="2040319"/>
            <a:ext cx="11170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>
                <a:latin typeface="Poppins SemiBold"/>
              </a:rPr>
              <a:t>Contract</a:t>
            </a:r>
            <a:endParaRPr lang="de-DE" sz="1600" dirty="0">
              <a:latin typeface="Poppi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115814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rafik 2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585" b="16491"/>
          <a:stretch/>
        </p:blipFill>
        <p:spPr>
          <a:xfrm>
            <a:off x="8471503" y="4325792"/>
            <a:ext cx="1262965" cy="1028112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290"/>
          <a:stretch/>
        </p:blipFill>
        <p:spPr>
          <a:xfrm>
            <a:off x="8495901" y="3075016"/>
            <a:ext cx="1153926" cy="965956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" t="-15158" r="-842" b="15158"/>
          <a:stretch/>
        </p:blipFill>
        <p:spPr>
          <a:xfrm>
            <a:off x="4624213" y="4130589"/>
            <a:ext cx="706375" cy="706375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4408516" y="5172152"/>
            <a:ext cx="1186006" cy="99709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4122" y="331440"/>
            <a:ext cx="9200296" cy="940411"/>
          </a:xfrm>
        </p:spPr>
        <p:txBody>
          <a:bodyPr>
            <a:normAutofit/>
          </a:bodyPr>
          <a:lstStyle/>
          <a:p>
            <a:pPr algn="ctr"/>
            <a:r>
              <a:rPr lang="de-DE" sz="3600" dirty="0" err="1" smtClean="0"/>
              <a:t>Construction</a:t>
            </a:r>
            <a:r>
              <a:rPr lang="de-DE" sz="3600" dirty="0" smtClean="0"/>
              <a:t> </a:t>
            </a:r>
            <a:r>
              <a:rPr lang="de-DE" sz="3600" dirty="0" err="1" smtClean="0"/>
              <a:t>of</a:t>
            </a:r>
            <a:r>
              <a:rPr lang="de-DE" sz="3600" dirty="0" smtClean="0"/>
              <a:t> a </a:t>
            </a:r>
            <a:r>
              <a:rPr lang="de-DE" sz="3600" dirty="0" err="1" smtClean="0"/>
              <a:t>scheme</a:t>
            </a:r>
            <a:r>
              <a:rPr lang="de-DE" sz="3600" dirty="0" smtClean="0"/>
              <a:t> II</a:t>
            </a:r>
            <a:endParaRPr lang="de-DE" sz="3600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121"/>
          <a:stretch/>
        </p:blipFill>
        <p:spPr>
          <a:xfrm>
            <a:off x="4488954" y="3152790"/>
            <a:ext cx="976895" cy="809639"/>
          </a:xfrm>
        </p:spPr>
      </p:pic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6069843" y="3102620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Medical </a:t>
            </a:r>
            <a:r>
              <a:rPr lang="de-DE" dirty="0" err="1" smtClean="0"/>
              <a:t>services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6069843" y="4198527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Medical Items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2019870" y="2409669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Users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2028594" y="4179866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Claim Administrators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2028594" y="3294960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Enrolment</a:t>
            </a:r>
            <a:r>
              <a:rPr lang="de-DE" dirty="0" smtClean="0"/>
              <a:t> </a:t>
            </a:r>
            <a:r>
              <a:rPr lang="de-DE" dirty="0" err="1" smtClean="0"/>
              <a:t>officers</a:t>
            </a:r>
            <a:endParaRPr lang="de-DE" dirty="0"/>
          </a:p>
        </p:txBody>
      </p:sp>
      <p:sp>
        <p:nvSpPr>
          <p:cNvPr id="12" name="Rechteck 11"/>
          <p:cNvSpPr/>
          <p:nvPr/>
        </p:nvSpPr>
        <p:spPr>
          <a:xfrm>
            <a:off x="2028594" y="5064772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Payers</a:t>
            </a:r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2019870" y="5949678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Locations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538367" y="1095359"/>
            <a:ext cx="4085845" cy="40011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chemeClr val="tx1"/>
                </a:solidFill>
                <a:latin typeface="Poppins SemiBold"/>
              </a:rPr>
              <a:t>General </a:t>
            </a:r>
            <a:r>
              <a:rPr lang="de-DE" sz="2000" dirty="0" err="1" smtClean="0">
                <a:solidFill>
                  <a:schemeClr val="tx1"/>
                </a:solidFill>
                <a:latin typeface="Poppins SemiBold"/>
              </a:rPr>
              <a:t>definition</a:t>
            </a:r>
            <a:r>
              <a:rPr lang="de-DE" sz="2000" dirty="0" smtClean="0">
                <a:solidFill>
                  <a:schemeClr val="tx1"/>
                </a:solidFill>
                <a:latin typeface="Poppins SemiBold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Poppins SemiBold"/>
              </a:rPr>
              <a:t>of</a:t>
            </a:r>
            <a:r>
              <a:rPr lang="de-DE" sz="2000" dirty="0" smtClean="0">
                <a:solidFill>
                  <a:schemeClr val="tx1"/>
                </a:solidFill>
                <a:latin typeface="Poppins SemiBold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Poppins SemiBold"/>
              </a:rPr>
              <a:t>registers</a:t>
            </a:r>
            <a:r>
              <a:rPr lang="de-DE" sz="2000" dirty="0" smtClean="0">
                <a:solidFill>
                  <a:schemeClr val="tx1"/>
                </a:solidFill>
                <a:latin typeface="Poppins SemiBold"/>
              </a:rPr>
              <a:t>:</a:t>
            </a:r>
            <a:endParaRPr lang="de-DE" sz="2000" dirty="0">
              <a:solidFill>
                <a:schemeClr val="tx1"/>
              </a:solidFill>
              <a:latin typeface="Poppins SemiBold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6069843" y="5288822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Price </a:t>
            </a:r>
            <a:r>
              <a:rPr lang="de-DE" dirty="0" err="1" smtClean="0"/>
              <a:t>lists</a:t>
            </a:r>
            <a:endParaRPr lang="de-DE" dirty="0"/>
          </a:p>
        </p:txBody>
      </p:sp>
      <p:sp>
        <p:nvSpPr>
          <p:cNvPr id="16" name="Rechteck 15"/>
          <p:cNvSpPr/>
          <p:nvPr/>
        </p:nvSpPr>
        <p:spPr>
          <a:xfrm>
            <a:off x="10005115" y="3075016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Products</a:t>
            </a:r>
            <a:endParaRPr lang="de-DE" dirty="0"/>
          </a:p>
        </p:txBody>
      </p:sp>
      <p:sp>
        <p:nvSpPr>
          <p:cNvPr id="17" name="Rechteck 16"/>
          <p:cNvSpPr/>
          <p:nvPr/>
        </p:nvSpPr>
        <p:spPr>
          <a:xfrm>
            <a:off x="9982200" y="4409944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Health</a:t>
            </a:r>
            <a:r>
              <a:rPr lang="de-DE" dirty="0" smtClean="0"/>
              <a:t> </a:t>
            </a:r>
            <a:r>
              <a:rPr lang="de-DE" dirty="0" err="1" smtClean="0"/>
              <a:t>facilities</a:t>
            </a:r>
            <a:endParaRPr lang="de-DE" dirty="0"/>
          </a:p>
        </p:txBody>
      </p:sp>
      <p:pic>
        <p:nvPicPr>
          <p:cNvPr id="20" name="Grafik 19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02" r="3535" b="31313"/>
          <a:stretch/>
        </p:blipFill>
        <p:spPr>
          <a:xfrm>
            <a:off x="359364" y="4188572"/>
            <a:ext cx="1593122" cy="907325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 rotWithShape="1"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648601" y="4980123"/>
            <a:ext cx="1138371" cy="912726"/>
          </a:xfrm>
          <a:prstGeom prst="rect">
            <a:avLst/>
          </a:prstGeom>
        </p:spPr>
      </p:pic>
      <p:pic>
        <p:nvPicPr>
          <p:cNvPr id="22" name="Picture 3" descr="C:\Users\srivsi\AppData\Local\Microsoft\Windows\Temporary Internet Files\Content.IE5\DP88JB1M\PL_Warsaw_wilanów_location.svg[1].png"/>
          <p:cNvPicPr>
            <a:picLocks noChangeAspect="1" noChangeArrowheads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00" y="5906127"/>
            <a:ext cx="778850" cy="90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Grafik 25"/>
          <p:cNvPicPr>
            <a:picLocks noChangeAspect="1"/>
          </p:cNvPicPr>
          <p:nvPr/>
        </p:nvPicPr>
        <p:blipFill rotWithShape="1"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027"/>
          <a:stretch/>
        </p:blipFill>
        <p:spPr>
          <a:xfrm>
            <a:off x="819114" y="3345405"/>
            <a:ext cx="830729" cy="714202"/>
          </a:xfrm>
          <a:prstGeom prst="rect">
            <a:avLst/>
          </a:prstGeom>
        </p:spPr>
      </p:pic>
      <p:sp>
        <p:nvSpPr>
          <p:cNvPr id="27" name="Rechteck 8"/>
          <p:cNvSpPr/>
          <p:nvPr/>
        </p:nvSpPr>
        <p:spPr>
          <a:xfrm>
            <a:off x="2019870" y="1525065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User </a:t>
            </a:r>
            <a:r>
              <a:rPr lang="de-DE" dirty="0" err="1" smtClean="0"/>
              <a:t>Profiles</a:t>
            </a:r>
            <a:endParaRPr lang="de-DE" dirty="0"/>
          </a:p>
        </p:txBody>
      </p:sp>
      <p:sp>
        <p:nvSpPr>
          <p:cNvPr id="28" name="Rechteck 8"/>
          <p:cNvSpPr/>
          <p:nvPr/>
        </p:nvSpPr>
        <p:spPr>
          <a:xfrm>
            <a:off x="6075293" y="2014035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Diagnosis List</a:t>
            </a:r>
          </a:p>
        </p:txBody>
      </p:sp>
      <p:pic>
        <p:nvPicPr>
          <p:cNvPr id="29" name="Grafik 35">
            <a:extLst>
              <a:ext uri="{FF2B5EF4-FFF2-40B4-BE49-F238E27FC236}">
                <a16:creationId xmlns:a16="http://schemas.microsoft.com/office/drawing/2014/main" id="{6E392EE0-3340-463F-8F20-99ABAE940115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843"/>
          <a:stretch/>
        </p:blipFill>
        <p:spPr>
          <a:xfrm>
            <a:off x="842010" y="2412782"/>
            <a:ext cx="973625" cy="809639"/>
          </a:xfrm>
          <a:prstGeom prst="rect">
            <a:avLst/>
          </a:prstGeom>
        </p:spPr>
      </p:pic>
      <p:pic>
        <p:nvPicPr>
          <p:cNvPr id="30" name="Grafik 37">
            <a:extLst>
              <a:ext uri="{FF2B5EF4-FFF2-40B4-BE49-F238E27FC236}">
                <a16:creationId xmlns:a16="http://schemas.microsoft.com/office/drawing/2014/main" id="{50D91131-C4B2-4AA9-985C-34F78A5DF58D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663"/>
          <a:stretch/>
        </p:blipFill>
        <p:spPr>
          <a:xfrm>
            <a:off x="4488954" y="1965310"/>
            <a:ext cx="1097588" cy="859809"/>
          </a:xfrm>
          <a:prstGeom prst="rect">
            <a:avLst/>
          </a:prstGeom>
        </p:spPr>
      </p:pic>
      <p:pic>
        <p:nvPicPr>
          <p:cNvPr id="31" name="Grafik 17">
            <a:extLst>
              <a:ext uri="{FF2B5EF4-FFF2-40B4-BE49-F238E27FC236}">
                <a16:creationId xmlns:a16="http://schemas.microsoft.com/office/drawing/2014/main" id="{6162097A-8FDC-4299-891C-AA7D70AFEDEA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71"/>
          <a:stretch/>
        </p:blipFill>
        <p:spPr>
          <a:xfrm>
            <a:off x="876645" y="1544754"/>
            <a:ext cx="938990" cy="812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99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_master">
  <a:themeElements>
    <a:clrScheme name="openIMI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424242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IS_master" id="{5BAE1D2A-0D41-1B45-B814-3012FA874713}" vid="{BF864BEA-582F-9F47-BB01-B22C8EF747E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openIMIS_master</Template>
  <TotalTime>0</TotalTime>
  <Words>1505</Words>
  <Application>Microsoft Office PowerPoint</Application>
  <PresentationFormat>Widescreen</PresentationFormat>
  <Paragraphs>268</Paragraphs>
  <Slides>28</Slides>
  <Notes>5</Notes>
  <HiddenSlides>14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Calibri</vt:lpstr>
      <vt:lpstr>Calibri Light</vt:lpstr>
      <vt:lpstr>Poppins</vt:lpstr>
      <vt:lpstr>Poppins ExtraLight</vt:lpstr>
      <vt:lpstr>Poppins Light</vt:lpstr>
      <vt:lpstr>Poppins SemiBold</vt:lpstr>
      <vt:lpstr>Symbol</vt:lpstr>
      <vt:lpstr>openIMIS_master</vt:lpstr>
      <vt:lpstr>Running an openIMIS Demo   </vt:lpstr>
      <vt:lpstr>Pre requisites</vt:lpstr>
      <vt:lpstr>PowerPoint Presentation</vt:lpstr>
      <vt:lpstr>PowerPoint Presentation</vt:lpstr>
      <vt:lpstr>PowerPoint Presentation</vt:lpstr>
      <vt:lpstr>PowerPoint Presentation</vt:lpstr>
      <vt:lpstr>Building of registers</vt:lpstr>
      <vt:lpstr>PowerPoint Presentation</vt:lpstr>
      <vt:lpstr>Construction of a scheme II</vt:lpstr>
      <vt:lpstr>PowerPoint Presentation</vt:lpstr>
      <vt:lpstr>Enrolment Process</vt:lpstr>
      <vt:lpstr>PowerPoint Presentation</vt:lpstr>
      <vt:lpstr>PowerPoint Presentation</vt:lpstr>
      <vt:lpstr>Health Service Utilization</vt:lpstr>
      <vt:lpstr>PowerPoint Presentation</vt:lpstr>
      <vt:lpstr>PowerPoint Presentation</vt:lpstr>
      <vt:lpstr>Claims Process</vt:lpstr>
      <vt:lpstr>Claims Process – I (Sample Process) </vt:lpstr>
      <vt:lpstr>Internal claims processing in IMIS</vt:lpstr>
      <vt:lpstr>PowerPoint Presentation</vt:lpstr>
      <vt:lpstr>Renewal Process</vt:lpstr>
      <vt:lpstr>PowerPoint Presentation</vt:lpstr>
      <vt:lpstr>PowerPoint Presentation</vt:lpstr>
      <vt:lpstr>Additional resources</vt:lpstr>
      <vt:lpstr>Attributions for icons</vt:lpstr>
      <vt:lpstr>Attributions for icons</vt:lpstr>
      <vt:lpstr>Attributions for icons</vt:lpstr>
      <vt:lpstr>Thank you!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Siddharth Srivastava</dc:creator>
  <cp:lastModifiedBy>Siddharth Srivastava</cp:lastModifiedBy>
  <cp:revision>218</cp:revision>
  <dcterms:created xsi:type="dcterms:W3CDTF">2018-12-07T13:39:12Z</dcterms:created>
  <dcterms:modified xsi:type="dcterms:W3CDTF">2020-04-07T15:16:56Z</dcterms:modified>
</cp:coreProperties>
</file>