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41" r:id="rId3"/>
    <p:sldId id="442" r:id="rId4"/>
    <p:sldId id="443" r:id="rId5"/>
    <p:sldId id="444" r:id="rId6"/>
    <p:sldId id="445" r:id="rId7"/>
    <p:sldId id="428" r:id="rId8"/>
    <p:sldId id="447" r:id="rId9"/>
    <p:sldId id="466" r:id="rId10"/>
    <p:sldId id="451" r:id="rId11"/>
    <p:sldId id="436" r:id="rId12"/>
    <p:sldId id="469" r:id="rId13"/>
    <p:sldId id="454" r:id="rId14"/>
    <p:sldId id="438" r:id="rId15"/>
    <p:sldId id="470" r:id="rId16"/>
    <p:sldId id="456" r:id="rId17"/>
    <p:sldId id="439" r:id="rId18"/>
    <p:sldId id="458" r:id="rId19"/>
    <p:sldId id="459" r:id="rId20"/>
    <p:sldId id="457" r:id="rId21"/>
    <p:sldId id="440" r:id="rId22"/>
    <p:sldId id="461" r:id="rId23"/>
    <p:sldId id="471" r:id="rId24"/>
    <p:sldId id="427" r:id="rId25"/>
    <p:sldId id="450" r:id="rId26"/>
    <p:sldId id="462" r:id="rId27"/>
    <p:sldId id="463" r:id="rId28"/>
    <p:sldId id="464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43"/>
            <p14:sldId id="444"/>
            <p14:sldId id="445"/>
            <p14:sldId id="428"/>
            <p14:sldId id="447"/>
            <p14:sldId id="466"/>
            <p14:sldId id="451"/>
            <p14:sldId id="436"/>
            <p14:sldId id="469"/>
            <p14:sldId id="454"/>
            <p14:sldId id="438"/>
            <p14:sldId id="470"/>
            <p14:sldId id="456"/>
            <p14:sldId id="439"/>
            <p14:sldId id="458"/>
            <p14:sldId id="459"/>
            <p14:sldId id="457"/>
            <p14:sldId id="440"/>
            <p14:sldId id="461"/>
            <p14:sldId id="471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85995" autoAdjust="0"/>
  </p:normalViewPr>
  <p:slideViewPr>
    <p:cSldViewPr snapToGrid="0" snapToObjects="1">
      <p:cViewPr varScale="1">
        <p:scale>
          <a:sx n="99" d="100"/>
          <a:sy n="99" d="100"/>
        </p:scale>
        <p:origin x="9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17.02.2020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17.02.2020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17.02.2020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17.02.2020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17.02.2020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17.02.2020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11" Type="http://schemas.openxmlformats.org/officeDocument/2006/relationships/image" Target="../media/image6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8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27.png"/><Relationship Id="rId4" Type="http://schemas.openxmlformats.org/officeDocument/2006/relationships/image" Target="../media/image39.png"/><Relationship Id="rId9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4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Running 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Demo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292995" y="7706767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58134" y="25903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8925201" y="2105659"/>
            <a:ext cx="948680" cy="887239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5111679" y="2047246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42421" y="2011975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lus 36"/>
          <p:cNvSpPr/>
          <p:nvPr/>
        </p:nvSpPr>
        <p:spPr>
          <a:xfrm>
            <a:off x="9569819" y="4468259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532865" y="2197907"/>
            <a:ext cx="1003309" cy="297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323702" y="5419664"/>
            <a:ext cx="3992824" cy="32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8610544" y="3772471"/>
            <a:ext cx="2106919" cy="73866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r>
              <a:rPr lang="en-GB" altLang="en-US" dirty="0" smtClean="0"/>
              <a:t>ID card issued on th</a:t>
            </a:r>
            <a:r>
              <a:rPr lang="en-GB" altLang="en-US" dirty="0" smtClean="0"/>
              <a:t>e spot with pre printed unique ID no. (bar code)</a:t>
            </a:r>
            <a:endParaRPr lang="en-GB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31113" y="567901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29340" y="1132243"/>
            <a:ext cx="105244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 – e.g. Voluntary schemes/informal sector</a:t>
            </a:r>
            <a:endParaRPr lang="en-GB" sz="26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76" y="2003678"/>
            <a:ext cx="850160" cy="85016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781034" y="2710224"/>
            <a:ext cx="1637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Inform</a:t>
            </a:r>
            <a:r>
              <a:rPr lang="de-DE" sz="1400" dirty="0">
                <a:latin typeface="Poppins SemiBold"/>
              </a:rPr>
              <a:t>, </a:t>
            </a:r>
            <a:r>
              <a:rPr lang="de-DE" sz="1400" dirty="0" err="1">
                <a:latin typeface="Poppins SemiBold"/>
              </a:rPr>
              <a:t>advise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and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convince</a:t>
            </a:r>
            <a:endParaRPr lang="de-DE" sz="1400" dirty="0"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990839" y="1739469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household</a:t>
            </a:r>
            <a:r>
              <a:rPr lang="de-DE" sz="1400" dirty="0"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449870" y="1973653"/>
            <a:ext cx="932265" cy="747474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994427" y="2710224"/>
            <a:ext cx="4526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Collect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contribution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amount</a:t>
            </a:r>
            <a:r>
              <a:rPr lang="de-DE" sz="1400" dirty="0" smtClean="0">
                <a:latin typeface="Poppins SemiBold"/>
              </a:rPr>
              <a:t> (mobile </a:t>
            </a:r>
            <a:r>
              <a:rPr lang="de-DE" sz="1400" dirty="0" err="1" smtClean="0">
                <a:latin typeface="Poppins SemiBold"/>
              </a:rPr>
              <a:t>payment</a:t>
            </a:r>
            <a:r>
              <a:rPr lang="de-DE" sz="1400" dirty="0" smtClean="0">
                <a:latin typeface="Poppins SemiBold"/>
              </a:rPr>
              <a:t>), </a:t>
            </a:r>
            <a:r>
              <a:rPr lang="de-DE" sz="1400" dirty="0" smtClean="0">
                <a:latin typeface="Poppins SemiBold"/>
              </a:rPr>
              <a:t>personal </a:t>
            </a:r>
            <a:r>
              <a:rPr lang="de-DE" sz="1400" dirty="0" err="1" smtClean="0">
                <a:latin typeface="Poppins SemiBold"/>
              </a:rPr>
              <a:t>data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and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capture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photo</a:t>
            </a:r>
            <a:r>
              <a:rPr lang="de-DE" sz="1400" dirty="0" smtClean="0">
                <a:latin typeface="Poppins SemiBold"/>
              </a:rPr>
              <a:t>)</a:t>
            </a:r>
            <a:endParaRPr lang="de-DE" sz="1400" dirty="0">
              <a:latin typeface="Poppins SemiBold"/>
            </a:endParaRP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90" y="1973653"/>
            <a:ext cx="735980" cy="633135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033" y="2021478"/>
            <a:ext cx="821927" cy="693834"/>
          </a:xfrm>
          <a:prstGeom prst="rect">
            <a:avLst/>
          </a:prstGeom>
        </p:spPr>
      </p:pic>
      <p:pic>
        <p:nvPicPr>
          <p:cNvPr id="59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417" y="3185038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67" y="4908775"/>
            <a:ext cx="1481328" cy="1268187"/>
          </a:xfrm>
          <a:prstGeom prst="rect">
            <a:avLst/>
          </a:prstGeom>
        </p:spPr>
      </p:pic>
      <p:sp>
        <p:nvSpPr>
          <p:cNvPr id="61" name="Rechteck 15"/>
          <p:cNvSpPr/>
          <p:nvPr/>
        </p:nvSpPr>
        <p:spPr>
          <a:xfrm>
            <a:off x="7419299" y="5164622"/>
            <a:ext cx="2057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endParaRPr lang="de-DE" sz="1400" dirty="0">
              <a:latin typeface="Poppins SemiBold"/>
            </a:endParaRPr>
          </a:p>
        </p:txBody>
      </p:sp>
      <p:pic>
        <p:nvPicPr>
          <p:cNvPr id="62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295775" y="4833214"/>
            <a:ext cx="1822805" cy="1038135"/>
          </a:xfrm>
          <a:prstGeom prst="rect">
            <a:avLst/>
          </a:prstGeom>
        </p:spPr>
      </p:pic>
      <p:pic>
        <p:nvPicPr>
          <p:cNvPr id="6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008745" y="4243472"/>
            <a:ext cx="669476" cy="536774"/>
          </a:xfrm>
          <a:prstGeom prst="rect">
            <a:avLst/>
          </a:prstGeom>
        </p:spPr>
      </p:pic>
      <p:pic>
        <p:nvPicPr>
          <p:cNvPr id="6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91" y="4766692"/>
            <a:ext cx="553043" cy="475761"/>
          </a:xfrm>
          <a:prstGeom prst="rect">
            <a:avLst/>
          </a:prstGeom>
        </p:spPr>
      </p:pic>
      <p:pic>
        <p:nvPicPr>
          <p:cNvPr id="65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13" y="4578311"/>
            <a:ext cx="547264" cy="461976"/>
          </a:xfrm>
          <a:prstGeom prst="rect">
            <a:avLst/>
          </a:prstGeom>
        </p:spPr>
      </p:pic>
      <p:sp>
        <p:nvSpPr>
          <p:cNvPr id="67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267804" y="5711026"/>
            <a:ext cx="432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smtClean="0">
                <a:latin typeface="Poppins SemiBold"/>
              </a:rPr>
              <a:t>Transfer all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money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collected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to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insurer</a:t>
            </a:r>
            <a:endParaRPr lang="de-DE" sz="1400" dirty="0">
              <a:latin typeface="Poppins SemiBold"/>
            </a:endParaRPr>
          </a:p>
        </p:txBody>
      </p:sp>
      <p:pic>
        <p:nvPicPr>
          <p:cNvPr id="32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5993271" y="1956367"/>
            <a:ext cx="902828" cy="753857"/>
          </a:xfrm>
          <a:prstGeom prst="rect">
            <a:avLst/>
          </a:prstGeom>
        </p:spPr>
      </p:pic>
      <p:pic>
        <p:nvPicPr>
          <p:cNvPr id="33" name="Grafik 2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5" y="3856409"/>
            <a:ext cx="1223700" cy="1223700"/>
          </a:xfrm>
          <a:prstGeom prst="rect">
            <a:avLst/>
          </a:prstGeom>
        </p:spPr>
      </p:pic>
      <p:sp>
        <p:nvSpPr>
          <p:cNvPr id="34" name="Oval 6"/>
          <p:cNvSpPr/>
          <p:nvPr/>
        </p:nvSpPr>
        <p:spPr>
          <a:xfrm>
            <a:off x="1320982" y="3709840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49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530009" y="4187849"/>
            <a:ext cx="1545793" cy="12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0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15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340865" y="2142996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512684" y="2142996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324" y="2388061"/>
            <a:ext cx="1337682" cy="83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4526277" y="2258026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2906284" y="2584580"/>
            <a:ext cx="1533094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372097" y="259450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0958" y="3408556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4486324" y="3392447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79928" y="1629550"/>
            <a:ext cx="1851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openIMIS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Client Service Utilization Process  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9411623" y="5549282"/>
            <a:ext cx="1854200" cy="59093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b="1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198928" y="5534177"/>
            <a:ext cx="1616781" cy="590931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85394" y="361200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8133043" y="362436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33B10C48-CF4E-4BE0-9F6E-F086B1D87235}"/>
              </a:ext>
            </a:extLst>
          </p:cNvPr>
          <p:cNvSpPr/>
          <p:nvPr/>
        </p:nvSpPr>
        <p:spPr>
          <a:xfrm rot="5400000">
            <a:off x="9312899" y="362278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E2DB0E3-C05C-434F-A313-CC9A64F5B72C}"/>
              </a:ext>
            </a:extLst>
          </p:cNvPr>
          <p:cNvSpPr/>
          <p:nvPr/>
        </p:nvSpPr>
        <p:spPr>
          <a:xfrm>
            <a:off x="7351070" y="4298364"/>
            <a:ext cx="1166254" cy="341632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2" name="Pfeil nach rechts 34">
            <a:extLst>
              <a:ext uri="{FF2B5EF4-FFF2-40B4-BE49-F238E27FC236}">
                <a16:creationId xmlns:a16="http://schemas.microsoft.com/office/drawing/2014/main" id="{E0C1ED67-C4CD-4CF9-ADE9-631B5D75C9F8}"/>
              </a:ext>
            </a:extLst>
          </p:cNvPr>
          <p:cNvSpPr/>
          <p:nvPr/>
        </p:nvSpPr>
        <p:spPr>
          <a:xfrm rot="5400000">
            <a:off x="7752688" y="495901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B70C37F-6155-42AE-BF5F-A81EAAAC4A8F}"/>
              </a:ext>
            </a:extLst>
          </p:cNvPr>
          <p:cNvSpPr/>
          <p:nvPr/>
        </p:nvSpPr>
        <p:spPr>
          <a:xfrm>
            <a:off x="8815709" y="4298364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Invalid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C6DFE6-3FAE-4562-9379-632C7A1D2668}"/>
              </a:ext>
            </a:extLst>
          </p:cNvPr>
          <p:cNvSpPr/>
          <p:nvPr/>
        </p:nvSpPr>
        <p:spPr>
          <a:xfrm>
            <a:off x="10329348" y="4297160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" name="Geschweifte Klammer rechts 1">
            <a:extLst>
              <a:ext uri="{FF2B5EF4-FFF2-40B4-BE49-F238E27FC236}">
                <a16:creationId xmlns:a16="http://schemas.microsoft.com/office/drawing/2014/main" id="{21B5894F-D294-4C02-88CF-A0AAFC92197F}"/>
              </a:ext>
            </a:extLst>
          </p:cNvPr>
          <p:cNvSpPr/>
          <p:nvPr/>
        </p:nvSpPr>
        <p:spPr>
          <a:xfrm rot="5400000">
            <a:off x="10197153" y="3993346"/>
            <a:ext cx="264388" cy="2095749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B524166-8378-498E-8423-6E4D245625C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844405" y="2276792"/>
            <a:ext cx="1187456" cy="10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5" grpId="0" animBg="1"/>
      <p:bldP spid="26" grpId="0" animBg="1"/>
      <p:bldP spid="34" grpId="0" animBg="1"/>
      <p:bldP spid="35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726457" y="4917857"/>
            <a:ext cx="13885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Purchaser </a:t>
            </a:r>
            <a:r>
              <a:rPr lang="en-GB" altLang="en-US" sz="1200" b="1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6"/>
          <p:cNvSpPr/>
          <p:nvPr/>
        </p:nvSpPr>
        <p:spPr>
          <a:xfrm>
            <a:off x="5419539" y="5082982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2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2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2" name="Textfeld 25"/>
          <p:cNvSpPr txBox="1"/>
          <p:nvPr/>
        </p:nvSpPr>
        <p:spPr>
          <a:xfrm>
            <a:off x="4043359" y="2965294"/>
            <a:ext cx="89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de-CH" sz="1600" dirty="0" smtClean="0">
                <a:solidFill>
                  <a:srgbClr val="000000"/>
                </a:solidFill>
                <a:latin typeface="Poppins"/>
              </a:rPr>
              <a:t>Internet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65">
            <a:extLst>
              <a:ext uri="{FF2B5EF4-FFF2-40B4-BE49-F238E27FC236}">
                <a16:creationId xmlns:a16="http://schemas.microsoft.com/office/drawing/2014/main" id="{4CAE891A-BFDA-4C1B-BCC5-877F4418B58E}"/>
              </a:ext>
            </a:extLst>
          </p:cNvPr>
          <p:cNvSpPr/>
          <p:nvPr/>
        </p:nvSpPr>
        <p:spPr>
          <a:xfrm>
            <a:off x="255702" y="2114462"/>
            <a:ext cx="2175754" cy="41497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22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16742" y="309634"/>
            <a:ext cx="88629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400" kern="0" dirty="0"/>
              <a:t>Renewal </a:t>
            </a:r>
            <a:r>
              <a:rPr lang="en-GB" sz="3400" kern="0" dirty="0" smtClean="0"/>
              <a:t>Process </a:t>
            </a:r>
            <a:r>
              <a:rPr lang="en-GB" sz="3400" kern="0" dirty="0" smtClean="0"/>
              <a:t>Flow -I (Sample Process)</a:t>
            </a:r>
            <a:endParaRPr lang="en-GB" sz="34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650079" y="3147249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403519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rot="1780717" flipV="1">
            <a:off x="7373290" y="2896828"/>
            <a:ext cx="2939697" cy="257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608" y="4325736"/>
            <a:ext cx="978723" cy="7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5205830" y="5200686"/>
            <a:ext cx="27735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219674" y="5686450"/>
            <a:ext cx="182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5291707" y="3759919"/>
            <a:ext cx="2435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145585" y="5686450"/>
            <a:ext cx="763909" cy="92167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79702" y="4237250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2219988" y="3230683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314006" flipV="1">
            <a:off x="2323060" y="5098215"/>
            <a:ext cx="1693918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2693611" y="4818990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641180" y="4409108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  <p:pic>
        <p:nvPicPr>
          <p:cNvPr id="41" name="Grafik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07445" y="4782513"/>
            <a:ext cx="2018476" cy="1014522"/>
          </a:xfrm>
          <a:prstGeom prst="rect">
            <a:avLst/>
          </a:prstGeom>
        </p:spPr>
      </p:pic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24504" y="5541768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Insurer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Right Arrow 16"/>
          <p:cNvSpPr/>
          <p:nvPr/>
        </p:nvSpPr>
        <p:spPr>
          <a:xfrm rot="426673" flipV="1">
            <a:off x="7487221" y="4722235"/>
            <a:ext cx="2620827" cy="294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Arrow 16"/>
          <p:cNvSpPr/>
          <p:nvPr/>
        </p:nvSpPr>
        <p:spPr>
          <a:xfrm rot="16200000" flipV="1">
            <a:off x="10205357" y="3203686"/>
            <a:ext cx="1821371" cy="25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09585" y="2099255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pic>
        <p:nvPicPr>
          <p:cNvPr id="48" name="Grafik 6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10536248" y="1037565"/>
            <a:ext cx="1367251" cy="1136675"/>
          </a:xfrm>
          <a:prstGeom prst="rect">
            <a:avLst/>
          </a:prstGeom>
        </p:spPr>
      </p:pic>
      <p:sp>
        <p:nvSpPr>
          <p:cNvPr id="78" name="Right Arrow 16"/>
          <p:cNvSpPr/>
          <p:nvPr/>
        </p:nvSpPr>
        <p:spPr>
          <a:xfrm flipV="1">
            <a:off x="7281677" y="1708284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6" name="Grafik 78">
            <a:extLst>
              <a:ext uri="{FF2B5EF4-FFF2-40B4-BE49-F238E27FC236}">
                <a16:creationId xmlns:a16="http://schemas.microsoft.com/office/drawing/2014/main" id="{31EEDAAE-2F09-48DE-874C-DC1342CE0F6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10121403" y="4488245"/>
            <a:ext cx="1041077" cy="895044"/>
          </a:xfrm>
          <a:prstGeom prst="rect">
            <a:avLst/>
          </a:prstGeom>
        </p:spPr>
      </p:pic>
      <p:pic>
        <p:nvPicPr>
          <p:cNvPr id="7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213321" y="2666949"/>
            <a:ext cx="932265" cy="747474"/>
          </a:xfrm>
          <a:prstGeom prst="rect">
            <a:avLst/>
          </a:prstGeom>
        </p:spPr>
      </p:pic>
      <p:pic>
        <p:nvPicPr>
          <p:cNvPr id="74" name="Grafik 7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041" y="2666949"/>
            <a:ext cx="735980" cy="633135"/>
          </a:xfrm>
          <a:prstGeom prst="rect">
            <a:avLst/>
          </a:prstGeom>
        </p:spPr>
      </p:pic>
      <p:sp>
        <p:nvSpPr>
          <p:cNvPr id="3" name="Up-Down Arrow 2"/>
          <p:cNvSpPr/>
          <p:nvPr/>
        </p:nvSpPr>
        <p:spPr>
          <a:xfrm rot="16200000">
            <a:off x="8578681" y="4885218"/>
            <a:ext cx="311980" cy="22027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Up-Down Arrow 74"/>
          <p:cNvSpPr/>
          <p:nvPr/>
        </p:nvSpPr>
        <p:spPr>
          <a:xfrm rot="17626176">
            <a:off x="8568426" y="2461839"/>
            <a:ext cx="311979" cy="29689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8" grpId="0"/>
      <p:bldP spid="30" grpId="0" animBg="1"/>
      <p:bldP spid="10" grpId="0" animBg="1"/>
      <p:bldP spid="33" grpId="0"/>
      <p:bldP spid="34" grpId="0"/>
      <p:bldP spid="38" grpId="0"/>
      <p:bldP spid="69" grpId="0" animBg="1"/>
      <p:bldP spid="70" grpId="0" animBg="1"/>
      <p:bldP spid="71" grpId="0" animBg="1"/>
      <p:bldP spid="72" grpId="0"/>
      <p:bldP spid="44" grpId="0" animBg="1"/>
      <p:bldP spid="46" grpId="0" animBg="1"/>
      <p:bldP spid="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23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8542" y="796789"/>
            <a:ext cx="1013936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kern="0" dirty="0"/>
              <a:t>Renewal Process – </a:t>
            </a:r>
            <a:r>
              <a:rPr lang="en-GB" sz="3200" kern="0" dirty="0" smtClean="0"/>
              <a:t>II (Sample process – self renewal)</a:t>
            </a:r>
            <a:endParaRPr lang="en-GB" sz="3200" kern="0" dirty="0"/>
          </a:p>
        </p:txBody>
      </p:sp>
      <p:sp>
        <p:nvSpPr>
          <p:cNvPr id="15" name="Pfeil nach rechts 14"/>
          <p:cNvSpPr/>
          <p:nvPr/>
        </p:nvSpPr>
        <p:spPr>
          <a:xfrm>
            <a:off x="2930058" y="3273559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>
            <a:off x="4935737" y="3265930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51D4BF9-B6F5-4AC8-8EC3-352A86283E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0"/>
          <a:stretch/>
        </p:blipFill>
        <p:spPr>
          <a:xfrm>
            <a:off x="3559408" y="2793318"/>
            <a:ext cx="1407263" cy="12323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92B04B90-0343-44BB-B0F5-1B2C3239A254}"/>
              </a:ext>
            </a:extLst>
          </p:cNvPr>
          <p:cNvSpPr txBox="1"/>
          <p:nvPr/>
        </p:nvSpPr>
        <p:spPr>
          <a:xfrm>
            <a:off x="1262613" y="4239904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Clients </a:t>
            </a:r>
            <a:r>
              <a:rPr lang="de-DE" dirty="0" err="1"/>
              <a:t>receive</a:t>
            </a:r>
            <a:r>
              <a:rPr lang="de-DE" dirty="0"/>
              <a:t> SMS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64"/>
          <a:stretch/>
        </p:blipFill>
        <p:spPr>
          <a:xfrm>
            <a:off x="1492152" y="2829132"/>
            <a:ext cx="1367251" cy="1136675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3E81C822-1BA7-4766-93A5-97AEB20D1E60}"/>
              </a:ext>
            </a:extLst>
          </p:cNvPr>
          <p:cNvSpPr txBox="1"/>
          <p:nvPr/>
        </p:nvSpPr>
        <p:spPr>
          <a:xfrm>
            <a:off x="3349875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SMS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renew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USSD </a:t>
            </a:r>
            <a:r>
              <a:rPr lang="de-DE" dirty="0" err="1" smtClean="0"/>
              <a:t>code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6CC69DB1-2C2B-4D50-8618-4BB3217872C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6" b="15899"/>
          <a:stretch/>
        </p:blipFill>
        <p:spPr>
          <a:xfrm>
            <a:off x="5639368" y="2757082"/>
            <a:ext cx="1407263" cy="1321286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5439339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payment</a:t>
            </a:r>
            <a:r>
              <a:rPr lang="de-DE" dirty="0"/>
              <a:t> e.g. </a:t>
            </a:r>
            <a:r>
              <a:rPr lang="de-DE" dirty="0" err="1"/>
              <a:t>using</a:t>
            </a:r>
            <a:r>
              <a:rPr lang="de-DE" dirty="0"/>
              <a:t> mobile </a:t>
            </a:r>
            <a:r>
              <a:rPr lang="de-DE" dirty="0" err="1" smtClean="0"/>
              <a:t>money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A16564A0-B97B-41C3-8A90-D748213469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9569882" y="2980170"/>
            <a:ext cx="1470437" cy="1406505"/>
          </a:xfrm>
          <a:prstGeom prst="rect">
            <a:avLst/>
          </a:prstGeom>
        </p:spPr>
      </p:pic>
      <p:sp>
        <p:nvSpPr>
          <p:cNvPr id="38" name="Pfeil nach rechts 20">
            <a:extLst>
              <a:ext uri="{FF2B5EF4-FFF2-40B4-BE49-F238E27FC236}">
                <a16:creationId xmlns:a16="http://schemas.microsoft.com/office/drawing/2014/main" id="{59C96853-EE64-42A1-A4BE-8E4E2EEDD0C6}"/>
              </a:ext>
            </a:extLst>
          </p:cNvPr>
          <p:cNvSpPr/>
          <p:nvPr/>
        </p:nvSpPr>
        <p:spPr>
          <a:xfrm>
            <a:off x="7538481" y="3187903"/>
            <a:ext cx="1716756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rechts 20">
            <a:extLst>
              <a:ext uri="{FF2B5EF4-FFF2-40B4-BE49-F238E27FC236}">
                <a16:creationId xmlns:a16="http://schemas.microsoft.com/office/drawing/2014/main" id="{91CC610C-51B2-4202-961B-522577683AE3}"/>
              </a:ext>
            </a:extLst>
          </p:cNvPr>
          <p:cNvSpPr/>
          <p:nvPr/>
        </p:nvSpPr>
        <p:spPr>
          <a:xfrm rot="10800000">
            <a:off x="7495094" y="3763777"/>
            <a:ext cx="1727358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99675" y="2747983"/>
            <a:ext cx="182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endParaRPr lang="de-DE" dirty="0"/>
          </a:p>
        </p:txBody>
      </p:sp>
      <p:sp>
        <p:nvSpPr>
          <p:cNvPr id="2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68658" y="424415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activation</a:t>
            </a:r>
            <a:r>
              <a:rPr lang="de-DE" dirty="0" smtClean="0"/>
              <a:t> </a:t>
            </a:r>
            <a:r>
              <a:rPr lang="de-DE" dirty="0" err="1" smtClean="0"/>
              <a:t>confirmed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sms</a:t>
            </a:r>
            <a:endParaRPr lang="de-DE" dirty="0"/>
          </a:p>
        </p:txBody>
      </p: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9688586" y="2707072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6" grpId="0"/>
      <p:bldP spid="32" grpId="0"/>
      <p:bldP spid="34" grpId="0"/>
      <p:bldP spid="38" grpId="0" animBg="1"/>
      <p:bldP spid="40" grpId="0" animBg="1"/>
      <p:bldP spid="23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903149" y="28471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473043" y="3491428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54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Services/Items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342875" y="3689254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27" name="Grafik 28">
            <a:extLst>
              <a:ext uri="{FF2B5EF4-FFF2-40B4-BE49-F238E27FC236}">
                <a16:creationId xmlns:a16="http://schemas.microsoft.com/office/drawing/2014/main" id="{85836786-FA50-4E22-856D-FE760A5A051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3"/>
          <a:stretch/>
        </p:blipFill>
        <p:spPr>
          <a:xfrm>
            <a:off x="1588114" y="2577345"/>
            <a:ext cx="822608" cy="71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4130589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5172152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4122" y="331440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3152790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310262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4198527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2409669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28594" y="4179866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28594" y="3294960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28594" y="5064772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94967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7" y="1095359"/>
            <a:ext cx="4085845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registers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5288822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59364" y="4188572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48601" y="4980123"/>
            <a:ext cx="1138371" cy="912726"/>
          </a:xfrm>
          <a:prstGeom prst="rect">
            <a:avLst/>
          </a:prstGeom>
        </p:spPr>
      </p:pic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906127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819114" y="3345405"/>
            <a:ext cx="830729" cy="714202"/>
          </a:xfrm>
          <a:prstGeom prst="rect">
            <a:avLst/>
          </a:prstGeom>
        </p:spPr>
      </p:pic>
      <p:sp>
        <p:nvSpPr>
          <p:cNvPr id="27" name="Rechteck 8"/>
          <p:cNvSpPr/>
          <p:nvPr/>
        </p:nvSpPr>
        <p:spPr>
          <a:xfrm>
            <a:off x="2019870" y="152506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</a:t>
            </a:r>
            <a:r>
              <a:rPr lang="de-DE" dirty="0" err="1" smtClean="0"/>
              <a:t>Profiles</a:t>
            </a:r>
            <a:endParaRPr lang="de-DE" dirty="0"/>
          </a:p>
        </p:txBody>
      </p:sp>
      <p:sp>
        <p:nvSpPr>
          <p:cNvPr id="28" name="Rechteck 8"/>
          <p:cNvSpPr/>
          <p:nvPr/>
        </p:nvSpPr>
        <p:spPr>
          <a:xfrm>
            <a:off x="6075293" y="20140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Diagnosis List</a:t>
            </a:r>
          </a:p>
        </p:txBody>
      </p:sp>
      <p:pic>
        <p:nvPicPr>
          <p:cNvPr id="29" name="Grafik 35">
            <a:extLst>
              <a:ext uri="{FF2B5EF4-FFF2-40B4-BE49-F238E27FC236}">
                <a16:creationId xmlns:a16="http://schemas.microsoft.com/office/drawing/2014/main" id="{6E392EE0-3340-463F-8F20-99ABAE94011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3"/>
          <a:stretch/>
        </p:blipFill>
        <p:spPr>
          <a:xfrm>
            <a:off x="842010" y="2412782"/>
            <a:ext cx="973625" cy="809639"/>
          </a:xfrm>
          <a:prstGeom prst="rect">
            <a:avLst/>
          </a:prstGeom>
        </p:spPr>
      </p:pic>
      <p:pic>
        <p:nvPicPr>
          <p:cNvPr id="30" name="Grafik 37">
            <a:extLst>
              <a:ext uri="{FF2B5EF4-FFF2-40B4-BE49-F238E27FC236}">
                <a16:creationId xmlns:a16="http://schemas.microsoft.com/office/drawing/2014/main" id="{50D91131-C4B2-4AA9-985C-34F78A5DF58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63"/>
          <a:stretch/>
        </p:blipFill>
        <p:spPr>
          <a:xfrm>
            <a:off x="4488954" y="1965310"/>
            <a:ext cx="1097588" cy="859809"/>
          </a:xfrm>
          <a:prstGeom prst="rect">
            <a:avLst/>
          </a:prstGeom>
        </p:spPr>
      </p:pic>
      <p:pic>
        <p:nvPicPr>
          <p:cNvPr id="31" name="Grafik 17">
            <a:extLst>
              <a:ext uri="{FF2B5EF4-FFF2-40B4-BE49-F238E27FC236}">
                <a16:creationId xmlns:a16="http://schemas.microsoft.com/office/drawing/2014/main" id="{6162097A-8FDC-4299-891C-AA7D70AFEDEA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1"/>
          <a:stretch/>
        </p:blipFill>
        <p:spPr>
          <a:xfrm>
            <a:off x="876645" y="1544754"/>
            <a:ext cx="938990" cy="81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9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1504</Words>
  <Application>Microsoft Office PowerPoint</Application>
  <PresentationFormat>Widescreen</PresentationFormat>
  <Paragraphs>267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Running an openIMIS Demo   </vt:lpstr>
      <vt:lpstr>Pre requisites</vt:lpstr>
      <vt:lpstr>PowerPoint Presentation</vt:lpstr>
      <vt:lpstr>PowerPoint Presentation</vt:lpstr>
      <vt:lpstr>PowerPoint Presentation</vt:lpstr>
      <vt:lpstr>PowerPoint Presentation</vt:lpstr>
      <vt:lpstr>Building of registers</vt:lpstr>
      <vt:lpstr>PowerPoint Presentation</vt:lpstr>
      <vt:lpstr>Construction of a scheme II</vt:lpstr>
      <vt:lpstr>PowerPoint Presentation</vt:lpstr>
      <vt:lpstr>Enrolment Process</vt:lpstr>
      <vt:lpstr>PowerPoint Presentation</vt:lpstr>
      <vt:lpstr>PowerPoint Presentation</vt:lpstr>
      <vt:lpstr>Health Service Utilization</vt:lpstr>
      <vt:lpstr>PowerPoint Presentation</vt:lpstr>
      <vt:lpstr>PowerPoint Presentation</vt:lpstr>
      <vt:lpstr>Claims Process</vt:lpstr>
      <vt:lpstr>Claims Process – I (Sample Process) </vt:lpstr>
      <vt:lpstr>Internal claims processing in IMIS</vt:lpstr>
      <vt:lpstr>PowerPoint Presentation</vt:lpstr>
      <vt:lpstr>Renewal Process</vt:lpstr>
      <vt:lpstr>PowerPoint Presentation</vt:lpstr>
      <vt:lpstr>PowerPoint Presentation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215</cp:revision>
  <dcterms:created xsi:type="dcterms:W3CDTF">2018-12-07T13:39:12Z</dcterms:created>
  <dcterms:modified xsi:type="dcterms:W3CDTF">2020-02-18T15:48:09Z</dcterms:modified>
</cp:coreProperties>
</file>