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41" r:id="rId3"/>
    <p:sldId id="442" r:id="rId4"/>
    <p:sldId id="443" r:id="rId5"/>
    <p:sldId id="444" r:id="rId6"/>
    <p:sldId id="445" r:id="rId7"/>
    <p:sldId id="428" r:id="rId8"/>
    <p:sldId id="447" r:id="rId9"/>
    <p:sldId id="446" r:id="rId10"/>
    <p:sldId id="449" r:id="rId11"/>
    <p:sldId id="451" r:id="rId12"/>
    <p:sldId id="436" r:id="rId13"/>
    <p:sldId id="452" r:id="rId14"/>
    <p:sldId id="453" r:id="rId15"/>
    <p:sldId id="454" r:id="rId16"/>
    <p:sldId id="438" r:id="rId17"/>
    <p:sldId id="455" r:id="rId18"/>
    <p:sldId id="456" r:id="rId19"/>
    <p:sldId id="439" r:id="rId20"/>
    <p:sldId id="458" r:id="rId21"/>
    <p:sldId id="459" r:id="rId22"/>
    <p:sldId id="457" r:id="rId23"/>
    <p:sldId id="440" r:id="rId24"/>
    <p:sldId id="461" r:id="rId25"/>
    <p:sldId id="427" r:id="rId26"/>
    <p:sldId id="450" r:id="rId27"/>
    <p:sldId id="462" r:id="rId28"/>
    <p:sldId id="463" r:id="rId29"/>
    <p:sldId id="464" r:id="rId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43"/>
            <p14:sldId id="444"/>
            <p14:sldId id="445"/>
            <p14:sldId id="428"/>
            <p14:sldId id="447"/>
            <p14:sldId id="446"/>
            <p14:sldId id="449"/>
            <p14:sldId id="451"/>
            <p14:sldId id="436"/>
            <p14:sldId id="452"/>
            <p14:sldId id="453"/>
            <p14:sldId id="454"/>
            <p14:sldId id="438"/>
            <p14:sldId id="455"/>
            <p14:sldId id="456"/>
            <p14:sldId id="439"/>
            <p14:sldId id="458"/>
            <p14:sldId id="459"/>
            <p14:sldId id="457"/>
            <p14:sldId id="440"/>
            <p14:sldId id="46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>
        <p:scale>
          <a:sx n="60" d="100"/>
          <a:sy n="60" d="100"/>
        </p:scale>
        <p:origin x="552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27.12.2019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27.12.2019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27.12.2019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27.12.2019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27.12.2019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27.12.2019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0" Type="http://schemas.openxmlformats.org/officeDocument/2006/relationships/image" Target="../media/image20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png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3482197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4523760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122" y="331440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2504398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2454228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35501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1606317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19870" y="359833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19870" y="2597164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19870" y="4589703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63378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8" y="1095359"/>
            <a:ext cx="3415352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464043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538368" y="1484553"/>
            <a:ext cx="1191842" cy="990847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81000" y="3485625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565104" y="4523760"/>
            <a:ext cx="1138371" cy="912726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3159241" y="2351867"/>
            <a:ext cx="7333950" cy="316591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(</a:t>
            </a:r>
            <a:r>
              <a:rPr lang="de-DE" sz="2400" dirty="0" err="1" smtClean="0"/>
              <a:t>Definitions</a:t>
            </a:r>
            <a:r>
              <a:rPr lang="de-DE" sz="2400" dirty="0" smtClean="0"/>
              <a:t>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specificied</a:t>
            </a:r>
            <a:r>
              <a:rPr lang="de-DE" sz="2400" dirty="0" smtClean="0"/>
              <a:t> </a:t>
            </a:r>
            <a:r>
              <a:rPr lang="de-DE" sz="2400" dirty="0" err="1" smtClean="0"/>
              <a:t>later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</a:t>
            </a:r>
            <a:r>
              <a:rPr lang="de-DE" sz="2400" dirty="0" smtClean="0"/>
              <a:t> </a:t>
            </a:r>
            <a:r>
              <a:rPr lang="de-DE" sz="2400" dirty="0" err="1" smtClean="0"/>
              <a:t>schemes</a:t>
            </a:r>
            <a:r>
              <a:rPr lang="de-DE" sz="2400" dirty="0" smtClean="0"/>
              <a:t>, </a:t>
            </a:r>
            <a:r>
              <a:rPr lang="de-DE" sz="2400" dirty="0" err="1" smtClean="0"/>
              <a:t>packages,etc</a:t>
            </a:r>
            <a:r>
              <a:rPr lang="de-DE" sz="2400" dirty="0" smtClean="0"/>
              <a:t>.)</a:t>
            </a:r>
            <a:endParaRPr lang="de-DE" sz="2400" dirty="0"/>
          </a:p>
        </p:txBody>
      </p:sp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690753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714621" y="2644290"/>
            <a:ext cx="830729" cy="71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0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</a:t>
            </a:r>
            <a:r>
              <a:rPr lang="en-GB" sz="1800" dirty="0" smtClean="0">
                <a:solidFill>
                  <a:srgbClr val="006666"/>
                </a:solidFill>
              </a:rPr>
              <a:t>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  <a:endParaRPr lang="en-GB" sz="1800" dirty="0" smtClean="0">
              <a:solidFill>
                <a:srgbClr val="006666"/>
              </a:solidFill>
            </a:endParaRP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</a:t>
            </a:r>
            <a:r>
              <a:rPr lang="en-GB" b="1" dirty="0" smtClean="0">
                <a:solidFill>
                  <a:srgbClr val="006666"/>
                </a:solidFill>
              </a:rPr>
              <a:t>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</a:t>
            </a:r>
            <a:r>
              <a:rPr lang="en-GB" sz="1800" dirty="0" smtClean="0">
                <a:solidFill>
                  <a:srgbClr val="006666"/>
                </a:solidFill>
              </a:rPr>
              <a:t>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</a:t>
            </a:r>
            <a:r>
              <a:rPr lang="en-GB" sz="1800" dirty="0" smtClean="0">
                <a:solidFill>
                  <a:srgbClr val="006666"/>
                </a:solidFill>
              </a:rPr>
              <a:t>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</a:t>
            </a:r>
            <a:r>
              <a:rPr lang="en-GB" sz="1800" dirty="0" smtClean="0">
                <a:solidFill>
                  <a:srgbClr val="006666"/>
                </a:solidFill>
              </a:rPr>
              <a:t>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13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1730" y="556424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de-CH" sz="3200" dirty="0" err="1" smtClean="0"/>
              <a:t>Enrolment</a:t>
            </a:r>
            <a:r>
              <a:rPr lang="de-CH" sz="3200" dirty="0" smtClean="0"/>
              <a:t> I – </a:t>
            </a:r>
            <a:r>
              <a:rPr lang="de-CH" sz="3200" dirty="0" smtClean="0"/>
              <a:t>Sample </a:t>
            </a:r>
            <a:r>
              <a:rPr lang="de-CH" sz="3600" dirty="0" err="1" smtClean="0"/>
              <a:t>processes</a:t>
            </a:r>
            <a:endParaRPr lang="de-CH" sz="3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715" y="2436854"/>
            <a:ext cx="1669035" cy="14358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053813" y="2422993"/>
            <a:ext cx="1856774" cy="1585465"/>
          </a:xfrm>
          <a:prstGeom prst="rect">
            <a:avLst/>
          </a:prstGeom>
        </p:spPr>
      </p:pic>
      <p:sp>
        <p:nvSpPr>
          <p:cNvPr id="15" name="Pfeil nach rechts 14"/>
          <p:cNvSpPr/>
          <p:nvPr/>
        </p:nvSpPr>
        <p:spPr>
          <a:xfrm>
            <a:off x="2889423" y="3127436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9110708" y="4308425"/>
            <a:ext cx="1742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With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the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app</a:t>
            </a:r>
            <a:r>
              <a:rPr lang="de-DE" dirty="0">
                <a:latin typeface="Poppins SemiBold"/>
              </a:rPr>
              <a:t>, scann QR </a:t>
            </a:r>
            <a:r>
              <a:rPr lang="de-DE" dirty="0" err="1">
                <a:latin typeface="Poppins SemiBold"/>
              </a:rPr>
              <a:t>code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of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  <p:sp>
        <p:nvSpPr>
          <p:cNvPr id="46" name="Rechteck 45"/>
          <p:cNvSpPr/>
          <p:nvPr/>
        </p:nvSpPr>
        <p:spPr>
          <a:xfrm>
            <a:off x="6374421" y="4308424"/>
            <a:ext cx="1670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Fill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32649" y="2436854"/>
            <a:ext cx="1759687" cy="1410886"/>
          </a:xfrm>
          <a:prstGeom prst="rect">
            <a:avLst/>
          </a:prstGeom>
        </p:spPr>
      </p:pic>
      <p:sp>
        <p:nvSpPr>
          <p:cNvPr id="22" name="Rechteck 21"/>
          <p:cNvSpPr/>
          <p:nvPr/>
        </p:nvSpPr>
        <p:spPr>
          <a:xfrm>
            <a:off x="1230405" y="4317399"/>
            <a:ext cx="1487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Collect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contribution</a:t>
            </a:r>
            <a:endParaRPr lang="de-DE" dirty="0">
              <a:latin typeface="Poppins SemiBold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58"/>
          <a:stretch/>
        </p:blipFill>
        <p:spPr>
          <a:xfrm>
            <a:off x="3612835" y="2301978"/>
            <a:ext cx="1866381" cy="1518157"/>
          </a:xfrm>
          <a:prstGeom prst="rect">
            <a:avLst/>
          </a:prstGeom>
        </p:spPr>
      </p:pic>
      <p:sp>
        <p:nvSpPr>
          <p:cNvPr id="24" name="Rechteck 23"/>
          <p:cNvSpPr/>
          <p:nvPr/>
        </p:nvSpPr>
        <p:spPr>
          <a:xfrm>
            <a:off x="3999873" y="4313063"/>
            <a:ext cx="109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receipt</a:t>
            </a:r>
            <a:endParaRPr lang="de-DE" dirty="0">
              <a:latin typeface="Poppins SemiBold"/>
            </a:endParaRPr>
          </a:p>
        </p:txBody>
      </p:sp>
      <p:sp>
        <p:nvSpPr>
          <p:cNvPr id="25" name="Pfeil nach rechts 24"/>
          <p:cNvSpPr/>
          <p:nvPr/>
        </p:nvSpPr>
        <p:spPr>
          <a:xfrm>
            <a:off x="5281589" y="3154757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8162925" y="3145229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8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4" grpId="0"/>
      <p:bldP spid="46" grpId="0"/>
      <p:bldP spid="22" grpId="0"/>
      <p:bldP spid="24" grpId="0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14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20" y="2755307"/>
            <a:ext cx="1688023" cy="1445142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025" y="1930081"/>
            <a:ext cx="1737381" cy="109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feil nach rechts 9"/>
          <p:cNvSpPr/>
          <p:nvPr/>
        </p:nvSpPr>
        <p:spPr>
          <a:xfrm>
            <a:off x="3054828" y="2892339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6344674" y="2869894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196706" y="4379757"/>
            <a:ext cx="3336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Distribute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membership</a:t>
            </a:r>
            <a:r>
              <a:rPr lang="de-DE" dirty="0">
                <a:latin typeface="Poppins SemiBold"/>
              </a:rPr>
              <a:t> ID </a:t>
            </a:r>
            <a:r>
              <a:rPr lang="de-DE" dirty="0" err="1">
                <a:latin typeface="Poppins SemiBold"/>
              </a:rPr>
              <a:t>and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flyer</a:t>
            </a:r>
            <a:r>
              <a:rPr lang="de-DE" dirty="0">
                <a:latin typeface="Poppins SemiBold"/>
              </a:rPr>
              <a:t> on </a:t>
            </a:r>
            <a:r>
              <a:rPr lang="de-DE" dirty="0" err="1">
                <a:latin typeface="Poppins SemiBold"/>
              </a:rPr>
              <a:t>scheme</a:t>
            </a:r>
            <a:endParaRPr lang="de-DE" dirty="0">
              <a:latin typeface="Poppins SemiBold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251789" y="2142846"/>
            <a:ext cx="2283512" cy="1906720"/>
          </a:xfrm>
          <a:prstGeom prst="rect">
            <a:avLst/>
          </a:prstGeom>
        </p:spPr>
      </p:pic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4236945" y="4379757"/>
            <a:ext cx="22983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  <a:latin typeface="Poppins SemiBold"/>
              </a:rPr>
              <a:t>Centralized or decentralized storage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1" y="2243001"/>
            <a:ext cx="1944635" cy="1641575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1046969" y="4472090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latin typeface="Poppins SemiBold"/>
              </a:rPr>
              <a:t>(Take </a:t>
            </a:r>
            <a:r>
              <a:rPr lang="de-DE" dirty="0" err="1">
                <a:latin typeface="Poppins SemiBold"/>
              </a:rPr>
              <a:t>photo</a:t>
            </a:r>
            <a:r>
              <a:rPr lang="de-DE" dirty="0">
                <a:latin typeface="Poppins SemiBold"/>
              </a:rPr>
              <a:t>)*</a:t>
            </a:r>
          </a:p>
        </p:txBody>
      </p:sp>
      <p:sp>
        <p:nvSpPr>
          <p:cNvPr id="21" name="Inhaltsplatzhalter 2"/>
          <p:cNvSpPr txBox="1">
            <a:spLocks/>
          </p:cNvSpPr>
          <p:nvPr/>
        </p:nvSpPr>
        <p:spPr>
          <a:xfrm>
            <a:off x="367835" y="6130414"/>
            <a:ext cx="1505973" cy="32985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*not </a:t>
            </a:r>
            <a:r>
              <a:rPr lang="de-DE" sz="1800" dirty="0" err="1" smtClean="0"/>
              <a:t>necessary</a:t>
            </a:r>
            <a:endParaRPr lang="de-DE" sz="18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1424" y="455601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I – </a:t>
            </a:r>
            <a:r>
              <a:rPr lang="de-CH" sz="3600" dirty="0" smtClean="0"/>
              <a:t>Sample </a:t>
            </a:r>
            <a:r>
              <a:rPr lang="de-CH" sz="3600" dirty="0" err="1" smtClean="0"/>
              <a:t>processes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7318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/>
      <p:bldP spid="18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</a:t>
            </a:r>
            <a:r>
              <a:rPr lang="en-GB" sz="1800" dirty="0" smtClean="0">
                <a:solidFill>
                  <a:srgbClr val="006666"/>
                </a:solidFill>
              </a:rPr>
              <a:t>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  <a:endParaRPr lang="en-GB" sz="1800" dirty="0" smtClean="0">
              <a:solidFill>
                <a:srgbClr val="006666"/>
              </a:solidFill>
            </a:endParaRP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</a:t>
            </a:r>
            <a:r>
              <a:rPr lang="en-GB" sz="1800" dirty="0" smtClean="0">
                <a:solidFill>
                  <a:srgbClr val="006666"/>
                </a:solidFill>
              </a:rPr>
              <a:t>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</a:t>
            </a:r>
            <a:r>
              <a:rPr lang="en-GB" b="1" dirty="0" smtClean="0">
                <a:solidFill>
                  <a:srgbClr val="006666"/>
                </a:solidFill>
              </a:rPr>
              <a:t>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</a:t>
            </a:r>
            <a:r>
              <a:rPr lang="en-GB" sz="1800" dirty="0" smtClean="0">
                <a:solidFill>
                  <a:srgbClr val="006666"/>
                </a:solidFill>
              </a:rPr>
              <a:t>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</a:t>
            </a:r>
            <a:r>
              <a:rPr lang="en-GB" sz="1800" dirty="0" smtClean="0">
                <a:solidFill>
                  <a:srgbClr val="006666"/>
                </a:solidFill>
              </a:rPr>
              <a:t>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17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443679" y="2319370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615498" y="2319370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0" y="2518670"/>
            <a:ext cx="1441309" cy="90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5477774" y="2472288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3073417" y="2760954"/>
            <a:ext cx="193355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7447651" y="269597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943772" y="3584930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5302506" y="3581393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9285217" y="1528224"/>
            <a:ext cx="1851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IMIS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723551" y="3589196"/>
            <a:ext cx="133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 SemiBold"/>
              </a:rPr>
              <a:t>Is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person</a:t>
            </a:r>
            <a:r>
              <a:rPr lang="de-DE" sz="1600" dirty="0" smtClean="0">
                <a:latin typeface="Poppins SemiBold"/>
              </a:rPr>
              <a:t> a </a:t>
            </a:r>
            <a:r>
              <a:rPr lang="de-DE" sz="1600" dirty="0" err="1" smtClean="0">
                <a:latin typeface="Poppins SemiBold"/>
              </a:rPr>
              <a:t>member</a:t>
            </a:r>
            <a:r>
              <a:rPr lang="de-DE" sz="1600" dirty="0" smtClean="0">
                <a:latin typeface="Poppins SemiBold"/>
              </a:rPr>
              <a:t>?</a:t>
            </a:r>
            <a:endParaRPr lang="de-DE" sz="1600" dirty="0">
              <a:latin typeface="Poppins SemiBold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199466" y="4393563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8909872" y="4373474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50573" y="796087"/>
            <a:ext cx="10918776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600" dirty="0"/>
              <a:t>Client Service Utilization Process </a:t>
            </a:r>
            <a:r>
              <a:rPr lang="en-GB" sz="3600" dirty="0" smtClean="0"/>
              <a:t> </a:t>
            </a:r>
            <a:r>
              <a:rPr lang="en-GB" sz="3600" dirty="0"/>
              <a:t>– Health Facility</a:t>
            </a:r>
            <a:endParaRPr lang="en-GB" altLang="en-US" sz="3600" kern="0" dirty="0"/>
          </a:p>
        </p:txBody>
      </p:sp>
      <p:sp>
        <p:nvSpPr>
          <p:cNvPr id="25" name="Rechteck 24"/>
          <p:cNvSpPr/>
          <p:nvPr/>
        </p:nvSpPr>
        <p:spPr>
          <a:xfrm>
            <a:off x="10272366" y="5125155"/>
            <a:ext cx="1854200" cy="5909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8337646" y="5140606"/>
            <a:ext cx="1873429" cy="590931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53985" y="452689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9658176" y="4526896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21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1" grpId="0"/>
      <p:bldP spid="22" grpId="0"/>
      <p:bldP spid="23" grpId="0"/>
      <p:bldP spid="25" grpId="0" animBg="1"/>
      <p:bldP spid="26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18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</a:t>
            </a:r>
            <a:r>
              <a:rPr lang="en-GB" sz="1800" dirty="0" smtClean="0">
                <a:solidFill>
                  <a:srgbClr val="006666"/>
                </a:solidFill>
              </a:rPr>
              <a:t>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  <a:endParaRPr lang="en-GB" sz="1800" dirty="0" smtClean="0">
              <a:solidFill>
                <a:srgbClr val="006666"/>
              </a:solidFill>
            </a:endParaRP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</a:t>
            </a:r>
            <a:r>
              <a:rPr lang="en-GB" sz="1800" dirty="0" smtClean="0">
                <a:solidFill>
                  <a:srgbClr val="006666"/>
                </a:solidFill>
              </a:rPr>
              <a:t>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</a:t>
            </a:r>
            <a:r>
              <a:rPr lang="en-GB" sz="1800" dirty="0" smtClean="0">
                <a:solidFill>
                  <a:srgbClr val="006666"/>
                </a:solidFill>
              </a:rPr>
              <a:t>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</a:t>
            </a:r>
            <a:r>
              <a:rPr lang="en-GB" sz="1800" dirty="0" smtClean="0">
                <a:solidFill>
                  <a:srgbClr val="006666"/>
                </a:solidFill>
              </a:rPr>
              <a:t>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928856" y="4944870"/>
            <a:ext cx="954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>
                <a:solidFill>
                  <a:schemeClr val="tx1"/>
                </a:solidFill>
              </a:rPr>
              <a:t>CHF 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 (Sample Process)</a:t>
            </a:r>
            <a:br>
              <a:rPr lang="en-GB" sz="3600" dirty="0" smtClean="0"/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22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</a:t>
            </a:r>
            <a:r>
              <a:rPr lang="en-GB" sz="1800" dirty="0" smtClean="0">
                <a:solidFill>
                  <a:srgbClr val="006666"/>
                </a:solidFill>
              </a:rPr>
              <a:t>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  <a:endParaRPr lang="en-GB" sz="1800" dirty="0" smtClean="0">
              <a:solidFill>
                <a:srgbClr val="006666"/>
              </a:solidFill>
            </a:endParaRP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</a:t>
            </a:r>
            <a:r>
              <a:rPr lang="en-GB" sz="1800" dirty="0" smtClean="0">
                <a:solidFill>
                  <a:srgbClr val="006666"/>
                </a:solidFill>
              </a:rPr>
              <a:t>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</a:t>
            </a:r>
            <a:r>
              <a:rPr lang="en-GB" sz="1800" dirty="0" smtClean="0">
                <a:solidFill>
                  <a:srgbClr val="006666"/>
                </a:solidFill>
              </a:rPr>
              <a:t>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  <a:endParaRPr lang="en-GB" b="1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24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89565" y="309634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kern="0" dirty="0"/>
              <a:t>Renewal + Modification Process </a:t>
            </a:r>
            <a:r>
              <a:rPr lang="en-GB" sz="3600" kern="0" dirty="0" smtClean="0"/>
              <a:t>Flow</a:t>
            </a:r>
            <a:endParaRPr lang="en-GB" sz="36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363616" y="3448666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120771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flipV="1">
            <a:off x="7580400" y="1562109"/>
            <a:ext cx="2708941" cy="21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ight Arrow 16"/>
          <p:cNvSpPr/>
          <p:nvPr/>
        </p:nvSpPr>
        <p:spPr>
          <a:xfrm rot="20557587" flipV="1">
            <a:off x="7654465" y="2748786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98" y="3941664"/>
            <a:ext cx="1421368" cy="116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7773704" y="5534711"/>
            <a:ext cx="23193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164779" y="2705703"/>
            <a:ext cx="1826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</a:t>
            </a:r>
            <a:r>
              <a:rPr lang="de-DE" sz="1600" b="1" dirty="0" err="1" smtClean="0">
                <a:latin typeface="Poppins"/>
              </a:rPr>
              <a:t>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>
                <a:latin typeface="Poppins"/>
              </a:rPr>
              <a:t> </a:t>
            </a:r>
            <a:r>
              <a:rPr lang="de-DE" sz="1600" dirty="0" smtClean="0">
                <a:latin typeface="Poppins"/>
              </a:rPr>
              <a:t>on </a:t>
            </a:r>
            <a:r>
              <a:rPr lang="de-DE" sz="1600" dirty="0" err="1" smtClean="0">
                <a:latin typeface="Poppins"/>
              </a:rPr>
              <a:t>the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app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7868194" y="4178755"/>
            <a:ext cx="2157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012100" y="5113369"/>
            <a:ext cx="1338370" cy="154821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408758" y="1077315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1748260" y="3388770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1392586" flipV="1">
            <a:off x="1833240" y="4498404"/>
            <a:ext cx="1647249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056946" y="5103025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8" grpId="0"/>
      <p:bldP spid="30" grpId="0" animBg="1"/>
      <p:bldP spid="31" grpId="0" animBg="1"/>
      <p:bldP spid="10" grpId="0" animBg="1"/>
      <p:bldP spid="33" grpId="0"/>
      <p:bldP spid="34" grpId="0"/>
      <p:bldP spid="38" grpId="0"/>
      <p:bldP spid="69" grpId="0" animBg="1"/>
      <p:bldP spid="70" grpId="0" animBg="1"/>
      <p:bldP spid="71" grpId="0" animBg="1"/>
      <p:bldP spid="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</a:t>
            </a:r>
            <a:r>
              <a:rPr lang="en-GB" sz="1800" dirty="0" smtClean="0">
                <a:solidFill>
                  <a:srgbClr val="006666"/>
                </a:solidFill>
              </a:rPr>
              <a:t>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  <a:endParaRPr lang="en-GB" sz="1800" dirty="0" smtClean="0">
              <a:solidFill>
                <a:srgbClr val="006666"/>
              </a:solidFill>
            </a:endParaRP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</a:t>
            </a:r>
            <a:r>
              <a:rPr lang="en-GB" sz="1800" dirty="0" smtClean="0">
                <a:solidFill>
                  <a:srgbClr val="006666"/>
                </a:solidFill>
              </a:rPr>
              <a:t>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</a:t>
            </a:r>
            <a:r>
              <a:rPr lang="en-GB" sz="1800" dirty="0" smtClean="0">
                <a:solidFill>
                  <a:srgbClr val="006666"/>
                </a:solidFill>
              </a:rPr>
              <a:t>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</a:t>
            </a:r>
            <a:r>
              <a:rPr lang="en-GB" sz="1800" dirty="0" smtClean="0">
                <a:solidFill>
                  <a:srgbClr val="006666"/>
                </a:solidFill>
              </a:rPr>
              <a:t>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</a:t>
            </a:r>
            <a:r>
              <a:rPr lang="en-GB" sz="1800" dirty="0" smtClean="0">
                <a:solidFill>
                  <a:srgbClr val="006666"/>
                </a:solidFill>
              </a:rPr>
              <a:t>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</a:t>
            </a:r>
            <a:r>
              <a:rPr lang="en-GB" b="1" dirty="0" smtClean="0">
                <a:solidFill>
                  <a:srgbClr val="006666"/>
                </a:solidFill>
              </a:rPr>
              <a:t>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  <a:endParaRPr lang="en-GB" sz="1800" dirty="0" smtClean="0">
              <a:solidFill>
                <a:srgbClr val="006666"/>
              </a:solidFill>
            </a:endParaRP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</a:t>
            </a:r>
            <a:r>
              <a:rPr lang="en-GB" sz="1800" dirty="0" smtClean="0">
                <a:solidFill>
                  <a:srgbClr val="006666"/>
                </a:solidFill>
              </a:rPr>
              <a:t>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</a:t>
            </a:r>
            <a:r>
              <a:rPr lang="en-GB" sz="1800" dirty="0" smtClean="0">
                <a:solidFill>
                  <a:srgbClr val="006666"/>
                </a:solidFill>
              </a:rPr>
              <a:t>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</a:t>
            </a:r>
            <a:r>
              <a:rPr lang="en-GB" sz="1800" dirty="0" smtClean="0">
                <a:solidFill>
                  <a:srgbClr val="006666"/>
                </a:solidFill>
              </a:rPr>
              <a:t>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</a:t>
            </a:r>
            <a:r>
              <a:rPr lang="en-GB" sz="1800" dirty="0" smtClean="0">
                <a:solidFill>
                  <a:srgbClr val="006666"/>
                </a:solidFill>
              </a:rPr>
              <a:t>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</a:t>
            </a:r>
            <a:r>
              <a:rPr lang="en-GB" sz="1800" dirty="0" smtClean="0">
                <a:solidFill>
                  <a:srgbClr val="006666"/>
                </a:solidFill>
              </a:rPr>
              <a:t>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  <a:endParaRPr lang="en-GB" sz="1800" dirty="0" smtClean="0">
              <a:solidFill>
                <a:srgbClr val="006666"/>
              </a:solidFill>
            </a:endParaRP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</a:t>
            </a:r>
            <a:r>
              <a:rPr lang="en-GB" sz="1800" dirty="0" smtClean="0">
                <a:solidFill>
                  <a:srgbClr val="006666"/>
                </a:solidFill>
              </a:rPr>
              <a:t>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</a:t>
            </a:r>
            <a:r>
              <a:rPr lang="en-GB" sz="1800" dirty="0" smtClean="0">
                <a:solidFill>
                  <a:srgbClr val="006666"/>
                </a:solidFill>
              </a:rPr>
              <a:t>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</a:t>
            </a:r>
            <a:r>
              <a:rPr lang="en-GB" sz="1800" dirty="0" smtClean="0">
                <a:solidFill>
                  <a:srgbClr val="006666"/>
                </a:solidFill>
              </a:rPr>
              <a:t>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</a:t>
            </a:r>
            <a:r>
              <a:rPr lang="en-GB" sz="1800" dirty="0" smtClean="0">
                <a:solidFill>
                  <a:srgbClr val="006666"/>
                </a:solidFill>
              </a:rPr>
              <a:t>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473043" y="3491428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402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Medication</a:t>
            </a:r>
            <a:endParaRPr lang="de-DE" sz="1600" dirty="0">
              <a:latin typeface="Poppins Semi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42875" y="3689254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8856" y="380862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87857"/>
            <a:ext cx="10515600" cy="438910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7136643" y="229881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7136643" y="3394722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768755" y="1557371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768755" y="3549389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4768755" y="254821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4768755" y="4540757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768755" y="5584842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838200" y="1557371"/>
            <a:ext cx="3415352" cy="40011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latin typeface="Poppins SemiBold"/>
              </a:rPr>
              <a:t>General </a:t>
            </a:r>
            <a:r>
              <a:rPr lang="de-DE" sz="2000" dirty="0" err="1" smtClean="0">
                <a:latin typeface="Poppins SemiBold"/>
              </a:rPr>
              <a:t>definition</a:t>
            </a:r>
            <a:r>
              <a:rPr lang="de-DE" sz="2000" dirty="0" smtClean="0">
                <a:latin typeface="Poppins SemiBold"/>
              </a:rPr>
              <a:t> </a:t>
            </a:r>
            <a:r>
              <a:rPr lang="de-DE" sz="2000" dirty="0" err="1" smtClean="0">
                <a:latin typeface="Poppins SemiBold"/>
              </a:rPr>
              <a:t>of</a:t>
            </a:r>
            <a:r>
              <a:rPr lang="de-DE" sz="2000" dirty="0" smtClean="0">
                <a:latin typeface="Poppins SemiBold"/>
              </a:rPr>
              <a:t>:</a:t>
            </a:r>
            <a:endParaRPr lang="de-DE" sz="2000" dirty="0"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136643" y="448501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9485195" y="270888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485195" y="372772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838200" y="1957481"/>
            <a:ext cx="3415352" cy="137174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</a:t>
            </a:r>
            <a:r>
              <a:rPr lang="de-DE" dirty="0" err="1" smtClean="0"/>
              <a:t>Definitions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specificied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schemes</a:t>
            </a:r>
            <a:r>
              <a:rPr lang="de-DE" dirty="0" smtClean="0"/>
              <a:t>, </a:t>
            </a:r>
            <a:r>
              <a:rPr lang="de-DE" dirty="0" err="1" smtClean="0"/>
              <a:t>packages,etc</a:t>
            </a:r>
            <a:r>
              <a:rPr lang="de-DE" dirty="0" smtClean="0"/>
              <a:t>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18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1464</Words>
  <Application>Microsoft Office PowerPoint</Application>
  <PresentationFormat>Breitbild</PresentationFormat>
  <Paragraphs>265</Paragraphs>
  <Slides>29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PowerPoint-Präsentation</vt:lpstr>
      <vt:lpstr>PowerPoint-Präsentation</vt:lpstr>
      <vt:lpstr>PowerPoint-Präsentation</vt:lpstr>
      <vt:lpstr>PowerPoint-Präsentation</vt:lpstr>
      <vt:lpstr>Building of registers</vt:lpstr>
      <vt:lpstr>PowerPoint-Präsentation</vt:lpstr>
      <vt:lpstr>Construction of a scheme I</vt:lpstr>
      <vt:lpstr>Construction of a scheme I</vt:lpstr>
      <vt:lpstr>PowerPoint-Präsentation</vt:lpstr>
      <vt:lpstr>Enrolment Process</vt:lpstr>
      <vt:lpstr>PowerPoint-Präsentation</vt:lpstr>
      <vt:lpstr>PowerPoint-Präsentation</vt:lpstr>
      <vt:lpstr>PowerPoint-Präsentation</vt:lpstr>
      <vt:lpstr>Health Service Utilization</vt:lpstr>
      <vt:lpstr>PowerPoint-Präsentation</vt:lpstr>
      <vt:lpstr>PowerPoint-Präsentation</vt:lpstr>
      <vt:lpstr>Claims Process</vt:lpstr>
      <vt:lpstr>Claims Process – I (Sample Process) </vt:lpstr>
      <vt:lpstr>Internal claims processing in IMIS</vt:lpstr>
      <vt:lpstr>PowerPoint-Präsentation</vt:lpstr>
      <vt:lpstr>Renewal Process</vt:lpstr>
      <vt:lpstr>PowerPoint-Präsentation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Argueta Melendez, Cecilia Michelle GIZ</cp:lastModifiedBy>
  <cp:revision>191</cp:revision>
  <dcterms:created xsi:type="dcterms:W3CDTF">2018-12-07T13:39:12Z</dcterms:created>
  <dcterms:modified xsi:type="dcterms:W3CDTF">2019-12-27T10:17:49Z</dcterms:modified>
</cp:coreProperties>
</file>