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441" r:id="rId3"/>
    <p:sldId id="442" r:id="rId4"/>
    <p:sldId id="443" r:id="rId5"/>
    <p:sldId id="444" r:id="rId6"/>
    <p:sldId id="445" r:id="rId7"/>
    <p:sldId id="428" r:id="rId8"/>
    <p:sldId id="447" r:id="rId9"/>
    <p:sldId id="449" r:id="rId10"/>
    <p:sldId id="451" r:id="rId11"/>
    <p:sldId id="436" r:id="rId12"/>
    <p:sldId id="452" r:id="rId13"/>
    <p:sldId id="453" r:id="rId14"/>
    <p:sldId id="454" r:id="rId15"/>
    <p:sldId id="438" r:id="rId16"/>
    <p:sldId id="455" r:id="rId17"/>
    <p:sldId id="456" r:id="rId18"/>
    <p:sldId id="439" r:id="rId19"/>
    <p:sldId id="458" r:id="rId20"/>
    <p:sldId id="459" r:id="rId21"/>
    <p:sldId id="457" r:id="rId22"/>
    <p:sldId id="440" r:id="rId23"/>
    <p:sldId id="461" r:id="rId24"/>
    <p:sldId id="427" r:id="rId25"/>
    <p:sldId id="450" r:id="rId26"/>
    <p:sldId id="462" r:id="rId27"/>
    <p:sldId id="463" r:id="rId28"/>
    <p:sldId id="464" r:id="rId2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9D13A3F-4708-4685-9729-01E398D28A59}">
          <p14:sldIdLst>
            <p14:sldId id="256"/>
            <p14:sldId id="441"/>
            <p14:sldId id="442"/>
            <p14:sldId id="443"/>
            <p14:sldId id="444"/>
            <p14:sldId id="445"/>
            <p14:sldId id="428"/>
            <p14:sldId id="447"/>
            <p14:sldId id="449"/>
            <p14:sldId id="451"/>
            <p14:sldId id="436"/>
            <p14:sldId id="452"/>
            <p14:sldId id="453"/>
            <p14:sldId id="454"/>
            <p14:sldId id="438"/>
            <p14:sldId id="455"/>
            <p14:sldId id="456"/>
            <p14:sldId id="439"/>
            <p14:sldId id="458"/>
            <p14:sldId id="459"/>
            <p14:sldId id="457"/>
            <p14:sldId id="440"/>
            <p14:sldId id="461"/>
            <p14:sldId id="427"/>
            <p14:sldId id="450"/>
            <p14:sldId id="462"/>
            <p14:sldId id="463"/>
            <p14:sldId id="4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rgueta Melendez, Cecilia Michelle GIZ" initials="AMCMG" lastIdx="2" clrIdx="0">
    <p:extLst>
      <p:ext uri="{19B8F6BF-5375-455C-9EA6-DF929625EA0E}">
        <p15:presenceInfo xmlns:p15="http://schemas.microsoft.com/office/powerpoint/2012/main" userId="S-1-5-21-3211005450-2565063988-1429816208-17468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00" autoAdjust="0"/>
    <p:restoredTop sz="85995" autoAdjust="0"/>
  </p:normalViewPr>
  <p:slideViewPr>
    <p:cSldViewPr snapToGrid="0" snapToObjects="1">
      <p:cViewPr varScale="1">
        <p:scale>
          <a:sx n="63" d="100"/>
          <a:sy n="63" d="100"/>
        </p:scale>
        <p:origin x="1164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279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1F81A-8498-3A4C-860F-40737845AAF0}" type="datetimeFigureOut">
              <a:rPr lang="de-DE" smtClean="0"/>
              <a:t>06.01.2020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298ABF-1AB6-DE49-A9A6-7EBB17D8BE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4115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err="1" smtClean="0"/>
              <a:t>Configuration</a:t>
            </a:r>
            <a:endParaRPr lang="de-CH" dirty="0" smtClean="0"/>
          </a:p>
          <a:p>
            <a:r>
              <a:rPr lang="de-CH" dirty="0" smtClean="0"/>
              <a:t>Split</a:t>
            </a:r>
            <a:r>
              <a:rPr lang="de-CH" baseline="0" dirty="0" smtClean="0"/>
              <a:t> </a:t>
            </a:r>
            <a:r>
              <a:rPr lang="de-CH" baseline="0" dirty="0" err="1" smtClean="0"/>
              <a:t>by</a:t>
            </a:r>
            <a:r>
              <a:rPr lang="de-CH" baseline="0" dirty="0" smtClean="0"/>
              <a:t> </a:t>
            </a:r>
            <a:r>
              <a:rPr lang="de-CH" baseline="0" dirty="0" err="1" smtClean="0"/>
              <a:t>process</a:t>
            </a:r>
            <a:endParaRPr lang="de-CH" baseline="0" dirty="0" smtClean="0"/>
          </a:p>
          <a:p>
            <a:r>
              <a:rPr lang="de-CH" baseline="0" dirty="0" smtClean="0"/>
              <a:t>Reporting</a:t>
            </a:r>
            <a:endParaRPr lang="en-GB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98ABF-1AB6-DE49-A9A6-7EBB17D8BE60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5033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7DFC79-30DA-484F-85C8-36E3971802A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6374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98ABF-1AB6-DE49-A9A6-7EBB17D8BE60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41009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err="1" smtClean="0"/>
              <a:t>Configuration</a:t>
            </a:r>
            <a:endParaRPr lang="de-CH" dirty="0" smtClean="0"/>
          </a:p>
          <a:p>
            <a:r>
              <a:rPr lang="de-CH" dirty="0" smtClean="0"/>
              <a:t>Split</a:t>
            </a:r>
            <a:r>
              <a:rPr lang="de-CH" baseline="0" dirty="0" smtClean="0"/>
              <a:t> </a:t>
            </a:r>
            <a:r>
              <a:rPr lang="de-CH" baseline="0" dirty="0" err="1" smtClean="0"/>
              <a:t>by</a:t>
            </a:r>
            <a:r>
              <a:rPr lang="de-CH" baseline="0" dirty="0" smtClean="0"/>
              <a:t> </a:t>
            </a:r>
            <a:r>
              <a:rPr lang="de-CH" baseline="0" dirty="0" err="1" smtClean="0"/>
              <a:t>process</a:t>
            </a:r>
            <a:endParaRPr lang="de-CH" baseline="0" dirty="0" smtClean="0"/>
          </a:p>
          <a:p>
            <a:r>
              <a:rPr lang="de-CH" baseline="0" dirty="0" smtClean="0"/>
              <a:t>Reporting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9C5A3-A91B-4F9D-8B6A-471B2D10D7D6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7030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>
            <a:extLst>
              <a:ext uri="{FF2B5EF4-FFF2-40B4-BE49-F238E27FC236}">
                <a16:creationId xmlns:a16="http://schemas.microsoft.com/office/drawing/2014/main" id="{0B18FB27-42E0-284F-8BC6-3D025426D24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D89FAB4-1EE9-3940-BB55-A2083FA837A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580773"/>
            <a:ext cx="9144000" cy="2387600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 algn="ctr">
              <a:defRPr sz="60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r>
              <a:rPr lang="de-DE" dirty="0" err="1" smtClean="0"/>
              <a:t>openIMIS</a:t>
            </a:r>
            <a:r>
              <a:rPr lang="de-DE" dirty="0" smtClean="0"/>
              <a:t> </a:t>
            </a:r>
            <a:r>
              <a:rPr lang="de-DE" dirty="0" err="1" smtClean="0"/>
              <a:t>Generic</a:t>
            </a:r>
            <a:r>
              <a:rPr lang="de-DE" dirty="0" smtClean="0"/>
              <a:t> Training Approach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282F92D-6907-CE45-97F2-CB51EBFE09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60448"/>
            <a:ext cx="9144000" cy="1655762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 algn="ctr">
              <a:buNone/>
              <a:defRPr sz="1800" b="0" i="0">
                <a:latin typeface="Poppins" pitchFamily="2" charset="77"/>
                <a:cs typeface="Poppins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935F22D5-F5C2-CF4F-82C8-120C447CB2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0324" y="768214"/>
            <a:ext cx="1691351" cy="179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1337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-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BD232F73-696F-B24C-8E4D-70398434508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D1A6AD8C-A040-3F4D-A16F-861DC13FC4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6041"/>
            <a:ext cx="5181600" cy="4000921"/>
          </a:xfrm>
        </p:spPr>
        <p:txBody>
          <a:bodyPr>
            <a:noAutofit/>
          </a:bodyPr>
          <a:lstStyle>
            <a:lvl1pPr marL="0" indent="0">
              <a:buNone/>
              <a:defRPr lang="de-DE" sz="1200" b="0" i="0" smtClean="0">
                <a:solidFill>
                  <a:schemeClr val="bg1"/>
                </a:solidFill>
                <a:effectLst/>
                <a:latin typeface="Poppins" pitchFamily="2" charset="77"/>
                <a:cs typeface="Poppins" pitchFamily="2" charset="77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D3A6C929-E4DF-8742-9F78-931FF64663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7"/>
            <a:ext cx="1409700" cy="471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318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6A1B5-0F7D-4EDD-AC8B-087D897C3D8D}" type="datetime1">
              <a:rPr lang="de-DE" smtClean="0"/>
              <a:t>06.01.2020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61208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invGray">
          <a:xfrm>
            <a:off x="480000" y="1800000"/>
            <a:ext cx="11232001" cy="4237200"/>
          </a:xfrm>
        </p:spPr>
        <p:txBody>
          <a:bodyPr/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 bwMode="invGray">
          <a:xfrm>
            <a:off x="480485" y="1188003"/>
            <a:ext cx="8160000" cy="288925"/>
          </a:xfrm>
        </p:spPr>
        <p:txBody>
          <a:bodyPr lIns="18000" anchor="ctr">
            <a:normAutofit/>
          </a:bodyPr>
          <a:lstStyle>
            <a:lvl1pPr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GB" noProof="0" dirty="0"/>
              <a:t>One line Subtitle (optional)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 bwMode="invGray"/>
        <p:txBody>
          <a:bodyPr/>
          <a:lstStyle/>
          <a:p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 bwMode="invGray"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 bwMode="invGray"/>
        <p:txBody>
          <a:bodyPr/>
          <a:lstStyle/>
          <a:p>
            <a:fld id="{A74CE0EA-F3B5-4684-BA10-C594598FDB9C}" type="slidenum">
              <a:rPr lang="en-GB" noProof="0" smtClean="0"/>
              <a:pPr/>
              <a:t>‹Nr.›</a:t>
            </a:fld>
            <a:endParaRPr lang="en-GB" noProof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1" hasCustomPrompt="1"/>
          </p:nvPr>
        </p:nvSpPr>
        <p:spPr bwMode="invGray">
          <a:xfrm>
            <a:off x="480000" y="6293651"/>
            <a:ext cx="11226365" cy="208579"/>
          </a:xfrm>
        </p:spPr>
        <p:txBody>
          <a:bodyPr anchor="t">
            <a:normAutofit/>
          </a:bodyPr>
          <a:lstStyle>
            <a:lvl1pPr>
              <a:defRPr sz="8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Source: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 bwMode="invGray">
          <a:xfrm>
            <a:off x="479999" y="359999"/>
            <a:ext cx="8160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37563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A65BC6-95DA-3F48-BF65-C5E7CCCF94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Contents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7216DD-2CF0-5247-A898-4D1031478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baseline="0"/>
            </a:lvl1pPr>
            <a:lvl2pPr marL="4572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lvl2pPr>
          </a:lstStyle>
          <a:p>
            <a:pPr lvl="1"/>
            <a:endParaRPr lang="en-US" dirty="0" smtClean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300BFD-D844-9842-A98E-FDBEDB7E7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5F80B-69F9-4FBB-AE94-DA77087F0A4B}" type="datetime1">
              <a:rPr lang="de-DE" smtClean="0"/>
              <a:t>06.01.2020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7E9B01-2145-DB4D-90C0-FE8CC55FD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5C545E5-C7BF-D64D-87F1-7981E95390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39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0A9FBBF1-2128-0D46-A903-D4383F5E4CF1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7EF33ECA-2998-6E4B-AE2D-2D3C6B6F64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67500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949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BD232F73-696F-B24C-8E4D-70398434508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F518EEE-8038-AC46-B178-685061859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 algn="ctr">
              <a:defRPr sz="60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8461E53-3DDD-3042-B451-43C390ACF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Poppins" pitchFamily="2" charset="77"/>
                <a:cs typeface="Poppins" pitchFamily="2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4DBAD0A3-FBA4-9647-B602-38897102E7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7"/>
            <a:ext cx="1409700" cy="471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380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A65BC6-95DA-3F48-BF65-C5E7CCCF9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aseline="0"/>
            </a:lvl1pPr>
          </a:lstStyle>
          <a:p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7216DD-2CF0-5247-A898-4D1031478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 typeface="Arial" panose="020B0604020202020204" pitchFamily="34" charset="0"/>
              <a:buNone/>
              <a:defRPr baseline="0"/>
            </a:lvl1pPr>
          </a:lstStyle>
          <a:p>
            <a:pPr lvl="0"/>
            <a:endParaRPr lang="en-US" dirty="0" smtClean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300BFD-D844-9842-A98E-FDBEDB7E7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61946-CBAF-4C67-B3D2-C714640FF197}" type="datetime1">
              <a:rPr lang="de-DE" smtClean="0"/>
              <a:t>06.01.2020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7E9B01-2145-DB4D-90C0-FE8CC55FD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5C545E5-C7BF-D64D-87F1-7981E95390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39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0A9FBBF1-2128-0D46-A903-D4383F5E4CF1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7EF33ECA-2998-6E4B-AE2D-2D3C6B6F64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6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395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EE2CCA-CF02-5743-A416-A289D4D5C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endParaRPr lang="de-DE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9E6B7A6-870F-5949-8848-F27FCA771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365CD-23F5-4106-B0CC-42C732F921AE}" type="datetime1">
              <a:rPr lang="de-DE" smtClean="0"/>
              <a:t>06.01.2020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6D04E6D-824C-CA4A-8678-8E2407335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4F5F41F-7EAB-D343-9AD6-4E650724A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‹Nr.›</a:t>
            </a:fld>
            <a:endParaRPr lang="de-DE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A2A50E75-4AF1-1440-98AC-6D7B898E4A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6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361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A65BC6-95DA-3F48-BF65-C5E7CCCF9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aseline="0"/>
            </a:lvl1pPr>
          </a:lstStyle>
          <a:p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7216DD-2CF0-5247-A898-4D1031478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 typeface="Arial" panose="020B0604020202020204" pitchFamily="34" charset="0"/>
              <a:buNone/>
              <a:defRPr baseline="0"/>
            </a:lvl1pPr>
          </a:lstStyle>
          <a:p>
            <a:pPr lvl="0"/>
            <a:endParaRPr lang="en-US" dirty="0" smtClean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300BFD-D844-9842-A98E-FDBEDB7E7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3665B-C343-4D30-8CC9-699EC1806F24}" type="datetime1">
              <a:rPr lang="de-DE" smtClean="0"/>
              <a:t>06.01.2020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7E9B01-2145-DB4D-90C0-FE8CC55FD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5C545E5-C7BF-D64D-87F1-7981E95390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39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0A9FBBF1-2128-0D46-A903-D4383F5E4CF1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7EF33ECA-2998-6E4B-AE2D-2D3C6B6F64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6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251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EE2CCA-CF02-5743-A416-A289D4D5C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CF97C85-F75B-394B-B9A8-498A7AC56E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6041"/>
            <a:ext cx="5181600" cy="4000921"/>
          </a:xfrm>
        </p:spPr>
        <p:txBody>
          <a:bodyPr/>
          <a:lstStyle>
            <a:lvl1pPr algn="ctr">
              <a:defRPr baseline="0"/>
            </a:lvl1pPr>
            <a:lvl2pPr marL="800100" marR="0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lvl2pPr>
            <a:lvl3pPr>
              <a:defRPr/>
            </a:lvl3pPr>
          </a:lstStyle>
          <a:p>
            <a:pPr lvl="0"/>
            <a:endParaRPr lang="en-US" dirty="0" smtClean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9942077-9076-BD45-82A4-8F713976759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2176041"/>
            <a:ext cx="5181600" cy="4000921"/>
          </a:xfrm>
        </p:spPr>
        <p:txBody>
          <a:bodyPr/>
          <a:lstStyle>
            <a:lvl1pPr algn="ctr">
              <a:defRPr/>
            </a:lvl1pPr>
          </a:lstStyle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9E6B7A6-870F-5949-8848-F27FCA771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BF3AC-275F-4E60-BF62-FF985829C341}" type="datetime1">
              <a:rPr lang="de-DE" smtClean="0"/>
              <a:t>06.01.2020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6D04E6D-824C-CA4A-8678-8E2407335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4F5F41F-7EAB-D343-9AD6-4E650724A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‹Nr.›</a:t>
            </a:fld>
            <a:endParaRPr lang="de-DE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A2A50E75-4AF1-1440-98AC-6D7B898E4A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6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078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B613CF-6DC7-EF4E-A41B-78295C63A8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1224801-83C3-FD4A-9F2D-DB633819E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61D0-683A-4CB8-94F3-925B59920270}" type="datetime1">
              <a:rPr lang="de-DE" smtClean="0"/>
              <a:t>06.01.2020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C6868E9-4FB5-D24A-B901-41F1FCCF6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04F39F7-1ED7-DB46-A4E6-DCB6D1D5B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‹Nr.›</a:t>
            </a:fld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5EFE8E75-B035-2345-8EC0-D192FC9EBDA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6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899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6A25366-F27F-014D-80AE-4C0F93A7B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44AB3-41D2-455E-B76F-EB779F725CD5}" type="datetime1">
              <a:rPr lang="de-DE" smtClean="0"/>
              <a:t>06.01.2020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C6E91EE-04A7-6545-AEAC-1FA0457E0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240ABEB-8F0B-4042-BFEC-FC32772AC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CA107A4E-F480-B840-99A1-E7A94FEEA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6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883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F28167B-32A2-0448-8CFF-4DF40AEA0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2243"/>
            <a:ext cx="10515600" cy="9404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423466F-B552-DA42-A04B-EAFA1317B0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64465"/>
            <a:ext cx="10515600" cy="4012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4"/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5AF2E70-6F05-9641-B535-C481861ED8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accent1"/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C0854E4A-30FA-4D06-AFE4-0398AE922707}" type="datetime1">
              <a:rPr lang="de-DE" smtClean="0"/>
              <a:t>06.01.2020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6CC905-7515-524F-9C91-FD40AEF85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7F2C558-D589-9546-A818-9AD8B89D19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39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0A9FBBF1-2128-0D46-A903-D4383F5E4CF1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00911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1" r:id="rId4"/>
    <p:sldLayoutId id="2147483652" r:id="rId5"/>
    <p:sldLayoutId id="2147483663" r:id="rId6"/>
    <p:sldLayoutId id="2147483662" r:id="rId7"/>
    <p:sldLayoutId id="2147483654" r:id="rId8"/>
    <p:sldLayoutId id="2147483655" r:id="rId9"/>
    <p:sldLayoutId id="2147483660" r:id="rId10"/>
    <p:sldLayoutId id="2147483664" r:id="rId11"/>
    <p:sldLayoutId id="2147483665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Poppins SemiBold" pitchFamily="2" charset="77"/>
          <a:ea typeface="+mj-ea"/>
          <a:cs typeface="Poppins SemiBold" pitchFamily="2" charset="77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None/>
        <a:defRPr sz="2400" b="0" i="0" kern="1200">
          <a:solidFill>
            <a:schemeClr val="tx1"/>
          </a:solidFill>
          <a:latin typeface="Poppins" pitchFamily="2" charset="77"/>
          <a:ea typeface="+mn-ea"/>
          <a:cs typeface="Poppins" pitchFamily="2" charset="77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200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180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mbol" pitchFamily="2" charset="2"/>
        <a:buNone/>
        <a:defRPr sz="1800" b="0" i="0" kern="1200">
          <a:solidFill>
            <a:schemeClr val="accent6"/>
          </a:solidFill>
          <a:latin typeface="Poppins Light" pitchFamily="2" charset="77"/>
          <a:ea typeface="+mn-ea"/>
          <a:cs typeface="Poppins Light" pitchFamily="2" charset="77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mbol" pitchFamily="2" charset="2"/>
        <a:buNone/>
        <a:defRPr sz="1800" b="0" i="0" kern="1200">
          <a:solidFill>
            <a:schemeClr val="accent6"/>
          </a:solidFill>
          <a:latin typeface="Poppins ExtraLight" pitchFamily="2" charset="77"/>
          <a:ea typeface="+mn-ea"/>
          <a:cs typeface="Poppins ExtraLight" pitchFamily="2" charset="77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24.png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30.png"/><Relationship Id="rId4" Type="http://schemas.openxmlformats.org/officeDocument/2006/relationships/image" Target="../media/image2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7.png"/><Relationship Id="rId7" Type="http://schemas.openxmlformats.org/officeDocument/2006/relationships/image" Target="../media/image3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31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8.png"/><Relationship Id="rId4" Type="http://schemas.openxmlformats.org/officeDocument/2006/relationships/image" Target="../media/image33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s://demo.openimis.org/" TargetMode="External"/><Relationship Id="rId3" Type="http://schemas.openxmlformats.org/officeDocument/2006/relationships/hyperlink" Target="http://www.openimis.org/" TargetMode="External"/><Relationship Id="rId7" Type="http://schemas.openxmlformats.org/officeDocument/2006/relationships/hyperlink" Target="http://www.github.com/openimi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penimis.atlassian.net/wiki/spaces/OP/overview" TargetMode="External"/><Relationship Id="rId5" Type="http://schemas.openxmlformats.org/officeDocument/2006/relationships/hyperlink" Target="https://openimis.atlassian.net/wiki/spaces/OP/pages/40763404/Technical+advisory+group" TargetMode="External"/><Relationship Id="rId4" Type="http://schemas.openxmlformats.org/officeDocument/2006/relationships/hyperlink" Target="https://openimis.atlassian.net/wiki/spaces/OP/pages/40566794/Steering+Group" TargetMode="External"/><Relationship Id="rId9" Type="http://schemas.openxmlformats.org/officeDocument/2006/relationships/hyperlink" Target="https://openimis.atlassian.net/servicedesk/customer/portal/1" TargetMode="Externa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s://thenounproject.com/search/?q=mobile%20network&amp;i=996152" TargetMode="External"/><Relationship Id="rId3" Type="http://schemas.openxmlformats.org/officeDocument/2006/relationships/hyperlink" Target="https://thenounproject.com/search/?q=payment&amp;i=2047581" TargetMode="External"/><Relationship Id="rId7" Type="http://schemas.openxmlformats.org/officeDocument/2006/relationships/hyperlink" Target="https://thenounproject.com/search/?q=medication&amp;i=1091553" TargetMode="External"/><Relationship Id="rId2" Type="http://schemas.openxmlformats.org/officeDocument/2006/relationships/hyperlink" Target="https://creativecommons.org/licenses/by/3.0/us/legalcod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henounproject.com/search/?q=pharmacy&amp;i=1949514" TargetMode="External"/><Relationship Id="rId5" Type="http://schemas.openxmlformats.org/officeDocument/2006/relationships/hyperlink" Target="https://thenounproject.com/term/hospital/2390457/" TargetMode="External"/><Relationship Id="rId10" Type="http://schemas.openxmlformats.org/officeDocument/2006/relationships/hyperlink" Target="https://thenounproject.com/term/contract-document/1748473/" TargetMode="External"/><Relationship Id="rId4" Type="http://schemas.openxmlformats.org/officeDocument/2006/relationships/hyperlink" Target="https://thenounproject.com/search/?q=hospital&amp;i=2829615" TargetMode="External"/><Relationship Id="rId9" Type="http://schemas.openxmlformats.org/officeDocument/2006/relationships/hyperlink" Target="https://thenounproject.com/search/?q=worker&amp;i=892650" TargetMode="Externa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s://thenounproject.com/search/?q=picture%20of%20a%20person&amp;i=960497" TargetMode="External"/><Relationship Id="rId3" Type="http://schemas.openxmlformats.org/officeDocument/2006/relationships/hyperlink" Target="https://thenounproject.com/search/?q=family%20with%20grandparents&amp;creator=1840742&amp;i=1915285" TargetMode="External"/><Relationship Id="rId7" Type="http://schemas.openxmlformats.org/officeDocument/2006/relationships/hyperlink" Target="https://thenounproject.com/search/?q=scan%20qr%20code&amp;i=1890475" TargetMode="External"/><Relationship Id="rId2" Type="http://schemas.openxmlformats.org/officeDocument/2006/relationships/hyperlink" Target="https://creativecommons.org/licenses/by/3.0/us/legalcod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henounproject.com/search/?q=officer&amp;i=2761721" TargetMode="External"/><Relationship Id="rId5" Type="http://schemas.openxmlformats.org/officeDocument/2006/relationships/hyperlink" Target="https://thenounproject.com/search/?q=medical%20insurance&amp;i=1174367" TargetMode="External"/><Relationship Id="rId10" Type="http://schemas.openxmlformats.org/officeDocument/2006/relationships/hyperlink" Target="https://thenounproject.com/search/?q=money%20and%20receipt&amp;i=888022" TargetMode="External"/><Relationship Id="rId4" Type="http://schemas.openxmlformats.org/officeDocument/2006/relationships/hyperlink" Target="https://thenounproject.com/search/?q=medical%20services&amp;i=2058774" TargetMode="External"/><Relationship Id="rId9" Type="http://schemas.openxmlformats.org/officeDocument/2006/relationships/hyperlink" Target="https://thenounproject.com/search/?q=take%20a%20picture&amp;i=718944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thenounproject.com/search/?q=write%20document&amp;i=403326" TargetMode="External"/><Relationship Id="rId2" Type="http://schemas.openxmlformats.org/officeDocument/2006/relationships/hyperlink" Target="https://creativecommons.org/licenses/by/3.0/us/legalcod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henounproject.com/search/?q=person%20walking&amp;i=117151" TargetMode="External"/><Relationship Id="rId5" Type="http://schemas.openxmlformats.org/officeDocument/2006/relationships/hyperlink" Target="https://thenounproject.com/search/?q=show%20card&amp;i=17310" TargetMode="External"/><Relationship Id="rId4" Type="http://schemas.openxmlformats.org/officeDocument/2006/relationships/hyperlink" Target="https://thenounproject.com/search/?q=flyers&amp;i=1697078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4.emf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7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21.png"/><Relationship Id="rId5" Type="http://schemas.openxmlformats.org/officeDocument/2006/relationships/image" Target="../media/image14.png"/><Relationship Id="rId10" Type="http://schemas.openxmlformats.org/officeDocument/2006/relationships/image" Target="../media/image20.png"/><Relationship Id="rId4" Type="http://schemas.openxmlformats.org/officeDocument/2006/relationships/image" Target="../media/image12.png"/><Relationship Id="rId9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01800" y="2974473"/>
            <a:ext cx="9144000" cy="2387600"/>
          </a:xfrm>
        </p:spPr>
        <p:txBody>
          <a:bodyPr>
            <a:normAutofit/>
          </a:bodyPr>
          <a:lstStyle/>
          <a:p>
            <a:r>
              <a:rPr lang="en-GB" sz="4800" dirty="0" smtClean="0"/>
              <a:t>Running an </a:t>
            </a:r>
            <a:r>
              <a:rPr lang="en-GB" sz="4800" dirty="0" err="1" smtClean="0"/>
              <a:t>openIMIS</a:t>
            </a:r>
            <a:r>
              <a:rPr lang="en-GB" sz="4800" dirty="0" smtClean="0"/>
              <a:t> Demo</a:t>
            </a:r>
            <a:br>
              <a:rPr lang="en-GB" sz="4800" dirty="0" smtClean="0"/>
            </a:br>
            <a:r>
              <a:rPr lang="en-GB" sz="4800" dirty="0" smtClean="0"/>
              <a:t/>
            </a:r>
            <a:br>
              <a:rPr lang="en-GB" sz="4800" dirty="0" smtClean="0"/>
            </a:br>
            <a:r>
              <a:rPr lang="en-GB" sz="4000" dirty="0" smtClean="0"/>
              <a:t/>
            </a:r>
            <a:br>
              <a:rPr lang="en-GB" sz="4000" dirty="0" smtClean="0"/>
            </a:br>
            <a:endParaRPr lang="en-GB" sz="3100" dirty="0"/>
          </a:p>
        </p:txBody>
      </p:sp>
    </p:spTree>
    <p:extLst>
      <p:ext uri="{BB962C8B-B14F-4D97-AF65-F5344CB8AC3E}">
        <p14:creationId xmlns:p14="http://schemas.microsoft.com/office/powerpoint/2010/main" val="206501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1525644"/>
            <a:ext cx="12192000" cy="1007697"/>
          </a:xfrm>
          <a:prstGeom prst="rect">
            <a:avLst/>
          </a:prstGeom>
          <a:solidFill>
            <a:srgbClr val="095A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10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pic>
        <p:nvPicPr>
          <p:cNvPr id="10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9524" y="445708"/>
            <a:ext cx="532543" cy="532543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469265" y="1617083"/>
            <a:ext cx="112347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Overview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  <a:p>
            <a:pPr algn="ctr"/>
            <a:r>
              <a:rPr lang="en-GB" sz="14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openIMIS 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875000" y="2934393"/>
            <a:ext cx="6677495" cy="3386194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Overview of data flow    1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Construction of a scheme    2    </a:t>
            </a:r>
          </a:p>
          <a:p>
            <a:pPr algn="r"/>
            <a:r>
              <a:rPr lang="en-US" b="1" dirty="0" smtClean="0">
                <a:solidFill>
                  <a:srgbClr val="32757E"/>
                </a:solidFill>
                <a:ea typeface="Calibri Light" charset="0"/>
                <a:cs typeface="Calibri Light" charset="0"/>
              </a:rPr>
              <a:t>Processes    </a:t>
            </a:r>
            <a:r>
              <a:rPr lang="en-GB" b="1" dirty="0" smtClean="0">
                <a:solidFill>
                  <a:srgbClr val="006666"/>
                </a:solidFill>
              </a:rPr>
              <a:t>3    </a:t>
            </a:r>
            <a:endParaRPr lang="en-GB" b="1" dirty="0">
              <a:solidFill>
                <a:srgbClr val="006666"/>
              </a:solidFill>
            </a:endParaRPr>
          </a:p>
          <a:p>
            <a:pPr algn="r"/>
            <a:r>
              <a:rPr lang="en-GB" b="1" dirty="0" smtClean="0">
                <a:solidFill>
                  <a:srgbClr val="006666"/>
                </a:solidFill>
              </a:rPr>
              <a:t>Enrolment Processes  3a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Health service Utilization  3b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Claims processes  3c    </a:t>
            </a:r>
            <a:endParaRPr lang="en-GB" sz="1800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Renewal processes  3d    </a:t>
            </a:r>
            <a:endParaRPr lang="en-GB" sz="1800" dirty="0">
              <a:solidFill>
                <a:srgbClr val="006666"/>
              </a:solidFill>
            </a:endParaRPr>
          </a:p>
          <a:p>
            <a:endParaRPr lang="en-GB" sz="2000" dirty="0">
              <a:solidFill>
                <a:srgbClr val="006666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9399525" y="468484"/>
            <a:ext cx="2306840" cy="593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3494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18197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de-CH" sz="3600" dirty="0" err="1" smtClean="0"/>
              <a:t>Enrolment</a:t>
            </a:r>
            <a:r>
              <a:rPr lang="de-CH" sz="3600" dirty="0" smtClean="0"/>
              <a:t> </a:t>
            </a:r>
            <a:r>
              <a:rPr lang="de-CH" sz="3600" dirty="0" err="1" smtClean="0"/>
              <a:t>Process</a:t>
            </a:r>
            <a:endParaRPr lang="de-C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31328"/>
            <a:ext cx="10515600" cy="4012497"/>
          </a:xfrm>
        </p:spPr>
        <p:txBody>
          <a:bodyPr>
            <a:normAutofit fontScale="92500"/>
          </a:bodyPr>
          <a:lstStyle/>
          <a:p>
            <a:r>
              <a:rPr lang="de-CH" dirty="0" err="1" smtClean="0"/>
              <a:t>Based</a:t>
            </a:r>
            <a:r>
              <a:rPr lang="de-CH" dirty="0" smtClean="0"/>
              <a:t> on </a:t>
            </a:r>
            <a:r>
              <a:rPr lang="de-CH" dirty="0" err="1" smtClean="0"/>
              <a:t>audience</a:t>
            </a:r>
            <a:r>
              <a:rPr lang="de-CH" dirty="0" smtClean="0"/>
              <a:t> </a:t>
            </a:r>
            <a:r>
              <a:rPr lang="de-CH" dirty="0" err="1" smtClean="0"/>
              <a:t>decide</a:t>
            </a:r>
            <a:r>
              <a:rPr lang="de-CH" dirty="0" smtClean="0"/>
              <a:t> </a:t>
            </a:r>
            <a:r>
              <a:rPr lang="de-CH" dirty="0" err="1" smtClean="0"/>
              <a:t>whether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use</a:t>
            </a:r>
            <a:r>
              <a:rPr lang="de-CH" dirty="0" smtClean="0"/>
              <a:t> a </a:t>
            </a:r>
            <a:r>
              <a:rPr lang="de-CH" dirty="0" err="1" smtClean="0"/>
              <a:t>visualization</a:t>
            </a:r>
            <a:r>
              <a:rPr lang="de-CH" dirty="0" smtClean="0"/>
              <a:t> </a:t>
            </a:r>
            <a:r>
              <a:rPr lang="de-CH" dirty="0" err="1" smtClean="0"/>
              <a:t>diagram</a:t>
            </a:r>
            <a:r>
              <a:rPr lang="de-CH" dirty="0" smtClean="0"/>
              <a:t> (</a:t>
            </a:r>
            <a:r>
              <a:rPr lang="de-CH" dirty="0" err="1" smtClean="0"/>
              <a:t>example</a:t>
            </a:r>
            <a:r>
              <a:rPr lang="de-CH" dirty="0" smtClean="0"/>
              <a:t> in </a:t>
            </a:r>
            <a:r>
              <a:rPr lang="de-CH" dirty="0" err="1" smtClean="0"/>
              <a:t>next</a:t>
            </a:r>
            <a:r>
              <a:rPr lang="de-CH" dirty="0" smtClean="0"/>
              <a:t> </a:t>
            </a:r>
            <a:r>
              <a:rPr lang="de-CH" dirty="0" err="1" smtClean="0"/>
              <a:t>slide</a:t>
            </a:r>
            <a:r>
              <a:rPr lang="de-CH" dirty="0" smtClean="0"/>
              <a:t>)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show</a:t>
            </a:r>
            <a:r>
              <a:rPr lang="de-CH" dirty="0" smtClean="0"/>
              <a:t> </a:t>
            </a:r>
            <a:r>
              <a:rPr lang="de-CH" dirty="0" err="1" smtClean="0"/>
              <a:t>how</a:t>
            </a:r>
            <a:r>
              <a:rPr lang="de-CH" dirty="0" smtClean="0"/>
              <a:t> a </a:t>
            </a:r>
            <a:r>
              <a:rPr lang="de-CH" dirty="0" err="1" smtClean="0"/>
              <a:t>general</a:t>
            </a:r>
            <a:r>
              <a:rPr lang="de-CH" dirty="0" smtClean="0"/>
              <a:t> </a:t>
            </a:r>
            <a:r>
              <a:rPr lang="de-CH" dirty="0" err="1" smtClean="0"/>
              <a:t>process</a:t>
            </a:r>
            <a:r>
              <a:rPr lang="de-CH" dirty="0" smtClean="0"/>
              <a:t> </a:t>
            </a:r>
            <a:r>
              <a:rPr lang="de-CH" dirty="0" err="1" smtClean="0"/>
              <a:t>flows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how</a:t>
            </a:r>
            <a:r>
              <a:rPr lang="de-CH" dirty="0" smtClean="0"/>
              <a:t> </a:t>
            </a:r>
            <a:r>
              <a:rPr lang="de-CH" dirty="0" err="1" smtClean="0"/>
              <a:t>openIMIS</a:t>
            </a:r>
            <a:r>
              <a:rPr lang="de-CH" dirty="0" smtClean="0"/>
              <a:t> </a:t>
            </a:r>
            <a:r>
              <a:rPr lang="de-CH" dirty="0" err="1" smtClean="0"/>
              <a:t>fits</a:t>
            </a:r>
            <a:r>
              <a:rPr lang="de-CH" dirty="0" smtClean="0"/>
              <a:t> </a:t>
            </a:r>
            <a:r>
              <a:rPr lang="de-CH" dirty="0" err="1" smtClean="0"/>
              <a:t>within</a:t>
            </a:r>
            <a:r>
              <a:rPr lang="de-CH" dirty="0" smtClean="0"/>
              <a:t> </a:t>
            </a:r>
            <a:r>
              <a:rPr lang="de-CH" dirty="0" err="1" smtClean="0"/>
              <a:t>it</a:t>
            </a:r>
            <a:r>
              <a:rPr lang="de-CH" dirty="0" smtClean="0"/>
              <a:t>/</a:t>
            </a:r>
            <a:r>
              <a:rPr lang="de-CH" dirty="0" err="1" smtClean="0"/>
              <a:t>what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role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system</a:t>
            </a:r>
            <a:endParaRPr lang="de-CH" dirty="0" smtClean="0"/>
          </a:p>
          <a:p>
            <a:r>
              <a:rPr lang="de-CH" dirty="0" smtClean="0"/>
              <a:t> </a:t>
            </a:r>
            <a:r>
              <a:rPr lang="de-CH" dirty="0" err="1" smtClean="0"/>
              <a:t>Ideally</a:t>
            </a:r>
            <a:r>
              <a:rPr lang="de-CH" dirty="0" smtClean="0"/>
              <a:t> </a:t>
            </a:r>
            <a:r>
              <a:rPr lang="de-CH" dirty="0" err="1" smtClean="0"/>
              <a:t>try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draft</a:t>
            </a:r>
            <a:r>
              <a:rPr lang="de-CH" dirty="0" smtClean="0"/>
              <a:t> </a:t>
            </a:r>
            <a:r>
              <a:rPr lang="de-CH" dirty="0" err="1" smtClean="0"/>
              <a:t>this</a:t>
            </a:r>
            <a:r>
              <a:rPr lang="de-CH" dirty="0"/>
              <a:t> </a:t>
            </a:r>
            <a:r>
              <a:rPr lang="de-CH" dirty="0" smtClean="0"/>
              <a:t>in a </a:t>
            </a:r>
            <a:r>
              <a:rPr lang="de-CH" dirty="0" err="1" smtClean="0"/>
              <a:t>way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audience</a:t>
            </a:r>
            <a:r>
              <a:rPr lang="de-CH" dirty="0" smtClean="0"/>
              <a:t> </a:t>
            </a:r>
            <a:r>
              <a:rPr lang="de-CH" dirty="0" err="1" smtClean="0"/>
              <a:t>can</a:t>
            </a:r>
            <a:r>
              <a:rPr lang="de-CH" dirty="0" smtClean="0"/>
              <a:t> </a:t>
            </a:r>
            <a:r>
              <a:rPr lang="de-CH" dirty="0" err="1" smtClean="0"/>
              <a:t>relate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endParaRPr lang="de-CH" dirty="0" smtClean="0"/>
          </a:p>
          <a:p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make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demo</a:t>
            </a:r>
            <a:r>
              <a:rPr lang="de-CH" dirty="0" smtClean="0"/>
              <a:t> </a:t>
            </a:r>
            <a:r>
              <a:rPr lang="de-CH" dirty="0" err="1" smtClean="0"/>
              <a:t>faster</a:t>
            </a:r>
            <a:r>
              <a:rPr lang="de-CH" dirty="0" smtClean="0"/>
              <a:t> </a:t>
            </a:r>
            <a:r>
              <a:rPr lang="de-CH" dirty="0" err="1" smtClean="0"/>
              <a:t>have</a:t>
            </a:r>
            <a:r>
              <a:rPr lang="de-CH" dirty="0" smtClean="0"/>
              <a:t> a </a:t>
            </a:r>
            <a:r>
              <a:rPr lang="de-CH" dirty="0" err="1" smtClean="0"/>
              <a:t>housheold</a:t>
            </a:r>
            <a:r>
              <a:rPr lang="de-CH" dirty="0" smtClean="0"/>
              <a:t> </a:t>
            </a:r>
            <a:r>
              <a:rPr lang="de-CH" dirty="0" err="1" smtClean="0"/>
              <a:t>enrolled</a:t>
            </a:r>
            <a:r>
              <a:rPr lang="de-CH" dirty="0" smtClean="0"/>
              <a:t> </a:t>
            </a:r>
            <a:r>
              <a:rPr lang="de-CH" dirty="0" err="1" smtClean="0"/>
              <a:t>already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/>
              <a:t> </a:t>
            </a:r>
            <a:r>
              <a:rPr lang="de-CH" dirty="0" err="1" smtClean="0"/>
              <a:t>show</a:t>
            </a:r>
            <a:r>
              <a:rPr lang="de-CH" dirty="0" smtClean="0"/>
              <a:t> </a:t>
            </a:r>
            <a:r>
              <a:rPr lang="de-CH" dirty="0" err="1" smtClean="0"/>
              <a:t>that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demonstrate</a:t>
            </a:r>
            <a:r>
              <a:rPr lang="de-CH" dirty="0" smtClean="0"/>
              <a:t> </a:t>
            </a:r>
            <a:r>
              <a:rPr lang="de-CH" dirty="0" err="1" smtClean="0"/>
              <a:t>info</a:t>
            </a:r>
            <a:r>
              <a:rPr lang="de-CH" dirty="0" smtClean="0"/>
              <a:t> </a:t>
            </a:r>
            <a:r>
              <a:rPr lang="de-CH" dirty="0" err="1" smtClean="0"/>
              <a:t>captured</a:t>
            </a:r>
            <a:endParaRPr lang="de-CH" dirty="0" smtClean="0"/>
          </a:p>
          <a:p>
            <a:r>
              <a:rPr lang="de-CH" dirty="0" err="1" smtClean="0"/>
              <a:t>Based</a:t>
            </a:r>
            <a:r>
              <a:rPr lang="de-CH" dirty="0" smtClean="0"/>
              <a:t> on </a:t>
            </a:r>
            <a:r>
              <a:rPr lang="de-CH" dirty="0" err="1" smtClean="0"/>
              <a:t>available</a:t>
            </a:r>
            <a:r>
              <a:rPr lang="de-CH" dirty="0" smtClean="0"/>
              <a:t> time </a:t>
            </a:r>
            <a:r>
              <a:rPr lang="de-CH" dirty="0" err="1" smtClean="0"/>
              <a:t>decide</a:t>
            </a:r>
            <a:r>
              <a:rPr lang="de-CH" dirty="0" smtClean="0"/>
              <a:t> </a:t>
            </a:r>
            <a:r>
              <a:rPr lang="de-CH" dirty="0" err="1" smtClean="0"/>
              <a:t>whether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show</a:t>
            </a:r>
            <a:r>
              <a:rPr lang="de-CH" dirty="0" smtClean="0"/>
              <a:t> mobile </a:t>
            </a:r>
            <a:r>
              <a:rPr lang="de-CH" dirty="0" err="1" smtClean="0"/>
              <a:t>phone</a:t>
            </a:r>
            <a:r>
              <a:rPr lang="de-CH" dirty="0" smtClean="0"/>
              <a:t> (</a:t>
            </a:r>
            <a:r>
              <a:rPr lang="de-CH" dirty="0" err="1" smtClean="0"/>
              <a:t>or</a:t>
            </a:r>
            <a:r>
              <a:rPr lang="de-CH" dirty="0" smtClean="0"/>
              <a:t> </a:t>
            </a:r>
            <a:r>
              <a:rPr lang="de-CH" dirty="0" err="1" smtClean="0"/>
              <a:t>only</a:t>
            </a:r>
            <a:r>
              <a:rPr lang="de-CH" dirty="0" smtClean="0"/>
              <a:t> </a:t>
            </a:r>
            <a:r>
              <a:rPr lang="de-CH" dirty="0" err="1" smtClean="0"/>
              <a:t>show</a:t>
            </a:r>
            <a:r>
              <a:rPr lang="de-CH" dirty="0" smtClean="0"/>
              <a:t> mobile </a:t>
            </a:r>
            <a:r>
              <a:rPr lang="de-CH" dirty="0" err="1" smtClean="0"/>
              <a:t>phone</a:t>
            </a:r>
            <a:r>
              <a:rPr lang="de-CH" dirty="0" smtClean="0"/>
              <a:t> – </a:t>
            </a:r>
            <a:r>
              <a:rPr lang="de-CH" dirty="0" err="1" smtClean="0"/>
              <a:t>mandatory</a:t>
            </a:r>
            <a:r>
              <a:rPr lang="de-CH" dirty="0" smtClean="0"/>
              <a:t> </a:t>
            </a:r>
            <a:r>
              <a:rPr lang="de-CH" dirty="0" err="1" smtClean="0"/>
              <a:t>fields</a:t>
            </a:r>
            <a:r>
              <a:rPr lang="de-CH" dirty="0" smtClean="0"/>
              <a:t>) – </a:t>
            </a:r>
            <a:r>
              <a:rPr lang="de-CH" dirty="0" err="1" smtClean="0"/>
              <a:t>keep</a:t>
            </a:r>
            <a:r>
              <a:rPr lang="de-CH" dirty="0" smtClean="0"/>
              <a:t> </a:t>
            </a:r>
            <a:r>
              <a:rPr lang="de-CH" dirty="0" err="1" smtClean="0"/>
              <a:t>it</a:t>
            </a:r>
            <a:r>
              <a:rPr lang="de-CH" dirty="0" smtClean="0"/>
              <a:t> simple </a:t>
            </a:r>
            <a:r>
              <a:rPr lang="de-CH" dirty="0" err="1" smtClean="0"/>
              <a:t>by</a:t>
            </a:r>
            <a:r>
              <a:rPr lang="de-CH" dirty="0" smtClean="0"/>
              <a:t> not </a:t>
            </a:r>
            <a:r>
              <a:rPr lang="de-CH" dirty="0" err="1" smtClean="0"/>
              <a:t>switching</a:t>
            </a:r>
            <a:r>
              <a:rPr lang="de-CH" dirty="0" smtClean="0"/>
              <a:t> </a:t>
            </a:r>
            <a:r>
              <a:rPr lang="de-CH" dirty="0" err="1" smtClean="0"/>
              <a:t>across</a:t>
            </a:r>
            <a:r>
              <a:rPr lang="de-CH" dirty="0" smtClean="0"/>
              <a:t> </a:t>
            </a:r>
            <a:r>
              <a:rPr lang="de-CH" dirty="0" err="1" smtClean="0"/>
              <a:t>too</a:t>
            </a:r>
            <a:r>
              <a:rPr lang="de-CH" dirty="0" smtClean="0"/>
              <a:t> </a:t>
            </a:r>
            <a:r>
              <a:rPr lang="de-CH" dirty="0" err="1" smtClean="0"/>
              <a:t>often</a:t>
            </a:r>
            <a:endParaRPr lang="de-CH" dirty="0" smtClean="0"/>
          </a:p>
          <a:p>
            <a:r>
              <a:rPr lang="de-CH" dirty="0"/>
              <a:t>Go </a:t>
            </a:r>
            <a:r>
              <a:rPr lang="de-CH" dirty="0" err="1"/>
              <a:t>through</a:t>
            </a:r>
            <a:r>
              <a:rPr lang="de-CH" dirty="0"/>
              <a:t> all </a:t>
            </a:r>
            <a:r>
              <a:rPr lang="de-CH" dirty="0" err="1"/>
              <a:t>screens</a:t>
            </a:r>
            <a:r>
              <a:rPr lang="de-CH" dirty="0"/>
              <a:t> in different time </a:t>
            </a:r>
            <a:r>
              <a:rPr lang="de-CH" dirty="0" err="1"/>
              <a:t>blocks</a:t>
            </a:r>
            <a:r>
              <a:rPr lang="de-CH" dirty="0"/>
              <a:t>: Block 1 – </a:t>
            </a:r>
            <a:r>
              <a:rPr lang="de-CH" dirty="0" err="1" smtClean="0"/>
              <a:t>enrolment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HHH, HH </a:t>
            </a:r>
            <a:r>
              <a:rPr lang="de-CH" dirty="0" err="1" smtClean="0"/>
              <a:t>members</a:t>
            </a:r>
            <a:r>
              <a:rPr lang="de-CH" dirty="0" smtClean="0"/>
              <a:t>; Block 2 - </a:t>
            </a:r>
            <a:r>
              <a:rPr lang="de-CH" dirty="0" err="1" smtClean="0"/>
              <a:t>Policies</a:t>
            </a:r>
            <a:r>
              <a:rPr lang="de-CH" dirty="0" smtClean="0"/>
              <a:t> &amp; </a:t>
            </a:r>
            <a:r>
              <a:rPr lang="de-CH" dirty="0" err="1" smtClean="0"/>
              <a:t>Contributions</a:t>
            </a:r>
            <a:r>
              <a:rPr lang="de-CH" dirty="0" smtClean="0"/>
              <a:t>; Block 3 – Mobile </a:t>
            </a:r>
            <a:r>
              <a:rPr lang="de-CH" dirty="0" err="1" smtClean="0"/>
              <a:t>app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04384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12</a:t>
            </a:fld>
            <a:endParaRPr lang="de-DE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21730" y="556424"/>
            <a:ext cx="10701494" cy="90222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Poppins SemiBold" pitchFamily="2" charset="77"/>
                <a:ea typeface="+mj-ea"/>
                <a:cs typeface="Poppins SemiBold" pitchFamily="2" charset="77"/>
              </a:defRPr>
            </a:lvl1pPr>
          </a:lstStyle>
          <a:p>
            <a:pPr algn="ctr"/>
            <a:r>
              <a:rPr lang="de-CH" sz="3200" dirty="0" err="1" smtClean="0"/>
              <a:t>Enrolment</a:t>
            </a:r>
            <a:r>
              <a:rPr lang="de-CH" sz="3200" dirty="0" smtClean="0"/>
              <a:t> I – Sample </a:t>
            </a:r>
            <a:r>
              <a:rPr lang="de-CH" sz="3600" dirty="0" err="1" smtClean="0"/>
              <a:t>processes</a:t>
            </a:r>
            <a:endParaRPr lang="de-CH" sz="3200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9715" y="2436854"/>
            <a:ext cx="1669035" cy="1435806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612"/>
          <a:stretch/>
        </p:blipFill>
        <p:spPr>
          <a:xfrm>
            <a:off x="9053813" y="2422993"/>
            <a:ext cx="1856774" cy="1585465"/>
          </a:xfrm>
          <a:prstGeom prst="rect">
            <a:avLst/>
          </a:prstGeom>
        </p:spPr>
      </p:pic>
      <p:sp>
        <p:nvSpPr>
          <p:cNvPr id="15" name="Pfeil nach rechts 14"/>
          <p:cNvSpPr/>
          <p:nvPr/>
        </p:nvSpPr>
        <p:spPr>
          <a:xfrm>
            <a:off x="2889423" y="3127436"/>
            <a:ext cx="890888" cy="2714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Rechteck 43"/>
          <p:cNvSpPr/>
          <p:nvPr/>
        </p:nvSpPr>
        <p:spPr>
          <a:xfrm>
            <a:off x="9110708" y="4308425"/>
            <a:ext cx="174298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DE" dirty="0" err="1">
                <a:latin typeface="Poppins SemiBold"/>
              </a:rPr>
              <a:t>With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the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app</a:t>
            </a:r>
            <a:r>
              <a:rPr lang="de-DE" dirty="0">
                <a:latin typeface="Poppins SemiBold"/>
              </a:rPr>
              <a:t>, scann QR </a:t>
            </a:r>
            <a:r>
              <a:rPr lang="de-DE" dirty="0" err="1">
                <a:latin typeface="Poppins SemiBold"/>
              </a:rPr>
              <a:t>code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of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Enrolment</a:t>
            </a:r>
            <a:r>
              <a:rPr lang="de-DE" dirty="0">
                <a:latin typeface="Poppins SemiBold"/>
              </a:rPr>
              <a:t> Form</a:t>
            </a:r>
          </a:p>
        </p:txBody>
      </p:sp>
      <p:sp>
        <p:nvSpPr>
          <p:cNvPr id="46" name="Rechteck 45"/>
          <p:cNvSpPr/>
          <p:nvPr/>
        </p:nvSpPr>
        <p:spPr>
          <a:xfrm>
            <a:off x="6374421" y="4308424"/>
            <a:ext cx="16709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DE" dirty="0" err="1">
                <a:latin typeface="Poppins SemiBold"/>
              </a:rPr>
              <a:t>Fill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Enrolment</a:t>
            </a:r>
            <a:r>
              <a:rPr lang="de-DE" dirty="0">
                <a:latin typeface="Poppins SemiBold"/>
              </a:rPr>
              <a:t> Form</a:t>
            </a:r>
          </a:p>
        </p:txBody>
      </p:sp>
      <p:pic>
        <p:nvPicPr>
          <p:cNvPr id="21" name="Grafik 20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22" b="20000"/>
          <a:stretch/>
        </p:blipFill>
        <p:spPr>
          <a:xfrm>
            <a:off x="1032649" y="2436854"/>
            <a:ext cx="1759687" cy="1410886"/>
          </a:xfrm>
          <a:prstGeom prst="rect">
            <a:avLst/>
          </a:prstGeom>
        </p:spPr>
      </p:pic>
      <p:sp>
        <p:nvSpPr>
          <p:cNvPr id="22" name="Rechteck 21"/>
          <p:cNvSpPr/>
          <p:nvPr/>
        </p:nvSpPr>
        <p:spPr>
          <a:xfrm>
            <a:off x="1230405" y="4317399"/>
            <a:ext cx="14872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DE" dirty="0" err="1">
                <a:latin typeface="Poppins SemiBold"/>
              </a:rPr>
              <a:t>Collect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contribution</a:t>
            </a:r>
            <a:endParaRPr lang="de-DE" dirty="0">
              <a:latin typeface="Poppins SemiBold"/>
            </a:endParaRPr>
          </a:p>
        </p:txBody>
      </p:sp>
      <p:pic>
        <p:nvPicPr>
          <p:cNvPr id="23" name="Grafik 22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658"/>
          <a:stretch/>
        </p:blipFill>
        <p:spPr>
          <a:xfrm>
            <a:off x="3612835" y="2301978"/>
            <a:ext cx="1866381" cy="1518157"/>
          </a:xfrm>
          <a:prstGeom prst="rect">
            <a:avLst/>
          </a:prstGeom>
        </p:spPr>
      </p:pic>
      <p:sp>
        <p:nvSpPr>
          <p:cNvPr id="24" name="Rechteck 23"/>
          <p:cNvSpPr/>
          <p:nvPr/>
        </p:nvSpPr>
        <p:spPr>
          <a:xfrm>
            <a:off x="3999873" y="4313063"/>
            <a:ext cx="10923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DE" dirty="0" err="1">
                <a:latin typeface="Poppins SemiBold"/>
              </a:rPr>
              <a:t>Provide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receipt</a:t>
            </a:r>
            <a:endParaRPr lang="de-DE" dirty="0">
              <a:latin typeface="Poppins SemiBold"/>
            </a:endParaRPr>
          </a:p>
        </p:txBody>
      </p:sp>
      <p:sp>
        <p:nvSpPr>
          <p:cNvPr id="25" name="Pfeil nach rechts 24"/>
          <p:cNvSpPr/>
          <p:nvPr/>
        </p:nvSpPr>
        <p:spPr>
          <a:xfrm>
            <a:off x="5281589" y="3154757"/>
            <a:ext cx="890888" cy="2714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Pfeil nach rechts 25"/>
          <p:cNvSpPr/>
          <p:nvPr/>
        </p:nvSpPr>
        <p:spPr>
          <a:xfrm>
            <a:off x="8162925" y="3145229"/>
            <a:ext cx="890888" cy="2714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5886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44" grpId="0"/>
      <p:bldP spid="46" grpId="0"/>
      <p:bldP spid="22" grpId="0"/>
      <p:bldP spid="24" grpId="0"/>
      <p:bldP spid="25" grpId="0" animBg="1"/>
      <p:bldP spid="2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13</a:t>
            </a:fld>
            <a:endParaRPr lang="de-DE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4520" y="2755307"/>
            <a:ext cx="1688023" cy="1445142"/>
          </a:xfrm>
          <a:prstGeom prst="rect">
            <a:avLst/>
          </a:prstGeom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9025" y="1930081"/>
            <a:ext cx="1737381" cy="1090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Pfeil nach rechts 9"/>
          <p:cNvSpPr/>
          <p:nvPr/>
        </p:nvSpPr>
        <p:spPr>
          <a:xfrm>
            <a:off x="3054828" y="2892339"/>
            <a:ext cx="1481328" cy="342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Pfeil nach rechts 12"/>
          <p:cNvSpPr/>
          <p:nvPr/>
        </p:nvSpPr>
        <p:spPr>
          <a:xfrm>
            <a:off x="6344674" y="2869894"/>
            <a:ext cx="1481328" cy="342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/>
          <p:cNvSpPr/>
          <p:nvPr/>
        </p:nvSpPr>
        <p:spPr>
          <a:xfrm>
            <a:off x="8196706" y="4379757"/>
            <a:ext cx="33362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e-DE" dirty="0" err="1">
                <a:latin typeface="Poppins SemiBold"/>
              </a:rPr>
              <a:t>Distribute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membership</a:t>
            </a:r>
            <a:r>
              <a:rPr lang="de-DE" dirty="0">
                <a:latin typeface="Poppins SemiBold"/>
              </a:rPr>
              <a:t> ID </a:t>
            </a:r>
            <a:r>
              <a:rPr lang="de-DE" dirty="0" err="1">
                <a:latin typeface="Poppins SemiBold"/>
              </a:rPr>
              <a:t>and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flyer</a:t>
            </a:r>
            <a:r>
              <a:rPr lang="de-DE" dirty="0">
                <a:latin typeface="Poppins SemiBold"/>
              </a:rPr>
              <a:t> on </a:t>
            </a:r>
            <a:r>
              <a:rPr lang="de-DE" dirty="0" err="1">
                <a:latin typeface="Poppins SemiBold"/>
              </a:rPr>
              <a:t>scheme</a:t>
            </a:r>
            <a:endParaRPr lang="de-DE" dirty="0">
              <a:latin typeface="Poppins SemiBold"/>
            </a:endParaRPr>
          </a:p>
        </p:txBody>
      </p:sp>
      <p:pic>
        <p:nvPicPr>
          <p:cNvPr id="17" name="Grafik 16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501"/>
          <a:stretch/>
        </p:blipFill>
        <p:spPr>
          <a:xfrm>
            <a:off x="4251789" y="2142846"/>
            <a:ext cx="2283512" cy="1906720"/>
          </a:xfrm>
          <a:prstGeom prst="rect">
            <a:avLst/>
          </a:prstGeom>
        </p:spPr>
      </p:pic>
      <p:sp>
        <p:nvSpPr>
          <p:cNvPr id="18" name="TextBox 46"/>
          <p:cNvSpPr txBox="1">
            <a:spLocks noChangeArrowheads="1"/>
          </p:cNvSpPr>
          <p:nvPr/>
        </p:nvSpPr>
        <p:spPr bwMode="auto">
          <a:xfrm>
            <a:off x="4236945" y="4379757"/>
            <a:ext cx="229835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756B99"/>
              </a:buClr>
              <a:buFont typeface="Wingdings" pitchFamily="2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800" dirty="0">
                <a:solidFill>
                  <a:schemeClr val="tx1"/>
                </a:solidFill>
                <a:latin typeface="Poppins SemiBold"/>
              </a:rPr>
              <a:t>Centralized or decentralized storage</a:t>
            </a:r>
          </a:p>
        </p:txBody>
      </p:sp>
      <p:pic>
        <p:nvPicPr>
          <p:cNvPr id="19" name="Grafik 18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681" y="2243001"/>
            <a:ext cx="1944635" cy="1641575"/>
          </a:xfrm>
          <a:prstGeom prst="rect">
            <a:avLst/>
          </a:prstGeom>
        </p:spPr>
      </p:pic>
      <p:sp>
        <p:nvSpPr>
          <p:cNvPr id="20" name="Rechteck 19"/>
          <p:cNvSpPr/>
          <p:nvPr/>
        </p:nvSpPr>
        <p:spPr>
          <a:xfrm>
            <a:off x="1046969" y="4472090"/>
            <a:ext cx="15680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de-DE" dirty="0">
                <a:latin typeface="Poppins SemiBold"/>
              </a:rPr>
              <a:t>(Take </a:t>
            </a:r>
            <a:r>
              <a:rPr lang="de-DE" dirty="0" err="1">
                <a:latin typeface="Poppins SemiBold"/>
              </a:rPr>
              <a:t>photo</a:t>
            </a:r>
            <a:r>
              <a:rPr lang="de-DE" dirty="0">
                <a:latin typeface="Poppins SemiBold"/>
              </a:rPr>
              <a:t>)*</a:t>
            </a:r>
          </a:p>
        </p:txBody>
      </p:sp>
      <p:sp>
        <p:nvSpPr>
          <p:cNvPr id="21" name="Inhaltsplatzhalter 2"/>
          <p:cNvSpPr txBox="1">
            <a:spLocks/>
          </p:cNvSpPr>
          <p:nvPr/>
        </p:nvSpPr>
        <p:spPr>
          <a:xfrm>
            <a:off x="367835" y="6130414"/>
            <a:ext cx="1505973" cy="329858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Poppins" pitchFamily="2" charset="77"/>
                <a:ea typeface="+mn-ea"/>
                <a:cs typeface="Poppins" pitchFamily="2" charset="77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b="0" i="0" kern="1200">
                <a:solidFill>
                  <a:schemeClr val="accent5"/>
                </a:solidFill>
                <a:latin typeface="Poppins" pitchFamily="2" charset="77"/>
                <a:ea typeface="+mn-ea"/>
                <a:cs typeface="Poppins" pitchFamily="2" charset="77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800" b="0" i="0" kern="1200">
                <a:solidFill>
                  <a:schemeClr val="accent5"/>
                </a:solidFill>
                <a:latin typeface="Poppins" pitchFamily="2" charset="77"/>
                <a:ea typeface="+mn-ea"/>
                <a:cs typeface="Poppins" pitchFamily="2" charset="77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Symbol" pitchFamily="2" charset="2"/>
              <a:buNone/>
              <a:defRPr sz="1800" b="0" i="0" kern="1200">
                <a:solidFill>
                  <a:schemeClr val="accent6"/>
                </a:solidFill>
                <a:latin typeface="Poppins Light" pitchFamily="2" charset="77"/>
                <a:ea typeface="+mn-ea"/>
                <a:cs typeface="Poppins Light" pitchFamily="2" charset="77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Symbol" pitchFamily="2" charset="2"/>
              <a:buNone/>
              <a:defRPr sz="1800" b="0" i="0" kern="1200">
                <a:solidFill>
                  <a:schemeClr val="accent6"/>
                </a:solidFill>
                <a:latin typeface="Poppins ExtraLight" pitchFamily="2" charset="77"/>
                <a:ea typeface="+mn-ea"/>
                <a:cs typeface="Poppins ExtraLight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800" dirty="0" smtClean="0"/>
              <a:t>*not </a:t>
            </a:r>
            <a:r>
              <a:rPr lang="de-DE" sz="1800" dirty="0" err="1" smtClean="0"/>
              <a:t>necessary</a:t>
            </a:r>
            <a:endParaRPr lang="de-DE" sz="1800" dirty="0"/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831424" y="455601"/>
            <a:ext cx="10701494" cy="90222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Poppins SemiBold" pitchFamily="2" charset="77"/>
                <a:ea typeface="+mj-ea"/>
                <a:cs typeface="Poppins SemiBold" pitchFamily="2" charset="77"/>
              </a:defRPr>
            </a:lvl1pPr>
          </a:lstStyle>
          <a:p>
            <a:pPr algn="ctr"/>
            <a:r>
              <a:rPr lang="de-CH" sz="3600" dirty="0" err="1" smtClean="0"/>
              <a:t>Enrolment</a:t>
            </a:r>
            <a:r>
              <a:rPr lang="de-CH" sz="3600" dirty="0" smtClean="0"/>
              <a:t> I – Sample </a:t>
            </a:r>
            <a:r>
              <a:rPr lang="de-CH" sz="3600" dirty="0" err="1" smtClean="0"/>
              <a:t>processes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731864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6" grpId="0"/>
      <p:bldP spid="18" grpId="0"/>
      <p:bldP spid="20" grpId="0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1525644"/>
            <a:ext cx="12192000" cy="1007697"/>
          </a:xfrm>
          <a:prstGeom prst="rect">
            <a:avLst/>
          </a:prstGeom>
          <a:solidFill>
            <a:srgbClr val="095A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14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pic>
        <p:nvPicPr>
          <p:cNvPr id="10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9524" y="445708"/>
            <a:ext cx="532543" cy="532543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469265" y="1617083"/>
            <a:ext cx="112347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Overview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  <a:p>
            <a:pPr algn="ctr"/>
            <a:r>
              <a:rPr lang="en-GB" sz="14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openIMIS 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875000" y="2934393"/>
            <a:ext cx="6677495" cy="3386194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Overview of data flow    1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Construction of a scheme    2    </a:t>
            </a:r>
          </a:p>
          <a:p>
            <a:pPr algn="r"/>
            <a:r>
              <a:rPr lang="en-US" b="1" dirty="0" smtClean="0">
                <a:solidFill>
                  <a:srgbClr val="32757E"/>
                </a:solidFill>
                <a:ea typeface="Calibri Light" charset="0"/>
                <a:cs typeface="Calibri Light" charset="0"/>
              </a:rPr>
              <a:t>Processes    </a:t>
            </a:r>
            <a:r>
              <a:rPr lang="en-GB" b="1" dirty="0" smtClean="0">
                <a:solidFill>
                  <a:srgbClr val="006666"/>
                </a:solidFill>
              </a:rPr>
              <a:t>3    </a:t>
            </a:r>
            <a:endParaRPr lang="en-GB" b="1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Enrolment Processes  3a    </a:t>
            </a:r>
          </a:p>
          <a:p>
            <a:pPr algn="r"/>
            <a:r>
              <a:rPr lang="en-GB" b="1" dirty="0" smtClean="0">
                <a:solidFill>
                  <a:srgbClr val="006666"/>
                </a:solidFill>
              </a:rPr>
              <a:t>Health service Utilization  3b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Claims processes  3c    </a:t>
            </a:r>
            <a:endParaRPr lang="en-GB" sz="1800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Renewal processes  3d    </a:t>
            </a:r>
            <a:endParaRPr lang="en-GB" sz="1800" dirty="0">
              <a:solidFill>
                <a:srgbClr val="006666"/>
              </a:solidFill>
            </a:endParaRPr>
          </a:p>
          <a:p>
            <a:endParaRPr lang="en-GB" sz="2000" dirty="0">
              <a:solidFill>
                <a:srgbClr val="006666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9399525" y="468484"/>
            <a:ext cx="2306840" cy="593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2246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42433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de-CH" sz="3600" dirty="0" err="1" smtClean="0"/>
              <a:t>Health</a:t>
            </a:r>
            <a:r>
              <a:rPr lang="de-CH" sz="3600" dirty="0" smtClean="0"/>
              <a:t> Service </a:t>
            </a:r>
            <a:r>
              <a:rPr lang="de-CH" sz="3600" dirty="0" err="1" smtClean="0"/>
              <a:t>Utilization</a:t>
            </a:r>
            <a:endParaRPr lang="de-C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63412"/>
            <a:ext cx="10515600" cy="4012497"/>
          </a:xfrm>
        </p:spPr>
        <p:txBody>
          <a:bodyPr>
            <a:normAutofit/>
          </a:bodyPr>
          <a:lstStyle/>
          <a:p>
            <a:r>
              <a:rPr lang="de-CH" dirty="0" err="1" smtClean="0"/>
              <a:t>Based</a:t>
            </a:r>
            <a:r>
              <a:rPr lang="de-CH" dirty="0" smtClean="0"/>
              <a:t> on </a:t>
            </a:r>
            <a:r>
              <a:rPr lang="de-CH" dirty="0" err="1" smtClean="0"/>
              <a:t>audience</a:t>
            </a:r>
            <a:r>
              <a:rPr lang="de-CH" dirty="0" smtClean="0"/>
              <a:t> </a:t>
            </a:r>
            <a:r>
              <a:rPr lang="de-CH" dirty="0" err="1" smtClean="0"/>
              <a:t>decide</a:t>
            </a:r>
            <a:r>
              <a:rPr lang="de-CH" dirty="0" smtClean="0"/>
              <a:t> </a:t>
            </a:r>
            <a:r>
              <a:rPr lang="de-CH" dirty="0" err="1" smtClean="0"/>
              <a:t>whether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use</a:t>
            </a:r>
            <a:r>
              <a:rPr lang="de-CH" dirty="0" smtClean="0"/>
              <a:t> a </a:t>
            </a:r>
            <a:r>
              <a:rPr lang="de-CH" dirty="0" err="1" smtClean="0"/>
              <a:t>visualization</a:t>
            </a:r>
            <a:r>
              <a:rPr lang="de-CH" dirty="0" smtClean="0"/>
              <a:t> </a:t>
            </a:r>
            <a:r>
              <a:rPr lang="de-CH" dirty="0" err="1" smtClean="0"/>
              <a:t>diagram</a:t>
            </a:r>
            <a:r>
              <a:rPr lang="de-CH" dirty="0" smtClean="0"/>
              <a:t> (</a:t>
            </a:r>
            <a:r>
              <a:rPr lang="de-CH" dirty="0" err="1" smtClean="0"/>
              <a:t>example</a:t>
            </a:r>
            <a:r>
              <a:rPr lang="de-CH" dirty="0" smtClean="0"/>
              <a:t> in </a:t>
            </a:r>
            <a:r>
              <a:rPr lang="de-CH" dirty="0" err="1" smtClean="0"/>
              <a:t>next</a:t>
            </a:r>
            <a:r>
              <a:rPr lang="de-CH" dirty="0" smtClean="0"/>
              <a:t> </a:t>
            </a:r>
            <a:r>
              <a:rPr lang="de-CH" dirty="0" err="1" smtClean="0"/>
              <a:t>slide</a:t>
            </a:r>
            <a:r>
              <a:rPr lang="de-CH" dirty="0" smtClean="0"/>
              <a:t>)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show</a:t>
            </a:r>
            <a:r>
              <a:rPr lang="de-CH" dirty="0" smtClean="0"/>
              <a:t> </a:t>
            </a:r>
            <a:r>
              <a:rPr lang="de-CH" dirty="0" err="1" smtClean="0"/>
              <a:t>how</a:t>
            </a:r>
            <a:r>
              <a:rPr lang="de-CH" dirty="0" smtClean="0"/>
              <a:t> a </a:t>
            </a:r>
            <a:r>
              <a:rPr lang="de-CH" dirty="0" err="1" smtClean="0"/>
              <a:t>general</a:t>
            </a:r>
            <a:r>
              <a:rPr lang="de-CH" dirty="0" smtClean="0"/>
              <a:t> </a:t>
            </a:r>
            <a:r>
              <a:rPr lang="de-CH" dirty="0" err="1" smtClean="0"/>
              <a:t>process</a:t>
            </a:r>
            <a:r>
              <a:rPr lang="de-CH" dirty="0" smtClean="0"/>
              <a:t> </a:t>
            </a:r>
            <a:r>
              <a:rPr lang="de-CH" dirty="0" err="1" smtClean="0"/>
              <a:t>flows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how</a:t>
            </a:r>
            <a:r>
              <a:rPr lang="de-CH" dirty="0" smtClean="0"/>
              <a:t> </a:t>
            </a:r>
            <a:r>
              <a:rPr lang="de-CH" dirty="0" err="1" smtClean="0"/>
              <a:t>openIMIS</a:t>
            </a:r>
            <a:r>
              <a:rPr lang="de-CH" dirty="0" smtClean="0"/>
              <a:t> </a:t>
            </a:r>
            <a:r>
              <a:rPr lang="de-CH" dirty="0" err="1" smtClean="0"/>
              <a:t>fits</a:t>
            </a:r>
            <a:r>
              <a:rPr lang="de-CH" dirty="0" smtClean="0"/>
              <a:t> </a:t>
            </a:r>
            <a:r>
              <a:rPr lang="de-CH" dirty="0" err="1" smtClean="0"/>
              <a:t>within</a:t>
            </a:r>
            <a:r>
              <a:rPr lang="de-CH" dirty="0" smtClean="0"/>
              <a:t> </a:t>
            </a:r>
            <a:r>
              <a:rPr lang="de-CH" dirty="0" err="1" smtClean="0"/>
              <a:t>it</a:t>
            </a:r>
            <a:r>
              <a:rPr lang="de-CH" dirty="0" smtClean="0"/>
              <a:t>/</a:t>
            </a:r>
            <a:r>
              <a:rPr lang="de-CH" dirty="0" err="1" smtClean="0"/>
              <a:t>what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role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system</a:t>
            </a:r>
            <a:endParaRPr lang="de-CH" dirty="0" smtClean="0"/>
          </a:p>
          <a:p>
            <a:r>
              <a:rPr lang="de-CH" dirty="0" smtClean="0"/>
              <a:t> </a:t>
            </a:r>
            <a:r>
              <a:rPr lang="de-CH" dirty="0" err="1" smtClean="0"/>
              <a:t>Ideally</a:t>
            </a:r>
            <a:r>
              <a:rPr lang="de-CH" dirty="0" smtClean="0"/>
              <a:t> </a:t>
            </a:r>
            <a:r>
              <a:rPr lang="de-CH" dirty="0" err="1" smtClean="0"/>
              <a:t>try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draft</a:t>
            </a:r>
            <a:r>
              <a:rPr lang="de-CH" dirty="0" smtClean="0"/>
              <a:t> </a:t>
            </a:r>
            <a:r>
              <a:rPr lang="de-CH" dirty="0" err="1" smtClean="0"/>
              <a:t>this</a:t>
            </a:r>
            <a:r>
              <a:rPr lang="de-CH" dirty="0"/>
              <a:t> </a:t>
            </a:r>
            <a:r>
              <a:rPr lang="de-CH" dirty="0" smtClean="0"/>
              <a:t>in a </a:t>
            </a:r>
            <a:r>
              <a:rPr lang="de-CH" dirty="0" err="1" smtClean="0"/>
              <a:t>way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audience</a:t>
            </a:r>
            <a:r>
              <a:rPr lang="de-CH" dirty="0" smtClean="0"/>
              <a:t> </a:t>
            </a:r>
            <a:r>
              <a:rPr lang="de-CH" dirty="0" err="1" smtClean="0"/>
              <a:t>can</a:t>
            </a:r>
            <a:r>
              <a:rPr lang="de-CH" dirty="0" smtClean="0"/>
              <a:t> </a:t>
            </a:r>
            <a:r>
              <a:rPr lang="de-CH" dirty="0" err="1" smtClean="0"/>
              <a:t>relate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endParaRPr lang="de-CH" dirty="0" smtClean="0"/>
          </a:p>
          <a:p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make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demo</a:t>
            </a:r>
            <a:r>
              <a:rPr lang="de-CH" dirty="0" smtClean="0"/>
              <a:t> </a:t>
            </a:r>
            <a:r>
              <a:rPr lang="de-CH" dirty="0" err="1" smtClean="0"/>
              <a:t>faster</a:t>
            </a:r>
            <a:r>
              <a:rPr lang="de-CH" dirty="0" smtClean="0"/>
              <a:t> </a:t>
            </a:r>
            <a:r>
              <a:rPr lang="de-CH" dirty="0" err="1" smtClean="0"/>
              <a:t>use</a:t>
            </a:r>
            <a:r>
              <a:rPr lang="de-CH" dirty="0" smtClean="0"/>
              <a:t> an </a:t>
            </a:r>
            <a:r>
              <a:rPr lang="de-CH" dirty="0" err="1" smtClean="0"/>
              <a:t>already</a:t>
            </a:r>
            <a:r>
              <a:rPr lang="de-CH" dirty="0" smtClean="0"/>
              <a:t> </a:t>
            </a:r>
            <a:r>
              <a:rPr lang="de-CH" dirty="0" err="1" smtClean="0"/>
              <a:t>enrolled</a:t>
            </a:r>
            <a:r>
              <a:rPr lang="de-CH" dirty="0" smtClean="0"/>
              <a:t> </a:t>
            </a:r>
            <a:r>
              <a:rPr lang="de-CH" dirty="0" err="1" smtClean="0"/>
              <a:t>person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demonstrate</a:t>
            </a:r>
            <a:endParaRPr lang="de-CH" dirty="0" smtClean="0"/>
          </a:p>
          <a:p>
            <a:r>
              <a:rPr lang="de-CH" dirty="0" err="1" smtClean="0"/>
              <a:t>Based</a:t>
            </a:r>
            <a:r>
              <a:rPr lang="de-CH" dirty="0" smtClean="0"/>
              <a:t> on </a:t>
            </a:r>
            <a:r>
              <a:rPr lang="de-CH" dirty="0" err="1" smtClean="0"/>
              <a:t>available</a:t>
            </a:r>
            <a:r>
              <a:rPr lang="de-CH" dirty="0" smtClean="0"/>
              <a:t> time </a:t>
            </a:r>
            <a:r>
              <a:rPr lang="de-CH" dirty="0" err="1" smtClean="0"/>
              <a:t>decide</a:t>
            </a:r>
            <a:r>
              <a:rPr lang="de-CH" dirty="0" smtClean="0"/>
              <a:t> </a:t>
            </a:r>
            <a:r>
              <a:rPr lang="de-CH" dirty="0" err="1" smtClean="0"/>
              <a:t>whether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show</a:t>
            </a:r>
            <a:r>
              <a:rPr lang="de-CH" dirty="0" smtClean="0"/>
              <a:t> mobile </a:t>
            </a:r>
            <a:r>
              <a:rPr lang="de-CH" dirty="0" err="1" smtClean="0"/>
              <a:t>phone</a:t>
            </a:r>
            <a:r>
              <a:rPr lang="de-CH" dirty="0" smtClean="0"/>
              <a:t> (</a:t>
            </a:r>
            <a:r>
              <a:rPr lang="de-CH" dirty="0" err="1" smtClean="0"/>
              <a:t>or</a:t>
            </a:r>
            <a:r>
              <a:rPr lang="de-CH" dirty="0" smtClean="0"/>
              <a:t> </a:t>
            </a:r>
            <a:r>
              <a:rPr lang="de-CH" dirty="0" err="1" smtClean="0"/>
              <a:t>only</a:t>
            </a:r>
            <a:r>
              <a:rPr lang="de-CH" dirty="0" smtClean="0"/>
              <a:t> </a:t>
            </a:r>
            <a:r>
              <a:rPr lang="de-CH" dirty="0" err="1" smtClean="0"/>
              <a:t>show</a:t>
            </a:r>
            <a:r>
              <a:rPr lang="de-CH" dirty="0" smtClean="0"/>
              <a:t> mobile </a:t>
            </a:r>
            <a:r>
              <a:rPr lang="de-CH" dirty="0" err="1" smtClean="0"/>
              <a:t>phone</a:t>
            </a:r>
            <a:r>
              <a:rPr lang="de-CH" dirty="0" smtClean="0"/>
              <a:t> – </a:t>
            </a:r>
            <a:r>
              <a:rPr lang="de-CH" dirty="0" err="1" smtClean="0"/>
              <a:t>mandatory</a:t>
            </a:r>
            <a:r>
              <a:rPr lang="de-CH" dirty="0" smtClean="0"/>
              <a:t> </a:t>
            </a:r>
            <a:r>
              <a:rPr lang="de-CH" dirty="0" err="1" smtClean="0"/>
              <a:t>fields</a:t>
            </a:r>
            <a:r>
              <a:rPr lang="de-CH" dirty="0" smtClean="0"/>
              <a:t>) – </a:t>
            </a:r>
            <a:r>
              <a:rPr lang="de-CH" dirty="0" err="1" smtClean="0"/>
              <a:t>keep</a:t>
            </a:r>
            <a:r>
              <a:rPr lang="de-CH" dirty="0" smtClean="0"/>
              <a:t> </a:t>
            </a:r>
            <a:r>
              <a:rPr lang="de-CH" dirty="0" err="1" smtClean="0"/>
              <a:t>it</a:t>
            </a:r>
            <a:r>
              <a:rPr lang="de-CH" dirty="0" smtClean="0"/>
              <a:t> simple </a:t>
            </a:r>
            <a:r>
              <a:rPr lang="de-CH" dirty="0" err="1" smtClean="0"/>
              <a:t>by</a:t>
            </a:r>
            <a:r>
              <a:rPr lang="de-CH" dirty="0" smtClean="0"/>
              <a:t> not </a:t>
            </a:r>
            <a:r>
              <a:rPr lang="de-CH" dirty="0" err="1" smtClean="0"/>
              <a:t>switching</a:t>
            </a:r>
            <a:r>
              <a:rPr lang="de-CH" dirty="0" smtClean="0"/>
              <a:t> </a:t>
            </a:r>
            <a:r>
              <a:rPr lang="de-CH" dirty="0" err="1" smtClean="0"/>
              <a:t>across</a:t>
            </a:r>
            <a:r>
              <a:rPr lang="de-CH" dirty="0" smtClean="0"/>
              <a:t> </a:t>
            </a:r>
            <a:r>
              <a:rPr lang="de-CH" dirty="0" err="1" smtClean="0"/>
              <a:t>too</a:t>
            </a:r>
            <a:r>
              <a:rPr lang="de-CH" dirty="0" smtClean="0"/>
              <a:t> </a:t>
            </a:r>
            <a:r>
              <a:rPr lang="de-CH" dirty="0" err="1" smtClean="0"/>
              <a:t>often</a:t>
            </a:r>
            <a:endParaRPr lang="de-CH" dirty="0" smtClean="0"/>
          </a:p>
          <a:p>
            <a:r>
              <a:rPr lang="de-CH" dirty="0"/>
              <a:t>Go </a:t>
            </a:r>
            <a:r>
              <a:rPr lang="de-CH" dirty="0" err="1"/>
              <a:t>through</a:t>
            </a:r>
            <a:r>
              <a:rPr lang="de-CH" dirty="0"/>
              <a:t> all </a:t>
            </a:r>
            <a:r>
              <a:rPr lang="de-CH" dirty="0" err="1"/>
              <a:t>screens</a:t>
            </a:r>
            <a:r>
              <a:rPr lang="de-CH" dirty="0"/>
              <a:t> </a:t>
            </a:r>
            <a:r>
              <a:rPr lang="de-CH" dirty="0" smtClean="0"/>
              <a:t>in </a:t>
            </a:r>
            <a:r>
              <a:rPr lang="de-CH" dirty="0" err="1" smtClean="0"/>
              <a:t>one</a:t>
            </a:r>
            <a:r>
              <a:rPr lang="de-CH" dirty="0" smtClean="0"/>
              <a:t> time block – </a:t>
            </a:r>
            <a:r>
              <a:rPr lang="de-CH" dirty="0" err="1" smtClean="0"/>
              <a:t>querying</a:t>
            </a:r>
            <a:r>
              <a:rPr lang="de-CH" dirty="0" smtClean="0"/>
              <a:t> </a:t>
            </a:r>
            <a:r>
              <a:rPr lang="de-CH" dirty="0" err="1" smtClean="0"/>
              <a:t>through</a:t>
            </a:r>
            <a:r>
              <a:rPr lang="de-CH" dirty="0" smtClean="0"/>
              <a:t> web </a:t>
            </a:r>
            <a:r>
              <a:rPr lang="de-CH" dirty="0" err="1" smtClean="0"/>
              <a:t>application</a:t>
            </a:r>
            <a:r>
              <a:rPr lang="de-CH" dirty="0" smtClean="0"/>
              <a:t> &amp; </a:t>
            </a:r>
            <a:r>
              <a:rPr lang="de-CH" dirty="0" err="1" smtClean="0"/>
              <a:t>querying</a:t>
            </a:r>
            <a:r>
              <a:rPr lang="de-CH" dirty="0" smtClean="0"/>
              <a:t> </a:t>
            </a:r>
            <a:r>
              <a:rPr lang="de-CH" dirty="0" err="1" smtClean="0"/>
              <a:t>through</a:t>
            </a:r>
            <a:r>
              <a:rPr lang="de-CH" dirty="0" smtClean="0"/>
              <a:t> </a:t>
            </a:r>
            <a:r>
              <a:rPr lang="de-CH" dirty="0" err="1" smtClean="0"/>
              <a:t>phone</a:t>
            </a:r>
            <a:r>
              <a:rPr lang="de-CH" dirty="0" smtClean="0"/>
              <a:t> 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16402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16</a:t>
            </a:fld>
            <a:endParaRPr lang="de-DE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72" b="14051"/>
          <a:stretch/>
        </p:blipFill>
        <p:spPr>
          <a:xfrm>
            <a:off x="1443679" y="2319370"/>
            <a:ext cx="1252693" cy="1096100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13" r="12877"/>
          <a:stretch/>
        </p:blipFill>
        <p:spPr>
          <a:xfrm>
            <a:off x="615498" y="2319370"/>
            <a:ext cx="903204" cy="1103688"/>
          </a:xfrm>
          <a:prstGeom prst="rect">
            <a:avLst/>
          </a:prstGeom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0550" y="2518670"/>
            <a:ext cx="1441309" cy="904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Grafik 11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963"/>
          <a:stretch/>
        </p:blipFill>
        <p:spPr>
          <a:xfrm>
            <a:off x="5477774" y="2472288"/>
            <a:ext cx="1639643" cy="1263132"/>
          </a:xfrm>
          <a:prstGeom prst="rect">
            <a:avLst/>
          </a:prstGeom>
        </p:spPr>
      </p:pic>
      <p:sp>
        <p:nvSpPr>
          <p:cNvPr id="13" name="Pfeil nach rechts 12"/>
          <p:cNvSpPr/>
          <p:nvPr/>
        </p:nvSpPr>
        <p:spPr>
          <a:xfrm>
            <a:off x="3073417" y="2760954"/>
            <a:ext cx="1933558" cy="342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Pfeil nach rechts 13"/>
          <p:cNvSpPr/>
          <p:nvPr/>
        </p:nvSpPr>
        <p:spPr>
          <a:xfrm>
            <a:off x="7447651" y="2695970"/>
            <a:ext cx="1562100" cy="342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Textfeld 15"/>
          <p:cNvSpPr txBox="1"/>
          <p:nvPr/>
        </p:nvSpPr>
        <p:spPr>
          <a:xfrm>
            <a:off x="943772" y="3584930"/>
            <a:ext cx="1752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 smtClean="0">
                <a:latin typeface="Poppins SemiBold"/>
              </a:rPr>
              <a:t>Member </a:t>
            </a:r>
            <a:r>
              <a:rPr lang="de-DE" sz="1600" dirty="0" err="1">
                <a:latin typeface="Poppins SemiBold"/>
              </a:rPr>
              <a:t>visits</a:t>
            </a:r>
            <a:r>
              <a:rPr lang="de-DE" sz="1600" dirty="0">
                <a:latin typeface="Poppins SemiBold"/>
              </a:rPr>
              <a:t> </a:t>
            </a:r>
            <a:r>
              <a:rPr lang="de-DE" sz="1600" dirty="0" err="1">
                <a:latin typeface="Poppins SemiBold"/>
              </a:rPr>
              <a:t>health</a:t>
            </a:r>
            <a:r>
              <a:rPr lang="de-DE" sz="1600" dirty="0">
                <a:latin typeface="Poppins SemiBold"/>
              </a:rPr>
              <a:t> </a:t>
            </a:r>
            <a:r>
              <a:rPr lang="de-DE" sz="1600" dirty="0" err="1">
                <a:latin typeface="Poppins SemiBold"/>
              </a:rPr>
              <a:t>facility</a:t>
            </a:r>
            <a:endParaRPr lang="de-DE" sz="1600" dirty="0">
              <a:latin typeface="Poppins SemiBold"/>
            </a:endParaRPr>
          </a:p>
          <a:p>
            <a:pPr algn="ctr"/>
            <a:endParaRPr lang="de-DE" sz="1600" dirty="0"/>
          </a:p>
        </p:txBody>
      </p:sp>
      <p:sp>
        <p:nvSpPr>
          <p:cNvPr id="17" name="Rechteck 16"/>
          <p:cNvSpPr/>
          <p:nvPr/>
        </p:nvSpPr>
        <p:spPr>
          <a:xfrm>
            <a:off x="5302506" y="3581393"/>
            <a:ext cx="18149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DE" sz="1600" dirty="0">
                <a:latin typeface="Poppins SemiBold"/>
              </a:rPr>
              <a:t>Member </a:t>
            </a:r>
            <a:r>
              <a:rPr lang="de-DE" sz="1600" dirty="0" err="1">
                <a:latin typeface="Poppins SemiBold"/>
              </a:rPr>
              <a:t>shows</a:t>
            </a:r>
            <a:r>
              <a:rPr lang="de-DE" sz="1600" dirty="0">
                <a:latin typeface="Poppins SemiBold"/>
              </a:rPr>
              <a:t> </a:t>
            </a:r>
            <a:r>
              <a:rPr lang="de-DE" sz="1600" dirty="0" err="1">
                <a:latin typeface="Poppins SemiBold"/>
              </a:rPr>
              <a:t>insurance</a:t>
            </a:r>
            <a:r>
              <a:rPr lang="de-DE" sz="1600" dirty="0">
                <a:latin typeface="Poppins SemiBold"/>
              </a:rPr>
              <a:t> </a:t>
            </a:r>
            <a:r>
              <a:rPr lang="de-DE" sz="1600" dirty="0" err="1">
                <a:latin typeface="Poppins SemiBold"/>
              </a:rPr>
              <a:t>card</a:t>
            </a:r>
            <a:endParaRPr lang="de-DE" sz="1600" dirty="0">
              <a:latin typeface="Poppins SemiBold"/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9285217" y="1528224"/>
            <a:ext cx="185130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DE" sz="1600" dirty="0" err="1">
                <a:latin typeface="Poppins SemiBold"/>
              </a:rPr>
              <a:t>Verify</a:t>
            </a:r>
            <a:r>
              <a:rPr lang="de-DE" sz="1600" dirty="0">
                <a:latin typeface="Poppins SemiBold"/>
              </a:rPr>
              <a:t> membership </a:t>
            </a:r>
            <a:r>
              <a:rPr lang="de-DE" sz="1600" dirty="0" err="1">
                <a:latin typeface="Poppins SemiBold"/>
              </a:rPr>
              <a:t>through</a:t>
            </a:r>
            <a:r>
              <a:rPr lang="de-DE" sz="1600" dirty="0">
                <a:latin typeface="Poppins SemiBold"/>
              </a:rPr>
              <a:t> IMIS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9723551" y="3589196"/>
            <a:ext cx="13376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 err="1" smtClean="0">
                <a:latin typeface="Poppins SemiBold"/>
              </a:rPr>
              <a:t>Is</a:t>
            </a:r>
            <a:r>
              <a:rPr lang="de-DE" sz="1600" dirty="0" smtClean="0">
                <a:latin typeface="Poppins SemiBold"/>
              </a:rPr>
              <a:t> </a:t>
            </a:r>
            <a:r>
              <a:rPr lang="de-DE" sz="1600" dirty="0" err="1" smtClean="0">
                <a:latin typeface="Poppins SemiBold"/>
              </a:rPr>
              <a:t>person</a:t>
            </a:r>
            <a:r>
              <a:rPr lang="de-DE" sz="1600" dirty="0" smtClean="0">
                <a:latin typeface="Poppins SemiBold"/>
              </a:rPr>
              <a:t> a </a:t>
            </a:r>
            <a:r>
              <a:rPr lang="de-DE" sz="1600" dirty="0" err="1" smtClean="0">
                <a:latin typeface="Poppins SemiBold"/>
              </a:rPr>
              <a:t>member</a:t>
            </a:r>
            <a:r>
              <a:rPr lang="de-DE" sz="1600" dirty="0" smtClean="0">
                <a:latin typeface="Poppins SemiBold"/>
              </a:rPr>
              <a:t>?</a:t>
            </a:r>
            <a:endParaRPr lang="de-DE" sz="1600" dirty="0">
              <a:latin typeface="Poppins SemiBold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11199466" y="4393563"/>
            <a:ext cx="539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No</a:t>
            </a:r>
            <a:endParaRPr lang="de-DE" dirty="0"/>
          </a:p>
        </p:txBody>
      </p:sp>
      <p:sp>
        <p:nvSpPr>
          <p:cNvPr id="23" name="Textfeld 22"/>
          <p:cNvSpPr txBox="1"/>
          <p:nvPr/>
        </p:nvSpPr>
        <p:spPr>
          <a:xfrm>
            <a:off x="8909872" y="4373474"/>
            <a:ext cx="539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Yes</a:t>
            </a:r>
            <a:endParaRPr lang="de-DE" dirty="0"/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750573" y="796087"/>
            <a:ext cx="10918776" cy="9623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Poppins SemiBold" pitchFamily="2" charset="77"/>
                <a:ea typeface="+mj-ea"/>
                <a:cs typeface="Poppins SemiBold" pitchFamily="2" charset="77"/>
              </a:defRPr>
            </a:lvl1pPr>
          </a:lstStyle>
          <a:p>
            <a:r>
              <a:rPr lang="en-GB" sz="3600" dirty="0"/>
              <a:t>Client Service Utilization Process </a:t>
            </a:r>
            <a:r>
              <a:rPr lang="en-GB" sz="3600" dirty="0" smtClean="0"/>
              <a:t> </a:t>
            </a:r>
            <a:r>
              <a:rPr lang="en-GB" sz="3600" dirty="0"/>
              <a:t>– Health Facility</a:t>
            </a:r>
            <a:endParaRPr lang="en-GB" altLang="en-US" sz="3600" kern="0" dirty="0"/>
          </a:p>
        </p:txBody>
      </p:sp>
      <p:sp>
        <p:nvSpPr>
          <p:cNvPr id="25" name="Rechteck 24"/>
          <p:cNvSpPr/>
          <p:nvPr/>
        </p:nvSpPr>
        <p:spPr>
          <a:xfrm>
            <a:off x="10272366" y="5125155"/>
            <a:ext cx="1854200" cy="590931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dirty="0" err="1">
                <a:latin typeface="Poppins SemiBold"/>
              </a:rPr>
              <a:t>Treated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as</a:t>
            </a:r>
            <a:r>
              <a:rPr lang="de-DE" dirty="0">
                <a:latin typeface="Poppins SemiBold"/>
              </a:rPr>
              <a:t> an </a:t>
            </a:r>
            <a:r>
              <a:rPr lang="de-DE" dirty="0" err="1">
                <a:latin typeface="Poppins SemiBold"/>
              </a:rPr>
              <a:t>uninsured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client</a:t>
            </a:r>
            <a:endParaRPr lang="de-DE" dirty="0">
              <a:latin typeface="Poppins SemiBold"/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8337646" y="5140606"/>
            <a:ext cx="1873429" cy="590931"/>
          </a:xfrm>
          <a:prstGeom prst="rect">
            <a:avLst/>
          </a:prstGeom>
          <a:ln w="1905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dirty="0" err="1">
                <a:latin typeface="Poppins SemiBold"/>
              </a:rPr>
              <a:t>Treated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as</a:t>
            </a:r>
            <a:r>
              <a:rPr lang="de-DE" dirty="0">
                <a:latin typeface="Poppins SemiBold"/>
              </a:rPr>
              <a:t> </a:t>
            </a:r>
            <a:r>
              <a:rPr lang="de-DE" b="1" dirty="0" err="1">
                <a:latin typeface="Poppins SemiBold"/>
              </a:rPr>
              <a:t>insured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person</a:t>
            </a:r>
            <a:r>
              <a:rPr lang="de-DE" dirty="0">
                <a:latin typeface="Poppins SemiBold"/>
              </a:rPr>
              <a:t> </a:t>
            </a:r>
          </a:p>
        </p:txBody>
      </p:sp>
      <p:sp>
        <p:nvSpPr>
          <p:cNvPr id="34" name="Pfeil nach rechts 33"/>
          <p:cNvSpPr/>
          <p:nvPr/>
        </p:nvSpPr>
        <p:spPr>
          <a:xfrm rot="2436810">
            <a:off x="10553985" y="4526895"/>
            <a:ext cx="534299" cy="3368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Pfeil nach rechts 34"/>
          <p:cNvSpPr/>
          <p:nvPr/>
        </p:nvSpPr>
        <p:spPr>
          <a:xfrm rot="7829352">
            <a:off x="9658176" y="4526896"/>
            <a:ext cx="534299" cy="3368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3215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6" grpId="0"/>
      <p:bldP spid="17" grpId="0"/>
      <p:bldP spid="18" grpId="0"/>
      <p:bldP spid="21" grpId="0"/>
      <p:bldP spid="22" grpId="0"/>
      <p:bldP spid="23" grpId="0"/>
      <p:bldP spid="25" grpId="0" animBg="1"/>
      <p:bldP spid="26" grpId="0" animBg="1"/>
      <p:bldP spid="34" grpId="0" animBg="1"/>
      <p:bldP spid="3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1525644"/>
            <a:ext cx="12192000" cy="1007697"/>
          </a:xfrm>
          <a:prstGeom prst="rect">
            <a:avLst/>
          </a:prstGeom>
          <a:solidFill>
            <a:srgbClr val="095A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17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pic>
        <p:nvPicPr>
          <p:cNvPr id="10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9524" y="445708"/>
            <a:ext cx="532543" cy="532543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469265" y="1617083"/>
            <a:ext cx="112347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Overview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  <a:p>
            <a:pPr algn="ctr"/>
            <a:r>
              <a:rPr lang="en-GB" sz="14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openIMIS 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875000" y="2934393"/>
            <a:ext cx="6677495" cy="3386194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Overview of data flow    1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Construction of a scheme    2    </a:t>
            </a:r>
          </a:p>
          <a:p>
            <a:pPr algn="r"/>
            <a:r>
              <a:rPr lang="en-US" b="1" dirty="0" smtClean="0">
                <a:solidFill>
                  <a:srgbClr val="32757E"/>
                </a:solidFill>
                <a:ea typeface="Calibri Light" charset="0"/>
                <a:cs typeface="Calibri Light" charset="0"/>
              </a:rPr>
              <a:t>Processes    </a:t>
            </a:r>
            <a:r>
              <a:rPr lang="en-GB" b="1" dirty="0" smtClean="0">
                <a:solidFill>
                  <a:srgbClr val="006666"/>
                </a:solidFill>
              </a:rPr>
              <a:t>3    </a:t>
            </a:r>
            <a:endParaRPr lang="en-GB" b="1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Enrolment Processes  3a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Health service Utilization  3b    </a:t>
            </a:r>
          </a:p>
          <a:p>
            <a:pPr algn="r"/>
            <a:r>
              <a:rPr lang="en-GB" b="1" dirty="0" smtClean="0">
                <a:solidFill>
                  <a:srgbClr val="006666"/>
                </a:solidFill>
              </a:rPr>
              <a:t>Claims processes 3c    </a:t>
            </a:r>
            <a:endParaRPr lang="en-GB" b="1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Renewal processes  3d    </a:t>
            </a:r>
            <a:endParaRPr lang="en-GB" sz="1800" dirty="0">
              <a:solidFill>
                <a:srgbClr val="006666"/>
              </a:solidFill>
            </a:endParaRPr>
          </a:p>
          <a:p>
            <a:endParaRPr lang="en-GB" sz="2000" dirty="0">
              <a:solidFill>
                <a:srgbClr val="006666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9399525" y="468484"/>
            <a:ext cx="2306840" cy="593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4259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26390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de-CH" sz="3600" dirty="0" smtClean="0"/>
              <a:t>Claims </a:t>
            </a:r>
            <a:r>
              <a:rPr lang="de-CH" sz="3600" dirty="0" err="1" smtClean="0"/>
              <a:t>Process</a:t>
            </a:r>
            <a:endParaRPr lang="de-C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15286"/>
            <a:ext cx="10515600" cy="4012497"/>
          </a:xfrm>
        </p:spPr>
        <p:txBody>
          <a:bodyPr>
            <a:normAutofit lnSpcReduction="10000"/>
          </a:bodyPr>
          <a:lstStyle/>
          <a:p>
            <a:r>
              <a:rPr lang="de-CH" dirty="0" err="1" smtClean="0"/>
              <a:t>Based</a:t>
            </a:r>
            <a:r>
              <a:rPr lang="de-CH" dirty="0" smtClean="0"/>
              <a:t> on </a:t>
            </a:r>
            <a:r>
              <a:rPr lang="de-CH" dirty="0" err="1" smtClean="0"/>
              <a:t>audience</a:t>
            </a:r>
            <a:r>
              <a:rPr lang="de-CH" dirty="0" smtClean="0"/>
              <a:t> </a:t>
            </a:r>
            <a:r>
              <a:rPr lang="de-CH" dirty="0" err="1" smtClean="0"/>
              <a:t>decide</a:t>
            </a:r>
            <a:r>
              <a:rPr lang="de-CH" dirty="0" smtClean="0"/>
              <a:t> </a:t>
            </a:r>
            <a:r>
              <a:rPr lang="de-CH" dirty="0" err="1" smtClean="0"/>
              <a:t>whether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use</a:t>
            </a:r>
            <a:r>
              <a:rPr lang="de-CH" dirty="0" smtClean="0"/>
              <a:t> a </a:t>
            </a:r>
            <a:r>
              <a:rPr lang="de-CH" dirty="0" err="1" smtClean="0"/>
              <a:t>visualization</a:t>
            </a:r>
            <a:r>
              <a:rPr lang="de-CH" dirty="0" smtClean="0"/>
              <a:t> </a:t>
            </a:r>
            <a:r>
              <a:rPr lang="de-CH" dirty="0" err="1" smtClean="0"/>
              <a:t>diagram</a:t>
            </a:r>
            <a:r>
              <a:rPr lang="de-CH" dirty="0" smtClean="0"/>
              <a:t> (</a:t>
            </a:r>
            <a:r>
              <a:rPr lang="de-CH" dirty="0" err="1" smtClean="0"/>
              <a:t>example</a:t>
            </a:r>
            <a:r>
              <a:rPr lang="de-CH" dirty="0" smtClean="0"/>
              <a:t> in </a:t>
            </a:r>
            <a:r>
              <a:rPr lang="de-CH" dirty="0" err="1" smtClean="0"/>
              <a:t>next</a:t>
            </a:r>
            <a:r>
              <a:rPr lang="de-CH" dirty="0" smtClean="0"/>
              <a:t> </a:t>
            </a:r>
            <a:r>
              <a:rPr lang="de-CH" dirty="0" err="1" smtClean="0"/>
              <a:t>slide</a:t>
            </a:r>
            <a:r>
              <a:rPr lang="de-CH" dirty="0" smtClean="0"/>
              <a:t>)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show</a:t>
            </a:r>
            <a:r>
              <a:rPr lang="de-CH" dirty="0" smtClean="0"/>
              <a:t> </a:t>
            </a:r>
            <a:r>
              <a:rPr lang="de-CH" dirty="0" err="1" smtClean="0"/>
              <a:t>how</a:t>
            </a:r>
            <a:r>
              <a:rPr lang="de-CH" dirty="0" smtClean="0"/>
              <a:t> a </a:t>
            </a:r>
            <a:r>
              <a:rPr lang="de-CH" dirty="0" err="1" smtClean="0"/>
              <a:t>general</a:t>
            </a:r>
            <a:r>
              <a:rPr lang="de-CH" dirty="0" smtClean="0"/>
              <a:t> </a:t>
            </a:r>
            <a:r>
              <a:rPr lang="de-CH" dirty="0" err="1" smtClean="0"/>
              <a:t>process</a:t>
            </a:r>
            <a:r>
              <a:rPr lang="de-CH" dirty="0" smtClean="0"/>
              <a:t> </a:t>
            </a:r>
            <a:r>
              <a:rPr lang="de-CH" dirty="0" err="1" smtClean="0"/>
              <a:t>flows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how</a:t>
            </a:r>
            <a:r>
              <a:rPr lang="de-CH" dirty="0" smtClean="0"/>
              <a:t> </a:t>
            </a:r>
            <a:r>
              <a:rPr lang="de-CH" dirty="0" err="1" smtClean="0"/>
              <a:t>openIMIS</a:t>
            </a:r>
            <a:r>
              <a:rPr lang="de-CH" dirty="0" smtClean="0"/>
              <a:t> </a:t>
            </a:r>
            <a:r>
              <a:rPr lang="de-CH" dirty="0" err="1" smtClean="0"/>
              <a:t>fits</a:t>
            </a:r>
            <a:r>
              <a:rPr lang="de-CH" dirty="0" smtClean="0"/>
              <a:t> </a:t>
            </a:r>
            <a:r>
              <a:rPr lang="de-CH" dirty="0" err="1" smtClean="0"/>
              <a:t>within</a:t>
            </a:r>
            <a:r>
              <a:rPr lang="de-CH" dirty="0" smtClean="0"/>
              <a:t> </a:t>
            </a:r>
            <a:r>
              <a:rPr lang="de-CH" dirty="0" err="1" smtClean="0"/>
              <a:t>it</a:t>
            </a:r>
            <a:r>
              <a:rPr lang="de-CH" dirty="0" smtClean="0"/>
              <a:t>/</a:t>
            </a:r>
            <a:r>
              <a:rPr lang="de-CH" dirty="0" err="1" smtClean="0"/>
              <a:t>what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role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system</a:t>
            </a:r>
            <a:endParaRPr lang="de-CH" dirty="0" smtClean="0"/>
          </a:p>
          <a:p>
            <a:r>
              <a:rPr lang="de-CH" dirty="0" smtClean="0"/>
              <a:t> </a:t>
            </a:r>
            <a:r>
              <a:rPr lang="de-CH" dirty="0" err="1" smtClean="0"/>
              <a:t>Ideally</a:t>
            </a:r>
            <a:r>
              <a:rPr lang="de-CH" dirty="0" smtClean="0"/>
              <a:t> </a:t>
            </a:r>
            <a:r>
              <a:rPr lang="de-CH" dirty="0" err="1" smtClean="0"/>
              <a:t>try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draft</a:t>
            </a:r>
            <a:r>
              <a:rPr lang="de-CH" dirty="0" smtClean="0"/>
              <a:t> </a:t>
            </a:r>
            <a:r>
              <a:rPr lang="de-CH" dirty="0" err="1" smtClean="0"/>
              <a:t>this</a:t>
            </a:r>
            <a:r>
              <a:rPr lang="de-CH" dirty="0"/>
              <a:t> </a:t>
            </a:r>
            <a:r>
              <a:rPr lang="de-CH" dirty="0" smtClean="0"/>
              <a:t>in a </a:t>
            </a:r>
            <a:r>
              <a:rPr lang="de-CH" dirty="0" err="1" smtClean="0"/>
              <a:t>way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audience</a:t>
            </a:r>
            <a:r>
              <a:rPr lang="de-CH" dirty="0" smtClean="0"/>
              <a:t> </a:t>
            </a:r>
            <a:r>
              <a:rPr lang="de-CH" dirty="0" err="1" smtClean="0"/>
              <a:t>can</a:t>
            </a:r>
            <a:r>
              <a:rPr lang="de-CH" dirty="0" smtClean="0"/>
              <a:t> </a:t>
            </a:r>
            <a:r>
              <a:rPr lang="de-CH" dirty="0" err="1" smtClean="0"/>
              <a:t>relate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endParaRPr lang="de-CH" dirty="0" smtClean="0"/>
          </a:p>
          <a:p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make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demo</a:t>
            </a:r>
            <a:r>
              <a:rPr lang="de-CH" dirty="0" smtClean="0"/>
              <a:t> </a:t>
            </a:r>
            <a:r>
              <a:rPr lang="de-CH" dirty="0" err="1" smtClean="0"/>
              <a:t>faster</a:t>
            </a:r>
            <a:r>
              <a:rPr lang="de-CH" dirty="0" smtClean="0"/>
              <a:t> </a:t>
            </a:r>
            <a:r>
              <a:rPr lang="de-CH" dirty="0" err="1" smtClean="0"/>
              <a:t>have</a:t>
            </a:r>
            <a:r>
              <a:rPr lang="de-CH" dirty="0" smtClean="0"/>
              <a:t> a </a:t>
            </a:r>
            <a:r>
              <a:rPr lang="de-CH" dirty="0" err="1" smtClean="0"/>
              <a:t>claim</a:t>
            </a:r>
            <a:r>
              <a:rPr lang="de-CH" dirty="0" smtClean="0"/>
              <a:t> </a:t>
            </a:r>
            <a:r>
              <a:rPr lang="de-CH" dirty="0" err="1" smtClean="0"/>
              <a:t>already</a:t>
            </a:r>
            <a:r>
              <a:rPr lang="de-CH" dirty="0" smtClean="0"/>
              <a:t> in </a:t>
            </a:r>
            <a:r>
              <a:rPr lang="de-CH" dirty="0" err="1" smtClean="0"/>
              <a:t>each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different </a:t>
            </a:r>
            <a:r>
              <a:rPr lang="de-CH" dirty="0" err="1" smtClean="0"/>
              <a:t>stages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demonstrate</a:t>
            </a:r>
            <a:endParaRPr lang="de-CH" dirty="0" smtClean="0"/>
          </a:p>
          <a:p>
            <a:r>
              <a:rPr lang="de-CH" dirty="0" err="1" smtClean="0"/>
              <a:t>Based</a:t>
            </a:r>
            <a:r>
              <a:rPr lang="de-CH" dirty="0" smtClean="0"/>
              <a:t> on </a:t>
            </a:r>
            <a:r>
              <a:rPr lang="de-CH" dirty="0" err="1" smtClean="0"/>
              <a:t>available</a:t>
            </a:r>
            <a:r>
              <a:rPr lang="de-CH" dirty="0" smtClean="0"/>
              <a:t> time </a:t>
            </a:r>
            <a:r>
              <a:rPr lang="de-CH" dirty="0" err="1" smtClean="0"/>
              <a:t>decide</a:t>
            </a:r>
            <a:r>
              <a:rPr lang="de-CH" dirty="0" smtClean="0"/>
              <a:t> </a:t>
            </a:r>
            <a:r>
              <a:rPr lang="de-CH" dirty="0" err="1" smtClean="0"/>
              <a:t>whether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show</a:t>
            </a:r>
            <a:r>
              <a:rPr lang="de-CH" dirty="0" smtClean="0"/>
              <a:t> mobile </a:t>
            </a:r>
            <a:r>
              <a:rPr lang="de-CH" dirty="0" err="1" smtClean="0"/>
              <a:t>phone</a:t>
            </a:r>
            <a:r>
              <a:rPr lang="de-CH" dirty="0" smtClean="0"/>
              <a:t> (</a:t>
            </a:r>
            <a:r>
              <a:rPr lang="de-CH" dirty="0" err="1" smtClean="0"/>
              <a:t>focus</a:t>
            </a:r>
            <a:r>
              <a:rPr lang="de-CH" dirty="0" smtClean="0"/>
              <a:t> on </a:t>
            </a:r>
            <a:r>
              <a:rPr lang="de-CH" dirty="0" err="1" smtClean="0"/>
              <a:t>mandatory</a:t>
            </a:r>
            <a:r>
              <a:rPr lang="de-CH" dirty="0" smtClean="0"/>
              <a:t> </a:t>
            </a:r>
            <a:r>
              <a:rPr lang="de-CH" dirty="0" err="1" smtClean="0"/>
              <a:t>fields</a:t>
            </a:r>
            <a:r>
              <a:rPr lang="de-CH" dirty="0" smtClean="0"/>
              <a:t>) – </a:t>
            </a:r>
            <a:r>
              <a:rPr lang="de-CH" dirty="0" err="1" smtClean="0"/>
              <a:t>keep</a:t>
            </a:r>
            <a:r>
              <a:rPr lang="de-CH" dirty="0" smtClean="0"/>
              <a:t> </a:t>
            </a:r>
            <a:r>
              <a:rPr lang="de-CH" dirty="0" err="1" smtClean="0"/>
              <a:t>it</a:t>
            </a:r>
            <a:r>
              <a:rPr lang="de-CH" dirty="0" smtClean="0"/>
              <a:t> simple </a:t>
            </a:r>
            <a:r>
              <a:rPr lang="de-CH" dirty="0" err="1" smtClean="0"/>
              <a:t>by</a:t>
            </a:r>
            <a:r>
              <a:rPr lang="de-CH" dirty="0" smtClean="0"/>
              <a:t> not </a:t>
            </a:r>
            <a:r>
              <a:rPr lang="de-CH" dirty="0" err="1" smtClean="0"/>
              <a:t>switching</a:t>
            </a:r>
            <a:r>
              <a:rPr lang="de-CH" dirty="0" smtClean="0"/>
              <a:t> </a:t>
            </a:r>
            <a:r>
              <a:rPr lang="de-CH" dirty="0" err="1" smtClean="0"/>
              <a:t>across</a:t>
            </a:r>
            <a:r>
              <a:rPr lang="de-CH" dirty="0" smtClean="0"/>
              <a:t> </a:t>
            </a:r>
            <a:r>
              <a:rPr lang="de-CH" dirty="0" err="1" smtClean="0"/>
              <a:t>too</a:t>
            </a:r>
            <a:r>
              <a:rPr lang="de-CH" dirty="0" smtClean="0"/>
              <a:t> </a:t>
            </a:r>
            <a:r>
              <a:rPr lang="de-CH" dirty="0" err="1" smtClean="0"/>
              <a:t>often</a:t>
            </a:r>
            <a:endParaRPr lang="de-CH" dirty="0" smtClean="0"/>
          </a:p>
          <a:p>
            <a:r>
              <a:rPr lang="de-CH" dirty="0"/>
              <a:t>Go </a:t>
            </a:r>
            <a:r>
              <a:rPr lang="de-CH" dirty="0" err="1"/>
              <a:t>through</a:t>
            </a:r>
            <a:r>
              <a:rPr lang="de-CH" dirty="0"/>
              <a:t> all </a:t>
            </a:r>
            <a:r>
              <a:rPr lang="de-CH" dirty="0" err="1"/>
              <a:t>screens</a:t>
            </a:r>
            <a:r>
              <a:rPr lang="de-CH" dirty="0"/>
              <a:t> in different time </a:t>
            </a:r>
            <a:r>
              <a:rPr lang="de-CH" dirty="0" err="1"/>
              <a:t>blocks</a:t>
            </a:r>
            <a:r>
              <a:rPr lang="de-CH" dirty="0"/>
              <a:t>: Block 1 – </a:t>
            </a:r>
            <a:r>
              <a:rPr lang="de-CH" dirty="0" err="1" smtClean="0"/>
              <a:t>claim</a:t>
            </a:r>
            <a:r>
              <a:rPr lang="de-CH" dirty="0" smtClean="0"/>
              <a:t> </a:t>
            </a:r>
            <a:r>
              <a:rPr lang="de-CH" dirty="0" err="1" smtClean="0"/>
              <a:t>entry</a:t>
            </a:r>
            <a:r>
              <a:rPr lang="de-CH" dirty="0" smtClean="0"/>
              <a:t> </a:t>
            </a:r>
            <a:r>
              <a:rPr lang="de-CH" dirty="0" err="1" smtClean="0"/>
              <a:t>through</a:t>
            </a:r>
            <a:r>
              <a:rPr lang="de-CH" dirty="0" smtClean="0"/>
              <a:t> web </a:t>
            </a:r>
            <a:r>
              <a:rPr lang="de-CH" dirty="0" err="1" smtClean="0"/>
              <a:t>application</a:t>
            </a:r>
            <a:r>
              <a:rPr lang="de-CH" dirty="0" smtClean="0"/>
              <a:t>; Block 2 - </a:t>
            </a:r>
            <a:r>
              <a:rPr lang="de-CH" dirty="0" err="1" smtClean="0"/>
              <a:t>claim</a:t>
            </a:r>
            <a:r>
              <a:rPr lang="de-CH" dirty="0" smtClean="0"/>
              <a:t> </a:t>
            </a:r>
            <a:r>
              <a:rPr lang="de-CH" dirty="0" err="1" smtClean="0"/>
              <a:t>entry</a:t>
            </a:r>
            <a:r>
              <a:rPr lang="de-CH" dirty="0" smtClean="0"/>
              <a:t> </a:t>
            </a:r>
            <a:r>
              <a:rPr lang="de-CH" dirty="0" err="1" smtClean="0"/>
              <a:t>through</a:t>
            </a:r>
            <a:r>
              <a:rPr lang="de-CH" dirty="0" smtClean="0"/>
              <a:t> </a:t>
            </a:r>
            <a:r>
              <a:rPr lang="de-CH" dirty="0" err="1" smtClean="0"/>
              <a:t>phone</a:t>
            </a:r>
            <a:r>
              <a:rPr lang="de-CH" dirty="0" smtClean="0"/>
              <a:t> </a:t>
            </a:r>
            <a:r>
              <a:rPr lang="de-CH" dirty="0" err="1" smtClean="0"/>
              <a:t>app</a:t>
            </a:r>
            <a:r>
              <a:rPr lang="de-CH" dirty="0" smtClean="0"/>
              <a:t>; Block 3 – Medical Review; Block 4 – Batch </a:t>
            </a:r>
            <a:r>
              <a:rPr lang="de-CH" dirty="0" err="1" smtClean="0"/>
              <a:t>run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46964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hteck 34"/>
          <p:cNvSpPr/>
          <p:nvPr/>
        </p:nvSpPr>
        <p:spPr>
          <a:xfrm>
            <a:off x="7001202" y="1431515"/>
            <a:ext cx="2964365" cy="50931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9782" y="599032"/>
            <a:ext cx="10515600" cy="785457"/>
          </a:xfrm>
        </p:spPr>
        <p:txBody>
          <a:bodyPr>
            <a:noAutofit/>
          </a:bodyPr>
          <a:lstStyle/>
          <a:p>
            <a:pPr algn="ctr"/>
            <a:r>
              <a:rPr lang="en-GB" sz="3600" dirty="0"/>
              <a:t>Claims Process – I (Sample Process)</a:t>
            </a:r>
            <a:br>
              <a:rPr lang="en-GB" sz="3600" dirty="0"/>
            </a:br>
            <a:endParaRPr lang="de-DE" sz="3600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87" t="13288" r="13668" b="12705"/>
          <a:stretch/>
        </p:blipFill>
        <p:spPr>
          <a:xfrm>
            <a:off x="1891867" y="1777568"/>
            <a:ext cx="1454727" cy="1524000"/>
          </a:xfrm>
          <a:prstGeom prst="rect">
            <a:avLst/>
          </a:prstGeom>
        </p:spPr>
      </p:pic>
      <p:sp>
        <p:nvSpPr>
          <p:cNvPr id="9" name="TextBox 46"/>
          <p:cNvSpPr txBox="1">
            <a:spLocks noChangeArrowheads="1"/>
          </p:cNvSpPr>
          <p:nvPr/>
        </p:nvSpPr>
        <p:spPr bwMode="auto">
          <a:xfrm>
            <a:off x="7381258" y="1489330"/>
            <a:ext cx="219145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756B99"/>
              </a:buClr>
              <a:buFont typeface="Wingdings" pitchFamily="2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600" b="1" dirty="0" smtClean="0">
                <a:solidFill>
                  <a:schemeClr val="tx1"/>
                </a:solidFill>
              </a:rPr>
              <a:t>Health facility</a:t>
            </a:r>
            <a:endParaRPr lang="en-GB" altLang="en-US" sz="1600" b="1" dirty="0">
              <a:solidFill>
                <a:schemeClr val="tx1"/>
              </a:solidFill>
            </a:endParaRP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201" r="469" b="23120"/>
          <a:stretch/>
        </p:blipFill>
        <p:spPr>
          <a:xfrm>
            <a:off x="6812819" y="4228871"/>
            <a:ext cx="2093590" cy="1150140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8" r="10365"/>
          <a:stretch/>
        </p:blipFill>
        <p:spPr>
          <a:xfrm>
            <a:off x="7381258" y="1854057"/>
            <a:ext cx="1126907" cy="1303593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46" t="11248" r="8759" b="20282"/>
          <a:stretch/>
        </p:blipFill>
        <p:spPr>
          <a:xfrm>
            <a:off x="7058824" y="2766750"/>
            <a:ext cx="1557720" cy="133331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3" b="16350"/>
          <a:stretch/>
        </p:blipFill>
        <p:spPr>
          <a:xfrm>
            <a:off x="7328465" y="5301993"/>
            <a:ext cx="1170764" cy="984284"/>
          </a:xfrm>
          <a:prstGeom prst="rect">
            <a:avLst/>
          </a:prstGeom>
        </p:spPr>
      </p:pic>
      <p:sp>
        <p:nvSpPr>
          <p:cNvPr id="14" name="TextBox 19"/>
          <p:cNvSpPr txBox="1">
            <a:spLocks noChangeArrowheads="1"/>
          </p:cNvSpPr>
          <p:nvPr/>
        </p:nvSpPr>
        <p:spPr bwMode="auto">
          <a:xfrm>
            <a:off x="8345543" y="2318053"/>
            <a:ext cx="163665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756B99"/>
              </a:buClr>
              <a:buFont typeface="Wingdings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</a:rPr>
              <a:t>m</a:t>
            </a:r>
            <a:r>
              <a:rPr lang="en-US" altLang="en-US" sz="1400" dirty="0" smtClean="0">
                <a:solidFill>
                  <a:schemeClr val="tx1"/>
                </a:solidFill>
              </a:rPr>
              <a:t>obile client</a:t>
            </a:r>
            <a:endParaRPr lang="cs-CZ" altLang="en-US" sz="1400" dirty="0">
              <a:solidFill>
                <a:schemeClr val="tx1"/>
              </a:solidFill>
            </a:endParaRPr>
          </a:p>
        </p:txBody>
      </p:sp>
      <p:sp>
        <p:nvSpPr>
          <p:cNvPr id="15" name="TextBox 24"/>
          <p:cNvSpPr txBox="1">
            <a:spLocks noChangeArrowheads="1"/>
          </p:cNvSpPr>
          <p:nvPr/>
        </p:nvSpPr>
        <p:spPr bwMode="auto">
          <a:xfrm>
            <a:off x="8499229" y="3273462"/>
            <a:ext cx="13938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756B99"/>
              </a:buClr>
              <a:buFont typeface="Wingdings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dirty="0" smtClean="0">
                <a:solidFill>
                  <a:schemeClr val="tx1"/>
                </a:solidFill>
              </a:rPr>
              <a:t>online client</a:t>
            </a:r>
            <a:endParaRPr lang="cs-CZ" altLang="en-US" sz="1400" dirty="0">
              <a:solidFill>
                <a:schemeClr val="tx1"/>
              </a:solidFill>
            </a:endParaRPr>
          </a:p>
        </p:txBody>
      </p:sp>
      <p:sp>
        <p:nvSpPr>
          <p:cNvPr id="16" name="TextBox 24"/>
          <p:cNvSpPr txBox="1">
            <a:spLocks noChangeArrowheads="1"/>
          </p:cNvSpPr>
          <p:nvPr/>
        </p:nvSpPr>
        <p:spPr bwMode="auto">
          <a:xfrm>
            <a:off x="8453482" y="4614089"/>
            <a:ext cx="13938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756B99"/>
              </a:buClr>
              <a:buFont typeface="Wingdings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dirty="0" smtClean="0">
                <a:solidFill>
                  <a:schemeClr val="tx1"/>
                </a:solidFill>
              </a:rPr>
              <a:t>offline client</a:t>
            </a:r>
            <a:endParaRPr lang="cs-CZ" altLang="en-US" sz="1400" dirty="0">
              <a:solidFill>
                <a:schemeClr val="tx1"/>
              </a:solidFill>
            </a:endParaRPr>
          </a:p>
        </p:txBody>
      </p:sp>
      <p:sp>
        <p:nvSpPr>
          <p:cNvPr id="17" name="TextBox 24"/>
          <p:cNvSpPr txBox="1">
            <a:spLocks noChangeArrowheads="1"/>
          </p:cNvSpPr>
          <p:nvPr/>
        </p:nvSpPr>
        <p:spPr bwMode="auto">
          <a:xfrm>
            <a:off x="8466960" y="5664729"/>
            <a:ext cx="13938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756B99"/>
              </a:buClr>
              <a:buFont typeface="Wingdings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</a:rPr>
              <a:t>p</a:t>
            </a:r>
            <a:r>
              <a:rPr lang="en-US" altLang="en-US" sz="1400" dirty="0" smtClean="0">
                <a:solidFill>
                  <a:schemeClr val="tx1"/>
                </a:solidFill>
              </a:rPr>
              <a:t>aper forms</a:t>
            </a:r>
            <a:endParaRPr lang="cs-CZ" altLang="en-US" sz="1400" dirty="0">
              <a:solidFill>
                <a:schemeClr val="tx1"/>
              </a:solidFill>
            </a:endParaRPr>
          </a:p>
        </p:txBody>
      </p:sp>
      <p:pic>
        <p:nvPicPr>
          <p:cNvPr id="19" name="Grafik 18"/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4591" b="15446"/>
          <a:stretch/>
        </p:blipFill>
        <p:spPr>
          <a:xfrm>
            <a:off x="4151384" y="2420234"/>
            <a:ext cx="748683" cy="605251"/>
          </a:xfrm>
          <a:prstGeom prst="rect">
            <a:avLst/>
          </a:prstGeom>
        </p:spPr>
      </p:pic>
      <p:sp>
        <p:nvSpPr>
          <p:cNvPr id="27" name="TextBox 42"/>
          <p:cNvSpPr txBox="1">
            <a:spLocks noChangeArrowheads="1"/>
          </p:cNvSpPr>
          <p:nvPr/>
        </p:nvSpPr>
        <p:spPr bwMode="auto">
          <a:xfrm>
            <a:off x="3928856" y="4944870"/>
            <a:ext cx="9540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756B99"/>
              </a:buClr>
              <a:buFont typeface="Wingdings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200" b="1" dirty="0">
                <a:solidFill>
                  <a:schemeClr val="tx1"/>
                </a:solidFill>
              </a:rPr>
              <a:t>CHF office</a:t>
            </a:r>
          </a:p>
        </p:txBody>
      </p:sp>
      <p:sp>
        <p:nvSpPr>
          <p:cNvPr id="28" name="Oval 6"/>
          <p:cNvSpPr/>
          <p:nvPr/>
        </p:nvSpPr>
        <p:spPr>
          <a:xfrm>
            <a:off x="3285723" y="4698475"/>
            <a:ext cx="2244708" cy="202503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29" name="Grafik 28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202" r="3535" b="31313"/>
          <a:stretch/>
        </p:blipFill>
        <p:spPr>
          <a:xfrm>
            <a:off x="3392722" y="5118008"/>
            <a:ext cx="2018476" cy="1014522"/>
          </a:xfrm>
          <a:prstGeom prst="rect">
            <a:avLst/>
          </a:prstGeom>
        </p:spPr>
      </p:pic>
      <p:sp>
        <p:nvSpPr>
          <p:cNvPr id="30" name="TextBox 15"/>
          <p:cNvSpPr txBox="1">
            <a:spLocks noChangeArrowheads="1"/>
          </p:cNvSpPr>
          <p:nvPr/>
        </p:nvSpPr>
        <p:spPr bwMode="auto">
          <a:xfrm>
            <a:off x="3709781" y="6050517"/>
            <a:ext cx="139223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756B99"/>
              </a:buClr>
              <a:buFont typeface="Wingdings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 dirty="0" smtClean="0">
                <a:solidFill>
                  <a:schemeClr val="tx1"/>
                </a:solidFill>
              </a:rPr>
              <a:t>online client</a:t>
            </a:r>
            <a:endParaRPr lang="cs-CZ" altLang="en-US" sz="1200" dirty="0">
              <a:solidFill>
                <a:schemeClr val="tx1"/>
              </a:solidFill>
            </a:endParaRPr>
          </a:p>
        </p:txBody>
      </p:sp>
      <p:sp>
        <p:nvSpPr>
          <p:cNvPr id="57" name="Textfeld 56"/>
          <p:cNvSpPr txBox="1"/>
          <p:nvPr/>
        </p:nvSpPr>
        <p:spPr>
          <a:xfrm>
            <a:off x="2249086" y="1616733"/>
            <a:ext cx="7327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 smtClean="0"/>
              <a:t>Server</a:t>
            </a:r>
            <a:endParaRPr lang="de-DE" sz="1600" b="1" dirty="0"/>
          </a:p>
        </p:txBody>
      </p:sp>
      <p:sp>
        <p:nvSpPr>
          <p:cNvPr id="59" name="Foliennummernplatzhalter 5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19</a:t>
            </a:fld>
            <a:endParaRPr lang="de-DE" dirty="0"/>
          </a:p>
        </p:txBody>
      </p:sp>
      <p:sp>
        <p:nvSpPr>
          <p:cNvPr id="36" name="Pfeil nach rechts 35"/>
          <p:cNvSpPr/>
          <p:nvPr/>
        </p:nvSpPr>
        <p:spPr>
          <a:xfrm rot="10143888">
            <a:off x="5066926" y="2356238"/>
            <a:ext cx="1647207" cy="2123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Pfeil nach rechts 36"/>
          <p:cNvSpPr/>
          <p:nvPr/>
        </p:nvSpPr>
        <p:spPr>
          <a:xfrm rot="12199802">
            <a:off x="5022043" y="3266262"/>
            <a:ext cx="1742912" cy="2205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Pfeil nach rechts 38"/>
          <p:cNvSpPr/>
          <p:nvPr/>
        </p:nvSpPr>
        <p:spPr>
          <a:xfrm rot="16200000">
            <a:off x="3828660" y="3822305"/>
            <a:ext cx="1306780" cy="2090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Pfeil nach rechts 40"/>
          <p:cNvSpPr/>
          <p:nvPr/>
        </p:nvSpPr>
        <p:spPr>
          <a:xfrm rot="10800000">
            <a:off x="5628102" y="5565118"/>
            <a:ext cx="975749" cy="229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Pfeil nach rechts 41"/>
          <p:cNvSpPr/>
          <p:nvPr/>
        </p:nvSpPr>
        <p:spPr>
          <a:xfrm rot="10800000">
            <a:off x="5554078" y="4944869"/>
            <a:ext cx="1049773" cy="2499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Pfeil nach rechts 42"/>
          <p:cNvSpPr/>
          <p:nvPr/>
        </p:nvSpPr>
        <p:spPr>
          <a:xfrm rot="10800000">
            <a:off x="3297205" y="2559959"/>
            <a:ext cx="779931" cy="2290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306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62037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de-CH" sz="3600" dirty="0" err="1" smtClean="0"/>
              <a:t>Pre</a:t>
            </a:r>
            <a:r>
              <a:rPr lang="de-CH" sz="3600" dirty="0" smtClean="0"/>
              <a:t> </a:t>
            </a:r>
            <a:r>
              <a:rPr lang="de-CH" sz="3600" dirty="0" err="1" smtClean="0"/>
              <a:t>requisites</a:t>
            </a:r>
            <a:endParaRPr lang="de-C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dirty="0" err="1" smtClean="0"/>
              <a:t>Prepare</a:t>
            </a:r>
            <a:r>
              <a:rPr lang="de-CH" dirty="0" smtClean="0"/>
              <a:t> </a:t>
            </a:r>
            <a:r>
              <a:rPr lang="de-CH" dirty="0" err="1" smtClean="0"/>
              <a:t>before</a:t>
            </a:r>
            <a:r>
              <a:rPr lang="de-CH" dirty="0" smtClean="0"/>
              <a:t> </a:t>
            </a:r>
            <a:r>
              <a:rPr lang="de-CH" dirty="0" err="1" smtClean="0"/>
              <a:t>hand</a:t>
            </a:r>
            <a:r>
              <a:rPr lang="de-CH" dirty="0" smtClean="0"/>
              <a:t> </a:t>
            </a:r>
            <a:r>
              <a:rPr lang="de-CH" dirty="0" err="1" smtClean="0"/>
              <a:t>data</a:t>
            </a:r>
            <a:r>
              <a:rPr lang="de-CH" dirty="0" smtClean="0"/>
              <a:t> </a:t>
            </a:r>
            <a:r>
              <a:rPr lang="de-CH" dirty="0" err="1" smtClean="0"/>
              <a:t>that</a:t>
            </a:r>
            <a:r>
              <a:rPr lang="de-CH" dirty="0" smtClean="0"/>
              <a:t> </a:t>
            </a:r>
            <a:r>
              <a:rPr lang="de-CH" dirty="0" err="1" smtClean="0"/>
              <a:t>you</a:t>
            </a:r>
            <a:r>
              <a:rPr lang="de-CH" dirty="0" smtClean="0"/>
              <a:t> </a:t>
            </a:r>
            <a:r>
              <a:rPr lang="de-CH" dirty="0" err="1" smtClean="0"/>
              <a:t>need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give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demo</a:t>
            </a:r>
            <a:r>
              <a:rPr lang="de-CH" dirty="0" smtClean="0"/>
              <a:t>:</a:t>
            </a:r>
          </a:p>
          <a:p>
            <a:r>
              <a:rPr lang="de-CH" dirty="0" smtClean="0"/>
              <a:t>Accounts</a:t>
            </a:r>
          </a:p>
          <a:p>
            <a:r>
              <a:rPr lang="de-CH" dirty="0" smtClean="0"/>
              <a:t>Registers</a:t>
            </a:r>
          </a:p>
          <a:p>
            <a:r>
              <a:rPr lang="de-CH" dirty="0" smtClean="0"/>
              <a:t>Mobile </a:t>
            </a:r>
            <a:r>
              <a:rPr lang="de-CH" dirty="0" err="1" smtClean="0"/>
              <a:t>apps</a:t>
            </a:r>
            <a:r>
              <a:rPr lang="de-CH" dirty="0" smtClean="0"/>
              <a:t> (</a:t>
            </a:r>
            <a:r>
              <a:rPr lang="de-CH" dirty="0" err="1" smtClean="0"/>
              <a:t>demo</a:t>
            </a:r>
            <a:r>
              <a:rPr lang="de-CH" dirty="0" smtClean="0"/>
              <a:t> </a:t>
            </a:r>
            <a:r>
              <a:rPr lang="de-CH" dirty="0" err="1" smtClean="0"/>
              <a:t>server</a:t>
            </a:r>
            <a:r>
              <a:rPr lang="de-CH" dirty="0" smtClean="0"/>
              <a:t>)</a:t>
            </a:r>
          </a:p>
          <a:p>
            <a:r>
              <a:rPr lang="de-CH" dirty="0" smtClean="0"/>
              <a:t>Web </a:t>
            </a:r>
            <a:r>
              <a:rPr lang="de-CH" dirty="0" err="1" smtClean="0"/>
              <a:t>application</a:t>
            </a:r>
            <a:r>
              <a:rPr lang="de-CH" dirty="0" smtClean="0"/>
              <a:t> (</a:t>
            </a:r>
            <a:r>
              <a:rPr lang="de-CH" dirty="0" err="1" smtClean="0"/>
              <a:t>demo</a:t>
            </a:r>
            <a:r>
              <a:rPr lang="de-CH" dirty="0" smtClean="0"/>
              <a:t> </a:t>
            </a:r>
            <a:r>
              <a:rPr lang="de-CH" dirty="0" err="1" smtClean="0"/>
              <a:t>server</a:t>
            </a:r>
            <a:r>
              <a:rPr lang="de-CH" dirty="0" smtClean="0"/>
              <a:t>)</a:t>
            </a:r>
          </a:p>
          <a:p>
            <a:r>
              <a:rPr lang="de-CH" dirty="0" smtClean="0"/>
              <a:t>Solution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demonstrate</a:t>
            </a:r>
            <a:r>
              <a:rPr lang="de-CH" dirty="0" smtClean="0"/>
              <a:t> mobile </a:t>
            </a:r>
            <a:r>
              <a:rPr lang="de-CH" dirty="0" err="1" smtClean="0"/>
              <a:t>screen</a:t>
            </a:r>
            <a:endParaRPr lang="de-CH" dirty="0" smtClean="0"/>
          </a:p>
          <a:p>
            <a:r>
              <a:rPr lang="de-CH" dirty="0" smtClean="0"/>
              <a:t>Paper </a:t>
            </a:r>
            <a:r>
              <a:rPr lang="de-CH" dirty="0" err="1" smtClean="0"/>
              <a:t>forms</a:t>
            </a:r>
            <a:r>
              <a:rPr lang="de-CH" dirty="0" smtClean="0"/>
              <a:t> (</a:t>
            </a:r>
            <a:r>
              <a:rPr lang="de-CH" dirty="0" err="1" smtClean="0"/>
              <a:t>if</a:t>
            </a:r>
            <a:r>
              <a:rPr lang="de-CH" dirty="0" smtClean="0"/>
              <a:t> </a:t>
            </a:r>
            <a:r>
              <a:rPr lang="de-CH" dirty="0" err="1" smtClean="0"/>
              <a:t>needed</a:t>
            </a:r>
            <a:r>
              <a:rPr lang="de-CH" dirty="0" smtClean="0"/>
              <a:t>)</a:t>
            </a:r>
          </a:p>
          <a:p>
            <a:r>
              <a:rPr lang="de-CH" dirty="0" err="1" smtClean="0"/>
              <a:t>Customized</a:t>
            </a:r>
            <a:r>
              <a:rPr lang="de-CH" dirty="0" smtClean="0"/>
              <a:t> </a:t>
            </a:r>
            <a:r>
              <a:rPr lang="de-CH" dirty="0" err="1" smtClean="0"/>
              <a:t>process</a:t>
            </a:r>
            <a:r>
              <a:rPr lang="de-CH" dirty="0" smtClean="0"/>
              <a:t> </a:t>
            </a:r>
            <a:r>
              <a:rPr lang="de-CH" dirty="0" err="1" smtClean="0"/>
              <a:t>flows</a:t>
            </a:r>
            <a:r>
              <a:rPr lang="de-CH" dirty="0" smtClean="0"/>
              <a:t> (</a:t>
            </a:r>
            <a:r>
              <a:rPr lang="de-CH" dirty="0" err="1" smtClean="0"/>
              <a:t>if</a:t>
            </a:r>
            <a:r>
              <a:rPr lang="de-CH" dirty="0" smtClean="0"/>
              <a:t> </a:t>
            </a:r>
            <a:r>
              <a:rPr lang="de-CH" dirty="0" err="1" smtClean="0"/>
              <a:t>needed</a:t>
            </a:r>
            <a:r>
              <a:rPr lang="de-CH" dirty="0" smtClean="0"/>
              <a:t>)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40560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2404530"/>
            <a:ext cx="10515600" cy="4012497"/>
          </a:xfrm>
        </p:spPr>
        <p:txBody>
          <a:bodyPr/>
          <a:lstStyle/>
          <a:p>
            <a:pPr marL="171450" indent="-17145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Automated Checking (client status, price lists, etc.)</a:t>
            </a:r>
          </a:p>
          <a:p>
            <a:pPr marL="171450" indent="-17145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Review by a Medical Advisor</a:t>
            </a:r>
          </a:p>
          <a:p>
            <a:pPr marL="171450" indent="-17145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Automated final claim calculations (remaining limits, etc.)</a:t>
            </a:r>
          </a:p>
          <a:p>
            <a:pPr marL="171450" indent="-17145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Generating consolidated claims report</a:t>
            </a:r>
          </a:p>
          <a:p>
            <a:endParaRPr lang="de-DE" dirty="0"/>
          </a:p>
        </p:txBody>
      </p:sp>
      <p:sp>
        <p:nvSpPr>
          <p:cNvPr id="5" name="TextBox 46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838200" y="1630147"/>
            <a:ext cx="10515600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756B99"/>
              </a:buClr>
              <a:buFont typeface="Wingdings" pitchFamily="2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2400" b="1" dirty="0" smtClean="0">
                <a:solidFill>
                  <a:schemeClr val="tx1"/>
                </a:solidFill>
              </a:rPr>
              <a:t>Internal claims processing in IMIS</a:t>
            </a:r>
            <a:endParaRPr lang="en-GB" altLang="en-US" sz="2400" b="1" dirty="0">
              <a:solidFill>
                <a:schemeClr val="tx1"/>
              </a:solidFill>
            </a:endParaRP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729782" y="669864"/>
            <a:ext cx="10515600" cy="7854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Poppins SemiBold" pitchFamily="2" charset="77"/>
                <a:ea typeface="+mj-ea"/>
                <a:cs typeface="Poppins SemiBold" pitchFamily="2" charset="77"/>
              </a:defRPr>
            </a:lvl1pPr>
          </a:lstStyle>
          <a:p>
            <a:pPr algn="ctr"/>
            <a:r>
              <a:rPr lang="en-GB" sz="3600" dirty="0" smtClean="0"/>
              <a:t>Claims Process – I (Sample Process)</a:t>
            </a:r>
            <a:br>
              <a:rPr lang="en-GB" sz="3600" dirty="0" smtClean="0"/>
            </a:b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3270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1525644"/>
            <a:ext cx="12192000" cy="1007697"/>
          </a:xfrm>
          <a:prstGeom prst="rect">
            <a:avLst/>
          </a:prstGeom>
          <a:solidFill>
            <a:srgbClr val="095A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21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pic>
        <p:nvPicPr>
          <p:cNvPr id="10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9524" y="445708"/>
            <a:ext cx="532543" cy="532543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469265" y="1617083"/>
            <a:ext cx="112347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Overview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  <a:p>
            <a:pPr algn="ctr"/>
            <a:r>
              <a:rPr lang="en-GB" sz="14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openIMIS 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875000" y="2934393"/>
            <a:ext cx="6677495" cy="3386194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Overview of data flow    1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Construction of a scheme    2    </a:t>
            </a:r>
          </a:p>
          <a:p>
            <a:pPr algn="r"/>
            <a:r>
              <a:rPr lang="en-US" b="1" dirty="0" smtClean="0">
                <a:solidFill>
                  <a:srgbClr val="32757E"/>
                </a:solidFill>
                <a:ea typeface="Calibri Light" charset="0"/>
                <a:cs typeface="Calibri Light" charset="0"/>
              </a:rPr>
              <a:t>Processes    </a:t>
            </a:r>
            <a:r>
              <a:rPr lang="en-GB" b="1" dirty="0" smtClean="0">
                <a:solidFill>
                  <a:srgbClr val="006666"/>
                </a:solidFill>
              </a:rPr>
              <a:t>3    </a:t>
            </a:r>
            <a:endParaRPr lang="en-GB" b="1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Enrolment Processes  3a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Health service Utilization  3b    </a:t>
            </a:r>
          </a:p>
          <a:p>
            <a:pPr algn="r"/>
            <a:r>
              <a:rPr lang="en-GB" sz="1800" dirty="0">
                <a:solidFill>
                  <a:srgbClr val="006666"/>
                </a:solidFill>
              </a:rPr>
              <a:t>Claims processes  3c    </a:t>
            </a:r>
          </a:p>
          <a:p>
            <a:pPr algn="r"/>
            <a:r>
              <a:rPr lang="en-GB" b="1" dirty="0">
                <a:solidFill>
                  <a:srgbClr val="006666"/>
                </a:solidFill>
              </a:rPr>
              <a:t>Renewal processes  3d    </a:t>
            </a:r>
          </a:p>
          <a:p>
            <a:endParaRPr lang="en-GB" sz="2000" dirty="0">
              <a:solidFill>
                <a:srgbClr val="006666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9399525" y="468484"/>
            <a:ext cx="2306840" cy="593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7800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10348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de-CH" sz="3600" dirty="0" err="1" smtClean="0"/>
              <a:t>Renewal</a:t>
            </a:r>
            <a:r>
              <a:rPr lang="de-CH" sz="3600" dirty="0" smtClean="0"/>
              <a:t> </a:t>
            </a:r>
            <a:r>
              <a:rPr lang="de-CH" sz="3600" dirty="0" err="1" smtClean="0"/>
              <a:t>Process</a:t>
            </a:r>
            <a:endParaRPr lang="de-C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47371"/>
            <a:ext cx="10515600" cy="4012497"/>
          </a:xfrm>
        </p:spPr>
        <p:txBody>
          <a:bodyPr>
            <a:normAutofit lnSpcReduction="10000"/>
          </a:bodyPr>
          <a:lstStyle/>
          <a:p>
            <a:r>
              <a:rPr lang="de-CH" dirty="0" err="1" smtClean="0"/>
              <a:t>Based</a:t>
            </a:r>
            <a:r>
              <a:rPr lang="de-CH" dirty="0" smtClean="0"/>
              <a:t> on </a:t>
            </a:r>
            <a:r>
              <a:rPr lang="de-CH" dirty="0" err="1" smtClean="0"/>
              <a:t>audience</a:t>
            </a:r>
            <a:r>
              <a:rPr lang="de-CH" dirty="0" smtClean="0"/>
              <a:t> </a:t>
            </a:r>
            <a:r>
              <a:rPr lang="de-CH" dirty="0" err="1" smtClean="0"/>
              <a:t>decide</a:t>
            </a:r>
            <a:r>
              <a:rPr lang="de-CH" dirty="0" smtClean="0"/>
              <a:t> </a:t>
            </a:r>
            <a:r>
              <a:rPr lang="de-CH" dirty="0" err="1" smtClean="0"/>
              <a:t>whether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use</a:t>
            </a:r>
            <a:r>
              <a:rPr lang="de-CH" dirty="0" smtClean="0"/>
              <a:t> a </a:t>
            </a:r>
            <a:r>
              <a:rPr lang="de-CH" dirty="0" err="1" smtClean="0"/>
              <a:t>visualization</a:t>
            </a:r>
            <a:r>
              <a:rPr lang="de-CH" dirty="0" smtClean="0"/>
              <a:t> </a:t>
            </a:r>
            <a:r>
              <a:rPr lang="de-CH" dirty="0" err="1" smtClean="0"/>
              <a:t>diagram</a:t>
            </a:r>
            <a:r>
              <a:rPr lang="de-CH" dirty="0" smtClean="0"/>
              <a:t> (</a:t>
            </a:r>
            <a:r>
              <a:rPr lang="de-CH" dirty="0" err="1" smtClean="0"/>
              <a:t>example</a:t>
            </a:r>
            <a:r>
              <a:rPr lang="de-CH" dirty="0" smtClean="0"/>
              <a:t> in </a:t>
            </a:r>
            <a:r>
              <a:rPr lang="de-CH" dirty="0" err="1" smtClean="0"/>
              <a:t>next</a:t>
            </a:r>
            <a:r>
              <a:rPr lang="de-CH" dirty="0" smtClean="0"/>
              <a:t> </a:t>
            </a:r>
            <a:r>
              <a:rPr lang="de-CH" dirty="0" err="1" smtClean="0"/>
              <a:t>slide</a:t>
            </a:r>
            <a:r>
              <a:rPr lang="de-CH" dirty="0" smtClean="0"/>
              <a:t>)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show</a:t>
            </a:r>
            <a:r>
              <a:rPr lang="de-CH" dirty="0" smtClean="0"/>
              <a:t> </a:t>
            </a:r>
            <a:r>
              <a:rPr lang="de-CH" dirty="0" err="1" smtClean="0"/>
              <a:t>how</a:t>
            </a:r>
            <a:r>
              <a:rPr lang="de-CH" dirty="0" smtClean="0"/>
              <a:t> a </a:t>
            </a:r>
            <a:r>
              <a:rPr lang="de-CH" dirty="0" err="1" smtClean="0"/>
              <a:t>general</a:t>
            </a:r>
            <a:r>
              <a:rPr lang="de-CH" dirty="0" smtClean="0"/>
              <a:t> </a:t>
            </a:r>
            <a:r>
              <a:rPr lang="de-CH" dirty="0" err="1" smtClean="0"/>
              <a:t>process</a:t>
            </a:r>
            <a:r>
              <a:rPr lang="de-CH" dirty="0" smtClean="0"/>
              <a:t> </a:t>
            </a:r>
            <a:r>
              <a:rPr lang="de-CH" dirty="0" err="1" smtClean="0"/>
              <a:t>flows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how</a:t>
            </a:r>
            <a:r>
              <a:rPr lang="de-CH" dirty="0" smtClean="0"/>
              <a:t> </a:t>
            </a:r>
            <a:r>
              <a:rPr lang="de-CH" dirty="0" err="1" smtClean="0"/>
              <a:t>openIMIS</a:t>
            </a:r>
            <a:r>
              <a:rPr lang="de-CH" dirty="0" smtClean="0"/>
              <a:t> </a:t>
            </a:r>
            <a:r>
              <a:rPr lang="de-CH" dirty="0" err="1" smtClean="0"/>
              <a:t>fits</a:t>
            </a:r>
            <a:r>
              <a:rPr lang="de-CH" dirty="0" smtClean="0"/>
              <a:t> </a:t>
            </a:r>
            <a:r>
              <a:rPr lang="de-CH" dirty="0" err="1" smtClean="0"/>
              <a:t>within</a:t>
            </a:r>
            <a:r>
              <a:rPr lang="de-CH" dirty="0" smtClean="0"/>
              <a:t> </a:t>
            </a:r>
            <a:r>
              <a:rPr lang="de-CH" dirty="0" err="1" smtClean="0"/>
              <a:t>it</a:t>
            </a:r>
            <a:r>
              <a:rPr lang="de-CH" dirty="0" smtClean="0"/>
              <a:t>/</a:t>
            </a:r>
            <a:r>
              <a:rPr lang="de-CH" dirty="0" err="1" smtClean="0"/>
              <a:t>what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role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system</a:t>
            </a:r>
            <a:endParaRPr lang="de-CH" dirty="0" smtClean="0"/>
          </a:p>
          <a:p>
            <a:r>
              <a:rPr lang="de-CH" dirty="0" smtClean="0"/>
              <a:t> </a:t>
            </a:r>
            <a:r>
              <a:rPr lang="de-CH" dirty="0" err="1" smtClean="0"/>
              <a:t>Ideally</a:t>
            </a:r>
            <a:r>
              <a:rPr lang="de-CH" dirty="0" smtClean="0"/>
              <a:t> </a:t>
            </a:r>
            <a:r>
              <a:rPr lang="de-CH" dirty="0" err="1" smtClean="0"/>
              <a:t>try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draft</a:t>
            </a:r>
            <a:r>
              <a:rPr lang="de-CH" dirty="0" smtClean="0"/>
              <a:t> </a:t>
            </a:r>
            <a:r>
              <a:rPr lang="de-CH" dirty="0" err="1" smtClean="0"/>
              <a:t>this</a:t>
            </a:r>
            <a:r>
              <a:rPr lang="de-CH" dirty="0"/>
              <a:t> </a:t>
            </a:r>
            <a:r>
              <a:rPr lang="de-CH" dirty="0" smtClean="0"/>
              <a:t>in a </a:t>
            </a:r>
            <a:r>
              <a:rPr lang="de-CH" dirty="0" err="1" smtClean="0"/>
              <a:t>way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audience</a:t>
            </a:r>
            <a:r>
              <a:rPr lang="de-CH" dirty="0" smtClean="0"/>
              <a:t> </a:t>
            </a:r>
            <a:r>
              <a:rPr lang="de-CH" dirty="0" err="1" smtClean="0"/>
              <a:t>can</a:t>
            </a:r>
            <a:r>
              <a:rPr lang="de-CH" dirty="0" smtClean="0"/>
              <a:t> </a:t>
            </a:r>
            <a:r>
              <a:rPr lang="de-CH" dirty="0" err="1" smtClean="0"/>
              <a:t>relate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endParaRPr lang="de-CH" dirty="0" smtClean="0"/>
          </a:p>
          <a:p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make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demo</a:t>
            </a:r>
            <a:r>
              <a:rPr lang="de-CH" dirty="0" smtClean="0"/>
              <a:t> </a:t>
            </a:r>
            <a:r>
              <a:rPr lang="de-CH" dirty="0" err="1" smtClean="0"/>
              <a:t>faster</a:t>
            </a:r>
            <a:r>
              <a:rPr lang="de-CH" dirty="0" smtClean="0"/>
              <a:t> </a:t>
            </a:r>
            <a:r>
              <a:rPr lang="de-CH" dirty="0" err="1" smtClean="0"/>
              <a:t>have</a:t>
            </a:r>
            <a:r>
              <a:rPr lang="de-CH" dirty="0" smtClean="0"/>
              <a:t> a </a:t>
            </a:r>
            <a:r>
              <a:rPr lang="de-CH" dirty="0" err="1" smtClean="0"/>
              <a:t>household</a:t>
            </a:r>
            <a:r>
              <a:rPr lang="de-CH" dirty="0" smtClean="0"/>
              <a:t> </a:t>
            </a:r>
            <a:r>
              <a:rPr lang="de-CH" dirty="0" err="1" smtClean="0"/>
              <a:t>already</a:t>
            </a:r>
            <a:r>
              <a:rPr lang="de-CH" dirty="0" smtClean="0"/>
              <a:t> </a:t>
            </a:r>
            <a:r>
              <a:rPr lang="de-CH" dirty="0" err="1" smtClean="0"/>
              <a:t>linked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EO </a:t>
            </a:r>
            <a:r>
              <a:rPr lang="de-CH" dirty="0" err="1" smtClean="0"/>
              <a:t>you</a:t>
            </a:r>
            <a:r>
              <a:rPr lang="de-CH" dirty="0" smtClean="0"/>
              <a:t> will </a:t>
            </a:r>
            <a:r>
              <a:rPr lang="de-CH" dirty="0" err="1" smtClean="0"/>
              <a:t>use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demonstrate</a:t>
            </a:r>
            <a:r>
              <a:rPr lang="de-CH" dirty="0" smtClean="0"/>
              <a:t> a </a:t>
            </a:r>
            <a:r>
              <a:rPr lang="de-CH" dirty="0" err="1" smtClean="0"/>
              <a:t>renewal</a:t>
            </a:r>
            <a:r>
              <a:rPr lang="de-CH" dirty="0" smtClean="0"/>
              <a:t> </a:t>
            </a:r>
            <a:r>
              <a:rPr lang="de-CH" dirty="0" err="1" smtClean="0"/>
              <a:t>case</a:t>
            </a:r>
            <a:endParaRPr lang="de-CH" dirty="0" smtClean="0"/>
          </a:p>
          <a:p>
            <a:r>
              <a:rPr lang="de-CH" dirty="0" err="1" smtClean="0"/>
              <a:t>Based</a:t>
            </a:r>
            <a:r>
              <a:rPr lang="de-CH" dirty="0" smtClean="0"/>
              <a:t> on </a:t>
            </a:r>
            <a:r>
              <a:rPr lang="de-CH" dirty="0" err="1" smtClean="0"/>
              <a:t>available</a:t>
            </a:r>
            <a:r>
              <a:rPr lang="de-CH" dirty="0" smtClean="0"/>
              <a:t> time </a:t>
            </a:r>
            <a:r>
              <a:rPr lang="de-CH" dirty="0" err="1" smtClean="0"/>
              <a:t>decide</a:t>
            </a:r>
            <a:r>
              <a:rPr lang="de-CH" dirty="0" smtClean="0"/>
              <a:t> </a:t>
            </a:r>
            <a:r>
              <a:rPr lang="de-CH" dirty="0" err="1" smtClean="0"/>
              <a:t>whether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show</a:t>
            </a:r>
            <a:r>
              <a:rPr lang="de-CH" dirty="0" smtClean="0"/>
              <a:t> web </a:t>
            </a:r>
            <a:r>
              <a:rPr lang="de-CH" dirty="0" err="1" smtClean="0"/>
              <a:t>application</a:t>
            </a:r>
            <a:r>
              <a:rPr lang="de-CH" dirty="0" smtClean="0"/>
              <a:t> </a:t>
            </a:r>
            <a:r>
              <a:rPr lang="de-CH" dirty="0" err="1" smtClean="0"/>
              <a:t>or</a:t>
            </a:r>
            <a:r>
              <a:rPr lang="de-CH" dirty="0" smtClean="0"/>
              <a:t> not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otherwise</a:t>
            </a:r>
            <a:r>
              <a:rPr lang="de-CH" dirty="0" smtClean="0"/>
              <a:t> </a:t>
            </a:r>
            <a:r>
              <a:rPr lang="de-CH" dirty="0" err="1" smtClean="0"/>
              <a:t>only</a:t>
            </a:r>
            <a:r>
              <a:rPr lang="de-CH" dirty="0" smtClean="0"/>
              <a:t> </a:t>
            </a:r>
            <a:r>
              <a:rPr lang="de-CH" dirty="0" err="1" smtClean="0"/>
              <a:t>focus</a:t>
            </a:r>
            <a:r>
              <a:rPr lang="de-CH" dirty="0" smtClean="0"/>
              <a:t> on mobile </a:t>
            </a:r>
            <a:r>
              <a:rPr lang="de-CH" dirty="0" err="1" smtClean="0"/>
              <a:t>phone</a:t>
            </a:r>
            <a:r>
              <a:rPr lang="de-CH" dirty="0" smtClean="0"/>
              <a:t> </a:t>
            </a:r>
            <a:r>
              <a:rPr lang="de-CH" dirty="0" err="1" smtClean="0"/>
              <a:t>app</a:t>
            </a:r>
            <a:r>
              <a:rPr lang="de-CH" dirty="0" smtClean="0"/>
              <a:t>– </a:t>
            </a:r>
            <a:r>
              <a:rPr lang="de-CH" dirty="0" err="1" smtClean="0"/>
              <a:t>keep</a:t>
            </a:r>
            <a:r>
              <a:rPr lang="de-CH" dirty="0" smtClean="0"/>
              <a:t> </a:t>
            </a:r>
            <a:r>
              <a:rPr lang="de-CH" dirty="0" err="1" smtClean="0"/>
              <a:t>it</a:t>
            </a:r>
            <a:r>
              <a:rPr lang="de-CH" dirty="0" smtClean="0"/>
              <a:t> simple </a:t>
            </a:r>
            <a:r>
              <a:rPr lang="de-CH" dirty="0" err="1" smtClean="0"/>
              <a:t>by</a:t>
            </a:r>
            <a:r>
              <a:rPr lang="de-CH" dirty="0" smtClean="0"/>
              <a:t> not </a:t>
            </a:r>
            <a:r>
              <a:rPr lang="de-CH" dirty="0" err="1" smtClean="0"/>
              <a:t>switching</a:t>
            </a:r>
            <a:r>
              <a:rPr lang="de-CH" dirty="0" smtClean="0"/>
              <a:t> </a:t>
            </a:r>
            <a:r>
              <a:rPr lang="de-CH" dirty="0" err="1" smtClean="0"/>
              <a:t>across</a:t>
            </a:r>
            <a:r>
              <a:rPr lang="de-CH" dirty="0" smtClean="0"/>
              <a:t> </a:t>
            </a:r>
            <a:r>
              <a:rPr lang="de-CH" dirty="0" err="1" smtClean="0"/>
              <a:t>too</a:t>
            </a:r>
            <a:r>
              <a:rPr lang="de-CH" dirty="0" smtClean="0"/>
              <a:t> </a:t>
            </a:r>
            <a:r>
              <a:rPr lang="de-CH" dirty="0" err="1" smtClean="0"/>
              <a:t>often</a:t>
            </a:r>
            <a:endParaRPr lang="de-CH" dirty="0" smtClean="0"/>
          </a:p>
          <a:p>
            <a:r>
              <a:rPr lang="de-CH" dirty="0"/>
              <a:t>Go </a:t>
            </a:r>
            <a:r>
              <a:rPr lang="de-CH" dirty="0" err="1"/>
              <a:t>through</a:t>
            </a:r>
            <a:r>
              <a:rPr lang="de-CH" dirty="0"/>
              <a:t> all </a:t>
            </a:r>
            <a:r>
              <a:rPr lang="de-CH" dirty="0" err="1"/>
              <a:t>screens</a:t>
            </a:r>
            <a:r>
              <a:rPr lang="de-CH" dirty="0"/>
              <a:t> in different time </a:t>
            </a:r>
            <a:r>
              <a:rPr lang="de-CH" dirty="0" err="1"/>
              <a:t>blocks</a:t>
            </a:r>
            <a:r>
              <a:rPr lang="de-CH" dirty="0"/>
              <a:t>: Block 1 – </a:t>
            </a:r>
            <a:r>
              <a:rPr lang="de-CH" dirty="0" err="1" smtClean="0"/>
              <a:t>renewal</a:t>
            </a:r>
            <a:r>
              <a:rPr lang="de-CH" dirty="0" smtClean="0"/>
              <a:t> on web </a:t>
            </a:r>
            <a:r>
              <a:rPr lang="de-CH" dirty="0" err="1" smtClean="0"/>
              <a:t>application</a:t>
            </a:r>
            <a:r>
              <a:rPr lang="de-CH" dirty="0" smtClean="0"/>
              <a:t>; Block 2 – </a:t>
            </a:r>
            <a:r>
              <a:rPr lang="de-CH" dirty="0" err="1" smtClean="0"/>
              <a:t>renewal</a:t>
            </a:r>
            <a:r>
              <a:rPr lang="de-CH" dirty="0" smtClean="0"/>
              <a:t> </a:t>
            </a:r>
            <a:r>
              <a:rPr lang="de-CH" dirty="0" err="1" smtClean="0"/>
              <a:t>through</a:t>
            </a:r>
            <a:r>
              <a:rPr lang="de-CH" dirty="0" smtClean="0"/>
              <a:t> mobile </a:t>
            </a:r>
            <a:r>
              <a:rPr lang="de-CH" dirty="0" err="1" smtClean="0"/>
              <a:t>phone</a:t>
            </a:r>
            <a:r>
              <a:rPr lang="de-CH" dirty="0" smtClean="0"/>
              <a:t> </a:t>
            </a:r>
            <a:r>
              <a:rPr lang="de-CH" dirty="0" err="1" smtClean="0"/>
              <a:t>application</a:t>
            </a:r>
            <a:r>
              <a:rPr lang="de-CH" dirty="0" smtClean="0"/>
              <a:t>;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3635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23</a:t>
            </a:fld>
            <a:endParaRPr lang="de-DE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89565" y="309634"/>
            <a:ext cx="9490137" cy="9623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Poppins SemiBold" pitchFamily="2" charset="77"/>
                <a:ea typeface="+mj-ea"/>
                <a:cs typeface="Poppins SemiBold" pitchFamily="2" charset="77"/>
              </a:defRPr>
            </a:lvl1pPr>
          </a:lstStyle>
          <a:p>
            <a:pPr algn="ctr"/>
            <a:r>
              <a:rPr lang="en-GB" sz="3600" kern="0" dirty="0"/>
              <a:t>Renewal + Modification Process </a:t>
            </a:r>
            <a:r>
              <a:rPr lang="en-GB" sz="3600" kern="0" dirty="0" smtClean="0"/>
              <a:t>Flow</a:t>
            </a:r>
            <a:endParaRPr lang="en-GB" sz="3600" kern="0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 rotWithShape="1">
          <a:blip r:embed="rId2" cstate="hq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43" t="17426" r="12365" b="14190"/>
          <a:stretch/>
        </p:blipFill>
        <p:spPr>
          <a:xfrm>
            <a:off x="363616" y="3448666"/>
            <a:ext cx="1370723" cy="1311126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3078959" y="2174240"/>
            <a:ext cx="1589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 smtClean="0">
                <a:latin typeface="Poppins"/>
              </a:rPr>
              <a:t>Server </a:t>
            </a:r>
            <a:r>
              <a:rPr lang="de-DE" sz="1600" dirty="0" err="1" smtClean="0">
                <a:latin typeface="Poppins"/>
              </a:rPr>
              <a:t>sends</a:t>
            </a:r>
            <a:r>
              <a:rPr lang="de-DE" sz="1600" dirty="0" smtClean="0">
                <a:latin typeface="Poppins"/>
              </a:rPr>
              <a:t> </a:t>
            </a:r>
            <a:r>
              <a:rPr lang="de-DE" sz="1600" dirty="0" err="1" smtClean="0">
                <a:latin typeface="Poppins"/>
              </a:rPr>
              <a:t>renewal</a:t>
            </a:r>
            <a:r>
              <a:rPr lang="de-DE" sz="1600" dirty="0" smtClean="0">
                <a:latin typeface="Poppins"/>
              </a:rPr>
              <a:t> </a:t>
            </a:r>
            <a:r>
              <a:rPr lang="de-DE" sz="1600" dirty="0" err="1" smtClean="0">
                <a:latin typeface="Poppins"/>
              </a:rPr>
              <a:t>list</a:t>
            </a:r>
            <a:r>
              <a:rPr lang="de-DE" sz="1600" dirty="0" smtClean="0">
                <a:latin typeface="Poppins"/>
              </a:rPr>
              <a:t>:</a:t>
            </a:r>
            <a:endParaRPr lang="de-DE" sz="1600" dirty="0">
              <a:latin typeface="Poppins"/>
            </a:endParaRPr>
          </a:p>
        </p:txBody>
      </p:sp>
      <p:pic>
        <p:nvPicPr>
          <p:cNvPr id="20" name="Grafik 19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4591" b="15446"/>
          <a:stretch/>
        </p:blipFill>
        <p:spPr>
          <a:xfrm>
            <a:off x="6168694" y="1537966"/>
            <a:ext cx="748683" cy="605251"/>
          </a:xfrm>
          <a:prstGeom prst="rect">
            <a:avLst/>
          </a:prstGeom>
        </p:spPr>
      </p:pic>
      <p:sp>
        <p:nvSpPr>
          <p:cNvPr id="25" name="Textfeld 24"/>
          <p:cNvSpPr txBox="1"/>
          <p:nvPr/>
        </p:nvSpPr>
        <p:spPr>
          <a:xfrm>
            <a:off x="5370660" y="1207214"/>
            <a:ext cx="2344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1600" dirty="0" smtClean="0">
                <a:solidFill>
                  <a:srgbClr val="000000"/>
                </a:solidFill>
                <a:latin typeface="Poppins"/>
              </a:rPr>
              <a:t>Mobile network </a:t>
            </a:r>
            <a:r>
              <a:rPr lang="en-US" sz="1600" dirty="0">
                <a:solidFill>
                  <a:srgbClr val="000000"/>
                </a:solidFill>
                <a:latin typeface="Poppins"/>
              </a:rPr>
              <a:t>- </a:t>
            </a:r>
            <a:r>
              <a:rPr lang="de-DE" sz="1600" dirty="0" smtClean="0">
                <a:solidFill>
                  <a:srgbClr val="000000"/>
                </a:solidFill>
                <a:latin typeface="Poppins"/>
              </a:rPr>
              <a:t>SMS</a:t>
            </a:r>
            <a:endParaRPr lang="cs-CZ" sz="1600" dirty="0">
              <a:solidFill>
                <a:srgbClr val="000000"/>
              </a:solidFill>
              <a:latin typeface="Poppins"/>
            </a:endParaRPr>
          </a:p>
          <a:p>
            <a:endParaRPr lang="de-DE" sz="1600" dirty="0">
              <a:latin typeface="Poppins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5166040" y="2341466"/>
            <a:ext cx="26482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1600" dirty="0" smtClean="0">
                <a:solidFill>
                  <a:srgbClr val="000000"/>
                </a:solidFill>
                <a:latin typeface="Poppins"/>
              </a:rPr>
              <a:t>Mobile network – </a:t>
            </a:r>
            <a:r>
              <a:rPr lang="de-DE" sz="1600" dirty="0" err="1" smtClean="0">
                <a:solidFill>
                  <a:srgbClr val="000000"/>
                </a:solidFill>
                <a:latin typeface="Poppins"/>
              </a:rPr>
              <a:t>data</a:t>
            </a:r>
            <a:r>
              <a:rPr lang="de-DE" sz="1600" dirty="0" smtClean="0">
                <a:solidFill>
                  <a:srgbClr val="000000"/>
                </a:solidFill>
                <a:latin typeface="Poppins"/>
              </a:rPr>
              <a:t> </a:t>
            </a:r>
            <a:r>
              <a:rPr lang="de-DE" sz="1600" dirty="0" err="1" smtClean="0">
                <a:solidFill>
                  <a:srgbClr val="000000"/>
                </a:solidFill>
                <a:latin typeface="Poppins"/>
              </a:rPr>
              <a:t>transfer</a:t>
            </a:r>
            <a:endParaRPr lang="cs-CZ" sz="1600" dirty="0">
              <a:solidFill>
                <a:srgbClr val="000000"/>
              </a:solidFill>
              <a:latin typeface="Poppins"/>
            </a:endParaRPr>
          </a:p>
          <a:p>
            <a:pPr algn="ctr"/>
            <a:endParaRPr lang="de-DE" sz="1600" dirty="0">
              <a:latin typeface="Poppins"/>
            </a:endParaRPr>
          </a:p>
        </p:txBody>
      </p:sp>
      <p:pic>
        <p:nvPicPr>
          <p:cNvPr id="27" name="Grafik 26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4591" b="15446"/>
          <a:stretch/>
        </p:blipFill>
        <p:spPr>
          <a:xfrm>
            <a:off x="6153199" y="2956871"/>
            <a:ext cx="748683" cy="605251"/>
          </a:xfrm>
          <a:prstGeom prst="rect">
            <a:avLst/>
          </a:prstGeom>
        </p:spPr>
      </p:pic>
      <p:sp>
        <p:nvSpPr>
          <p:cNvPr id="28" name="Textfeld 27"/>
          <p:cNvSpPr txBox="1"/>
          <p:nvPr/>
        </p:nvSpPr>
        <p:spPr>
          <a:xfrm>
            <a:off x="120771" y="2593022"/>
            <a:ext cx="1826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err="1" smtClean="0">
                <a:latin typeface="Poppins"/>
              </a:rPr>
              <a:t>Renewal</a:t>
            </a:r>
            <a:r>
              <a:rPr lang="de-DE" b="1" dirty="0" smtClean="0">
                <a:latin typeface="Poppins"/>
              </a:rPr>
              <a:t> </a:t>
            </a:r>
            <a:r>
              <a:rPr lang="de-DE" b="1" dirty="0" err="1" smtClean="0">
                <a:latin typeface="Poppins"/>
              </a:rPr>
              <a:t>trigger</a:t>
            </a:r>
            <a:endParaRPr lang="de-DE" b="1" dirty="0">
              <a:latin typeface="Poppins"/>
            </a:endParaRPr>
          </a:p>
        </p:txBody>
      </p:sp>
      <p:sp>
        <p:nvSpPr>
          <p:cNvPr id="30" name="Right Arrow 16"/>
          <p:cNvSpPr/>
          <p:nvPr/>
        </p:nvSpPr>
        <p:spPr>
          <a:xfrm flipV="1">
            <a:off x="7580400" y="1562109"/>
            <a:ext cx="2708941" cy="2104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ight Arrow 16"/>
          <p:cNvSpPr/>
          <p:nvPr/>
        </p:nvSpPr>
        <p:spPr>
          <a:xfrm rot="20557587" flipV="1">
            <a:off x="7654465" y="2748786"/>
            <a:ext cx="2560807" cy="2304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Geschweifte Klammer links 9"/>
          <p:cNvSpPr/>
          <p:nvPr/>
        </p:nvSpPr>
        <p:spPr>
          <a:xfrm>
            <a:off x="4850844" y="1162761"/>
            <a:ext cx="682180" cy="248032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2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9098" y="3941664"/>
            <a:ext cx="1421368" cy="116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TextBox 14"/>
          <p:cNvSpPr txBox="1">
            <a:spLocks noChangeArrowheads="1"/>
          </p:cNvSpPr>
          <p:nvPr/>
        </p:nvSpPr>
        <p:spPr bwMode="auto">
          <a:xfrm>
            <a:off x="7773704" y="5534711"/>
            <a:ext cx="231936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756B99"/>
              </a:buClr>
              <a:buFont typeface="Wingdings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altLang="en-US" sz="1600" dirty="0">
                <a:latin typeface="Poppins"/>
              </a:rPr>
              <a:t>O</a:t>
            </a:r>
            <a:r>
              <a:rPr kumimoji="0" lang="de-CH" alt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ffline</a:t>
            </a:r>
            <a:r>
              <a:rPr kumimoji="0" lang="de-CH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 </a:t>
            </a:r>
            <a:r>
              <a:rPr kumimoji="0" lang="de-CH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file</a:t>
            </a:r>
            <a:r>
              <a:rPr kumimoji="0" lang="de-CH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 </a:t>
            </a:r>
            <a:r>
              <a:rPr kumimoji="0" lang="de-CH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to</a:t>
            </a:r>
            <a:r>
              <a:rPr kumimoji="0" lang="de-CH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 </a:t>
            </a:r>
            <a:r>
              <a:rPr kumimoji="0" lang="de-CH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be</a:t>
            </a:r>
            <a:r>
              <a:rPr kumimoji="0" lang="de-CH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 </a:t>
            </a:r>
            <a:r>
              <a:rPr kumimoji="0" lang="de-CH" alt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uploaded</a:t>
            </a:r>
            <a:r>
              <a:rPr kumimoji="0" lang="de-CH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 </a:t>
            </a:r>
            <a:r>
              <a:rPr kumimoji="0" lang="de-CH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to</a:t>
            </a:r>
            <a:r>
              <a:rPr kumimoji="0" lang="de-CH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 </a:t>
            </a:r>
            <a:r>
              <a:rPr kumimoji="0" lang="de-CH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mobile </a:t>
            </a:r>
            <a:r>
              <a:rPr kumimoji="0" lang="de-CH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phone</a:t>
            </a:r>
            <a:endParaRPr kumimoji="0" lang="cs-CZ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oppins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10164779" y="2705703"/>
            <a:ext cx="18263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err="1" smtClean="0">
                <a:latin typeface="Poppins"/>
              </a:rPr>
              <a:t>Enrolment</a:t>
            </a:r>
            <a:r>
              <a:rPr lang="de-DE" sz="1600" b="1" dirty="0" smtClean="0">
                <a:latin typeface="Poppins"/>
              </a:rPr>
              <a:t> </a:t>
            </a:r>
            <a:r>
              <a:rPr lang="de-DE" sz="1600" b="1" dirty="0" err="1" smtClean="0">
                <a:latin typeface="Poppins"/>
              </a:rPr>
              <a:t>officer</a:t>
            </a:r>
            <a:r>
              <a:rPr lang="de-DE" sz="1600" b="1" dirty="0" smtClean="0">
                <a:latin typeface="Poppins"/>
              </a:rPr>
              <a:t> </a:t>
            </a:r>
            <a:r>
              <a:rPr lang="de-DE" sz="1600" b="1" dirty="0" err="1" smtClean="0">
                <a:latin typeface="Poppins"/>
              </a:rPr>
              <a:t>receives</a:t>
            </a:r>
            <a:r>
              <a:rPr lang="de-DE" sz="1600" b="1" dirty="0" smtClean="0">
                <a:latin typeface="Poppins"/>
              </a:rPr>
              <a:t> </a:t>
            </a:r>
            <a:r>
              <a:rPr lang="de-DE" sz="1600" dirty="0" err="1" smtClean="0">
                <a:latin typeface="Poppins"/>
              </a:rPr>
              <a:t>renewal</a:t>
            </a:r>
            <a:r>
              <a:rPr lang="de-DE" sz="1600" dirty="0" smtClean="0">
                <a:latin typeface="Poppins"/>
              </a:rPr>
              <a:t> </a:t>
            </a:r>
            <a:r>
              <a:rPr lang="de-DE" sz="1600" dirty="0" err="1" smtClean="0">
                <a:latin typeface="Poppins"/>
              </a:rPr>
              <a:t>list</a:t>
            </a:r>
            <a:r>
              <a:rPr lang="de-DE" sz="1600" dirty="0">
                <a:latin typeface="Poppins"/>
              </a:rPr>
              <a:t> </a:t>
            </a:r>
            <a:r>
              <a:rPr lang="de-DE" sz="1600" dirty="0" smtClean="0">
                <a:latin typeface="Poppins"/>
              </a:rPr>
              <a:t>on </a:t>
            </a:r>
            <a:r>
              <a:rPr lang="de-DE" sz="1600" dirty="0" err="1" smtClean="0">
                <a:latin typeface="Poppins"/>
              </a:rPr>
              <a:t>the</a:t>
            </a:r>
            <a:r>
              <a:rPr lang="de-DE" sz="1600" dirty="0" smtClean="0">
                <a:latin typeface="Poppins"/>
              </a:rPr>
              <a:t> </a:t>
            </a:r>
            <a:r>
              <a:rPr lang="de-DE" sz="1600" dirty="0" err="1" smtClean="0">
                <a:latin typeface="Poppins"/>
              </a:rPr>
              <a:t>app</a:t>
            </a:r>
            <a:endParaRPr lang="de-DE" sz="1600" dirty="0">
              <a:latin typeface="Poppins"/>
            </a:endParaRPr>
          </a:p>
        </p:txBody>
      </p:sp>
      <p:sp>
        <p:nvSpPr>
          <p:cNvPr id="38" name="TextBox 14"/>
          <p:cNvSpPr txBox="1">
            <a:spLocks noChangeArrowheads="1"/>
          </p:cNvSpPr>
          <p:nvPr/>
        </p:nvSpPr>
        <p:spPr bwMode="auto">
          <a:xfrm>
            <a:off x="7868194" y="4178755"/>
            <a:ext cx="215719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756B99"/>
              </a:buClr>
              <a:buFont typeface="Wingdings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Print out </a:t>
            </a:r>
            <a:r>
              <a:rPr kumimoji="0" lang="de-CH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of</a:t>
            </a:r>
            <a:r>
              <a:rPr kumimoji="0" lang="de-CH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 </a:t>
            </a:r>
            <a:r>
              <a:rPr kumimoji="0" lang="de-CH" alt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generated</a:t>
            </a:r>
            <a:r>
              <a:rPr kumimoji="0" lang="de-CH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 </a:t>
            </a:r>
            <a:r>
              <a:rPr kumimoji="0" lang="de-CH" alt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renewal</a:t>
            </a:r>
            <a:r>
              <a:rPr kumimoji="0" lang="de-CH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 </a:t>
            </a:r>
            <a:r>
              <a:rPr kumimoji="0" lang="de-CH" alt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list</a:t>
            </a:r>
            <a:endParaRPr kumimoji="0" lang="cs-CZ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oppins"/>
            </a:endParaRPr>
          </a:p>
        </p:txBody>
      </p:sp>
      <p:grpSp>
        <p:nvGrpSpPr>
          <p:cNvPr id="57" name="Gruppieren 56"/>
          <p:cNvGrpSpPr/>
          <p:nvPr/>
        </p:nvGrpSpPr>
        <p:grpSpPr>
          <a:xfrm>
            <a:off x="6012100" y="5113369"/>
            <a:ext cx="1338370" cy="1548211"/>
            <a:chOff x="9313015" y="5156280"/>
            <a:chExt cx="1338370" cy="1548211"/>
          </a:xfrm>
        </p:grpSpPr>
        <p:pic>
          <p:nvPicPr>
            <p:cNvPr id="43" name="Grafik 42"/>
            <p:cNvPicPr>
              <a:picLocks noChangeAspect="1"/>
            </p:cNvPicPr>
            <p:nvPr/>
          </p:nvPicPr>
          <p:blipFill rotWithShape="1">
            <a:blip r:embed="rId5" cstate="hq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88" r="10365"/>
            <a:stretch/>
          </p:blipFill>
          <p:spPr>
            <a:xfrm>
              <a:off x="9313015" y="5156280"/>
              <a:ext cx="1338370" cy="1548211"/>
            </a:xfrm>
            <a:prstGeom prst="rect">
              <a:avLst/>
            </a:prstGeom>
          </p:spPr>
        </p:pic>
        <p:cxnSp>
          <p:nvCxnSpPr>
            <p:cNvPr id="51" name="Gerader Verbinder 50"/>
            <p:cNvCxnSpPr/>
            <p:nvPr/>
          </p:nvCxnSpPr>
          <p:spPr>
            <a:xfrm>
              <a:off x="9857209" y="5679500"/>
              <a:ext cx="219715" cy="0"/>
            </a:xfrm>
            <a:prstGeom prst="line">
              <a:avLst/>
            </a:prstGeom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Gerader Verbinder 51"/>
            <p:cNvCxnSpPr/>
            <p:nvPr/>
          </p:nvCxnSpPr>
          <p:spPr>
            <a:xfrm>
              <a:off x="9857209" y="5815450"/>
              <a:ext cx="219715" cy="0"/>
            </a:xfrm>
            <a:prstGeom prst="line">
              <a:avLst/>
            </a:prstGeom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Gerader Verbinder 52"/>
            <p:cNvCxnSpPr/>
            <p:nvPr/>
          </p:nvCxnSpPr>
          <p:spPr>
            <a:xfrm>
              <a:off x="9857209" y="5965250"/>
              <a:ext cx="219715" cy="0"/>
            </a:xfrm>
            <a:prstGeom prst="line">
              <a:avLst/>
            </a:prstGeom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Ellipse 53"/>
            <p:cNvSpPr/>
            <p:nvPr/>
          </p:nvSpPr>
          <p:spPr>
            <a:xfrm>
              <a:off x="9764763" y="5660450"/>
              <a:ext cx="45719" cy="45719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5" name="Ellipse 54"/>
            <p:cNvSpPr/>
            <p:nvPr/>
          </p:nvSpPr>
          <p:spPr>
            <a:xfrm>
              <a:off x="9764763" y="5793800"/>
              <a:ext cx="45719" cy="45719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6" name="Ellipse 55"/>
            <p:cNvSpPr/>
            <p:nvPr/>
          </p:nvSpPr>
          <p:spPr>
            <a:xfrm>
              <a:off x="9764763" y="5941437"/>
              <a:ext cx="45719" cy="45719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58" name="Gruppieren 57"/>
          <p:cNvGrpSpPr/>
          <p:nvPr/>
        </p:nvGrpSpPr>
        <p:grpSpPr>
          <a:xfrm>
            <a:off x="10408758" y="1077315"/>
            <a:ext cx="1338370" cy="1548211"/>
            <a:chOff x="9313015" y="5156280"/>
            <a:chExt cx="1338370" cy="1548211"/>
          </a:xfrm>
        </p:grpSpPr>
        <p:pic>
          <p:nvPicPr>
            <p:cNvPr id="59" name="Grafik 58"/>
            <p:cNvPicPr>
              <a:picLocks noChangeAspect="1"/>
            </p:cNvPicPr>
            <p:nvPr/>
          </p:nvPicPr>
          <p:blipFill rotWithShape="1"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88" r="10365"/>
            <a:stretch/>
          </p:blipFill>
          <p:spPr>
            <a:xfrm>
              <a:off x="9313015" y="5156280"/>
              <a:ext cx="1338370" cy="1548211"/>
            </a:xfrm>
            <a:prstGeom prst="rect">
              <a:avLst/>
            </a:prstGeom>
          </p:spPr>
        </p:pic>
        <p:cxnSp>
          <p:nvCxnSpPr>
            <p:cNvPr id="60" name="Gerader Verbinder 59"/>
            <p:cNvCxnSpPr/>
            <p:nvPr/>
          </p:nvCxnSpPr>
          <p:spPr>
            <a:xfrm>
              <a:off x="9857209" y="5679500"/>
              <a:ext cx="219715" cy="0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Gerader Verbinder 60"/>
            <p:cNvCxnSpPr/>
            <p:nvPr/>
          </p:nvCxnSpPr>
          <p:spPr>
            <a:xfrm>
              <a:off x="9857209" y="5815450"/>
              <a:ext cx="219715" cy="0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Gerader Verbinder 61"/>
            <p:cNvCxnSpPr/>
            <p:nvPr/>
          </p:nvCxnSpPr>
          <p:spPr>
            <a:xfrm>
              <a:off x="9857209" y="5955725"/>
              <a:ext cx="219715" cy="0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Ellipse 62"/>
            <p:cNvSpPr/>
            <p:nvPr/>
          </p:nvSpPr>
          <p:spPr>
            <a:xfrm>
              <a:off x="9764763" y="5660450"/>
              <a:ext cx="45719" cy="45719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4" name="Ellipse 63"/>
            <p:cNvSpPr/>
            <p:nvPr/>
          </p:nvSpPr>
          <p:spPr>
            <a:xfrm>
              <a:off x="9764763" y="5793800"/>
              <a:ext cx="45719" cy="45719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5" name="Ellipse 64"/>
            <p:cNvSpPr/>
            <p:nvPr/>
          </p:nvSpPr>
          <p:spPr>
            <a:xfrm>
              <a:off x="9764763" y="5936676"/>
              <a:ext cx="45719" cy="45719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69" name="Geschweifte Klammer links 68"/>
          <p:cNvSpPr/>
          <p:nvPr/>
        </p:nvSpPr>
        <p:spPr>
          <a:xfrm>
            <a:off x="4894036" y="3788628"/>
            <a:ext cx="623588" cy="265136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0" name="Right Arrow 16"/>
          <p:cNvSpPr/>
          <p:nvPr/>
        </p:nvSpPr>
        <p:spPr>
          <a:xfrm rot="19973704" flipV="1">
            <a:off x="1748260" y="3388770"/>
            <a:ext cx="1717940" cy="2932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" name="Right Arrow 16"/>
          <p:cNvSpPr/>
          <p:nvPr/>
        </p:nvSpPr>
        <p:spPr>
          <a:xfrm rot="1392586" flipV="1">
            <a:off x="1833240" y="4498404"/>
            <a:ext cx="1647249" cy="2993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" name="Textfeld 71"/>
          <p:cNvSpPr txBox="1"/>
          <p:nvPr/>
        </p:nvSpPr>
        <p:spPr>
          <a:xfrm>
            <a:off x="3056946" y="5103025"/>
            <a:ext cx="15898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 err="1" smtClean="0">
                <a:latin typeface="Poppins"/>
              </a:rPr>
              <a:t>Alternatively</a:t>
            </a:r>
            <a:endParaRPr lang="de-DE" sz="1600" dirty="0">
              <a:latin typeface="Poppins"/>
            </a:endParaRPr>
          </a:p>
        </p:txBody>
      </p:sp>
    </p:spTree>
    <p:extLst>
      <p:ext uri="{BB962C8B-B14F-4D97-AF65-F5344CB8AC3E}">
        <p14:creationId xmlns:p14="http://schemas.microsoft.com/office/powerpoint/2010/main" val="4210269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5" grpId="0"/>
      <p:bldP spid="26" grpId="0"/>
      <p:bldP spid="28" grpId="0"/>
      <p:bldP spid="30" grpId="0" animBg="1"/>
      <p:bldP spid="31" grpId="0" animBg="1"/>
      <p:bldP spid="10" grpId="0" animBg="1"/>
      <p:bldP spid="33" grpId="0"/>
      <p:bldP spid="34" grpId="0"/>
      <p:bldP spid="38" grpId="0"/>
      <p:bldP spid="69" grpId="0" animBg="1"/>
      <p:bldP spid="70" grpId="0" animBg="1"/>
      <p:bldP spid="71" grpId="0" animBg="1"/>
      <p:bldP spid="7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6601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en-GB" sz="2800" dirty="0" smtClean="0"/>
              <a:t>Additional resources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96717"/>
            <a:ext cx="10515600" cy="4380246"/>
          </a:xfrm>
        </p:spPr>
        <p:txBody>
          <a:bodyPr>
            <a:normAutofit fontScale="70000" lnSpcReduction="20000"/>
          </a:bodyPr>
          <a:lstStyle/>
          <a:p>
            <a:r>
              <a:rPr lang="en-US" sz="2600" dirty="0">
                <a:hlinkClick r:id="rId3"/>
              </a:rPr>
              <a:t>www.openimis.org</a:t>
            </a:r>
            <a:r>
              <a:rPr lang="en-US" sz="2600" dirty="0"/>
              <a:t> - Home of the </a:t>
            </a:r>
            <a:r>
              <a:rPr lang="en-US" sz="2600" dirty="0" err="1"/>
              <a:t>openIMIS</a:t>
            </a:r>
            <a:r>
              <a:rPr lang="en-US" sz="2600" dirty="0"/>
              <a:t> Initiative</a:t>
            </a:r>
          </a:p>
          <a:p>
            <a:endParaRPr lang="en-US" sz="2600" dirty="0"/>
          </a:p>
          <a:p>
            <a:r>
              <a:rPr lang="en-US" sz="2600" dirty="0"/>
              <a:t>Strategic direction given by a </a:t>
            </a:r>
            <a:r>
              <a:rPr lang="en-US" sz="2600" dirty="0">
                <a:hlinkClick r:id="rId4"/>
              </a:rPr>
              <a:t>Steering Group</a:t>
            </a:r>
            <a:endParaRPr lang="en-US" sz="2600" dirty="0"/>
          </a:p>
          <a:p>
            <a:endParaRPr lang="en-US" sz="2600" dirty="0"/>
          </a:p>
          <a:p>
            <a:r>
              <a:rPr lang="en-US" sz="2600" dirty="0"/>
              <a:t>Technical directions guided by a </a:t>
            </a:r>
            <a:r>
              <a:rPr lang="en-US" sz="2600" dirty="0">
                <a:hlinkClick r:id="rId5"/>
              </a:rPr>
              <a:t>Technical Advisory Group</a:t>
            </a:r>
            <a:endParaRPr lang="en-US" sz="2600" dirty="0"/>
          </a:p>
          <a:p>
            <a:endParaRPr lang="en-US" sz="2600" dirty="0">
              <a:hlinkClick r:id="rId6"/>
            </a:endParaRPr>
          </a:p>
          <a:p>
            <a:r>
              <a:rPr lang="en-US" sz="2600" dirty="0" err="1">
                <a:hlinkClick r:id="rId6"/>
              </a:rPr>
              <a:t>openIMIS</a:t>
            </a:r>
            <a:r>
              <a:rPr lang="en-US" sz="2600" dirty="0">
                <a:hlinkClick r:id="rId6"/>
              </a:rPr>
              <a:t> wiki</a:t>
            </a:r>
            <a:r>
              <a:rPr lang="en-US" sz="2600" dirty="0"/>
              <a:t> - Read more about </a:t>
            </a:r>
            <a:r>
              <a:rPr lang="en-US" sz="2600" dirty="0" err="1"/>
              <a:t>openIMIS</a:t>
            </a:r>
            <a:endParaRPr lang="en-US" sz="2600" dirty="0"/>
          </a:p>
          <a:p>
            <a:endParaRPr lang="en-US" sz="2600" dirty="0"/>
          </a:p>
          <a:p>
            <a:r>
              <a:rPr lang="en-US" sz="2600" dirty="0">
                <a:hlinkClick r:id="rId7"/>
              </a:rPr>
              <a:t>www.github.com/openimis</a:t>
            </a:r>
            <a:r>
              <a:rPr lang="en-US" sz="2600" dirty="0"/>
              <a:t> - Download software and source code</a:t>
            </a:r>
          </a:p>
          <a:p>
            <a:endParaRPr lang="en-US" sz="2600" b="1" dirty="0">
              <a:solidFill>
                <a:srgbClr val="FF0000"/>
              </a:solidFill>
            </a:endParaRPr>
          </a:p>
          <a:p>
            <a:r>
              <a:rPr lang="en-US" sz="2600" dirty="0" err="1">
                <a:hlinkClick r:id="rId8"/>
              </a:rPr>
              <a:t>openIMIS</a:t>
            </a:r>
            <a:r>
              <a:rPr lang="en-US" sz="2600" dirty="0">
                <a:hlinkClick r:id="rId8"/>
              </a:rPr>
              <a:t> Demo: demo.openimis.org</a:t>
            </a:r>
            <a:r>
              <a:rPr lang="en-US" sz="2600" dirty="0"/>
              <a:t> - use the demo now !</a:t>
            </a:r>
          </a:p>
          <a:p>
            <a:endParaRPr lang="en-US" sz="2600" dirty="0"/>
          </a:p>
          <a:p>
            <a:r>
              <a:rPr lang="en-US" sz="2600" dirty="0" err="1">
                <a:hlinkClick r:id="rId9"/>
              </a:rPr>
              <a:t>openIMIS</a:t>
            </a:r>
            <a:r>
              <a:rPr lang="en-US" sz="2600" dirty="0">
                <a:hlinkClick r:id="rId9"/>
              </a:rPr>
              <a:t> Service Desk</a:t>
            </a:r>
            <a:r>
              <a:rPr lang="en-US" sz="2600" dirty="0"/>
              <a:t>- report issues, bugs, or </a:t>
            </a:r>
            <a:r>
              <a:rPr lang="en-US" sz="2600" b="1" dirty="0"/>
              <a:t>feature requests </a:t>
            </a:r>
            <a:r>
              <a:rPr lang="en-US" sz="2600" dirty="0"/>
              <a:t>!</a:t>
            </a:r>
          </a:p>
          <a:p>
            <a:pPr marL="0" indent="0">
              <a:buNone/>
            </a:pP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94185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742523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de-DE" sz="2800" dirty="0" err="1" smtClean="0"/>
              <a:t>Attributions</a:t>
            </a:r>
            <a:r>
              <a:rPr lang="de-DE" sz="2800" dirty="0" smtClean="0"/>
              <a:t> </a:t>
            </a:r>
            <a:r>
              <a:rPr lang="de-DE" sz="2800" dirty="0" err="1" smtClean="0"/>
              <a:t>for</a:t>
            </a:r>
            <a:r>
              <a:rPr lang="de-DE" sz="2800" dirty="0" smtClean="0"/>
              <a:t> </a:t>
            </a:r>
            <a:r>
              <a:rPr lang="de-DE" sz="2800" dirty="0" err="1" smtClean="0"/>
              <a:t>icons</a:t>
            </a:r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25</a:t>
            </a:fld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idx="1"/>
          </p:nvPr>
        </p:nvSpPr>
        <p:spPr>
          <a:xfrm>
            <a:off x="838200" y="1764949"/>
            <a:ext cx="10515600" cy="44120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 smtClean="0"/>
              <a:t>Creative </a:t>
            </a:r>
            <a:r>
              <a:rPr lang="de-DE" dirty="0" err="1" smtClean="0"/>
              <a:t>Commons</a:t>
            </a:r>
            <a:r>
              <a:rPr lang="de-DE" dirty="0" smtClean="0"/>
              <a:t> </a:t>
            </a:r>
            <a:r>
              <a:rPr lang="de-DE" dirty="0" smtClean="0">
                <a:hlinkClick r:id="rId2"/>
              </a:rPr>
              <a:t>CC BY 3.0 </a:t>
            </a:r>
            <a:r>
              <a:rPr lang="de-DE" dirty="0" err="1" smtClean="0">
                <a:hlinkClick r:id="rId2"/>
              </a:rPr>
              <a:t>license</a:t>
            </a:r>
            <a:r>
              <a:rPr lang="de-DE" dirty="0" smtClean="0">
                <a:hlinkClick r:id="rId2"/>
              </a:rPr>
              <a:t> </a:t>
            </a:r>
            <a:r>
              <a:rPr lang="de-DE" dirty="0" err="1" smtClean="0"/>
              <a:t>applies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all </a:t>
            </a:r>
            <a:r>
              <a:rPr lang="de-DE" dirty="0" err="1" smtClean="0"/>
              <a:t>icons</a:t>
            </a:r>
            <a:r>
              <a:rPr lang="de-DE" dirty="0" smtClean="0"/>
              <a:t>:</a:t>
            </a:r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smtClean="0"/>
              <a:t>Payment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smtClean="0">
                <a:hlinkClick r:id="rId3"/>
              </a:rPr>
              <a:t>Loki </a:t>
            </a:r>
            <a:r>
              <a:rPr lang="de-DE" dirty="0" err="1" smtClean="0">
                <a:hlinkClick r:id="rId3"/>
              </a:rPr>
              <a:t>Ba</a:t>
            </a:r>
            <a:r>
              <a:rPr lang="de-DE" dirty="0" smtClean="0">
                <a:hlinkClick r:id="rId3"/>
              </a:rPr>
              <a:t> </a:t>
            </a:r>
            <a:r>
              <a:rPr lang="de-DE" dirty="0" smtClean="0"/>
              <a:t>/ </a:t>
            </a:r>
            <a:r>
              <a:rPr lang="de-DE" dirty="0"/>
              <a:t>CC BY </a:t>
            </a:r>
            <a:r>
              <a:rPr lang="de-DE" dirty="0" smtClean="0"/>
              <a:t>3.0</a:t>
            </a:r>
          </a:p>
          <a:p>
            <a:r>
              <a:rPr lang="de-DE" dirty="0" smtClean="0"/>
              <a:t>Hospital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>
                <a:hlinkClick r:id="rId4"/>
              </a:rPr>
              <a:t>ibrandify</a:t>
            </a:r>
            <a:r>
              <a:rPr lang="de-DE" dirty="0" smtClean="0"/>
              <a:t> </a:t>
            </a:r>
            <a:r>
              <a:rPr lang="de-DE" dirty="0"/>
              <a:t>/ CC BY </a:t>
            </a:r>
            <a:r>
              <a:rPr lang="de-DE" dirty="0" smtClean="0"/>
              <a:t>3.0</a:t>
            </a:r>
            <a:endParaRPr lang="de-DE" dirty="0"/>
          </a:p>
          <a:p>
            <a:r>
              <a:rPr lang="de-DE" dirty="0"/>
              <a:t>Hospital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 smtClean="0">
                <a:hlinkClick r:id="rId5"/>
              </a:rPr>
              <a:t>Vectors</a:t>
            </a:r>
            <a:r>
              <a:rPr lang="de-DE" dirty="0" smtClean="0">
                <a:hlinkClick r:id="rId5"/>
              </a:rPr>
              <a:t> Point </a:t>
            </a:r>
            <a:r>
              <a:rPr lang="de-DE" dirty="0"/>
              <a:t>/ CC BY </a:t>
            </a:r>
            <a:r>
              <a:rPr lang="de-DE" dirty="0" smtClean="0"/>
              <a:t>3.0</a:t>
            </a:r>
          </a:p>
          <a:p>
            <a:r>
              <a:rPr lang="de-DE" dirty="0" err="1" smtClean="0"/>
              <a:t>Pharmacy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>
                <a:hlinkClick r:id="rId6"/>
              </a:rPr>
              <a:t>Eucalyp</a:t>
            </a:r>
            <a:r>
              <a:rPr lang="de-DE" dirty="0" smtClean="0">
                <a:hlinkClick r:id="rId6"/>
              </a:rPr>
              <a:t> </a:t>
            </a:r>
            <a:r>
              <a:rPr lang="de-DE" dirty="0"/>
              <a:t>/ CC BY </a:t>
            </a:r>
            <a:r>
              <a:rPr lang="de-DE" dirty="0" smtClean="0"/>
              <a:t>3.0</a:t>
            </a:r>
          </a:p>
          <a:p>
            <a:r>
              <a:rPr lang="de-DE" dirty="0" err="1" smtClean="0"/>
              <a:t>Medication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>
                <a:hlinkClick r:id="rId7"/>
              </a:rPr>
              <a:t>sahua</a:t>
            </a:r>
            <a:r>
              <a:rPr lang="de-DE" dirty="0" smtClean="0">
                <a:hlinkClick r:id="rId7"/>
              </a:rPr>
              <a:t> d </a:t>
            </a:r>
            <a:r>
              <a:rPr lang="de-DE" dirty="0" smtClean="0"/>
              <a:t>/ CC BY 3.0</a:t>
            </a:r>
          </a:p>
          <a:p>
            <a:r>
              <a:rPr lang="de-DE" dirty="0" smtClean="0"/>
              <a:t>Network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smtClean="0">
                <a:hlinkClick r:id="rId8"/>
              </a:rPr>
              <a:t>Creative Stall </a:t>
            </a:r>
            <a:r>
              <a:rPr lang="de-DE" dirty="0"/>
              <a:t>/ CC BY </a:t>
            </a:r>
            <a:r>
              <a:rPr lang="de-DE" dirty="0" smtClean="0"/>
              <a:t>3.0</a:t>
            </a:r>
          </a:p>
          <a:p>
            <a:r>
              <a:rPr lang="de-DE" dirty="0" smtClean="0"/>
              <a:t>Worker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smtClean="0">
                <a:hlinkClick r:id="rId9"/>
              </a:rPr>
              <a:t>Nikita </a:t>
            </a:r>
            <a:r>
              <a:rPr lang="de-DE" dirty="0" err="1" smtClean="0">
                <a:hlinkClick r:id="rId9"/>
              </a:rPr>
              <a:t>Kozin</a:t>
            </a:r>
            <a:r>
              <a:rPr lang="de-DE" dirty="0" smtClean="0">
                <a:hlinkClick r:id="rId9"/>
              </a:rPr>
              <a:t> </a:t>
            </a:r>
            <a:r>
              <a:rPr lang="de-DE" dirty="0"/>
              <a:t>/ CC BY </a:t>
            </a:r>
            <a:r>
              <a:rPr lang="de-DE" dirty="0" smtClean="0"/>
              <a:t>3.0</a:t>
            </a:r>
          </a:p>
          <a:p>
            <a:r>
              <a:rPr lang="de-DE" dirty="0" err="1" smtClean="0"/>
              <a:t>Contract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smtClean="0">
                <a:hlinkClick r:id="rId10"/>
              </a:rPr>
              <a:t>Adrien </a:t>
            </a:r>
            <a:r>
              <a:rPr lang="de-DE" dirty="0" err="1" smtClean="0">
                <a:hlinkClick r:id="rId10"/>
              </a:rPr>
              <a:t>Coquet</a:t>
            </a:r>
            <a:r>
              <a:rPr lang="de-DE" dirty="0">
                <a:hlinkClick r:id="rId10"/>
              </a:rPr>
              <a:t> </a:t>
            </a:r>
            <a:r>
              <a:rPr lang="de-DE" dirty="0" smtClean="0"/>
              <a:t>/ CC BY 3.0</a:t>
            </a:r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5302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796717"/>
            <a:ext cx="10515600" cy="438024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/>
              <a:t>Creative </a:t>
            </a:r>
            <a:r>
              <a:rPr lang="de-DE" dirty="0" err="1"/>
              <a:t>Commons</a:t>
            </a:r>
            <a:r>
              <a:rPr lang="de-DE" dirty="0"/>
              <a:t> </a:t>
            </a:r>
            <a:r>
              <a:rPr lang="de-DE" dirty="0">
                <a:hlinkClick r:id="rId2"/>
              </a:rPr>
              <a:t>CC BY 3.0 </a:t>
            </a:r>
            <a:r>
              <a:rPr lang="de-DE" dirty="0" err="1">
                <a:hlinkClick r:id="rId2"/>
              </a:rPr>
              <a:t>license</a:t>
            </a:r>
            <a:r>
              <a:rPr lang="de-DE" dirty="0">
                <a:hlinkClick r:id="rId2"/>
              </a:rPr>
              <a:t> </a:t>
            </a:r>
            <a:r>
              <a:rPr lang="de-DE" dirty="0" err="1"/>
              <a:t>applies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all </a:t>
            </a:r>
            <a:r>
              <a:rPr lang="de-DE" dirty="0" err="1"/>
              <a:t>icons</a:t>
            </a:r>
            <a:r>
              <a:rPr lang="de-DE" dirty="0"/>
              <a:t>:</a:t>
            </a:r>
          </a:p>
          <a:p>
            <a:endParaRPr lang="en-US" dirty="0" smtClean="0"/>
          </a:p>
          <a:p>
            <a:r>
              <a:rPr lang="en-US" dirty="0"/>
              <a:t>Family by </a:t>
            </a:r>
            <a:r>
              <a:rPr lang="en-US" dirty="0" err="1">
                <a:hlinkClick r:id="rId3"/>
              </a:rPr>
              <a:t>Gan</a:t>
            </a:r>
            <a:r>
              <a:rPr lang="en-US" dirty="0">
                <a:hlinkClick r:id="rId3"/>
              </a:rPr>
              <a:t> </a:t>
            </a:r>
            <a:r>
              <a:rPr lang="en-US" dirty="0" err="1">
                <a:hlinkClick r:id="rId3"/>
              </a:rPr>
              <a:t>Khoon</a:t>
            </a:r>
            <a:r>
              <a:rPr lang="en-US" dirty="0">
                <a:hlinkClick r:id="rId3"/>
              </a:rPr>
              <a:t> Lay </a:t>
            </a:r>
            <a:r>
              <a:rPr lang="de-DE" dirty="0"/>
              <a:t>/ CC BY </a:t>
            </a:r>
            <a:r>
              <a:rPr lang="de-DE" dirty="0" smtClean="0"/>
              <a:t>3.0</a:t>
            </a:r>
            <a:endParaRPr lang="en-US" dirty="0" smtClean="0"/>
          </a:p>
          <a:p>
            <a:r>
              <a:rPr lang="en-US" dirty="0" smtClean="0"/>
              <a:t>Medical </a:t>
            </a:r>
            <a:r>
              <a:rPr lang="en-US" dirty="0"/>
              <a:t>service by </a:t>
            </a:r>
            <a:r>
              <a:rPr lang="en-US" dirty="0" err="1">
                <a:hlinkClick r:id="rId4"/>
              </a:rPr>
              <a:t>andrewcaliber</a:t>
            </a:r>
            <a:r>
              <a:rPr lang="en-US" dirty="0"/>
              <a:t> </a:t>
            </a:r>
            <a:r>
              <a:rPr lang="de-DE" dirty="0"/>
              <a:t>/ CC BY 3.0</a:t>
            </a:r>
          </a:p>
          <a:p>
            <a:r>
              <a:rPr lang="en-US" dirty="0"/>
              <a:t>medical insurance by </a:t>
            </a:r>
            <a:r>
              <a:rPr lang="en-US" dirty="0">
                <a:hlinkClick r:id="rId5"/>
              </a:rPr>
              <a:t>Creative Mania</a:t>
            </a:r>
            <a:r>
              <a:rPr lang="en-US" dirty="0"/>
              <a:t> </a:t>
            </a:r>
            <a:r>
              <a:rPr lang="de-DE" dirty="0"/>
              <a:t>/ CC BY </a:t>
            </a:r>
            <a:r>
              <a:rPr lang="de-DE" dirty="0" smtClean="0"/>
              <a:t>3.0</a:t>
            </a:r>
            <a:endParaRPr lang="en-US" dirty="0" smtClean="0"/>
          </a:p>
          <a:p>
            <a:r>
              <a:rPr lang="en-US" dirty="0" smtClean="0"/>
              <a:t>officer </a:t>
            </a:r>
            <a:r>
              <a:rPr lang="en-US" dirty="0"/>
              <a:t>by </a:t>
            </a:r>
            <a:r>
              <a:rPr lang="en-US" dirty="0" err="1">
                <a:hlinkClick r:id="rId6"/>
              </a:rPr>
              <a:t>Eucalyp</a:t>
            </a:r>
            <a:r>
              <a:rPr lang="en-US" dirty="0">
                <a:hlinkClick r:id="rId6"/>
              </a:rPr>
              <a:t> </a:t>
            </a:r>
            <a:r>
              <a:rPr lang="de-DE" dirty="0"/>
              <a:t>/ CC BY </a:t>
            </a:r>
            <a:r>
              <a:rPr lang="de-DE" dirty="0" smtClean="0"/>
              <a:t>3.0</a:t>
            </a:r>
            <a:endParaRPr lang="en-US" dirty="0" smtClean="0"/>
          </a:p>
          <a:p>
            <a:r>
              <a:rPr lang="en-US" dirty="0" err="1"/>
              <a:t>QrCode</a:t>
            </a:r>
            <a:r>
              <a:rPr lang="en-US" dirty="0"/>
              <a:t> Scan by </a:t>
            </a:r>
            <a:r>
              <a:rPr lang="en-US" dirty="0" err="1">
                <a:hlinkClick r:id="rId7"/>
              </a:rPr>
              <a:t>Ninejipjip</a:t>
            </a:r>
            <a:r>
              <a:rPr lang="en-US" dirty="0"/>
              <a:t> </a:t>
            </a:r>
            <a:r>
              <a:rPr lang="de-DE" dirty="0"/>
              <a:t>/ CC BY 3.0</a:t>
            </a:r>
          </a:p>
          <a:p>
            <a:r>
              <a:rPr lang="en-US" dirty="0" smtClean="0"/>
              <a:t>portrait </a:t>
            </a:r>
            <a:r>
              <a:rPr lang="en-US" dirty="0"/>
              <a:t>by </a:t>
            </a:r>
            <a:r>
              <a:rPr lang="en-US" dirty="0" err="1">
                <a:hlinkClick r:id="rId8"/>
              </a:rPr>
              <a:t>Bakunetsu</a:t>
            </a:r>
            <a:r>
              <a:rPr lang="en-US" dirty="0">
                <a:hlinkClick r:id="rId8"/>
              </a:rPr>
              <a:t> </a:t>
            </a:r>
            <a:r>
              <a:rPr lang="en-US" dirty="0" err="1">
                <a:hlinkClick r:id="rId8"/>
              </a:rPr>
              <a:t>Kaito</a:t>
            </a:r>
            <a:r>
              <a:rPr lang="en-US" dirty="0">
                <a:hlinkClick r:id="rId8"/>
              </a:rPr>
              <a:t> </a:t>
            </a:r>
            <a:r>
              <a:rPr lang="de-DE" dirty="0"/>
              <a:t>/ CC BY </a:t>
            </a:r>
            <a:r>
              <a:rPr lang="de-DE" dirty="0" smtClean="0"/>
              <a:t>3.0</a:t>
            </a:r>
          </a:p>
          <a:p>
            <a:r>
              <a:rPr lang="en-US" dirty="0"/>
              <a:t>Smartphone by </a:t>
            </a:r>
            <a:r>
              <a:rPr lang="en-US" dirty="0" err="1">
                <a:hlinkClick r:id="rId9"/>
              </a:rPr>
              <a:t>Danil</a:t>
            </a:r>
            <a:r>
              <a:rPr lang="en-US" dirty="0">
                <a:hlinkClick r:id="rId9"/>
              </a:rPr>
              <a:t> </a:t>
            </a:r>
            <a:r>
              <a:rPr lang="en-US" dirty="0" err="1">
                <a:hlinkClick r:id="rId9"/>
              </a:rPr>
              <a:t>Polshin</a:t>
            </a:r>
            <a:r>
              <a:rPr lang="en-US" dirty="0">
                <a:hlinkClick r:id="rId9"/>
              </a:rPr>
              <a:t> </a:t>
            </a:r>
            <a:r>
              <a:rPr lang="de-DE" dirty="0"/>
              <a:t>/ CC BY </a:t>
            </a:r>
            <a:r>
              <a:rPr lang="de-DE" dirty="0" smtClean="0"/>
              <a:t>3.0</a:t>
            </a:r>
            <a:endParaRPr lang="en-US" dirty="0"/>
          </a:p>
          <a:p>
            <a:r>
              <a:rPr lang="en-US" dirty="0" err="1"/>
              <a:t>recipt</a:t>
            </a:r>
            <a:r>
              <a:rPr lang="en-US" dirty="0"/>
              <a:t> by </a:t>
            </a:r>
            <a:r>
              <a:rPr lang="en-US" dirty="0" err="1">
                <a:hlinkClick r:id="rId10"/>
              </a:rPr>
              <a:t>stolkramaker</a:t>
            </a:r>
            <a:r>
              <a:rPr lang="en-US" dirty="0"/>
              <a:t> </a:t>
            </a:r>
            <a:r>
              <a:rPr lang="de-DE" dirty="0"/>
              <a:t>/ CC BY </a:t>
            </a:r>
            <a:r>
              <a:rPr lang="de-DE" dirty="0" smtClean="0"/>
              <a:t>3.0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838200" y="664117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de-DE" sz="2800" dirty="0" err="1" smtClean="0"/>
              <a:t>Attributions</a:t>
            </a:r>
            <a:r>
              <a:rPr lang="de-DE" sz="2800" dirty="0" smtClean="0"/>
              <a:t> </a:t>
            </a:r>
            <a:r>
              <a:rPr lang="de-DE" sz="2800" dirty="0" err="1" smtClean="0"/>
              <a:t>for</a:t>
            </a:r>
            <a:r>
              <a:rPr lang="de-DE" sz="2800" dirty="0" smtClean="0"/>
              <a:t> </a:t>
            </a:r>
            <a:r>
              <a:rPr lang="de-DE" sz="2800" dirty="0" err="1" smtClean="0"/>
              <a:t>icons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82473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957137"/>
            <a:ext cx="10515600" cy="4219825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Creative </a:t>
            </a:r>
            <a:r>
              <a:rPr lang="de-DE" dirty="0" err="1"/>
              <a:t>Commons</a:t>
            </a:r>
            <a:r>
              <a:rPr lang="de-DE" dirty="0"/>
              <a:t> </a:t>
            </a:r>
            <a:r>
              <a:rPr lang="de-DE" dirty="0">
                <a:hlinkClick r:id="rId2"/>
              </a:rPr>
              <a:t>CC BY 3.0 </a:t>
            </a:r>
            <a:r>
              <a:rPr lang="de-DE" dirty="0" err="1">
                <a:hlinkClick r:id="rId2"/>
              </a:rPr>
              <a:t>license</a:t>
            </a:r>
            <a:r>
              <a:rPr lang="de-DE" dirty="0">
                <a:hlinkClick r:id="rId2"/>
              </a:rPr>
              <a:t> </a:t>
            </a:r>
            <a:r>
              <a:rPr lang="de-DE" dirty="0" err="1"/>
              <a:t>applies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all </a:t>
            </a:r>
            <a:r>
              <a:rPr lang="de-DE" dirty="0" err="1"/>
              <a:t>icons</a:t>
            </a:r>
            <a:r>
              <a:rPr lang="de-DE" dirty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write </a:t>
            </a:r>
            <a:r>
              <a:rPr lang="en-US" dirty="0"/>
              <a:t>document by </a:t>
            </a:r>
            <a:r>
              <a:rPr lang="en-US" dirty="0">
                <a:hlinkClick r:id="rId3"/>
              </a:rPr>
              <a:t>kiddo</a:t>
            </a:r>
            <a:r>
              <a:rPr lang="en-US" dirty="0"/>
              <a:t> </a:t>
            </a:r>
            <a:r>
              <a:rPr lang="de-DE" dirty="0"/>
              <a:t>/ CC BY 3.0</a:t>
            </a:r>
            <a:endParaRPr lang="en-US" dirty="0"/>
          </a:p>
          <a:p>
            <a:r>
              <a:rPr lang="en-US" dirty="0"/>
              <a:t>flyer by </a:t>
            </a:r>
            <a:r>
              <a:rPr lang="en-US" dirty="0">
                <a:hlinkClick r:id="rId4"/>
              </a:rPr>
              <a:t>Graphic Tigers </a:t>
            </a:r>
            <a:r>
              <a:rPr lang="de-DE" dirty="0"/>
              <a:t>/ CC BY </a:t>
            </a:r>
            <a:r>
              <a:rPr lang="de-DE" dirty="0" smtClean="0"/>
              <a:t>3.0</a:t>
            </a:r>
          </a:p>
          <a:p>
            <a:r>
              <a:rPr lang="en-US" dirty="0"/>
              <a:t>Card by </a:t>
            </a:r>
            <a:r>
              <a:rPr lang="en-US" dirty="0">
                <a:hlinkClick r:id="rId5"/>
              </a:rPr>
              <a:t>Stephen JB Thomas </a:t>
            </a:r>
            <a:r>
              <a:rPr lang="de-DE" dirty="0"/>
              <a:t>/ CC BY </a:t>
            </a:r>
            <a:r>
              <a:rPr lang="de-DE" dirty="0" smtClean="0"/>
              <a:t>3.0</a:t>
            </a:r>
            <a:endParaRPr lang="de-DE" dirty="0"/>
          </a:p>
          <a:p>
            <a:r>
              <a:rPr lang="en-US" dirty="0"/>
              <a:t>person by </a:t>
            </a:r>
            <a:r>
              <a:rPr lang="en-US" dirty="0" err="1">
                <a:hlinkClick r:id="rId6"/>
              </a:rPr>
              <a:t>Yamini</a:t>
            </a:r>
            <a:r>
              <a:rPr lang="en-US" dirty="0">
                <a:hlinkClick r:id="rId6"/>
              </a:rPr>
              <a:t> Ahluwalia </a:t>
            </a:r>
            <a:r>
              <a:rPr lang="de-DE" dirty="0"/>
              <a:t>/ CC BY 3.0</a:t>
            </a:r>
          </a:p>
          <a:p>
            <a:endParaRPr lang="de-DE" dirty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838200" y="664117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de-DE" sz="2800" dirty="0" err="1" smtClean="0"/>
              <a:t>Attributions</a:t>
            </a:r>
            <a:r>
              <a:rPr lang="de-DE" sz="2800" dirty="0" smtClean="0"/>
              <a:t> </a:t>
            </a:r>
            <a:r>
              <a:rPr lang="de-DE" sz="2800" dirty="0" err="1" smtClean="0"/>
              <a:t>for</a:t>
            </a:r>
            <a:r>
              <a:rPr lang="de-DE" sz="2800" dirty="0" smtClean="0"/>
              <a:t> </a:t>
            </a:r>
            <a:r>
              <a:rPr lang="de-DE" sz="2800" dirty="0" err="1" smtClean="0"/>
              <a:t>icons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3712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035276"/>
            <a:ext cx="10515600" cy="1906361"/>
          </a:xfrm>
        </p:spPr>
        <p:txBody>
          <a:bodyPr/>
          <a:lstStyle/>
          <a:p>
            <a:r>
              <a:rPr lang="en-GB" dirty="0" smtClean="0"/>
              <a:t>Thank you!</a:t>
            </a:r>
            <a:endParaRPr lang="en-GB" dirty="0"/>
          </a:p>
        </p:txBody>
      </p:sp>
      <p:pic>
        <p:nvPicPr>
          <p:cNvPr id="3" name="Inhaltsplatzhalter 6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158" y="3682321"/>
            <a:ext cx="1428667" cy="142866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9057" y="3682320"/>
            <a:ext cx="1403944" cy="1403944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1582" y="3657597"/>
            <a:ext cx="1428667" cy="1428667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2223860" y="5448281"/>
            <a:ext cx="77315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 err="1">
                <a:solidFill>
                  <a:schemeClr val="bg1"/>
                </a:solidFill>
                <a:latin typeface="Poppins"/>
              </a:rPr>
              <a:t>Except</a:t>
            </a:r>
            <a:r>
              <a:rPr lang="de-DE" sz="2000" dirty="0">
                <a:solidFill>
                  <a:schemeClr val="bg1"/>
                </a:solidFill>
                <a:latin typeface="Poppins"/>
              </a:rPr>
              <a:t> </a:t>
            </a:r>
            <a:r>
              <a:rPr lang="de-DE" sz="2000" dirty="0" err="1">
                <a:solidFill>
                  <a:schemeClr val="bg1"/>
                </a:solidFill>
                <a:latin typeface="Poppins"/>
              </a:rPr>
              <a:t>where</a:t>
            </a:r>
            <a:r>
              <a:rPr lang="de-DE" sz="2000" dirty="0">
                <a:solidFill>
                  <a:schemeClr val="bg1"/>
                </a:solidFill>
                <a:latin typeface="Poppins"/>
              </a:rPr>
              <a:t> </a:t>
            </a:r>
            <a:r>
              <a:rPr lang="de-DE" sz="2000" dirty="0" err="1">
                <a:solidFill>
                  <a:schemeClr val="bg1"/>
                </a:solidFill>
                <a:latin typeface="Poppins"/>
              </a:rPr>
              <a:t>otherwise</a:t>
            </a:r>
            <a:r>
              <a:rPr lang="de-DE" sz="2000" dirty="0">
                <a:solidFill>
                  <a:schemeClr val="bg1"/>
                </a:solidFill>
                <a:latin typeface="Poppins"/>
              </a:rPr>
              <a:t> </a:t>
            </a:r>
            <a:r>
              <a:rPr lang="de-DE" sz="2000" dirty="0" err="1">
                <a:solidFill>
                  <a:schemeClr val="bg1"/>
                </a:solidFill>
                <a:latin typeface="Poppins"/>
              </a:rPr>
              <a:t>noted</a:t>
            </a:r>
            <a:r>
              <a:rPr lang="de-DE" sz="2000" dirty="0">
                <a:solidFill>
                  <a:schemeClr val="bg1"/>
                </a:solidFill>
                <a:latin typeface="Poppins"/>
              </a:rPr>
              <a:t>, </a:t>
            </a:r>
            <a:r>
              <a:rPr lang="de-DE" sz="2000" dirty="0" err="1">
                <a:solidFill>
                  <a:schemeClr val="bg1"/>
                </a:solidFill>
                <a:latin typeface="Poppins"/>
              </a:rPr>
              <a:t>this</a:t>
            </a:r>
            <a:r>
              <a:rPr lang="de-DE" sz="2000" dirty="0">
                <a:solidFill>
                  <a:schemeClr val="bg1"/>
                </a:solidFill>
                <a:latin typeface="Poppins"/>
              </a:rPr>
              <a:t> </a:t>
            </a:r>
            <a:r>
              <a:rPr lang="de-DE" sz="2000" dirty="0" err="1">
                <a:solidFill>
                  <a:schemeClr val="bg1"/>
                </a:solidFill>
                <a:latin typeface="Poppins"/>
              </a:rPr>
              <a:t>work</a:t>
            </a:r>
            <a:r>
              <a:rPr lang="de-DE" sz="2000" dirty="0">
                <a:solidFill>
                  <a:schemeClr val="bg1"/>
                </a:solidFill>
                <a:latin typeface="Poppins"/>
              </a:rPr>
              <a:t> </a:t>
            </a:r>
            <a:r>
              <a:rPr lang="de-DE" sz="2000" dirty="0" err="1">
                <a:solidFill>
                  <a:schemeClr val="bg1"/>
                </a:solidFill>
                <a:latin typeface="Poppins"/>
              </a:rPr>
              <a:t>is</a:t>
            </a:r>
            <a:r>
              <a:rPr lang="de-DE" sz="2000" dirty="0">
                <a:solidFill>
                  <a:schemeClr val="bg1"/>
                </a:solidFill>
                <a:latin typeface="Poppins"/>
              </a:rPr>
              <a:t> </a:t>
            </a:r>
            <a:r>
              <a:rPr lang="de-DE" sz="2000" dirty="0" err="1">
                <a:solidFill>
                  <a:schemeClr val="bg1"/>
                </a:solidFill>
                <a:latin typeface="Poppins"/>
              </a:rPr>
              <a:t>licensed</a:t>
            </a:r>
            <a:r>
              <a:rPr lang="de-DE" sz="2000" dirty="0">
                <a:solidFill>
                  <a:schemeClr val="bg1"/>
                </a:solidFill>
                <a:latin typeface="Poppins"/>
              </a:rPr>
              <a:t> </a:t>
            </a:r>
            <a:r>
              <a:rPr lang="de-DE" sz="2000" dirty="0" err="1">
                <a:solidFill>
                  <a:schemeClr val="bg1"/>
                </a:solidFill>
                <a:latin typeface="Poppins"/>
              </a:rPr>
              <a:t>under</a:t>
            </a:r>
            <a:endParaRPr lang="de-DE" sz="2000" dirty="0">
              <a:solidFill>
                <a:schemeClr val="bg1"/>
              </a:solidFill>
              <a:latin typeface="Poppins"/>
            </a:endParaRPr>
          </a:p>
          <a:p>
            <a:pPr algn="ctr"/>
            <a:r>
              <a:rPr lang="de-DE" sz="2000" dirty="0">
                <a:solidFill>
                  <a:schemeClr val="bg1"/>
                </a:solidFill>
                <a:latin typeface="Poppins"/>
              </a:rPr>
              <a:t>https://creativecommons.org/licenses/by-sa/4.0/legalcode</a:t>
            </a:r>
          </a:p>
        </p:txBody>
      </p:sp>
    </p:spTree>
    <p:extLst>
      <p:ext uri="{BB962C8B-B14F-4D97-AF65-F5344CB8AC3E}">
        <p14:creationId xmlns:p14="http://schemas.microsoft.com/office/powerpoint/2010/main" val="3849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1525644"/>
            <a:ext cx="12192000" cy="1007697"/>
          </a:xfrm>
          <a:prstGeom prst="rect">
            <a:avLst/>
          </a:prstGeom>
          <a:solidFill>
            <a:srgbClr val="095A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3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pic>
        <p:nvPicPr>
          <p:cNvPr id="10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9524" y="445708"/>
            <a:ext cx="532543" cy="532543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469265" y="1617083"/>
            <a:ext cx="112347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Overview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  <a:p>
            <a:pPr algn="ctr"/>
            <a:r>
              <a:rPr lang="en-GB" sz="14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openIMIS 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875000" y="2934393"/>
            <a:ext cx="6677495" cy="3386194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Overview of data flow    1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Construction of a scheme    2    </a:t>
            </a:r>
          </a:p>
          <a:p>
            <a:pPr algn="r"/>
            <a:r>
              <a:rPr lang="en-US" sz="1800" dirty="0" smtClean="0">
                <a:solidFill>
                  <a:srgbClr val="32757E"/>
                </a:solidFill>
                <a:ea typeface="Calibri Light" charset="0"/>
                <a:cs typeface="Calibri Light" charset="0"/>
              </a:rPr>
              <a:t>Processes    </a:t>
            </a:r>
            <a:r>
              <a:rPr lang="en-GB" sz="1800" dirty="0" smtClean="0">
                <a:solidFill>
                  <a:srgbClr val="006666"/>
                </a:solidFill>
              </a:rPr>
              <a:t>3    </a:t>
            </a:r>
            <a:endParaRPr lang="en-GB" sz="1800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Enrolment Processes  3a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Health service Utilization  3b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Claims processes  3c    </a:t>
            </a:r>
            <a:endParaRPr lang="en-GB" sz="1800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Renewal processes  3d    </a:t>
            </a:r>
            <a:endParaRPr lang="en-GB" sz="1800" dirty="0">
              <a:solidFill>
                <a:srgbClr val="006666"/>
              </a:solidFill>
            </a:endParaRPr>
          </a:p>
          <a:p>
            <a:endParaRPr lang="en-GB" sz="2000" dirty="0">
              <a:solidFill>
                <a:srgbClr val="006666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9399525" y="468484"/>
            <a:ext cx="2306840" cy="593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303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1525644"/>
            <a:ext cx="12192000" cy="1007697"/>
          </a:xfrm>
          <a:prstGeom prst="rect">
            <a:avLst/>
          </a:prstGeom>
          <a:solidFill>
            <a:srgbClr val="095A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4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pic>
        <p:nvPicPr>
          <p:cNvPr id="10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9524" y="445708"/>
            <a:ext cx="532543" cy="532543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469265" y="1617083"/>
            <a:ext cx="112347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Overview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  <a:p>
            <a:pPr algn="ctr"/>
            <a:r>
              <a:rPr lang="en-GB" sz="14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openIMIS 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875000" y="2934393"/>
            <a:ext cx="6677495" cy="3386194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b="1" dirty="0" smtClean="0">
                <a:solidFill>
                  <a:srgbClr val="006666"/>
                </a:solidFill>
              </a:rPr>
              <a:t>Overview of data flow   1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Construction of a scheme    2    </a:t>
            </a:r>
          </a:p>
          <a:p>
            <a:pPr algn="r"/>
            <a:r>
              <a:rPr lang="en-US" sz="1800" dirty="0" smtClean="0">
                <a:solidFill>
                  <a:srgbClr val="32757E"/>
                </a:solidFill>
                <a:ea typeface="Calibri Light" charset="0"/>
                <a:cs typeface="Calibri Light" charset="0"/>
              </a:rPr>
              <a:t>Processes    </a:t>
            </a:r>
            <a:r>
              <a:rPr lang="en-GB" sz="1800" dirty="0" smtClean="0">
                <a:solidFill>
                  <a:srgbClr val="006666"/>
                </a:solidFill>
              </a:rPr>
              <a:t>3    </a:t>
            </a:r>
            <a:endParaRPr lang="en-GB" sz="1800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Enrolment Processes  3a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Health service Utilization  3b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Claims processes  3c    </a:t>
            </a:r>
            <a:endParaRPr lang="en-GB" sz="1800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Renewal processes  3d    </a:t>
            </a:r>
            <a:endParaRPr lang="en-GB" sz="1800" dirty="0">
              <a:solidFill>
                <a:srgbClr val="006666"/>
              </a:solidFill>
            </a:endParaRPr>
          </a:p>
          <a:p>
            <a:endParaRPr lang="en-GB" sz="2000" dirty="0">
              <a:solidFill>
                <a:srgbClr val="006666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9399525" y="468484"/>
            <a:ext cx="2306840" cy="593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9149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5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326660" y="791245"/>
            <a:ext cx="112347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>
                <a:latin typeface="Poppins SemiBold"/>
                <a:ea typeface="Calibri Light" charset="0"/>
                <a:cs typeface="Calibri Light" charset="0"/>
              </a:rPr>
              <a:t>Communication </a:t>
            </a:r>
            <a:r>
              <a:rPr lang="de-DE" sz="3600" b="1" dirty="0" err="1">
                <a:latin typeface="Poppins SemiBold"/>
                <a:ea typeface="Calibri Light" charset="0"/>
                <a:cs typeface="Calibri Light" charset="0"/>
              </a:rPr>
              <a:t>within</a:t>
            </a:r>
            <a:r>
              <a:rPr lang="de-DE" sz="3600" b="1" dirty="0">
                <a:latin typeface="Poppins SemiBold"/>
                <a:ea typeface="Calibri Light" charset="0"/>
                <a:cs typeface="Calibri Light" charset="0"/>
              </a:rPr>
              <a:t> </a:t>
            </a:r>
            <a:r>
              <a:rPr lang="de-DE" sz="3600" b="1" dirty="0" err="1">
                <a:latin typeface="Poppins SemiBold"/>
                <a:ea typeface="Calibri Light" charset="0"/>
                <a:cs typeface="Calibri Light" charset="0"/>
              </a:rPr>
              <a:t>openIMIS</a:t>
            </a:r>
            <a:endParaRPr lang="en-GB" b="1" dirty="0">
              <a:latin typeface="Poppins SemiBold"/>
              <a:ea typeface="Calibri" charset="0"/>
              <a:cs typeface="Calibri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7326" y="1694973"/>
            <a:ext cx="2059239" cy="2059239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201" r="469" b="23120"/>
          <a:stretch/>
        </p:blipFill>
        <p:spPr>
          <a:xfrm>
            <a:off x="4180443" y="5276400"/>
            <a:ext cx="2530672" cy="1390257"/>
          </a:xfrm>
          <a:prstGeom prst="rect">
            <a:avLst/>
          </a:prstGeom>
        </p:spPr>
      </p:pic>
      <p:sp>
        <p:nvSpPr>
          <p:cNvPr id="13" name="Oval 6"/>
          <p:cNvSpPr/>
          <p:nvPr/>
        </p:nvSpPr>
        <p:spPr>
          <a:xfrm>
            <a:off x="5417915" y="1554149"/>
            <a:ext cx="1581663" cy="57701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lvl="0" algn="ctr" defTabSz="711200">
              <a:lnSpc>
                <a:spcPts val="14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400" b="1" kern="1200" dirty="0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Central </a:t>
            </a:r>
            <a:r>
              <a:rPr lang="de-DE" sz="1400" b="1" dirty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S</a:t>
            </a:r>
            <a:r>
              <a:rPr lang="de-DE" sz="1400" b="1" kern="1200" dirty="0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erver</a:t>
            </a:r>
            <a:endParaRPr lang="de-DE" sz="1400" b="1" kern="1200" dirty="0">
              <a:solidFill>
                <a:schemeClr val="accent4">
                  <a:lumMod val="75000"/>
                </a:schemeClr>
              </a:solidFill>
              <a:latin typeface="Poppins SemiBold"/>
              <a:ea typeface="Calibri" charset="0"/>
              <a:cs typeface="Arial" panose="020B0604020202020204" pitchFamily="34" charset="0"/>
            </a:endParaRPr>
          </a:p>
        </p:txBody>
      </p:sp>
      <p:sp>
        <p:nvSpPr>
          <p:cNvPr id="14" name="Left-Right Arrow 20"/>
          <p:cNvSpPr/>
          <p:nvPr/>
        </p:nvSpPr>
        <p:spPr>
          <a:xfrm rot="1782812">
            <a:off x="6928727" y="3319462"/>
            <a:ext cx="1681588" cy="246958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666" y="3850587"/>
            <a:ext cx="1711881" cy="1711881"/>
          </a:xfrm>
          <a:prstGeom prst="rect">
            <a:avLst/>
          </a:prstGeom>
        </p:spPr>
      </p:pic>
      <p:sp>
        <p:nvSpPr>
          <p:cNvPr id="18" name="Left-Right Arrow 20"/>
          <p:cNvSpPr/>
          <p:nvPr/>
        </p:nvSpPr>
        <p:spPr>
          <a:xfrm rot="19853265">
            <a:off x="3703658" y="3507862"/>
            <a:ext cx="1681588" cy="246958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Left-Right Arrow 20"/>
          <p:cNvSpPr/>
          <p:nvPr/>
        </p:nvSpPr>
        <p:spPr>
          <a:xfrm>
            <a:off x="4203484" y="4567430"/>
            <a:ext cx="4215865" cy="246958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val 6"/>
          <p:cNvSpPr/>
          <p:nvPr/>
        </p:nvSpPr>
        <p:spPr>
          <a:xfrm>
            <a:off x="3412652" y="3098998"/>
            <a:ext cx="1581663" cy="57701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lvl="0" algn="ctr" defTabSz="711200">
              <a:lnSpc>
                <a:spcPts val="14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400" b="1" kern="1200" dirty="0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Internet</a:t>
            </a:r>
            <a:endParaRPr lang="de-DE" sz="1400" b="1" kern="1200" dirty="0">
              <a:solidFill>
                <a:schemeClr val="accent4">
                  <a:lumMod val="75000"/>
                </a:schemeClr>
              </a:solidFill>
              <a:latin typeface="Poppins SemiBold"/>
              <a:ea typeface="Calibri" charset="0"/>
              <a:cs typeface="Arial" panose="020B0604020202020204" pitchFamily="34" charset="0"/>
            </a:endParaRPr>
          </a:p>
        </p:txBody>
      </p:sp>
      <p:sp>
        <p:nvSpPr>
          <p:cNvPr id="23" name="Oval 6"/>
          <p:cNvSpPr/>
          <p:nvPr/>
        </p:nvSpPr>
        <p:spPr>
          <a:xfrm>
            <a:off x="7426952" y="2966751"/>
            <a:ext cx="1581663" cy="57701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lvl="0" algn="ctr" defTabSz="711200">
              <a:lnSpc>
                <a:spcPts val="14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400" b="1" kern="1200" dirty="0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Internet</a:t>
            </a:r>
            <a:endParaRPr lang="de-DE" sz="1400" b="1" kern="1200" dirty="0">
              <a:solidFill>
                <a:schemeClr val="accent4">
                  <a:lumMod val="75000"/>
                </a:schemeClr>
              </a:solidFill>
              <a:latin typeface="Poppins SemiBold"/>
              <a:ea typeface="Calibri" charset="0"/>
              <a:cs typeface="Arial" panose="020B0604020202020204" pitchFamily="34" charset="0"/>
            </a:endParaRPr>
          </a:p>
        </p:txBody>
      </p:sp>
      <p:sp>
        <p:nvSpPr>
          <p:cNvPr id="24" name="Oval 6"/>
          <p:cNvSpPr/>
          <p:nvPr/>
        </p:nvSpPr>
        <p:spPr>
          <a:xfrm>
            <a:off x="1992956" y="4984777"/>
            <a:ext cx="1829766" cy="7355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lvl="0" algn="ctr" defTabSz="711200">
              <a:lnSpc>
                <a:spcPts val="14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400" b="1" dirty="0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Calibri" charset="0"/>
              </a:rPr>
              <a:t>o</a:t>
            </a:r>
            <a:r>
              <a:rPr lang="de-DE" sz="1400" b="1" kern="1200" dirty="0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Calibri" charset="0"/>
              </a:rPr>
              <a:t>nline</a:t>
            </a:r>
            <a:endParaRPr lang="de-DE" sz="1400" b="1" kern="1200" dirty="0">
              <a:solidFill>
                <a:schemeClr val="accent4">
                  <a:lumMod val="75000"/>
                </a:schemeClr>
              </a:solidFill>
              <a:latin typeface="Poppins SemiBold"/>
              <a:ea typeface="Calibri" charset="0"/>
              <a:cs typeface="Calibri" charset="0"/>
            </a:endParaRPr>
          </a:p>
        </p:txBody>
      </p:sp>
      <p:sp>
        <p:nvSpPr>
          <p:cNvPr id="25" name="Oval 6"/>
          <p:cNvSpPr/>
          <p:nvPr/>
        </p:nvSpPr>
        <p:spPr>
          <a:xfrm>
            <a:off x="4863742" y="6314033"/>
            <a:ext cx="1401541" cy="44975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lvl="0" algn="ctr" defTabSz="711200">
              <a:lnSpc>
                <a:spcPts val="14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400" b="1" kern="1200" dirty="0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offline</a:t>
            </a:r>
            <a:endParaRPr lang="de-DE" sz="1400" b="1" kern="1200" dirty="0">
              <a:solidFill>
                <a:schemeClr val="accent4">
                  <a:lumMod val="75000"/>
                </a:schemeClr>
              </a:solidFill>
              <a:latin typeface="Poppins SemiBold"/>
              <a:ea typeface="Calibri" charset="0"/>
              <a:cs typeface="Arial" panose="020B0604020202020204" pitchFamily="34" charset="0"/>
            </a:endParaRPr>
          </a:p>
        </p:txBody>
      </p:sp>
      <p:sp>
        <p:nvSpPr>
          <p:cNvPr id="26" name="Oval 6"/>
          <p:cNvSpPr/>
          <p:nvPr/>
        </p:nvSpPr>
        <p:spPr>
          <a:xfrm>
            <a:off x="5520584" y="4173356"/>
            <a:ext cx="1581663" cy="57701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lvl="0" algn="ctr" defTabSz="711200">
              <a:lnSpc>
                <a:spcPts val="14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400" b="1" dirty="0" err="1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Physical</a:t>
            </a:r>
            <a:r>
              <a:rPr lang="de-DE" sz="1400" b="1" dirty="0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 </a:t>
            </a:r>
            <a:r>
              <a:rPr lang="de-DE" sz="1400" b="1" dirty="0" err="1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transport</a:t>
            </a:r>
            <a:endParaRPr lang="de-DE" sz="1400" b="1" kern="1200" dirty="0">
              <a:solidFill>
                <a:schemeClr val="accent4">
                  <a:lumMod val="75000"/>
                </a:schemeClr>
              </a:solidFill>
              <a:latin typeface="Poppins SemiBold"/>
              <a:ea typeface="Calibri" charset="0"/>
              <a:cs typeface="Arial" panose="020B0604020202020204" pitchFamily="34" charset="0"/>
            </a:endParaRPr>
          </a:p>
        </p:txBody>
      </p:sp>
      <p:sp>
        <p:nvSpPr>
          <p:cNvPr id="27" name="Oval 6"/>
          <p:cNvSpPr/>
          <p:nvPr/>
        </p:nvSpPr>
        <p:spPr>
          <a:xfrm>
            <a:off x="8187187" y="5143327"/>
            <a:ext cx="1581663" cy="57701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lvl="0" algn="ctr" defTabSz="711200">
              <a:lnSpc>
                <a:spcPts val="14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400" b="1" kern="1200" dirty="0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mobile</a:t>
            </a:r>
            <a:endParaRPr lang="de-DE" sz="1400" b="1" kern="1200" dirty="0">
              <a:solidFill>
                <a:schemeClr val="accent4">
                  <a:lumMod val="75000"/>
                </a:schemeClr>
              </a:solidFill>
              <a:latin typeface="Poppins SemiBold"/>
              <a:ea typeface="Calibri" charset="0"/>
              <a:cs typeface="Arial" panose="020B0604020202020204" pitchFamily="34" charset="0"/>
            </a:endParaRPr>
          </a:p>
        </p:txBody>
      </p:sp>
      <p:pic>
        <p:nvPicPr>
          <p:cNvPr id="28" name="Grafik 27"/>
          <p:cNvPicPr>
            <a:picLocks noChangeAspect="1"/>
          </p:cNvPicPr>
          <p:nvPr/>
        </p:nvPicPr>
        <p:blipFill rotWithShape="1">
          <a:blip r:embed="rId7" cstate="hq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246" t="11248" r="8759" b="20282"/>
          <a:stretch/>
        </p:blipFill>
        <p:spPr>
          <a:xfrm>
            <a:off x="2197941" y="3786607"/>
            <a:ext cx="1811846" cy="1550826"/>
          </a:xfrm>
          <a:prstGeom prst="rect">
            <a:avLst/>
          </a:prstGeom>
        </p:spPr>
      </p:pic>
      <p:sp>
        <p:nvSpPr>
          <p:cNvPr id="29" name="Left-Right Arrow 20"/>
          <p:cNvSpPr/>
          <p:nvPr/>
        </p:nvSpPr>
        <p:spPr>
          <a:xfrm rot="1782812">
            <a:off x="3233492" y="5485495"/>
            <a:ext cx="1190132" cy="246958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5437816" y="2025355"/>
            <a:ext cx="1478994" cy="1412602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Rechteck 20"/>
          <p:cNvSpPr/>
          <p:nvPr/>
        </p:nvSpPr>
        <p:spPr>
          <a:xfrm>
            <a:off x="8444776" y="4014741"/>
            <a:ext cx="1086968" cy="1261659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035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1525644"/>
            <a:ext cx="12192000" cy="1007697"/>
          </a:xfrm>
          <a:prstGeom prst="rect">
            <a:avLst/>
          </a:prstGeom>
          <a:solidFill>
            <a:srgbClr val="095A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6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pic>
        <p:nvPicPr>
          <p:cNvPr id="10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9524" y="445708"/>
            <a:ext cx="532543" cy="532543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469265" y="1617083"/>
            <a:ext cx="112347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Overview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  <a:p>
            <a:pPr algn="ctr"/>
            <a:r>
              <a:rPr lang="en-GB" sz="14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openIMIS 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875000" y="2934393"/>
            <a:ext cx="6677495" cy="3386194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Overview of data flow    1    </a:t>
            </a:r>
          </a:p>
          <a:p>
            <a:pPr algn="r"/>
            <a:r>
              <a:rPr lang="en-GB" b="1" dirty="0" smtClean="0">
                <a:solidFill>
                  <a:srgbClr val="006666"/>
                </a:solidFill>
              </a:rPr>
              <a:t>Construction of a scheme   2 </a:t>
            </a:r>
            <a:r>
              <a:rPr lang="en-GB" sz="1800" dirty="0" smtClean="0">
                <a:solidFill>
                  <a:srgbClr val="006666"/>
                </a:solidFill>
              </a:rPr>
              <a:t>   </a:t>
            </a:r>
          </a:p>
          <a:p>
            <a:pPr algn="r"/>
            <a:r>
              <a:rPr lang="en-US" sz="1800" dirty="0" smtClean="0">
                <a:solidFill>
                  <a:srgbClr val="32757E"/>
                </a:solidFill>
                <a:ea typeface="Calibri Light" charset="0"/>
                <a:cs typeface="Calibri Light" charset="0"/>
              </a:rPr>
              <a:t>Processes    </a:t>
            </a:r>
            <a:r>
              <a:rPr lang="en-GB" sz="1800" dirty="0" smtClean="0">
                <a:solidFill>
                  <a:srgbClr val="006666"/>
                </a:solidFill>
              </a:rPr>
              <a:t>3    </a:t>
            </a:r>
            <a:endParaRPr lang="en-GB" sz="1800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Enrolment Processes  3a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Health service Utilization  3b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Claims processes  3c    </a:t>
            </a:r>
            <a:endParaRPr lang="en-GB" sz="1800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Renewal processes  3d    </a:t>
            </a:r>
            <a:endParaRPr lang="en-GB" sz="1800" dirty="0">
              <a:solidFill>
                <a:srgbClr val="006666"/>
              </a:solidFill>
            </a:endParaRPr>
          </a:p>
          <a:p>
            <a:endParaRPr lang="en-GB" sz="2000" dirty="0">
              <a:solidFill>
                <a:srgbClr val="006666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9399525" y="468484"/>
            <a:ext cx="2306840" cy="593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8708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62037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de-CH" sz="3600" dirty="0" smtClean="0"/>
              <a:t>Building </a:t>
            </a:r>
            <a:r>
              <a:rPr lang="de-CH" sz="3600" dirty="0" err="1" smtClean="0"/>
              <a:t>of</a:t>
            </a:r>
            <a:r>
              <a:rPr lang="de-CH" sz="3600" dirty="0" smtClean="0"/>
              <a:t> </a:t>
            </a:r>
            <a:r>
              <a:rPr lang="de-CH" sz="3600" dirty="0" err="1" smtClean="0"/>
              <a:t>registers</a:t>
            </a:r>
            <a:endParaRPr lang="de-C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CH" dirty="0" smtClean="0"/>
              <a:t>Go down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up</a:t>
            </a:r>
            <a:r>
              <a:rPr lang="de-CH" dirty="0" smtClean="0"/>
              <a:t> (Administration -&gt;Locations </a:t>
            </a:r>
            <a:r>
              <a:rPr lang="de-CH" dirty="0" err="1" smtClean="0"/>
              <a:t>up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Products; Tools -&gt; Registers)</a:t>
            </a:r>
          </a:p>
          <a:p>
            <a:r>
              <a:rPr lang="de-CH" dirty="0" err="1" smtClean="0"/>
              <a:t>Demonstrate</a:t>
            </a:r>
            <a:r>
              <a:rPr lang="de-CH" dirty="0" smtClean="0"/>
              <a:t> </a:t>
            </a:r>
            <a:r>
              <a:rPr lang="de-CH" dirty="0" err="1" smtClean="0"/>
              <a:t>what</a:t>
            </a:r>
            <a:r>
              <a:rPr lang="de-CH" dirty="0" smtClean="0"/>
              <a:t> </a:t>
            </a:r>
            <a:r>
              <a:rPr lang="de-CH" dirty="0" err="1" smtClean="0"/>
              <a:t>you</a:t>
            </a:r>
            <a:r>
              <a:rPr lang="de-CH" dirty="0" smtClean="0"/>
              <a:t> </a:t>
            </a:r>
            <a:r>
              <a:rPr lang="de-CH" dirty="0" err="1" smtClean="0"/>
              <a:t>think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relevant in </a:t>
            </a:r>
            <a:r>
              <a:rPr lang="de-CH" dirty="0" err="1" smtClean="0"/>
              <a:t>your</a:t>
            </a:r>
            <a:r>
              <a:rPr lang="de-CH" dirty="0" smtClean="0"/>
              <a:t> </a:t>
            </a:r>
            <a:r>
              <a:rPr lang="de-CH" dirty="0" err="1" smtClean="0"/>
              <a:t>context</a:t>
            </a:r>
            <a:r>
              <a:rPr lang="de-CH" dirty="0" smtClean="0"/>
              <a:t> – </a:t>
            </a:r>
            <a:r>
              <a:rPr lang="de-CH" dirty="0" err="1" smtClean="0"/>
              <a:t>have</a:t>
            </a:r>
            <a:r>
              <a:rPr lang="de-CH" dirty="0" smtClean="0"/>
              <a:t> </a:t>
            </a:r>
            <a:r>
              <a:rPr lang="de-CH" dirty="0" err="1" smtClean="0"/>
              <a:t>already</a:t>
            </a:r>
            <a:r>
              <a:rPr lang="de-CH" dirty="0" smtClean="0"/>
              <a:t> </a:t>
            </a:r>
            <a:r>
              <a:rPr lang="de-CH" dirty="0" err="1" smtClean="0"/>
              <a:t>created</a:t>
            </a:r>
            <a:r>
              <a:rPr lang="de-CH" dirty="0" smtClean="0"/>
              <a:t> </a:t>
            </a:r>
            <a:r>
              <a:rPr lang="de-CH" dirty="0" err="1" smtClean="0"/>
              <a:t>products</a:t>
            </a:r>
            <a:r>
              <a:rPr lang="de-CH" dirty="0" smtClean="0"/>
              <a:t>, </a:t>
            </a:r>
            <a:r>
              <a:rPr lang="de-CH" dirty="0" err="1" smtClean="0"/>
              <a:t>facilities</a:t>
            </a:r>
            <a:r>
              <a:rPr lang="de-CH" dirty="0" smtClean="0"/>
              <a:t>, </a:t>
            </a:r>
            <a:r>
              <a:rPr lang="de-CH" dirty="0" err="1" smtClean="0"/>
              <a:t>price</a:t>
            </a:r>
            <a:r>
              <a:rPr lang="de-CH" dirty="0" smtClean="0"/>
              <a:t> </a:t>
            </a:r>
            <a:r>
              <a:rPr lang="de-CH" dirty="0" err="1" smtClean="0"/>
              <a:t>lists</a:t>
            </a:r>
            <a:r>
              <a:rPr lang="de-CH" dirty="0" smtClean="0"/>
              <a:t>, </a:t>
            </a:r>
            <a:r>
              <a:rPr lang="de-CH" dirty="0" err="1" smtClean="0"/>
              <a:t>users</a:t>
            </a:r>
            <a:r>
              <a:rPr lang="de-CH" dirty="0" smtClean="0"/>
              <a:t> </a:t>
            </a:r>
            <a:r>
              <a:rPr lang="de-CH" dirty="0" err="1" smtClean="0"/>
              <a:t>beforehand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make</a:t>
            </a:r>
            <a:r>
              <a:rPr lang="de-CH" dirty="0" smtClean="0"/>
              <a:t> </a:t>
            </a:r>
            <a:r>
              <a:rPr lang="de-CH" dirty="0" err="1" smtClean="0"/>
              <a:t>things</a:t>
            </a:r>
            <a:r>
              <a:rPr lang="de-CH" dirty="0" smtClean="0"/>
              <a:t> </a:t>
            </a:r>
            <a:r>
              <a:rPr lang="de-CH" dirty="0" err="1" smtClean="0"/>
              <a:t>faster</a:t>
            </a:r>
            <a:endParaRPr lang="de-CH" dirty="0" smtClean="0"/>
          </a:p>
          <a:p>
            <a:r>
              <a:rPr lang="de-CH" dirty="0" smtClean="0"/>
              <a:t>Images (</a:t>
            </a:r>
            <a:r>
              <a:rPr lang="de-CH" dirty="0" err="1" smtClean="0"/>
              <a:t>next</a:t>
            </a:r>
            <a:r>
              <a:rPr lang="de-CH" dirty="0" smtClean="0"/>
              <a:t> </a:t>
            </a:r>
            <a:r>
              <a:rPr lang="de-CH" dirty="0" err="1" smtClean="0"/>
              <a:t>slide</a:t>
            </a:r>
            <a:r>
              <a:rPr lang="de-CH" dirty="0" smtClean="0"/>
              <a:t>) </a:t>
            </a:r>
            <a:r>
              <a:rPr lang="de-CH" dirty="0" err="1" smtClean="0"/>
              <a:t>are</a:t>
            </a:r>
            <a:r>
              <a:rPr lang="de-CH" dirty="0" smtClean="0"/>
              <a:t> </a:t>
            </a:r>
            <a:r>
              <a:rPr lang="de-CH" dirty="0" err="1" smtClean="0"/>
              <a:t>provided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help</a:t>
            </a:r>
            <a:r>
              <a:rPr lang="de-CH" dirty="0" smtClean="0"/>
              <a:t> </a:t>
            </a:r>
            <a:r>
              <a:rPr lang="de-CH" dirty="0" err="1" smtClean="0"/>
              <a:t>visualize</a:t>
            </a:r>
            <a:r>
              <a:rPr lang="de-CH" dirty="0" smtClean="0"/>
              <a:t> </a:t>
            </a:r>
            <a:r>
              <a:rPr lang="de-CH" dirty="0" err="1" smtClean="0"/>
              <a:t>how</a:t>
            </a:r>
            <a:r>
              <a:rPr lang="de-CH" dirty="0" smtClean="0"/>
              <a:t> </a:t>
            </a:r>
            <a:r>
              <a:rPr lang="de-CH" dirty="0" err="1" smtClean="0"/>
              <a:t>some</a:t>
            </a:r>
            <a:r>
              <a:rPr lang="de-CH" dirty="0" smtClean="0"/>
              <a:t> </a:t>
            </a:r>
            <a:r>
              <a:rPr lang="de-CH" dirty="0" err="1" smtClean="0"/>
              <a:t>key</a:t>
            </a:r>
            <a:r>
              <a:rPr lang="de-CH" dirty="0" smtClean="0"/>
              <a:t> </a:t>
            </a:r>
            <a:r>
              <a:rPr lang="de-CH" dirty="0" err="1" smtClean="0"/>
              <a:t>registers</a:t>
            </a:r>
            <a:r>
              <a:rPr lang="de-CH" dirty="0" smtClean="0"/>
              <a:t> </a:t>
            </a:r>
            <a:r>
              <a:rPr lang="de-CH" dirty="0" err="1" smtClean="0"/>
              <a:t>are</a:t>
            </a:r>
            <a:r>
              <a:rPr lang="de-CH" dirty="0" smtClean="0"/>
              <a:t> </a:t>
            </a:r>
            <a:r>
              <a:rPr lang="de-CH" dirty="0" err="1" smtClean="0"/>
              <a:t>connected</a:t>
            </a:r>
            <a:r>
              <a:rPr lang="de-CH" dirty="0" smtClean="0"/>
              <a:t> in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overall</a:t>
            </a:r>
            <a:r>
              <a:rPr lang="de-CH" dirty="0" smtClean="0"/>
              <a:t> </a:t>
            </a:r>
            <a:r>
              <a:rPr lang="de-CH" dirty="0" err="1" smtClean="0"/>
              <a:t>context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scheme</a:t>
            </a:r>
            <a:r>
              <a:rPr lang="de-CH" dirty="0" smtClean="0"/>
              <a:t> – </a:t>
            </a:r>
            <a:r>
              <a:rPr lang="de-CH" dirty="0" err="1" smtClean="0"/>
              <a:t>use</a:t>
            </a:r>
            <a:r>
              <a:rPr lang="de-CH" dirty="0" smtClean="0"/>
              <a:t> </a:t>
            </a:r>
            <a:r>
              <a:rPr lang="de-CH" dirty="0" err="1" smtClean="0"/>
              <a:t>if</a:t>
            </a:r>
            <a:r>
              <a:rPr lang="de-CH" dirty="0" smtClean="0"/>
              <a:t> </a:t>
            </a:r>
            <a:r>
              <a:rPr lang="de-CH" dirty="0" err="1" smtClean="0"/>
              <a:t>needed</a:t>
            </a:r>
            <a:r>
              <a:rPr lang="de-CH" dirty="0" smtClean="0"/>
              <a:t>!</a:t>
            </a:r>
          </a:p>
          <a:p>
            <a:r>
              <a:rPr lang="de-CH" dirty="0" smtClean="0"/>
              <a:t>Go </a:t>
            </a:r>
            <a:r>
              <a:rPr lang="de-CH" dirty="0" err="1" smtClean="0"/>
              <a:t>through</a:t>
            </a:r>
            <a:r>
              <a:rPr lang="de-CH" dirty="0" smtClean="0"/>
              <a:t> all </a:t>
            </a:r>
            <a:r>
              <a:rPr lang="de-CH" dirty="0" err="1" smtClean="0"/>
              <a:t>screens</a:t>
            </a:r>
            <a:r>
              <a:rPr lang="de-CH" dirty="0" smtClean="0"/>
              <a:t> in different time </a:t>
            </a:r>
            <a:r>
              <a:rPr lang="de-CH" dirty="0" err="1" smtClean="0"/>
              <a:t>blocks</a:t>
            </a:r>
            <a:r>
              <a:rPr lang="de-CH" dirty="0" smtClean="0"/>
              <a:t>: Block 1 – </a:t>
            </a:r>
            <a:r>
              <a:rPr lang="de-CH" dirty="0" err="1" smtClean="0"/>
              <a:t>diagnosis</a:t>
            </a:r>
            <a:r>
              <a:rPr lang="de-CH" dirty="0" smtClean="0"/>
              <a:t>, </a:t>
            </a:r>
            <a:r>
              <a:rPr lang="de-CH" dirty="0" err="1" smtClean="0"/>
              <a:t>locations</a:t>
            </a:r>
            <a:r>
              <a:rPr lang="de-CH" dirty="0" smtClean="0"/>
              <a:t>, </a:t>
            </a:r>
            <a:r>
              <a:rPr lang="de-CH" dirty="0" err="1" smtClean="0"/>
              <a:t>payers</a:t>
            </a:r>
            <a:r>
              <a:rPr lang="de-CH" dirty="0" smtClean="0"/>
              <a:t>; Block 2 – Claim Administrators, </a:t>
            </a:r>
            <a:r>
              <a:rPr lang="de-CH" dirty="0" err="1" smtClean="0"/>
              <a:t>Enrolment</a:t>
            </a:r>
            <a:r>
              <a:rPr lang="de-CH" dirty="0" smtClean="0"/>
              <a:t> </a:t>
            </a:r>
            <a:r>
              <a:rPr lang="de-CH" dirty="0" err="1" smtClean="0"/>
              <a:t>Officers</a:t>
            </a:r>
            <a:r>
              <a:rPr lang="de-CH" dirty="0" smtClean="0"/>
              <a:t>, Users, User </a:t>
            </a:r>
            <a:r>
              <a:rPr lang="de-CH" dirty="0" err="1" smtClean="0"/>
              <a:t>Profiles</a:t>
            </a:r>
            <a:r>
              <a:rPr lang="de-CH" dirty="0" smtClean="0"/>
              <a:t>; Block 3 - Medical Items, Medical Services, Price </a:t>
            </a:r>
            <a:r>
              <a:rPr lang="de-CH" dirty="0" err="1" smtClean="0"/>
              <a:t>lists</a:t>
            </a:r>
            <a:r>
              <a:rPr lang="de-CH" dirty="0" smtClean="0"/>
              <a:t>, </a:t>
            </a:r>
            <a:r>
              <a:rPr lang="de-CH" dirty="0" err="1" smtClean="0"/>
              <a:t>Health</a:t>
            </a:r>
            <a:r>
              <a:rPr lang="de-CH" dirty="0" smtClean="0"/>
              <a:t> </a:t>
            </a:r>
            <a:r>
              <a:rPr lang="de-CH" dirty="0" err="1" smtClean="0"/>
              <a:t>facility</a:t>
            </a:r>
            <a:r>
              <a:rPr lang="de-CH" dirty="0" smtClean="0"/>
              <a:t>; Block 4 – Products</a:t>
            </a:r>
          </a:p>
        </p:txBody>
      </p:sp>
    </p:spTree>
    <p:extLst>
      <p:ext uri="{BB962C8B-B14F-4D97-AF65-F5344CB8AC3E}">
        <p14:creationId xmlns:p14="http://schemas.microsoft.com/office/powerpoint/2010/main" val="301810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Box 55"/>
          <p:cNvSpPr txBox="1"/>
          <p:nvPr/>
        </p:nvSpPr>
        <p:spPr>
          <a:xfrm>
            <a:off x="8634290" y="1393050"/>
            <a:ext cx="1092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latin typeface="Poppins SemiBold"/>
              </a:rPr>
              <a:t>Provider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2141686" y="1485749"/>
            <a:ext cx="1404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err="1">
                <a:latin typeface="Poppins SemiBold"/>
              </a:rPr>
              <a:t>Purchaser</a:t>
            </a:r>
            <a:endParaRPr lang="de-CH" sz="1600" dirty="0">
              <a:latin typeface="Poppins SemiBold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288485" y="5860436"/>
            <a:ext cx="931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latin typeface="Poppins SemiBold"/>
              </a:rPr>
              <a:t>Client</a:t>
            </a:r>
          </a:p>
        </p:txBody>
      </p:sp>
      <p:sp>
        <p:nvSpPr>
          <p:cNvPr id="66" name="Title 1"/>
          <p:cNvSpPr txBox="1">
            <a:spLocks/>
          </p:cNvSpPr>
          <p:nvPr/>
        </p:nvSpPr>
        <p:spPr>
          <a:xfrm>
            <a:off x="903149" y="284713"/>
            <a:ext cx="10515600" cy="9404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Poppins SemiBold" pitchFamily="2" charset="77"/>
                <a:ea typeface="+mj-ea"/>
                <a:cs typeface="Poppins SemiBold" pitchFamily="2" charset="77"/>
              </a:defRPr>
            </a:lvl1pPr>
          </a:lstStyle>
          <a:p>
            <a:pPr algn="ctr"/>
            <a:r>
              <a:rPr lang="en-US" sz="3600" dirty="0" smtClean="0"/>
              <a:t>Construction of a scheme II</a:t>
            </a:r>
            <a:endParaRPr lang="de-CH" sz="3600" dirty="0"/>
          </a:p>
        </p:txBody>
      </p:sp>
      <p:sp>
        <p:nvSpPr>
          <p:cNvPr id="90" name="Rechteck 89"/>
          <p:cNvSpPr/>
          <p:nvPr/>
        </p:nvSpPr>
        <p:spPr>
          <a:xfrm>
            <a:off x="6999083" y="2278176"/>
            <a:ext cx="4363092" cy="400450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91" name="Grafik 90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585" b="16491"/>
          <a:stretch/>
        </p:blipFill>
        <p:spPr>
          <a:xfrm>
            <a:off x="7260998" y="2375128"/>
            <a:ext cx="1322175" cy="1076312"/>
          </a:xfrm>
          <a:prstGeom prst="rect">
            <a:avLst/>
          </a:prstGeom>
        </p:spPr>
      </p:pic>
      <p:pic>
        <p:nvPicPr>
          <p:cNvPr id="92" name="Grafik 91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72" b="14051"/>
          <a:stretch/>
        </p:blipFill>
        <p:spPr>
          <a:xfrm>
            <a:off x="7289710" y="4929972"/>
            <a:ext cx="1252693" cy="1096100"/>
          </a:xfrm>
          <a:prstGeom prst="rect">
            <a:avLst/>
          </a:prstGeom>
        </p:spPr>
      </p:pic>
      <p:pic>
        <p:nvPicPr>
          <p:cNvPr id="93" name="Grafik 92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" t="-15158" r="-842" b="15158"/>
          <a:stretch/>
        </p:blipFill>
        <p:spPr>
          <a:xfrm>
            <a:off x="8827440" y="2684653"/>
            <a:ext cx="706375" cy="706375"/>
          </a:xfrm>
          <a:prstGeom prst="rect">
            <a:avLst/>
          </a:prstGeom>
        </p:spPr>
      </p:pic>
      <p:pic>
        <p:nvPicPr>
          <p:cNvPr id="94" name="Grafik 93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" t="-15158" r="-842" b="15158"/>
          <a:stretch/>
        </p:blipFill>
        <p:spPr>
          <a:xfrm>
            <a:off x="8841801" y="3907151"/>
            <a:ext cx="706375" cy="706375"/>
          </a:xfrm>
          <a:prstGeom prst="rect">
            <a:avLst/>
          </a:prstGeom>
        </p:spPr>
      </p:pic>
      <p:pic>
        <p:nvPicPr>
          <p:cNvPr id="95" name="Grafik 94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" t="-15158" r="-842" b="15158"/>
          <a:stretch/>
        </p:blipFill>
        <p:spPr>
          <a:xfrm>
            <a:off x="8865349" y="5274950"/>
            <a:ext cx="706375" cy="706375"/>
          </a:xfrm>
          <a:prstGeom prst="rect">
            <a:avLst/>
          </a:prstGeom>
        </p:spPr>
      </p:pic>
      <p:pic>
        <p:nvPicPr>
          <p:cNvPr id="96" name="Inhaltsplatzhalter 13"/>
          <p:cNvPicPr>
            <a:picLocks noChangeAspect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1" b="14992"/>
          <a:stretch/>
        </p:blipFill>
        <p:spPr>
          <a:xfrm>
            <a:off x="7397146" y="3705177"/>
            <a:ext cx="1037823" cy="923130"/>
          </a:xfrm>
          <a:prstGeom prst="rect">
            <a:avLst/>
          </a:prstGeom>
        </p:spPr>
      </p:pic>
      <p:pic>
        <p:nvPicPr>
          <p:cNvPr id="97" name="Grafik 96"/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3" b="16350"/>
          <a:stretch/>
        </p:blipFill>
        <p:spPr>
          <a:xfrm>
            <a:off x="9820466" y="2497588"/>
            <a:ext cx="1186006" cy="997098"/>
          </a:xfrm>
          <a:prstGeom prst="rect">
            <a:avLst/>
          </a:prstGeom>
        </p:spPr>
      </p:pic>
      <p:pic>
        <p:nvPicPr>
          <p:cNvPr id="98" name="Grafik 97"/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3" b="16350"/>
          <a:stretch/>
        </p:blipFill>
        <p:spPr>
          <a:xfrm>
            <a:off x="9862172" y="3654181"/>
            <a:ext cx="1186006" cy="997098"/>
          </a:xfrm>
          <a:prstGeom prst="rect">
            <a:avLst/>
          </a:prstGeom>
        </p:spPr>
      </p:pic>
      <p:pic>
        <p:nvPicPr>
          <p:cNvPr id="99" name="Grafik 98"/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3" b="16350"/>
          <a:stretch/>
        </p:blipFill>
        <p:spPr>
          <a:xfrm>
            <a:off x="9888156" y="5022943"/>
            <a:ext cx="1186006" cy="997098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 rotWithShape="1">
          <a:blip r:embed="rId8"/>
          <a:srcRect b="16864"/>
          <a:stretch/>
        </p:blipFill>
        <p:spPr>
          <a:xfrm>
            <a:off x="2081287" y="4750052"/>
            <a:ext cx="1367251" cy="1136675"/>
          </a:xfrm>
          <a:prstGeom prst="rect">
            <a:avLst/>
          </a:prstGeom>
        </p:spPr>
      </p:pic>
      <p:pic>
        <p:nvPicPr>
          <p:cNvPr id="118" name="Grafik 117"/>
          <p:cNvPicPr>
            <a:picLocks noChangeAspect="1"/>
          </p:cNvPicPr>
          <p:nvPr/>
        </p:nvPicPr>
        <p:blipFill rotWithShape="1"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22" b="20000"/>
          <a:stretch/>
        </p:blipFill>
        <p:spPr>
          <a:xfrm>
            <a:off x="2185234" y="2028359"/>
            <a:ext cx="1138371" cy="912726"/>
          </a:xfrm>
          <a:prstGeom prst="rect">
            <a:avLst/>
          </a:prstGeom>
        </p:spPr>
      </p:pic>
      <p:sp>
        <p:nvSpPr>
          <p:cNvPr id="9" name="Pfeil nach links und rechts 8"/>
          <p:cNvSpPr/>
          <p:nvPr/>
        </p:nvSpPr>
        <p:spPr>
          <a:xfrm rot="1187128">
            <a:off x="3479639" y="3119440"/>
            <a:ext cx="3110735" cy="257795"/>
          </a:xfrm>
          <a:prstGeom prst="left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0" name="Grafik 119"/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3" b="16350"/>
          <a:stretch/>
        </p:blipFill>
        <p:spPr>
          <a:xfrm>
            <a:off x="1473043" y="3491428"/>
            <a:ext cx="938484" cy="789001"/>
          </a:xfrm>
          <a:prstGeom prst="rect">
            <a:avLst/>
          </a:prstGeom>
        </p:spPr>
      </p:pic>
      <p:sp>
        <p:nvSpPr>
          <p:cNvPr id="121" name="Pfeil nach links und rechts 120"/>
          <p:cNvSpPr/>
          <p:nvPr/>
        </p:nvSpPr>
        <p:spPr>
          <a:xfrm rot="20471830">
            <a:off x="3471086" y="4444064"/>
            <a:ext cx="3110735" cy="257795"/>
          </a:xfrm>
          <a:prstGeom prst="left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" name="Pfeil nach links und rechts 121"/>
          <p:cNvSpPr/>
          <p:nvPr/>
        </p:nvSpPr>
        <p:spPr>
          <a:xfrm rot="5400000">
            <a:off x="1870338" y="3809354"/>
            <a:ext cx="1768164" cy="278955"/>
          </a:xfrm>
          <a:prstGeom prst="left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3" name="Textfeld 122"/>
          <p:cNvSpPr txBox="1"/>
          <p:nvPr/>
        </p:nvSpPr>
        <p:spPr>
          <a:xfrm>
            <a:off x="9986888" y="1886548"/>
            <a:ext cx="1104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Poppins SemiBold"/>
              </a:rPr>
              <a:t>Price Lists</a:t>
            </a:r>
            <a:endParaRPr lang="de-DE" sz="1600" dirty="0">
              <a:latin typeface="Poppins SemiBold"/>
            </a:endParaRPr>
          </a:p>
        </p:txBody>
      </p:sp>
      <p:sp>
        <p:nvSpPr>
          <p:cNvPr id="124" name="Textfeld 123"/>
          <p:cNvSpPr txBox="1"/>
          <p:nvPr/>
        </p:nvSpPr>
        <p:spPr>
          <a:xfrm>
            <a:off x="6999083" y="1863491"/>
            <a:ext cx="15382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Poppins SemiBold"/>
              </a:rPr>
              <a:t>Type </a:t>
            </a:r>
            <a:r>
              <a:rPr lang="de-DE" sz="1600" dirty="0" err="1" smtClean="0">
                <a:latin typeface="Poppins SemiBold"/>
              </a:rPr>
              <a:t>of</a:t>
            </a:r>
            <a:r>
              <a:rPr lang="de-DE" sz="1600" dirty="0" smtClean="0">
                <a:latin typeface="Poppins SemiBold"/>
              </a:rPr>
              <a:t> </a:t>
            </a:r>
            <a:r>
              <a:rPr lang="de-DE" sz="1600" dirty="0" err="1" smtClean="0">
                <a:latin typeface="Poppins SemiBold"/>
              </a:rPr>
              <a:t>facility</a:t>
            </a:r>
            <a:endParaRPr lang="de-DE" sz="1600" dirty="0">
              <a:latin typeface="Poppins SemiBold"/>
            </a:endParaRPr>
          </a:p>
        </p:txBody>
      </p:sp>
      <p:sp>
        <p:nvSpPr>
          <p:cNvPr id="125" name="Textfeld 124"/>
          <p:cNvSpPr txBox="1"/>
          <p:nvPr/>
        </p:nvSpPr>
        <p:spPr>
          <a:xfrm>
            <a:off x="8560840" y="1873899"/>
            <a:ext cx="1402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err="1" smtClean="0">
                <a:latin typeface="Poppins SemiBold"/>
              </a:rPr>
              <a:t>Medication</a:t>
            </a:r>
            <a:endParaRPr lang="de-DE" sz="1600" dirty="0">
              <a:latin typeface="Poppins SemiBold"/>
            </a:endParaRPr>
          </a:p>
        </p:txBody>
      </p:sp>
      <p:sp>
        <p:nvSpPr>
          <p:cNvPr id="126" name="Textfeld 125"/>
          <p:cNvSpPr txBox="1"/>
          <p:nvPr/>
        </p:nvSpPr>
        <p:spPr>
          <a:xfrm>
            <a:off x="342875" y="3689254"/>
            <a:ext cx="11170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err="1" smtClean="0">
                <a:latin typeface="Poppins SemiBold"/>
              </a:rPr>
              <a:t>Contract</a:t>
            </a:r>
            <a:endParaRPr lang="de-DE" sz="1600" dirty="0">
              <a:latin typeface="Poppins SemiBold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5814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rafik 22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585" b="16491"/>
          <a:stretch/>
        </p:blipFill>
        <p:spPr>
          <a:xfrm>
            <a:off x="8471503" y="4325792"/>
            <a:ext cx="1262965" cy="1028112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290"/>
          <a:stretch/>
        </p:blipFill>
        <p:spPr>
          <a:xfrm>
            <a:off x="8495901" y="3075016"/>
            <a:ext cx="1153926" cy="965956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" t="-15158" r="-842" b="15158"/>
          <a:stretch/>
        </p:blipFill>
        <p:spPr>
          <a:xfrm>
            <a:off x="4624213" y="3482197"/>
            <a:ext cx="706375" cy="706375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3" b="16350"/>
          <a:stretch/>
        </p:blipFill>
        <p:spPr>
          <a:xfrm>
            <a:off x="4408516" y="4523760"/>
            <a:ext cx="1186006" cy="99709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30210" y="316442"/>
            <a:ext cx="9200296" cy="940411"/>
          </a:xfrm>
        </p:spPr>
        <p:txBody>
          <a:bodyPr>
            <a:normAutofit/>
          </a:bodyPr>
          <a:lstStyle/>
          <a:p>
            <a:pPr algn="ctr"/>
            <a:r>
              <a:rPr lang="de-DE" sz="3600" dirty="0" err="1" smtClean="0"/>
              <a:t>Construction</a:t>
            </a:r>
            <a:r>
              <a:rPr lang="de-DE" sz="3600" dirty="0" smtClean="0"/>
              <a:t> </a:t>
            </a:r>
            <a:r>
              <a:rPr lang="de-DE" sz="3600" dirty="0" err="1" smtClean="0"/>
              <a:t>of</a:t>
            </a:r>
            <a:r>
              <a:rPr lang="de-DE" sz="3600" dirty="0" smtClean="0"/>
              <a:t> a </a:t>
            </a:r>
            <a:r>
              <a:rPr lang="de-DE" sz="3600" dirty="0" err="1" smtClean="0"/>
              <a:t>scheme</a:t>
            </a:r>
            <a:r>
              <a:rPr lang="de-DE" sz="3600" dirty="0" smtClean="0"/>
              <a:t> I</a:t>
            </a:r>
            <a:endParaRPr lang="de-DE" sz="3600" dirty="0"/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121"/>
          <a:stretch/>
        </p:blipFill>
        <p:spPr>
          <a:xfrm>
            <a:off x="4488954" y="2504398"/>
            <a:ext cx="976895" cy="809639"/>
          </a:xfrm>
        </p:spPr>
      </p:pic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9</a:t>
            </a:fld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6069843" y="2454228"/>
            <a:ext cx="1801504" cy="85980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Medical </a:t>
            </a:r>
            <a:r>
              <a:rPr lang="de-DE" dirty="0" err="1" smtClean="0"/>
              <a:t>services</a:t>
            </a: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6069843" y="3550135"/>
            <a:ext cx="1801504" cy="85980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Medical Items</a:t>
            </a:r>
            <a:endParaRPr lang="de-DE" dirty="0"/>
          </a:p>
        </p:txBody>
      </p:sp>
      <p:sp>
        <p:nvSpPr>
          <p:cNvPr id="9" name="Rechteck 8"/>
          <p:cNvSpPr/>
          <p:nvPr/>
        </p:nvSpPr>
        <p:spPr>
          <a:xfrm>
            <a:off x="2019870" y="1606317"/>
            <a:ext cx="1801504" cy="8598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Users</a:t>
            </a:r>
            <a:endParaRPr lang="de-DE" dirty="0"/>
          </a:p>
        </p:txBody>
      </p:sp>
      <p:sp>
        <p:nvSpPr>
          <p:cNvPr id="10" name="Rechteck 9"/>
          <p:cNvSpPr/>
          <p:nvPr/>
        </p:nvSpPr>
        <p:spPr>
          <a:xfrm>
            <a:off x="2019870" y="3598335"/>
            <a:ext cx="1801504" cy="8598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Claim Administrators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2019870" y="2597164"/>
            <a:ext cx="1801504" cy="8598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Enrolment</a:t>
            </a:r>
            <a:r>
              <a:rPr lang="de-DE" dirty="0" smtClean="0"/>
              <a:t> </a:t>
            </a:r>
            <a:r>
              <a:rPr lang="de-DE" dirty="0" err="1" smtClean="0"/>
              <a:t>officers</a:t>
            </a:r>
            <a:endParaRPr lang="de-DE" dirty="0"/>
          </a:p>
        </p:txBody>
      </p:sp>
      <p:sp>
        <p:nvSpPr>
          <p:cNvPr id="12" name="Rechteck 11"/>
          <p:cNvSpPr/>
          <p:nvPr/>
        </p:nvSpPr>
        <p:spPr>
          <a:xfrm>
            <a:off x="2019870" y="4589703"/>
            <a:ext cx="1801504" cy="8598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Payers</a:t>
            </a:r>
            <a:endParaRPr lang="de-DE" dirty="0"/>
          </a:p>
        </p:txBody>
      </p:sp>
      <p:sp>
        <p:nvSpPr>
          <p:cNvPr id="13" name="Rechteck 12"/>
          <p:cNvSpPr/>
          <p:nvPr/>
        </p:nvSpPr>
        <p:spPr>
          <a:xfrm>
            <a:off x="2019870" y="5633788"/>
            <a:ext cx="1801504" cy="8598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Locations</a:t>
            </a:r>
            <a:endParaRPr lang="de-DE" dirty="0"/>
          </a:p>
        </p:txBody>
      </p:sp>
      <p:sp>
        <p:nvSpPr>
          <p:cNvPr id="14" name="Textfeld 13"/>
          <p:cNvSpPr txBox="1"/>
          <p:nvPr/>
        </p:nvSpPr>
        <p:spPr>
          <a:xfrm>
            <a:off x="538368" y="1095359"/>
            <a:ext cx="3415352" cy="400110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de-DE" sz="2000" dirty="0" smtClean="0">
                <a:solidFill>
                  <a:schemeClr val="tx1"/>
                </a:solidFill>
                <a:latin typeface="Poppins SemiBold"/>
              </a:rPr>
              <a:t>General </a:t>
            </a:r>
            <a:r>
              <a:rPr lang="de-DE" sz="2000" dirty="0" err="1" smtClean="0">
                <a:solidFill>
                  <a:schemeClr val="tx1"/>
                </a:solidFill>
                <a:latin typeface="Poppins SemiBold"/>
              </a:rPr>
              <a:t>definition</a:t>
            </a:r>
            <a:r>
              <a:rPr lang="de-DE" sz="2000" dirty="0" smtClean="0">
                <a:solidFill>
                  <a:schemeClr val="tx1"/>
                </a:solidFill>
                <a:latin typeface="Poppins SemiBold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Poppins SemiBold"/>
              </a:rPr>
              <a:t>of</a:t>
            </a:r>
            <a:r>
              <a:rPr lang="de-DE" sz="2000" dirty="0" smtClean="0">
                <a:solidFill>
                  <a:schemeClr val="tx1"/>
                </a:solidFill>
                <a:latin typeface="Poppins SemiBold"/>
              </a:rPr>
              <a:t>:</a:t>
            </a:r>
            <a:endParaRPr lang="de-DE" sz="2000" dirty="0">
              <a:solidFill>
                <a:schemeClr val="tx1"/>
              </a:solidFill>
              <a:latin typeface="Poppins SemiBold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6069843" y="4640430"/>
            <a:ext cx="1801504" cy="85980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Price </a:t>
            </a:r>
            <a:r>
              <a:rPr lang="de-DE" dirty="0" err="1" smtClean="0"/>
              <a:t>lists</a:t>
            </a:r>
            <a:endParaRPr lang="de-DE" dirty="0"/>
          </a:p>
        </p:txBody>
      </p:sp>
      <p:sp>
        <p:nvSpPr>
          <p:cNvPr id="16" name="Rechteck 15"/>
          <p:cNvSpPr/>
          <p:nvPr/>
        </p:nvSpPr>
        <p:spPr>
          <a:xfrm>
            <a:off x="10005115" y="3075016"/>
            <a:ext cx="1801504" cy="85980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Products</a:t>
            </a:r>
            <a:endParaRPr lang="de-DE" dirty="0"/>
          </a:p>
        </p:txBody>
      </p:sp>
      <p:sp>
        <p:nvSpPr>
          <p:cNvPr id="17" name="Rechteck 16"/>
          <p:cNvSpPr/>
          <p:nvPr/>
        </p:nvSpPr>
        <p:spPr>
          <a:xfrm>
            <a:off x="9982200" y="4409944"/>
            <a:ext cx="1801504" cy="85980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Health</a:t>
            </a:r>
            <a:r>
              <a:rPr lang="de-DE" dirty="0" smtClean="0"/>
              <a:t> </a:t>
            </a:r>
            <a:r>
              <a:rPr lang="de-DE" dirty="0" err="1" smtClean="0"/>
              <a:t>facilities</a:t>
            </a:r>
            <a:endParaRPr lang="de-DE" dirty="0"/>
          </a:p>
        </p:txBody>
      </p:sp>
      <p:pic>
        <p:nvPicPr>
          <p:cNvPr id="19" name="Grafik 18"/>
          <p:cNvPicPr>
            <a:picLocks noChangeAspect="1"/>
          </p:cNvPicPr>
          <p:nvPr/>
        </p:nvPicPr>
        <p:blipFill rotWithShape="1">
          <a:blip r:embed="rId7"/>
          <a:srcRect b="16864"/>
          <a:stretch/>
        </p:blipFill>
        <p:spPr>
          <a:xfrm>
            <a:off x="538368" y="1484553"/>
            <a:ext cx="1191842" cy="990847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 rotWithShape="1"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202" r="3535" b="31313"/>
          <a:stretch/>
        </p:blipFill>
        <p:spPr>
          <a:xfrm>
            <a:off x="381000" y="3485625"/>
            <a:ext cx="1593122" cy="907325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 rotWithShape="1"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22" b="20000"/>
          <a:stretch/>
        </p:blipFill>
        <p:spPr>
          <a:xfrm>
            <a:off x="565104" y="4523760"/>
            <a:ext cx="1138371" cy="912726"/>
          </a:xfrm>
          <a:prstGeom prst="rect">
            <a:avLst/>
          </a:prstGeom>
        </p:spPr>
      </p:pic>
      <p:sp>
        <p:nvSpPr>
          <p:cNvPr id="18" name="Rechteck 17"/>
          <p:cNvSpPr/>
          <p:nvPr/>
        </p:nvSpPr>
        <p:spPr>
          <a:xfrm>
            <a:off x="3159241" y="2351867"/>
            <a:ext cx="7333950" cy="3165916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/>
              <a:t>(</a:t>
            </a:r>
            <a:r>
              <a:rPr lang="de-DE" sz="2400" dirty="0" err="1" smtClean="0"/>
              <a:t>Definitions</a:t>
            </a:r>
            <a:r>
              <a:rPr lang="de-DE" sz="2400" dirty="0" smtClean="0"/>
              <a:t> will </a:t>
            </a:r>
            <a:r>
              <a:rPr lang="de-DE" sz="2400" dirty="0" err="1" smtClean="0"/>
              <a:t>be</a:t>
            </a:r>
            <a:r>
              <a:rPr lang="de-DE" sz="2400" dirty="0" smtClean="0"/>
              <a:t> </a:t>
            </a:r>
            <a:r>
              <a:rPr lang="de-DE" sz="2400" dirty="0" err="1" smtClean="0"/>
              <a:t>specificied</a:t>
            </a:r>
            <a:r>
              <a:rPr lang="de-DE" sz="2400" dirty="0" smtClean="0"/>
              <a:t> </a:t>
            </a:r>
            <a:r>
              <a:rPr lang="de-DE" sz="2400" dirty="0" err="1" smtClean="0"/>
              <a:t>later</a:t>
            </a:r>
            <a:r>
              <a:rPr lang="de-DE" sz="2400" dirty="0" smtClean="0"/>
              <a:t> </a:t>
            </a:r>
            <a:r>
              <a:rPr lang="de-DE" sz="2400" dirty="0" err="1" smtClean="0"/>
              <a:t>for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specific</a:t>
            </a:r>
            <a:r>
              <a:rPr lang="de-DE" sz="2400" dirty="0" smtClean="0"/>
              <a:t> </a:t>
            </a:r>
            <a:r>
              <a:rPr lang="de-DE" sz="2400" dirty="0" err="1" smtClean="0"/>
              <a:t>schemes</a:t>
            </a:r>
            <a:r>
              <a:rPr lang="de-DE" sz="2400" dirty="0" smtClean="0"/>
              <a:t>, </a:t>
            </a:r>
            <a:r>
              <a:rPr lang="de-DE" sz="2400" dirty="0" err="1" smtClean="0"/>
              <a:t>packages,etc</a:t>
            </a:r>
            <a:r>
              <a:rPr lang="de-DE" sz="2400" dirty="0" smtClean="0"/>
              <a:t>.)</a:t>
            </a:r>
            <a:endParaRPr lang="de-DE" sz="2400" dirty="0"/>
          </a:p>
        </p:txBody>
      </p:sp>
      <p:pic>
        <p:nvPicPr>
          <p:cNvPr id="22" name="Picture 3" descr="C:\Users\srivsi\AppData\Local\Microsoft\Windows\Temporary Internet Files\Content.IE5\DP88JB1M\PL_Warsaw_wilanów_location.svg[1].png"/>
          <p:cNvPicPr>
            <a:picLocks noChangeAspect="1" noChangeArrowheads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500" y="5690753"/>
            <a:ext cx="778850" cy="903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Grafik 25"/>
          <p:cNvPicPr>
            <a:picLocks noChangeAspect="1"/>
          </p:cNvPicPr>
          <p:nvPr/>
        </p:nvPicPr>
        <p:blipFill rotWithShape="1"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027"/>
          <a:stretch/>
        </p:blipFill>
        <p:spPr>
          <a:xfrm>
            <a:off x="714621" y="2644290"/>
            <a:ext cx="830729" cy="714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004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theme/theme1.xml><?xml version="1.0" encoding="utf-8"?>
<a:theme xmlns:a="http://schemas.openxmlformats.org/drawingml/2006/main" name="openIMIS_master">
  <a:themeElements>
    <a:clrScheme name="openIMI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374"/>
      </a:accent1>
      <a:accent2>
        <a:srgbClr val="33818F"/>
      </a:accent2>
      <a:accent3>
        <a:srgbClr val="B2D0D5"/>
      </a:accent3>
      <a:accent4>
        <a:srgbClr val="80B0B9"/>
      </a:accent4>
      <a:accent5>
        <a:srgbClr val="424242"/>
      </a:accent5>
      <a:accent6>
        <a:srgbClr val="747474"/>
      </a:accent6>
      <a:hlink>
        <a:srgbClr val="2D96EA"/>
      </a:hlink>
      <a:folHlink>
        <a:srgbClr val="D9494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MIS_master" id="{5BAE1D2A-0D41-1B45-B814-3012FA874713}" vid="{BF864BEA-582F-9F47-BB01-B22C8EF747E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openIMIS_master</Template>
  <TotalTime>0</TotalTime>
  <Words>1425</Words>
  <Application>Microsoft Office PowerPoint</Application>
  <PresentationFormat>Breitbild</PresentationFormat>
  <Paragraphs>251</Paragraphs>
  <Slides>28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28</vt:i4>
      </vt:variant>
    </vt:vector>
  </HeadingPairs>
  <TitlesOfParts>
    <vt:vector size="37" baseType="lpstr">
      <vt:lpstr>Arial</vt:lpstr>
      <vt:lpstr>Calibri</vt:lpstr>
      <vt:lpstr>Calibri Light</vt:lpstr>
      <vt:lpstr>Poppins</vt:lpstr>
      <vt:lpstr>Poppins ExtraLight</vt:lpstr>
      <vt:lpstr>Poppins Light</vt:lpstr>
      <vt:lpstr>Poppins SemiBold</vt:lpstr>
      <vt:lpstr>Symbol</vt:lpstr>
      <vt:lpstr>openIMIS_master</vt:lpstr>
      <vt:lpstr>Running an openIMIS Demo   </vt:lpstr>
      <vt:lpstr>Pre requisites</vt:lpstr>
      <vt:lpstr>PowerPoint-Präsentation</vt:lpstr>
      <vt:lpstr>PowerPoint-Präsentation</vt:lpstr>
      <vt:lpstr>PowerPoint-Präsentation</vt:lpstr>
      <vt:lpstr>PowerPoint-Präsentation</vt:lpstr>
      <vt:lpstr>Building of registers</vt:lpstr>
      <vt:lpstr>PowerPoint-Präsentation</vt:lpstr>
      <vt:lpstr>Construction of a scheme I</vt:lpstr>
      <vt:lpstr>PowerPoint-Präsentation</vt:lpstr>
      <vt:lpstr>Enrolment Process</vt:lpstr>
      <vt:lpstr>PowerPoint-Präsentation</vt:lpstr>
      <vt:lpstr>PowerPoint-Präsentation</vt:lpstr>
      <vt:lpstr>PowerPoint-Präsentation</vt:lpstr>
      <vt:lpstr>Health Service Utilization</vt:lpstr>
      <vt:lpstr>PowerPoint-Präsentation</vt:lpstr>
      <vt:lpstr>PowerPoint-Präsentation</vt:lpstr>
      <vt:lpstr>Claims Process</vt:lpstr>
      <vt:lpstr>Claims Process – I (Sample Process) </vt:lpstr>
      <vt:lpstr>Internal claims processing in IMIS</vt:lpstr>
      <vt:lpstr>PowerPoint-Präsentation</vt:lpstr>
      <vt:lpstr>Renewal Process</vt:lpstr>
      <vt:lpstr>PowerPoint-Präsentation</vt:lpstr>
      <vt:lpstr>Additional resources</vt:lpstr>
      <vt:lpstr>Attributions for icons</vt:lpstr>
      <vt:lpstr>Attributions for icons</vt:lpstr>
      <vt:lpstr>Attributions for icons</vt:lpstr>
      <vt:lpstr>Thank you!</vt:lpstr>
    </vt:vector>
  </TitlesOfParts>
  <Company>Swiss TPH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Siddharth Srivastava</dc:creator>
  <cp:lastModifiedBy>Argueta Melendez, Cecilia Michelle GIZ</cp:lastModifiedBy>
  <cp:revision>192</cp:revision>
  <dcterms:created xsi:type="dcterms:W3CDTF">2018-12-07T13:39:12Z</dcterms:created>
  <dcterms:modified xsi:type="dcterms:W3CDTF">2020-01-06T12:27:15Z</dcterms:modified>
</cp:coreProperties>
</file>