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8" r:id="rId3"/>
    <p:sldId id="339" r:id="rId4"/>
    <p:sldId id="341" r:id="rId5"/>
    <p:sldId id="340" r:id="rId6"/>
    <p:sldId id="342" r:id="rId7"/>
    <p:sldId id="343" r:id="rId8"/>
    <p:sldId id="344" r:id="rId9"/>
    <p:sldId id="387" r:id="rId10"/>
    <p:sldId id="388" r:id="rId11"/>
    <p:sldId id="391" r:id="rId12"/>
    <p:sldId id="384" r:id="rId13"/>
    <p:sldId id="392" r:id="rId14"/>
    <p:sldId id="393" r:id="rId15"/>
    <p:sldId id="381" r:id="rId16"/>
    <p:sldId id="394" r:id="rId17"/>
    <p:sldId id="395" r:id="rId18"/>
    <p:sldId id="356" r:id="rId19"/>
    <p:sldId id="357" r:id="rId20"/>
    <p:sldId id="361" r:id="rId21"/>
    <p:sldId id="26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E6DFC4-7F8F-494E-AA71-C9A5E82AE315}">
          <p14:sldIdLst>
            <p14:sldId id="256"/>
            <p14:sldId id="338"/>
            <p14:sldId id="339"/>
            <p14:sldId id="341"/>
            <p14:sldId id="340"/>
            <p14:sldId id="342"/>
          </p14:sldIdLst>
        </p14:section>
        <p14:section name="Insurance Processes" id="{25764967-86D8-4A5F-A37A-16E059B8615F}">
          <p14:sldIdLst>
            <p14:sldId id="343"/>
            <p14:sldId id="344"/>
            <p14:sldId id="387"/>
            <p14:sldId id="388"/>
            <p14:sldId id="391"/>
            <p14:sldId id="384"/>
            <p14:sldId id="392"/>
            <p14:sldId id="393"/>
            <p14:sldId id="381"/>
            <p14:sldId id="394"/>
            <p14:sldId id="395"/>
            <p14:sldId id="356"/>
            <p14:sldId id="357"/>
            <p14:sldId id="36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ueta Melendez, Cecilia Michelle GIZ" initials="AMCMG" lastIdx="3" clrIdx="0">
    <p:extLst>
      <p:ext uri="{19B8F6BF-5375-455C-9EA6-DF929625EA0E}">
        <p15:presenceInfo xmlns:p15="http://schemas.microsoft.com/office/powerpoint/2012/main" userId="S-1-5-21-3211005450-2565063988-1429816208-174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4" autoAdjust="0"/>
    <p:restoredTop sz="94343" autoAdjust="0"/>
  </p:normalViewPr>
  <p:slideViewPr>
    <p:cSldViewPr snapToGrid="0" snapToObjects="1">
      <p:cViewPr varScale="1">
        <p:scale>
          <a:sx n="109" d="100"/>
          <a:sy n="109" d="100"/>
        </p:scale>
        <p:origin x="2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3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200" eaLnBrk="1" hangingPunct="1"/>
            <a:r>
              <a:rPr lang="en-GB" dirty="0" smtClean="0"/>
              <a:t>Renewals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Triggering renewals and reaching out to clients (informing directly or via extension reaching out individually or through group follow ups)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Modification of household details (if any)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What completes renewals (with payment – full or part or without?)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Data update for identification mechanism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</a:pPr>
            <a:r>
              <a:rPr lang="en-GB" dirty="0" smtClean="0"/>
              <a:t>Policy Modification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Allowing modification of client data - As per business rules modification of HH/</a:t>
            </a:r>
            <a:r>
              <a:rPr lang="en-GB" dirty="0" err="1" smtClean="0"/>
              <a:t>indv</a:t>
            </a:r>
            <a:r>
              <a:rPr lang="en-GB" dirty="0" smtClean="0"/>
              <a:t>. details and impending effect on insurance processing – </a:t>
            </a:r>
            <a:r>
              <a:rPr lang="en-GB" dirty="0" err="1" smtClean="0"/>
              <a:t>eg</a:t>
            </a:r>
            <a:r>
              <a:rPr lang="en-GB" dirty="0" smtClean="0"/>
              <a:t>. new born entry or through marriage etc. might result in additional payment as well as benefit package changes like limits. Shifting of members between insured families,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3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20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Approaching clients</a:t>
            </a:r>
            <a:r>
              <a:rPr lang="en-GB" baseline="0" dirty="0" smtClean="0"/>
              <a:t> and enrolling</a:t>
            </a:r>
          </a:p>
          <a:p>
            <a:r>
              <a:rPr lang="en-GB" baseline="0" dirty="0" smtClean="0"/>
              <a:t>A key question – when is policy activated/coverage started?</a:t>
            </a:r>
          </a:p>
          <a:p>
            <a:r>
              <a:rPr lang="en-GB" baseline="0" dirty="0" smtClean="0"/>
              <a:t>Financial transaction – norm, accounting requirement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9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 key question – when is policy activated/coverage started?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Enrolment</a:t>
            </a:r>
            <a:r>
              <a:rPr lang="en-GB" baseline="0" dirty="0" smtClean="0"/>
              <a:t> of existing employees (whose info is already available), or list of identified poor to be enrolled.</a:t>
            </a:r>
          </a:p>
          <a:p>
            <a:pPr marL="0" indent="0"/>
            <a:r>
              <a:rPr lang="en-GB" dirty="0" smtClean="0"/>
              <a:t>Some key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Who are the actors involved and their specific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Choice of identification mechanism (centralized Vs decentralized storage, cost, available infrastructure,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to allow identification, location,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on contribution/premium (based on “product”) and who pays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to establish benefit package 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Conditions for activating a HH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Point at which data is digitized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9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Identity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eligibility</a:t>
            </a:r>
            <a:r>
              <a:rPr lang="de-CH" dirty="0" smtClean="0"/>
              <a:t> check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82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Mainly</a:t>
            </a:r>
            <a:r>
              <a:rPr lang="de-CH" dirty="0" smtClean="0"/>
              <a:t> </a:t>
            </a:r>
            <a:r>
              <a:rPr lang="de-CH" dirty="0" err="1" smtClean="0"/>
              <a:t>eligibility</a:t>
            </a:r>
            <a:r>
              <a:rPr lang="de-CH" dirty="0" smtClean="0"/>
              <a:t>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Pre</a:t>
            </a:r>
            <a:r>
              <a:rPr lang="de-CH" dirty="0" smtClean="0"/>
              <a:t> – </a:t>
            </a:r>
            <a:r>
              <a:rPr lang="de-CH" dirty="0" err="1" smtClean="0"/>
              <a:t>Authorization</a:t>
            </a:r>
            <a:endParaRPr lang="de-CH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Client </a:t>
            </a:r>
            <a:r>
              <a:rPr lang="de-CH" dirty="0" err="1" smtClean="0"/>
              <a:t>need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benefits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eligible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validity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insurance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coverage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expired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not)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81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preauthorization (can also occur here), cashless and or co pay. For reimbursement then </a:t>
            </a:r>
            <a:r>
              <a:rPr lang="en-GB" dirty="0" err="1" smtClean="0"/>
              <a:t>ofcourse</a:t>
            </a:r>
            <a:r>
              <a:rPr lang="en-GB" dirty="0" smtClean="0"/>
              <a:t> a mechanism for client to submit bills and insurer to pay client.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5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Reimbursement, - payment</a:t>
            </a:r>
            <a:r>
              <a:rPr lang="en-GB" baseline="0" dirty="0" smtClean="0"/>
              <a:t> direct to facility and reimbursed later – perhaps the concept also for other benefit being paid directly to individual instead of health facility.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8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Claim payment</a:t>
            </a:r>
            <a:r>
              <a:rPr lang="en-GB" baseline="0" dirty="0"/>
              <a:t> is then to providers or clients (reimbursement)</a:t>
            </a:r>
          </a:p>
          <a:p>
            <a:pPr marL="0" indent="0"/>
            <a:r>
              <a:rPr lang="en-GB" dirty="0"/>
              <a:t>Some key considerations: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Renumeration</a:t>
            </a:r>
            <a:r>
              <a:rPr lang="en-GB" dirty="0"/>
              <a:t> mechanism to health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Rules defined for payment of claims applied to facilities and clients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Claim submission point (automated at facility, insurance scheme office or intermediary level) – claims details + billing (prices), including payments made directly by client at point of care (depending on whether reimbursement or cashless or outside eligibility - co pay, amount above defined ceiling, exclusions,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Definition of stages of processing - automated checking &amp; manual checking (including a medical review)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Processing of individual claims or grouping of claims while scrutinizing – criteria based on defined benefit package offered to clients and package negotiated with providers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/>
              <a:t>Post scrutiny - compilation of due payment to respective service providers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/>
              <a:t>Accounting by external system or insurance system?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/>
              <a:t>External accounting system then’</a:t>
            </a:r>
          </a:p>
          <a:p>
            <a:pPr marL="323850" lvl="1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/>
              <a:t>Process of initiation of payment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3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/>
              <a:t>openIMIS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Training Approach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B35-E711-4731-BFFC-56016AD784C5}" type="datetime1">
              <a:rPr lang="de-DE" smtClean="0"/>
              <a:t>17.02.2020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21E3-CF3A-4AA1-BE89-566304B998BD}" type="datetime1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589-EB46-41C1-A472-06C1897FCDC7}" type="datetime1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FEC8-9FC2-4711-8ABD-302DC55FB097}" type="datetime1">
              <a:rPr lang="de-DE" smtClean="0"/>
              <a:t>17.02.2020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E464-831C-44EA-B467-A254E0CD8FBE}" type="datetime1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76D6-6BC1-4230-935E-FBA5B61EC866}" type="datetime1">
              <a:rPr lang="de-DE" smtClean="0"/>
              <a:t>17.02.2020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7D7A-4085-483E-A03E-228E217D5CFE}" type="datetime1">
              <a:rPr lang="de-DE" smtClean="0"/>
              <a:t>17.02.2020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FB99-B42D-4913-B77A-B5CC82E082E0}" type="datetime1">
              <a:rPr lang="de-DE" smtClean="0"/>
              <a:t>17.02.2020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0C6FC4C-808D-45CD-8BEA-932AA6439A80}" type="datetime1">
              <a:rPr lang="de-DE" smtClean="0"/>
              <a:t>17.02.2020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pn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4.pn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edication&amp;i=1091553" TargetMode="External"/><Relationship Id="rId3" Type="http://schemas.openxmlformats.org/officeDocument/2006/relationships/hyperlink" Target="https://thenounproject.com/search/?q=protection%20of%20family&amp;i=240534" TargetMode="External"/><Relationship Id="rId7" Type="http://schemas.openxmlformats.org/officeDocument/2006/relationships/hyperlink" Target="https://thenounproject.com/search/?q=pharmacy&amp;i=1949514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term/hospital/2390457/" TargetMode="External"/><Relationship Id="rId11" Type="http://schemas.openxmlformats.org/officeDocument/2006/relationships/hyperlink" Target="https://thenounproject.com/search/?q=worker&amp;i=892650" TargetMode="External"/><Relationship Id="rId5" Type="http://schemas.openxmlformats.org/officeDocument/2006/relationships/hyperlink" Target="https://thenounproject.com/search/?q=hospital&amp;i=2829615" TargetMode="External"/><Relationship Id="rId10" Type="http://schemas.openxmlformats.org/officeDocument/2006/relationships/hyperlink" Target="https://thenounproject.com/search/?q=mobile%20network&amp;i=996152" TargetMode="External"/><Relationship Id="rId4" Type="http://schemas.openxmlformats.org/officeDocument/2006/relationships/hyperlink" Target="https://thenounproject.com/search/?q=payment&amp;i=2047581" TargetMode="External"/><Relationship Id="rId9" Type="http://schemas.openxmlformats.org/officeDocument/2006/relationships/hyperlink" Target="https://thenounproject.com/search/?q=send%20to%20server&amp;i=166175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id&amp;i=1703885" TargetMode="External"/><Relationship Id="rId3" Type="http://schemas.openxmlformats.org/officeDocument/2006/relationships/hyperlink" Target="https://thenounproject.com/term/contract-document/1748473/" TargetMode="External"/><Relationship Id="rId7" Type="http://schemas.openxmlformats.org/officeDocument/2006/relationships/hyperlink" Target="https://thenounproject.com/search/?q=flyers&amp;i=1697078" TargetMode="External"/><Relationship Id="rId12" Type="http://schemas.openxmlformats.org/officeDocument/2006/relationships/hyperlink" Target="https://thenounproject.com/search/?q=show%20card&amp;i=17310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icture%20of%20a%20person&amp;i=960497" TargetMode="External"/><Relationship Id="rId11" Type="http://schemas.openxmlformats.org/officeDocument/2006/relationships/hyperlink" Target="https://thenounproject.com/search/?q=doctor&amp;i=803513" TargetMode="External"/><Relationship Id="rId5" Type="http://schemas.openxmlformats.org/officeDocument/2006/relationships/hyperlink" Target="https://thenounproject.com/search/?q=take%20a%20picture&amp;i=718944" TargetMode="External"/><Relationship Id="rId10" Type="http://schemas.openxmlformats.org/officeDocument/2006/relationships/hyperlink" Target="https://thenounproject.com/search/?q=money%20and%20receipt&amp;i=888022" TargetMode="External"/><Relationship Id="rId4" Type="http://schemas.openxmlformats.org/officeDocument/2006/relationships/hyperlink" Target="https://thenounproject.com/search/?q=write%20document&amp;i=403326" TargetMode="External"/><Relationship Id="rId9" Type="http://schemas.openxmlformats.org/officeDocument/2006/relationships/hyperlink" Target="https://thenounproject.com/search/?q=visit%20a%20house&amp;i=128392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scan%20qr%20code&amp;i=1890475" TargetMode="External"/><Relationship Id="rId13" Type="http://schemas.openxmlformats.org/officeDocument/2006/relationships/hyperlink" Target="https://thenounproject.com/eucalyp/collection/qr-code-line/?i=2311354" TargetMode="External"/><Relationship Id="rId3" Type="http://schemas.openxmlformats.org/officeDocument/2006/relationships/hyperlink" Target="https://thenounproject.com/search/?q=computer%20with%20checks&amp;i=2787332" TargetMode="External"/><Relationship Id="rId7" Type="http://schemas.openxmlformats.org/officeDocument/2006/relationships/hyperlink" Target="https://thenounproject.com/search/?q=smartphone%20with%20list&amp;i=648841" TargetMode="External"/><Relationship Id="rId12" Type="http://schemas.openxmlformats.org/officeDocument/2006/relationships/hyperlink" Target="https://thenounproject.com/search/?q=write%20on%20phone&amp;i=198149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question%20mark&amp;i=2302546" TargetMode="External"/><Relationship Id="rId11" Type="http://schemas.openxmlformats.org/officeDocument/2006/relationships/hyperlink" Target="https://thenounproject.com/search/?q=network&amp;i=2148898" TargetMode="External"/><Relationship Id="rId5" Type="http://schemas.openxmlformats.org/officeDocument/2006/relationships/hyperlink" Target="https://thenounproject.com/search/?q=dislike&amp;i=939689" TargetMode="External"/><Relationship Id="rId10" Type="http://schemas.openxmlformats.org/officeDocument/2006/relationships/hyperlink" Target="https://thenounproject.com/search/?q=person%20walking&amp;i=117151" TargetMode="External"/><Relationship Id="rId4" Type="http://schemas.openxmlformats.org/officeDocument/2006/relationships/hyperlink" Target="https://thenounproject.com/search/?q=like&amp;i=1939579" TargetMode="External"/><Relationship Id="rId9" Type="http://schemas.openxmlformats.org/officeDocument/2006/relationships/hyperlink" Target="https://thenounproject.com/search/?q=family%20with%20grandparents&amp;creator=1840742&amp;i=191528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Introduction - </a:t>
            </a:r>
            <a:br>
              <a:rPr lang="en-GB" sz="4800" dirty="0"/>
            </a:br>
            <a:r>
              <a:rPr lang="en-GB" sz="4000" dirty="0"/>
              <a:t>Health Financing Mechanisms and Insurance Processes</a:t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84" y="3368421"/>
            <a:ext cx="589330" cy="497486"/>
          </a:xfrm>
          <a:prstGeom prst="rect">
            <a:avLst/>
          </a:prstGeom>
        </p:spPr>
      </p:pic>
      <p:sp>
        <p:nvSpPr>
          <p:cNvPr id="17" name="Bent-Up Arrow 16"/>
          <p:cNvSpPr/>
          <p:nvPr/>
        </p:nvSpPr>
        <p:spPr>
          <a:xfrm rot="16200000">
            <a:off x="7770898" y="2926233"/>
            <a:ext cx="2596034" cy="652245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6707611" y="1954339"/>
            <a:ext cx="453781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3508243" y="5618005"/>
            <a:ext cx="4077220" cy="326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8588923">
            <a:off x="3262878" y="3934052"/>
            <a:ext cx="3325073" cy="309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964770" y="6023073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29340" y="11322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 smtClean="0"/>
              <a:t>Enrolment Process II – Existing lists </a:t>
            </a:r>
            <a:r>
              <a:rPr lang="en-GB" sz="2800" kern="0" dirty="0" err="1" smtClean="0"/>
              <a:t>eg</a:t>
            </a:r>
            <a:r>
              <a:rPr lang="en-GB" sz="2800" kern="0" dirty="0" smtClean="0"/>
              <a:t>. Company </a:t>
            </a:r>
            <a:endParaRPr lang="en-GB" sz="26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38200" y="2164465"/>
            <a:ext cx="9482147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54" name="Right Arrow 53"/>
          <p:cNvSpPr/>
          <p:nvPr/>
        </p:nvSpPr>
        <p:spPr>
          <a:xfrm rot="3963841">
            <a:off x="1594063" y="4807423"/>
            <a:ext cx="812532" cy="263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1424107" y="3054209"/>
            <a:ext cx="197456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lvl="0" algn="ctr">
              <a:defRPr sz="1400">
                <a:latin typeface="Poppins SemiBold"/>
              </a:defRPr>
            </a:lvl1pPr>
          </a:lstStyle>
          <a:p>
            <a:pPr lvl="0"/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partial) on </a:t>
            </a:r>
            <a:r>
              <a:rPr lang="de-DE" dirty="0"/>
              <a:t>potential </a:t>
            </a:r>
            <a:r>
              <a:rPr lang="de-DE" dirty="0" err="1"/>
              <a:t>members</a:t>
            </a:r>
            <a:endParaRPr lang="de-DE" dirty="0"/>
          </a:p>
        </p:txBody>
      </p:sp>
      <p:pic>
        <p:nvPicPr>
          <p:cNvPr id="32" name="Grafik 20">
            <a:extLst>
              <a:ext uri="{FF2B5EF4-FFF2-40B4-BE49-F238E27FC236}">
                <a16:creationId xmlns:a16="http://schemas.microsoft.com/office/drawing/2014/main" id="{97D58E51-F28C-483C-9A19-5E980B6DA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1065208" y="3736353"/>
            <a:ext cx="932265" cy="747474"/>
          </a:xfrm>
          <a:prstGeom prst="rect">
            <a:avLst/>
          </a:prstGeom>
        </p:spPr>
      </p:pic>
      <p:pic>
        <p:nvPicPr>
          <p:cNvPr id="33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00" y="3753072"/>
            <a:ext cx="735980" cy="633135"/>
          </a:xfrm>
          <a:prstGeom prst="rect">
            <a:avLst/>
          </a:prstGeom>
        </p:spPr>
      </p:pic>
      <p:pic>
        <p:nvPicPr>
          <p:cNvPr id="45" name="Grafik 15">
            <a:extLst>
              <a:ext uri="{FF2B5EF4-FFF2-40B4-BE49-F238E27FC236}">
                <a16:creationId xmlns:a16="http://schemas.microsoft.com/office/drawing/2014/main" id="{6F13EC6F-8206-47B2-8173-EA92E775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1557397" y="5222828"/>
            <a:ext cx="1822805" cy="1038135"/>
          </a:xfrm>
          <a:prstGeom prst="rect">
            <a:avLst/>
          </a:prstGeom>
        </p:spPr>
      </p:pic>
      <p:pic>
        <p:nvPicPr>
          <p:cNvPr id="50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4854059" y="4891511"/>
            <a:ext cx="1237317" cy="927932"/>
          </a:xfrm>
          <a:prstGeom prst="rect">
            <a:avLst/>
          </a:prstGeom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C7B18A70-3A86-455F-8C9F-BDFD4754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87" y="5056620"/>
            <a:ext cx="912803" cy="5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99" y="5038909"/>
            <a:ext cx="735980" cy="63313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42339" y="5910054"/>
            <a:ext cx="448079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lvl="0" algn="ctr">
              <a:defRPr sz="1400">
                <a:latin typeface="Poppins SemiBold"/>
              </a:defRPr>
            </a:lvl1pPr>
          </a:lstStyle>
          <a:p>
            <a:pPr lvl="0"/>
            <a:r>
              <a:rPr lang="de-DE" dirty="0" smtClean="0"/>
              <a:t>Transfer </a:t>
            </a:r>
            <a:r>
              <a:rPr lang="de-DE" dirty="0" err="1" smtClean="0"/>
              <a:t>issued</a:t>
            </a:r>
            <a:r>
              <a:rPr lang="de-DE" dirty="0" smtClean="0"/>
              <a:t> ID </a:t>
            </a:r>
            <a:r>
              <a:rPr lang="de-DE" dirty="0" err="1" smtClean="0"/>
              <a:t>card</a:t>
            </a:r>
            <a:r>
              <a:rPr lang="de-DE" dirty="0" smtClean="0"/>
              <a:t> (ID </a:t>
            </a:r>
            <a:r>
              <a:rPr lang="de-DE" dirty="0" err="1" smtClean="0"/>
              <a:t>no</a:t>
            </a:r>
            <a:r>
              <a:rPr lang="de-DE" dirty="0" smtClean="0"/>
              <a:t>.) &amp; </a:t>
            </a:r>
            <a:r>
              <a:rPr lang="de-DE" dirty="0" err="1" smtClean="0"/>
              <a:t>reqd</a:t>
            </a:r>
            <a:r>
              <a:rPr lang="de-DE" dirty="0" smtClean="0"/>
              <a:t>. </a:t>
            </a:r>
            <a:r>
              <a:rPr lang="de-DE" dirty="0" err="1" smtClean="0"/>
              <a:t>data</a:t>
            </a:r>
            <a:endParaRPr lang="de-DE" dirty="0"/>
          </a:p>
        </p:txBody>
      </p:sp>
      <p:pic>
        <p:nvPicPr>
          <p:cNvPr id="60" name="Grafik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1" y="4989870"/>
            <a:ext cx="809933" cy="693396"/>
          </a:xfrm>
          <a:prstGeom prst="rect">
            <a:avLst/>
          </a:prstGeom>
        </p:spPr>
      </p:pic>
      <p:pic>
        <p:nvPicPr>
          <p:cNvPr id="61" name="Grafik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95" y="4771352"/>
            <a:ext cx="1071108" cy="1071108"/>
          </a:xfrm>
          <a:prstGeom prst="rect">
            <a:avLst/>
          </a:prstGeom>
        </p:spPr>
      </p:pic>
      <p:sp>
        <p:nvSpPr>
          <p:cNvPr id="63" name="Rechteck 32"/>
          <p:cNvSpPr/>
          <p:nvPr/>
        </p:nvSpPr>
        <p:spPr>
          <a:xfrm>
            <a:off x="8362159" y="5790492"/>
            <a:ext cx="1438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dirty="0" err="1">
                <a:latin typeface="Poppins SemiBold"/>
              </a:rPr>
              <a:t>Visit</a:t>
            </a:r>
            <a:r>
              <a:rPr lang="de-DE" sz="1400" dirty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household</a:t>
            </a:r>
            <a:endParaRPr lang="de-DE" sz="1400" dirty="0">
              <a:latin typeface="Poppins SemiBold"/>
            </a:endParaRPr>
          </a:p>
        </p:txBody>
      </p:sp>
      <p:pic>
        <p:nvPicPr>
          <p:cNvPr id="64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19" y="1862506"/>
            <a:ext cx="821927" cy="69383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997896" y="2628344"/>
            <a:ext cx="448079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lvl="0" algn="ctr">
              <a:defRPr sz="1400">
                <a:latin typeface="Poppins SemiBold"/>
              </a:defRPr>
            </a:lvl1pPr>
          </a:lstStyle>
          <a:p>
            <a:pPr lvl="0"/>
            <a:r>
              <a:rPr lang="de-DE" dirty="0" err="1" smtClean="0"/>
              <a:t>Provide</a:t>
            </a:r>
            <a:r>
              <a:rPr lang="de-DE" dirty="0" smtClean="0"/>
              <a:t> ID </a:t>
            </a:r>
            <a:r>
              <a:rPr lang="de-DE" dirty="0" err="1" smtClean="0"/>
              <a:t>card</a:t>
            </a:r>
            <a:r>
              <a:rPr lang="de-DE" dirty="0" smtClean="0"/>
              <a:t> &amp; </a:t>
            </a:r>
            <a:r>
              <a:rPr lang="de-DE" dirty="0" err="1" smtClean="0"/>
              <a:t>capture</a:t>
            </a:r>
            <a:r>
              <a:rPr lang="de-DE" dirty="0" smtClean="0"/>
              <a:t> </a:t>
            </a: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pic>
        <p:nvPicPr>
          <p:cNvPr id="66" name="Grafik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29" y="1862944"/>
            <a:ext cx="809933" cy="693396"/>
          </a:xfrm>
          <a:prstGeom prst="rect">
            <a:avLst/>
          </a:prstGeom>
        </p:spPr>
      </p:pic>
      <p:pic>
        <p:nvPicPr>
          <p:cNvPr id="67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4767535" y="1791705"/>
            <a:ext cx="1237317" cy="927932"/>
          </a:xfrm>
          <a:prstGeom prst="rect">
            <a:avLst/>
          </a:prstGeom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C7B18A70-3A86-455F-8C9F-BDFD4754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63" y="1956814"/>
            <a:ext cx="912803" cy="5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623028" y="3548377"/>
            <a:ext cx="13595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lvl="0" algn="ctr">
              <a:defRPr sz="1400">
                <a:latin typeface="Poppins SemiBold"/>
              </a:defRPr>
            </a:lvl1pPr>
          </a:lstStyle>
          <a:p>
            <a:pPr lvl="0"/>
            <a:r>
              <a:rPr lang="de-DE" dirty="0" smtClean="0"/>
              <a:t>Transfer back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insurer</a:t>
            </a:r>
            <a:r>
              <a:rPr lang="de-DE" dirty="0" smtClean="0"/>
              <a:t> additional </a:t>
            </a:r>
            <a:r>
              <a:rPr lang="de-DE" dirty="0" err="1" smtClean="0"/>
              <a:t>data</a:t>
            </a:r>
            <a:endParaRPr lang="de-DE" dirty="0"/>
          </a:p>
        </p:txBody>
      </p:sp>
      <p:pic>
        <p:nvPicPr>
          <p:cNvPr id="71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39" y="3275682"/>
            <a:ext cx="735980" cy="633135"/>
          </a:xfrm>
          <a:prstGeom prst="rect">
            <a:avLst/>
          </a:prstGeom>
        </p:spPr>
      </p:pic>
      <p:pic>
        <p:nvPicPr>
          <p:cNvPr id="72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34" y="1887367"/>
            <a:ext cx="735980" cy="6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11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1340865" y="2142996"/>
            <a:ext cx="1252693" cy="1096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2877"/>
          <a:stretch/>
        </p:blipFill>
        <p:spPr>
          <a:xfrm>
            <a:off x="512684" y="2142996"/>
            <a:ext cx="903204" cy="110368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56" y="2476139"/>
            <a:ext cx="894299" cy="56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4526277" y="2258026"/>
            <a:ext cx="1639643" cy="1263132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2906284" y="2584580"/>
            <a:ext cx="1533094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6372097" y="2594500"/>
            <a:ext cx="1562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840958" y="3408556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Poppins SemiBold"/>
              </a:rPr>
              <a:t>Member </a:t>
            </a:r>
            <a:r>
              <a:rPr lang="de-DE" sz="1600" dirty="0" err="1">
                <a:latin typeface="Poppins SemiBold"/>
              </a:rPr>
              <a:t>visits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health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  <a:p>
            <a:pPr algn="ctr"/>
            <a:endParaRPr lang="de-DE" sz="1600" dirty="0"/>
          </a:p>
        </p:txBody>
      </p:sp>
      <p:sp>
        <p:nvSpPr>
          <p:cNvPr id="17" name="Rechteck 16"/>
          <p:cNvSpPr/>
          <p:nvPr/>
        </p:nvSpPr>
        <p:spPr>
          <a:xfrm>
            <a:off x="4486324" y="3392447"/>
            <a:ext cx="181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dirty="0">
                <a:latin typeface="Poppins SemiBold"/>
              </a:rPr>
              <a:t>Member </a:t>
            </a:r>
            <a:r>
              <a:rPr lang="de-DE" sz="1600" dirty="0" err="1">
                <a:latin typeface="Poppins SemiBold"/>
              </a:rPr>
              <a:t>shows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insurance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card</a:t>
            </a:r>
            <a:endParaRPr lang="de-DE" sz="1600" dirty="0">
              <a:latin typeface="Poppins SemiBold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679928" y="1629550"/>
            <a:ext cx="1851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dirty="0" err="1" smtClean="0">
                <a:latin typeface="Poppins SemiBold"/>
              </a:rPr>
              <a:t>Verification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membership</a:t>
            </a:r>
            <a:endParaRPr lang="de-DE" sz="1600" dirty="0">
              <a:latin typeface="Poppins SemiBold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303957" y="796087"/>
            <a:ext cx="10049843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3200" dirty="0"/>
              <a:t>Client Service Utilization Process  – Health Facility</a:t>
            </a:r>
            <a:endParaRPr lang="en-GB" altLang="en-US" sz="3200" kern="0" dirty="0"/>
          </a:p>
        </p:txBody>
      </p:sp>
      <p:sp>
        <p:nvSpPr>
          <p:cNvPr id="25" name="Rechteck 24"/>
          <p:cNvSpPr/>
          <p:nvPr/>
        </p:nvSpPr>
        <p:spPr>
          <a:xfrm>
            <a:off x="9411623" y="5549282"/>
            <a:ext cx="1854200" cy="5909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latin typeface="Poppins SemiBold"/>
              </a:rPr>
              <a:t>Treated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as</a:t>
            </a:r>
            <a:r>
              <a:rPr lang="de-DE" dirty="0">
                <a:latin typeface="Poppins SemiBold"/>
              </a:rPr>
              <a:t> an </a:t>
            </a:r>
            <a:r>
              <a:rPr lang="de-DE" b="1" dirty="0" err="1">
                <a:latin typeface="Poppins SemiBold"/>
              </a:rPr>
              <a:t>uninsured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client</a:t>
            </a:r>
            <a:endParaRPr lang="de-DE" dirty="0">
              <a:latin typeface="Poppins SemiBold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198928" y="5534177"/>
            <a:ext cx="1616781" cy="590931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latin typeface="Poppins SemiBold"/>
              </a:rPr>
              <a:t>Treated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as</a:t>
            </a:r>
            <a:r>
              <a:rPr lang="de-DE" dirty="0">
                <a:latin typeface="Poppins SemiBold"/>
              </a:rPr>
              <a:t> </a:t>
            </a:r>
            <a:r>
              <a:rPr lang="de-DE" b="1" dirty="0" err="1">
                <a:latin typeface="Poppins SemiBold"/>
              </a:rPr>
              <a:t>insured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person</a:t>
            </a:r>
            <a:r>
              <a:rPr lang="de-DE" dirty="0">
                <a:latin typeface="Poppins SemiBold"/>
              </a:rPr>
              <a:t> </a:t>
            </a:r>
          </a:p>
        </p:txBody>
      </p:sp>
      <p:sp>
        <p:nvSpPr>
          <p:cNvPr id="34" name="Pfeil nach rechts 33"/>
          <p:cNvSpPr/>
          <p:nvPr/>
        </p:nvSpPr>
        <p:spPr>
          <a:xfrm rot="2436810">
            <a:off x="10585394" y="3612005"/>
            <a:ext cx="534299" cy="33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7829352">
            <a:off x="8133043" y="3624361"/>
            <a:ext cx="534299" cy="33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34">
            <a:extLst>
              <a:ext uri="{FF2B5EF4-FFF2-40B4-BE49-F238E27FC236}">
                <a16:creationId xmlns:a16="http://schemas.microsoft.com/office/drawing/2014/main" id="{33B10C48-CF4E-4BE0-9F6E-F086B1D87235}"/>
              </a:ext>
            </a:extLst>
          </p:cNvPr>
          <p:cNvSpPr/>
          <p:nvPr/>
        </p:nvSpPr>
        <p:spPr>
          <a:xfrm rot="5400000">
            <a:off x="9312899" y="3622783"/>
            <a:ext cx="534299" cy="33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E2DB0E3-C05C-434F-A313-CC9A64F5B72C}"/>
              </a:ext>
            </a:extLst>
          </p:cNvPr>
          <p:cNvSpPr/>
          <p:nvPr/>
        </p:nvSpPr>
        <p:spPr>
          <a:xfrm>
            <a:off x="7351070" y="4298364"/>
            <a:ext cx="1166254" cy="341632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Poppins SemiBold"/>
              </a:rPr>
              <a:t>Valid </a:t>
            </a:r>
            <a:r>
              <a:rPr lang="de-DE" dirty="0" err="1">
                <a:latin typeface="Poppins SemiBold"/>
              </a:rPr>
              <a:t>card</a:t>
            </a:r>
            <a:endParaRPr lang="de-DE" dirty="0">
              <a:latin typeface="Poppins SemiBold"/>
            </a:endParaRPr>
          </a:p>
        </p:txBody>
      </p:sp>
      <p:sp>
        <p:nvSpPr>
          <p:cNvPr id="32" name="Pfeil nach rechts 34">
            <a:extLst>
              <a:ext uri="{FF2B5EF4-FFF2-40B4-BE49-F238E27FC236}">
                <a16:creationId xmlns:a16="http://schemas.microsoft.com/office/drawing/2014/main" id="{E0C1ED67-C4CD-4CF9-ADE9-631B5D75C9F8}"/>
              </a:ext>
            </a:extLst>
          </p:cNvPr>
          <p:cNvSpPr/>
          <p:nvPr/>
        </p:nvSpPr>
        <p:spPr>
          <a:xfrm rot="5400000">
            <a:off x="7752688" y="4959013"/>
            <a:ext cx="534299" cy="33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B70C37F-6155-42AE-BF5F-A81EAAAC4A8F}"/>
              </a:ext>
            </a:extLst>
          </p:cNvPr>
          <p:cNvSpPr/>
          <p:nvPr/>
        </p:nvSpPr>
        <p:spPr>
          <a:xfrm>
            <a:off x="8815709" y="4298364"/>
            <a:ext cx="1410498" cy="3416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Poppins SemiBold"/>
              </a:rPr>
              <a:t>Invalid </a:t>
            </a:r>
            <a:r>
              <a:rPr lang="de-DE" dirty="0" err="1">
                <a:latin typeface="Poppins SemiBold"/>
              </a:rPr>
              <a:t>card</a:t>
            </a:r>
            <a:endParaRPr lang="de-DE" dirty="0">
              <a:latin typeface="Poppins SemiBold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DC6DFE6-3FAE-4562-9379-632C7A1D2668}"/>
              </a:ext>
            </a:extLst>
          </p:cNvPr>
          <p:cNvSpPr/>
          <p:nvPr/>
        </p:nvSpPr>
        <p:spPr>
          <a:xfrm>
            <a:off x="10329348" y="4297160"/>
            <a:ext cx="1410498" cy="3416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latin typeface="Poppins SemiBold"/>
              </a:rPr>
              <a:t>No</a:t>
            </a:r>
            <a:r>
              <a:rPr lang="de-DE" dirty="0">
                <a:latin typeface="Poppins SemiBold"/>
              </a:rPr>
              <a:t> </a:t>
            </a:r>
            <a:r>
              <a:rPr lang="de-DE" dirty="0" err="1">
                <a:latin typeface="Poppins SemiBold"/>
              </a:rPr>
              <a:t>card</a:t>
            </a:r>
            <a:endParaRPr lang="de-DE" dirty="0">
              <a:latin typeface="Poppins SemiBold"/>
            </a:endParaRP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21B5894F-D294-4C02-88CF-A0AAFC92197F}"/>
              </a:ext>
            </a:extLst>
          </p:cNvPr>
          <p:cNvSpPr/>
          <p:nvPr/>
        </p:nvSpPr>
        <p:spPr>
          <a:xfrm rot="5400000">
            <a:off x="10197153" y="3993346"/>
            <a:ext cx="264388" cy="2095749"/>
          </a:xfrm>
          <a:prstGeom prst="righ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B524166-8378-498E-8423-6E4D245625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2"/>
          <a:stretch/>
        </p:blipFill>
        <p:spPr>
          <a:xfrm>
            <a:off x="9844405" y="2276792"/>
            <a:ext cx="1187456" cy="1013947"/>
          </a:xfrm>
          <a:prstGeom prst="rect">
            <a:avLst/>
          </a:prstGeom>
        </p:spPr>
      </p:pic>
      <p:pic>
        <p:nvPicPr>
          <p:cNvPr id="29" name="Grafik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94" y="2447266"/>
            <a:ext cx="821927" cy="693834"/>
          </a:xfrm>
          <a:prstGeom prst="rect">
            <a:avLst/>
          </a:prstGeom>
        </p:spPr>
      </p:pic>
      <p:pic>
        <p:nvPicPr>
          <p:cNvPr id="30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8972617" y="2301984"/>
            <a:ext cx="1237317" cy="9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/>
      <p:bldP spid="25" grpId="0" animBg="1"/>
      <p:bldP spid="26" grpId="0" animBg="1"/>
      <p:bldP spid="34" grpId="0" animBg="1"/>
      <p:bldP spid="35" grpId="0" animBg="1"/>
      <p:bldP spid="27" grpId="0" animBg="1"/>
      <p:bldP spid="28" grpId="0" animBg="1"/>
      <p:bldP spid="32" grpId="0" animBg="1"/>
      <p:bldP spid="33" grpId="0" animBg="1"/>
      <p:bldP spid="3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3809DA-B9D7-4FA8-B71A-9EBB0605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12</a:t>
            </a:fld>
            <a:endParaRPr lang="de-D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17DE6B-7312-4F32-AE73-451F26CB626F}"/>
              </a:ext>
            </a:extLst>
          </p:cNvPr>
          <p:cNvSpPr txBox="1">
            <a:spLocks/>
          </p:cNvSpPr>
          <p:nvPr/>
        </p:nvSpPr>
        <p:spPr>
          <a:xfrm>
            <a:off x="981740" y="1007915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Client Service Utilization Process II – Pre facility check</a:t>
            </a:r>
            <a:endParaRPr lang="en-GB" altLang="en-US" sz="2800" kern="0" dirty="0"/>
          </a:p>
        </p:txBody>
      </p:sp>
      <p:sp>
        <p:nvSpPr>
          <p:cNvPr id="7" name="Pfeil nach rechts 12">
            <a:extLst>
              <a:ext uri="{FF2B5EF4-FFF2-40B4-BE49-F238E27FC236}">
                <a16:creationId xmlns:a16="http://schemas.microsoft.com/office/drawing/2014/main" id="{7E335AF5-4051-4712-A986-B2801652D969}"/>
              </a:ext>
            </a:extLst>
          </p:cNvPr>
          <p:cNvSpPr/>
          <p:nvPr/>
        </p:nvSpPr>
        <p:spPr>
          <a:xfrm rot="21008147">
            <a:off x="3080320" y="2743935"/>
            <a:ext cx="2767302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 nach rechts 12">
            <a:extLst>
              <a:ext uri="{FF2B5EF4-FFF2-40B4-BE49-F238E27FC236}">
                <a16:creationId xmlns:a16="http://schemas.microsoft.com/office/drawing/2014/main" id="{BF3964B8-BF82-4AAF-A32A-6AD1B0E9B47F}"/>
              </a:ext>
            </a:extLst>
          </p:cNvPr>
          <p:cNvSpPr/>
          <p:nvPr/>
        </p:nvSpPr>
        <p:spPr>
          <a:xfrm rot="939734">
            <a:off x="3018815" y="5113463"/>
            <a:ext cx="2767302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 nach rechts 12">
            <a:extLst>
              <a:ext uri="{FF2B5EF4-FFF2-40B4-BE49-F238E27FC236}">
                <a16:creationId xmlns:a16="http://schemas.microsoft.com/office/drawing/2014/main" id="{D6528E2B-477E-4A39-A7DF-95F1BFE70A07}"/>
              </a:ext>
            </a:extLst>
          </p:cNvPr>
          <p:cNvSpPr/>
          <p:nvPr/>
        </p:nvSpPr>
        <p:spPr>
          <a:xfrm>
            <a:off x="3080320" y="3929837"/>
            <a:ext cx="2767302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AB71FFA-8376-438A-BA4F-D403FB066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t="7957" r="12603" b="9003"/>
          <a:stretch/>
        </p:blipFill>
        <p:spPr>
          <a:xfrm>
            <a:off x="9342746" y="3595793"/>
            <a:ext cx="1266727" cy="1498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E7C6CC-AB3F-4133-94AB-A5D7CE0F0D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6381425" y="3505469"/>
            <a:ext cx="1050955" cy="1191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0B801DD-A38A-4156-BF4F-2BF5F18E39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6045972" y="4746290"/>
            <a:ext cx="1560136" cy="133537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85EC9DC-1DC2-4E52-990D-971E6EAD33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9"/>
          <a:stretch/>
        </p:blipFill>
        <p:spPr>
          <a:xfrm>
            <a:off x="6150759" y="2262620"/>
            <a:ext cx="957945" cy="820295"/>
          </a:xfrm>
          <a:prstGeom prst="rect">
            <a:avLst/>
          </a:prstGeom>
        </p:spPr>
      </p:pic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FF77C3D7-9625-4424-98C0-B78B2336043A}"/>
              </a:ext>
            </a:extLst>
          </p:cNvPr>
          <p:cNvSpPr/>
          <p:nvPr/>
        </p:nvSpPr>
        <p:spPr>
          <a:xfrm>
            <a:off x="8071813" y="3595793"/>
            <a:ext cx="421556" cy="2442561"/>
          </a:xfrm>
          <a:prstGeom prst="righ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B90461C7-4156-4A33-A219-3DB00F5A5DF8}"/>
              </a:ext>
            </a:extLst>
          </p:cNvPr>
          <p:cNvSpPr/>
          <p:nvPr/>
        </p:nvSpPr>
        <p:spPr>
          <a:xfrm>
            <a:off x="9202491" y="495106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>
                <a:latin typeface="Poppins SemiBold"/>
                <a:ea typeface="Calibri" charset="0"/>
                <a:cs typeface="Calibri" charset="0"/>
              </a:rPr>
              <a:t>erver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28F618A-940F-4666-B46B-507F6AD5BCEB}"/>
              </a:ext>
            </a:extLst>
          </p:cNvPr>
          <p:cNvSpPr txBox="1"/>
          <p:nvPr/>
        </p:nvSpPr>
        <p:spPr>
          <a:xfrm>
            <a:off x="7559091" y="1970286"/>
            <a:ext cx="2610554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Insurance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designated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r>
              <a:rPr lang="de-DE" dirty="0" smtClean="0"/>
              <a:t>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/>
              <a:t>checks</a:t>
            </a:r>
            <a:r>
              <a:rPr lang="de-DE" dirty="0"/>
              <a:t> </a:t>
            </a:r>
            <a:r>
              <a:rPr lang="de-DE" dirty="0" err="1" smtClean="0"/>
              <a:t>info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on </a:t>
            </a:r>
            <a:r>
              <a:rPr lang="de-DE" dirty="0" err="1" smtClean="0"/>
              <a:t>card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E268C1F-51BB-472E-9386-D679AB998B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549172" y="3595793"/>
            <a:ext cx="2065443" cy="15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0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5121213"/>
            <a:ext cx="1152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3268" y="4240039"/>
            <a:ext cx="0" cy="9408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379329"/>
            <a:ext cx="840264" cy="6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5" y="5594609"/>
            <a:ext cx="1406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8" y="4471995"/>
            <a:ext cx="1165872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rivsi\AppData\Local\Microsoft\Windows\Temporary Internet Files\Content.IE5\7NAVLU8S\0511-0902-1117-3555_Pharmacist_Reading_a_Bottle_of_Medication_clipart_ima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7" y="5464726"/>
            <a:ext cx="1067797" cy="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rivsi\AppData\Local\Microsoft\Windows\Temporary Internet Files\Content.IE5\7NAVLU8S\clip_art_science_microscope[1].gi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3" y="3225543"/>
            <a:ext cx="920361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0" y="5478135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3" y="5552461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39288" y="5756993"/>
            <a:ext cx="1672523" cy="26810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927648" y="4065886"/>
            <a:ext cx="2103505" cy="98945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83925" y="3984417"/>
            <a:ext cx="2404565" cy="59385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40918" y="5316024"/>
            <a:ext cx="2519850" cy="67478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8" y="4204590"/>
            <a:ext cx="583883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6" y="5639708"/>
            <a:ext cx="539808" cy="4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0" y="3969363"/>
            <a:ext cx="418838" cy="3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H="1">
            <a:off x="2960874" y="4858612"/>
            <a:ext cx="5627616" cy="3812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2" y="5309898"/>
            <a:ext cx="427642" cy="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 flipH="1">
            <a:off x="4425869" y="3006771"/>
            <a:ext cx="2325798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861696" y="3681540"/>
            <a:ext cx="1644697" cy="1838159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218711" y="3338871"/>
            <a:ext cx="928548" cy="28880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8354295" y="3740067"/>
            <a:ext cx="281709" cy="109019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8" y="2509450"/>
            <a:ext cx="1016528" cy="1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83" y="2862989"/>
            <a:ext cx="653118" cy="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2269557"/>
            <a:ext cx="1404139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3017686" y="2429079"/>
            <a:ext cx="681646" cy="4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58" y="2235168"/>
            <a:ext cx="583007" cy="5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9416" y="19893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668073" y="3347752"/>
            <a:ext cx="4781562" cy="1782785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2" y="3256033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V="1">
            <a:off x="9786611" y="3821358"/>
            <a:ext cx="63187" cy="650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645106" y="3496871"/>
            <a:ext cx="6772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98310" y="934057"/>
            <a:ext cx="9490137" cy="96237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 i="0"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dirty="0"/>
              <a:t>Claims </a:t>
            </a:r>
            <a:r>
              <a:rPr lang="en-GB" dirty="0"/>
              <a:t>Processing I: </a:t>
            </a:r>
            <a:r>
              <a:rPr lang="en-GB" dirty="0" smtClean="0"/>
              <a:t>Submission (cashless or pre authorization)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1" y="4903997"/>
            <a:ext cx="66831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37" y="4058491"/>
            <a:ext cx="545486" cy="4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>
            <a:off x="8762476" y="3106495"/>
            <a:ext cx="539398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8566523" y="2804358"/>
            <a:ext cx="744102" cy="40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8750155" y="3525978"/>
            <a:ext cx="551719" cy="7856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055" idx="0"/>
          </p:cNvCxnSpPr>
          <p:nvPr/>
        </p:nvCxnSpPr>
        <p:spPr>
          <a:xfrm flipH="1">
            <a:off x="9528154" y="3821358"/>
            <a:ext cx="81726" cy="650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fik 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2877"/>
          <a:stretch/>
        </p:blipFill>
        <p:spPr>
          <a:xfrm>
            <a:off x="1234617" y="3081239"/>
            <a:ext cx="903204" cy="1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5121213"/>
            <a:ext cx="1152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3268" y="4240039"/>
            <a:ext cx="0" cy="9408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379329"/>
            <a:ext cx="840264" cy="6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5" y="5594609"/>
            <a:ext cx="1406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8" y="4471995"/>
            <a:ext cx="1165872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rivsi\AppData\Local\Microsoft\Windows\Temporary Internet Files\Content.IE5\7NAVLU8S\0511-0902-1117-3555_Pharmacist_Reading_a_Bottle_of_Medication_clipart_ima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7" y="5464726"/>
            <a:ext cx="1067797" cy="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rivsi\AppData\Local\Microsoft\Windows\Temporary Internet Files\Content.IE5\7NAVLU8S\clip_art_science_microscope[1].gi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3" y="3225543"/>
            <a:ext cx="920361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0" y="5478135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3" y="5552461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39288" y="5756993"/>
            <a:ext cx="1672523" cy="26810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927648" y="4065886"/>
            <a:ext cx="2103505" cy="98945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83925" y="3984417"/>
            <a:ext cx="2404565" cy="59385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40918" y="5316024"/>
            <a:ext cx="2519850" cy="67478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8" y="4204590"/>
            <a:ext cx="583883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6" y="5639708"/>
            <a:ext cx="539808" cy="4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0" y="3969363"/>
            <a:ext cx="418838" cy="3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H="1">
            <a:off x="2960874" y="4858612"/>
            <a:ext cx="5627616" cy="3812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2" y="5309898"/>
            <a:ext cx="427642" cy="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8" y="2509450"/>
            <a:ext cx="1016528" cy="1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2269557"/>
            <a:ext cx="1404139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9416" y="19893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2" y="3256033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3416969" y="3969365"/>
            <a:ext cx="5219035" cy="712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645106" y="3496871"/>
            <a:ext cx="6772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68046" y="834706"/>
            <a:ext cx="9490137" cy="96237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 i="0"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dirty="0"/>
              <a:t>Claims </a:t>
            </a:r>
            <a:r>
              <a:rPr lang="en-GB" dirty="0"/>
              <a:t>Processing I: </a:t>
            </a:r>
            <a:r>
              <a:rPr lang="en-GB" dirty="0"/>
              <a:t>Submission (reimbursement)</a:t>
            </a:r>
            <a:endParaRPr lang="en-GB" alt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1" y="4903997"/>
            <a:ext cx="66831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37" y="4058491"/>
            <a:ext cx="545486" cy="4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3591659" y="3157811"/>
            <a:ext cx="5516246" cy="46986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2877"/>
          <a:stretch/>
        </p:blipFill>
        <p:spPr>
          <a:xfrm>
            <a:off x="1168951" y="3075832"/>
            <a:ext cx="903204" cy="1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27958" y="2362093"/>
            <a:ext cx="1778742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Submission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05421" y="2934584"/>
            <a:ext cx="18002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Automatic checks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8301712">
            <a:off x="2795052" y="2770545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al 28"/>
          <p:cNvSpPr/>
          <p:nvPr/>
        </p:nvSpPr>
        <p:spPr>
          <a:xfrm>
            <a:off x="7436844" y="5381122"/>
            <a:ext cx="1798638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Claim Payment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1368757">
            <a:off x="8155982" y="5040187"/>
            <a:ext cx="360362" cy="329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al 28"/>
          <p:cNvSpPr/>
          <p:nvPr/>
        </p:nvSpPr>
        <p:spPr>
          <a:xfrm>
            <a:off x="5094807" y="3647293"/>
            <a:ext cx="1342088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Manual review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val 28"/>
          <p:cNvSpPr/>
          <p:nvPr/>
        </p:nvSpPr>
        <p:spPr>
          <a:xfrm>
            <a:off x="6668954" y="4258524"/>
            <a:ext cx="3334419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Final calculation of payment to be made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Claims Processing II: Claims scrutiny and payment</a:t>
            </a:r>
            <a:endParaRPr lang="en-GB" altLang="en-US" sz="28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20" name="Down Arrow 19"/>
          <p:cNvSpPr/>
          <p:nvPr/>
        </p:nvSpPr>
        <p:spPr>
          <a:xfrm rot="18301712">
            <a:off x="4879716" y="3366435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Down Arrow 21"/>
          <p:cNvSpPr/>
          <p:nvPr/>
        </p:nvSpPr>
        <p:spPr>
          <a:xfrm rot="18301712">
            <a:off x="6476739" y="4050363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al 28"/>
          <p:cNvSpPr/>
          <p:nvPr/>
        </p:nvSpPr>
        <p:spPr>
          <a:xfrm>
            <a:off x="2043260" y="4294586"/>
            <a:ext cx="2441969" cy="108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Resubmit/ Reopen rejected claim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" name="Curved Connector 2"/>
          <p:cNvCxnSpPr>
            <a:stCxn id="11" idx="3"/>
          </p:cNvCxnSpPr>
          <p:nvPr/>
        </p:nvCxnSpPr>
        <p:spPr>
          <a:xfrm rot="5400000">
            <a:off x="4593676" y="4142016"/>
            <a:ext cx="578576" cy="8167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5" idx="4"/>
            <a:endCxn id="14" idx="0"/>
          </p:cNvCxnSpPr>
          <p:nvPr/>
        </p:nvCxnSpPr>
        <p:spPr>
          <a:xfrm rot="5400000">
            <a:off x="3315252" y="3604303"/>
            <a:ext cx="639277" cy="7412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4" idx="2"/>
          </p:cNvCxnSpPr>
          <p:nvPr/>
        </p:nvCxnSpPr>
        <p:spPr>
          <a:xfrm rot="10800000">
            <a:off x="1696916" y="3116294"/>
            <a:ext cx="346345" cy="17203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69367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V="1">
            <a:off x="6111074" y="2394631"/>
            <a:ext cx="3240360" cy="921436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4588873" y="2370414"/>
            <a:ext cx="50323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058609" y="333257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Collect ID card collected if needed </a:t>
            </a:r>
            <a:endParaRPr lang="en-GB" dirty="0"/>
          </a:p>
        </p:txBody>
      </p:sp>
      <p:sp>
        <p:nvSpPr>
          <p:cNvPr id="45" name="Right Arrow 44"/>
          <p:cNvSpPr/>
          <p:nvPr/>
        </p:nvSpPr>
        <p:spPr>
          <a:xfrm>
            <a:off x="2369219" y="2590307"/>
            <a:ext cx="1398222" cy="265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3027227" y="5489871"/>
            <a:ext cx="3821964" cy="301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6200000">
            <a:off x="834528" y="3900674"/>
            <a:ext cx="1491441" cy="27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053020" y="37780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Updated or new ID card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0085" y="5018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Updated in the system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20035" y="72028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104920" y="2285759"/>
            <a:ext cx="453632" cy="28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/>
              <a:t>Renewal + Modification Process – I (client initiated)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38" name="Grafik 30">
            <a:extLst>
              <a:ext uri="{FF2B5EF4-FFF2-40B4-BE49-F238E27FC236}">
                <a16:creationId xmlns:a16="http://schemas.microsoft.com/office/drawing/2014/main" id="{EDD60122-73A7-4284-880A-577BE0957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64"/>
          <a:stretch/>
        </p:blipFill>
        <p:spPr>
          <a:xfrm>
            <a:off x="919875" y="2161937"/>
            <a:ext cx="1144573" cy="951550"/>
          </a:xfrm>
          <a:prstGeom prst="rect">
            <a:avLst/>
          </a:prstGeom>
        </p:spPr>
      </p:pic>
      <p:pic>
        <p:nvPicPr>
          <p:cNvPr id="39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2524272" y="2218120"/>
            <a:ext cx="597885" cy="448387"/>
          </a:xfrm>
          <a:prstGeom prst="rect">
            <a:avLst/>
          </a:prstGeom>
        </p:spPr>
      </p:pic>
      <p:pic>
        <p:nvPicPr>
          <p:cNvPr id="48" name="Grafik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3729968" y="2277028"/>
            <a:ext cx="1009686" cy="809548"/>
          </a:xfrm>
          <a:prstGeom prst="rect">
            <a:avLst/>
          </a:prstGeom>
        </p:spPr>
      </p:pic>
      <p:pic>
        <p:nvPicPr>
          <p:cNvPr id="49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29" y="2273739"/>
            <a:ext cx="735980" cy="633135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9301862" y="4018099"/>
            <a:ext cx="644075" cy="4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8145407" y="3941315"/>
            <a:ext cx="992313" cy="744190"/>
          </a:xfrm>
          <a:prstGeom prst="rect">
            <a:avLst/>
          </a:prstGeom>
        </p:spPr>
      </p:pic>
      <p:pic>
        <p:nvPicPr>
          <p:cNvPr id="56" name="Grafik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3391502" y="4747226"/>
            <a:ext cx="1009686" cy="809548"/>
          </a:xfrm>
          <a:prstGeom prst="rect">
            <a:avLst/>
          </a:prstGeom>
        </p:spPr>
      </p:pic>
      <p:pic>
        <p:nvPicPr>
          <p:cNvPr id="57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72" y="4762505"/>
            <a:ext cx="735980" cy="633135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 rot="5400000">
            <a:off x="8867155" y="4803638"/>
            <a:ext cx="555579" cy="20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5715473" y="4921183"/>
            <a:ext cx="517916" cy="3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4878241" y="4844336"/>
            <a:ext cx="797941" cy="598420"/>
          </a:xfrm>
          <a:prstGeom prst="rect">
            <a:avLst/>
          </a:prstGeom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592173" y="3815095"/>
            <a:ext cx="517916" cy="3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1815382" y="3709454"/>
            <a:ext cx="797941" cy="598420"/>
          </a:xfrm>
          <a:prstGeom prst="rect">
            <a:avLst/>
          </a:prstGeom>
        </p:spPr>
      </p:pic>
      <p:pic>
        <p:nvPicPr>
          <p:cNvPr id="66" name="Grafik 15">
            <a:extLst>
              <a:ext uri="{FF2B5EF4-FFF2-40B4-BE49-F238E27FC236}">
                <a16:creationId xmlns:a16="http://schemas.microsoft.com/office/drawing/2014/main" id="{6F13EC6F-8206-47B2-8173-EA92E77551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1330170" y="5200895"/>
            <a:ext cx="1822805" cy="103813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810975" y="5968035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pic>
        <p:nvPicPr>
          <p:cNvPr id="68" name="Grafik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92" y="4840827"/>
            <a:ext cx="1481328" cy="1268187"/>
          </a:xfrm>
          <a:prstGeom prst="rect">
            <a:avLst/>
          </a:prstGeom>
        </p:spPr>
      </p:pic>
      <p:sp>
        <p:nvSpPr>
          <p:cNvPr id="69" name="Rechteck 15"/>
          <p:cNvSpPr/>
          <p:nvPr/>
        </p:nvSpPr>
        <p:spPr>
          <a:xfrm>
            <a:off x="7419299" y="5164622"/>
            <a:ext cx="2057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 smtClean="0">
                <a:latin typeface="Poppins SemiBold"/>
              </a:rPr>
              <a:t>Policy</a:t>
            </a:r>
            <a:r>
              <a:rPr lang="de-DE" sz="1400" dirty="0" smtClean="0">
                <a:latin typeface="Poppins SemiBold"/>
              </a:rPr>
              <a:t> &amp; </a:t>
            </a:r>
            <a:r>
              <a:rPr lang="de-DE" sz="1400" dirty="0" err="1" smtClean="0">
                <a:latin typeface="Poppins SemiBold"/>
              </a:rPr>
              <a:t>other</a:t>
            </a:r>
            <a:r>
              <a:rPr lang="de-DE" sz="1400" dirty="0" smtClean="0">
                <a:latin typeface="Poppins SemiBold"/>
              </a:rPr>
              <a:t> relevant </a:t>
            </a:r>
            <a:r>
              <a:rPr lang="de-DE" sz="1400" dirty="0" err="1" smtClean="0">
                <a:latin typeface="Poppins SemiBold"/>
              </a:rPr>
              <a:t>information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provided</a:t>
            </a:r>
            <a:endParaRPr lang="de-DE" sz="1400" dirty="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008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69367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rot="16200000">
            <a:off x="8126543" y="2156711"/>
            <a:ext cx="1081055" cy="1051718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841293" y="31917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</a:t>
            </a:r>
            <a:r>
              <a:rPr lang="en-GB" dirty="0" smtClean="0"/>
              <a:t>card if needed </a:t>
            </a:r>
            <a:endParaRPr lang="en-GB" dirty="0"/>
          </a:p>
        </p:txBody>
      </p:sp>
      <p:sp>
        <p:nvSpPr>
          <p:cNvPr id="37" name="Plus 36"/>
          <p:cNvSpPr/>
          <p:nvPr/>
        </p:nvSpPr>
        <p:spPr>
          <a:xfrm>
            <a:off x="8886101" y="4342941"/>
            <a:ext cx="50323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0800000">
            <a:off x="4924160" y="2404823"/>
            <a:ext cx="1074317" cy="416934"/>
          </a:xfrm>
          <a:prstGeom prst="rightArrow">
            <a:avLst>
              <a:gd name="adj1" fmla="val 4523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3232555" y="5527898"/>
            <a:ext cx="3992824" cy="461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7313732">
            <a:off x="2266087" y="3698713"/>
            <a:ext cx="2181556" cy="321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315334" y="4252738"/>
            <a:ext cx="153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Policy is activated</a:t>
            </a:r>
          </a:p>
        </p:txBody>
      </p:sp>
      <p:sp>
        <p:nvSpPr>
          <p:cNvPr id="59" name="Plus 58"/>
          <p:cNvSpPr/>
          <p:nvPr/>
        </p:nvSpPr>
        <p:spPr>
          <a:xfrm>
            <a:off x="3192290" y="2285708"/>
            <a:ext cx="50323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/>
              <a:t>Renewal Process – II (Insurer initiated)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29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8" y="4981176"/>
            <a:ext cx="735980" cy="633135"/>
          </a:xfrm>
          <a:prstGeom prst="rect">
            <a:avLst/>
          </a:prstGeom>
        </p:spPr>
      </p:pic>
      <p:pic>
        <p:nvPicPr>
          <p:cNvPr id="32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08" y="3529405"/>
            <a:ext cx="735980" cy="633135"/>
          </a:xfrm>
          <a:prstGeom prst="rect">
            <a:avLst/>
          </a:prstGeom>
        </p:spPr>
      </p:pic>
      <p:pic>
        <p:nvPicPr>
          <p:cNvPr id="33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96" y="2160601"/>
            <a:ext cx="735980" cy="633135"/>
          </a:xfrm>
          <a:prstGeom prst="rect">
            <a:avLst/>
          </a:prstGeom>
        </p:spPr>
      </p:pic>
      <p:pic>
        <p:nvPicPr>
          <p:cNvPr id="34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3" y="5065938"/>
            <a:ext cx="735980" cy="633135"/>
          </a:xfrm>
          <a:prstGeom prst="rect">
            <a:avLst/>
          </a:prstGeom>
        </p:spPr>
      </p:pic>
      <p:pic>
        <p:nvPicPr>
          <p:cNvPr id="35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43" y="4774038"/>
            <a:ext cx="1481328" cy="1268187"/>
          </a:xfrm>
          <a:prstGeom prst="rect">
            <a:avLst/>
          </a:prstGeom>
        </p:spPr>
      </p:pic>
      <p:sp>
        <p:nvSpPr>
          <p:cNvPr id="36" name="Rechteck 15"/>
          <p:cNvSpPr/>
          <p:nvPr/>
        </p:nvSpPr>
        <p:spPr>
          <a:xfrm>
            <a:off x="7199761" y="5175853"/>
            <a:ext cx="1801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 smtClean="0">
                <a:latin typeface="Poppins SemiBold"/>
              </a:rPr>
              <a:t>Policy</a:t>
            </a:r>
            <a:r>
              <a:rPr lang="de-DE" sz="1400" dirty="0" smtClean="0">
                <a:latin typeface="Poppins SemiBold"/>
              </a:rPr>
              <a:t> &amp; </a:t>
            </a:r>
            <a:r>
              <a:rPr lang="de-DE" sz="1400" dirty="0" err="1" smtClean="0">
                <a:latin typeface="Poppins SemiBold"/>
              </a:rPr>
              <a:t>other</a:t>
            </a:r>
            <a:r>
              <a:rPr lang="de-DE" sz="1400" dirty="0" smtClean="0">
                <a:latin typeface="Poppins SemiBold"/>
              </a:rPr>
              <a:t> relevant </a:t>
            </a:r>
            <a:r>
              <a:rPr lang="de-DE" sz="1400" dirty="0" err="1" smtClean="0">
                <a:latin typeface="Poppins SemiBold"/>
              </a:rPr>
              <a:t>information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provided</a:t>
            </a:r>
            <a:endParaRPr lang="de-DE" sz="1400" dirty="0">
              <a:latin typeface="Poppins SemiBold"/>
            </a:endParaRPr>
          </a:p>
        </p:txBody>
      </p:sp>
      <p:pic>
        <p:nvPicPr>
          <p:cNvPr id="39" name="Grafik 30">
            <a:extLst>
              <a:ext uri="{FF2B5EF4-FFF2-40B4-BE49-F238E27FC236}">
                <a16:creationId xmlns:a16="http://schemas.microsoft.com/office/drawing/2014/main" id="{EDD60122-73A7-4284-880A-577BE09570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864"/>
          <a:stretch/>
        </p:blipFill>
        <p:spPr>
          <a:xfrm>
            <a:off x="6500581" y="2092586"/>
            <a:ext cx="1144573" cy="951550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9186581" y="3666004"/>
            <a:ext cx="644075" cy="4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8145407" y="3546893"/>
            <a:ext cx="992313" cy="744190"/>
          </a:xfrm>
          <a:prstGeom prst="rect">
            <a:avLst/>
          </a:prstGeom>
        </p:spPr>
      </p:pic>
      <p:pic>
        <p:nvPicPr>
          <p:cNvPr id="43" name="Grafik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047335" y="2147653"/>
            <a:ext cx="1009686" cy="809548"/>
          </a:xfrm>
          <a:prstGeom prst="rect">
            <a:avLst/>
          </a:prstGeom>
        </p:spPr>
      </p:pic>
      <p:pic>
        <p:nvPicPr>
          <p:cNvPr id="46" name="Grafik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084316" y="3469126"/>
            <a:ext cx="1009686" cy="809548"/>
          </a:xfrm>
          <a:prstGeom prst="rect">
            <a:avLst/>
          </a:prstGeom>
        </p:spPr>
      </p:pic>
      <p:pic>
        <p:nvPicPr>
          <p:cNvPr id="48" name="Grafik 15">
            <a:extLst>
              <a:ext uri="{FF2B5EF4-FFF2-40B4-BE49-F238E27FC236}">
                <a16:creationId xmlns:a16="http://schemas.microsoft.com/office/drawing/2014/main" id="{6F13EC6F-8206-47B2-8173-EA92E77551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1465602" y="5121197"/>
            <a:ext cx="1822805" cy="103813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46407" y="5888337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</p:spTree>
    <p:extLst>
      <p:ext uri="{BB962C8B-B14F-4D97-AF65-F5344CB8AC3E}">
        <p14:creationId xmlns:p14="http://schemas.microsoft.com/office/powerpoint/2010/main" val="29370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27194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/>
              <a:t>Attributions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icons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82961"/>
            <a:ext cx="10515600" cy="4790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Family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3"/>
              </a:rPr>
              <a:t>Dilon</a:t>
            </a:r>
            <a:r>
              <a:rPr lang="de-DE" dirty="0">
                <a:hlinkClick r:id="rId3"/>
              </a:rPr>
              <a:t> Choudhury </a:t>
            </a:r>
            <a:r>
              <a:rPr lang="de-DE" dirty="0"/>
              <a:t>/ CC BY 3.0</a:t>
            </a:r>
          </a:p>
          <a:p>
            <a:r>
              <a:rPr lang="de-DE" dirty="0"/>
              <a:t>Payment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Loki </a:t>
            </a:r>
            <a:r>
              <a:rPr lang="de-DE" dirty="0" err="1">
                <a:hlinkClick r:id="rId4"/>
              </a:rPr>
              <a:t>Ba</a:t>
            </a:r>
            <a:r>
              <a:rPr lang="de-DE" dirty="0">
                <a:hlinkClick r:id="rId4"/>
              </a:rPr>
              <a:t> </a:t>
            </a:r>
            <a:r>
              <a:rPr lang="de-DE" dirty="0"/>
              <a:t>/ CC BY 3.0</a:t>
            </a:r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5"/>
              </a:rPr>
              <a:t>ibrandify</a:t>
            </a:r>
            <a:r>
              <a:rPr lang="de-DE" dirty="0"/>
              <a:t> / CC BY 3.0</a:t>
            </a:r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6"/>
              </a:rPr>
              <a:t>Vectors</a:t>
            </a:r>
            <a:r>
              <a:rPr lang="de-DE" dirty="0">
                <a:hlinkClick r:id="rId6"/>
              </a:rPr>
              <a:t> Point </a:t>
            </a:r>
            <a:r>
              <a:rPr lang="de-DE" dirty="0"/>
              <a:t>/ CC BY 3.0</a:t>
            </a:r>
          </a:p>
          <a:p>
            <a:r>
              <a:rPr lang="de-DE" dirty="0" err="1"/>
              <a:t>Pharmacy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7"/>
              </a:rPr>
              <a:t>Eucalyp</a:t>
            </a:r>
            <a:r>
              <a:rPr lang="de-DE" dirty="0">
                <a:hlinkClick r:id="rId7"/>
              </a:rPr>
              <a:t> </a:t>
            </a:r>
            <a:r>
              <a:rPr lang="de-DE" dirty="0"/>
              <a:t>/ CC BY 3.0</a:t>
            </a:r>
          </a:p>
          <a:p>
            <a:r>
              <a:rPr lang="de-DE" dirty="0" err="1"/>
              <a:t>Medication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8"/>
              </a:rPr>
              <a:t>sahua</a:t>
            </a:r>
            <a:r>
              <a:rPr lang="de-DE" dirty="0">
                <a:hlinkClick r:id="rId8"/>
              </a:rPr>
              <a:t> d </a:t>
            </a:r>
            <a:r>
              <a:rPr lang="de-DE" dirty="0"/>
              <a:t>/ CC BY 3.0</a:t>
            </a:r>
          </a:p>
          <a:p>
            <a:r>
              <a:rPr lang="de-DE" dirty="0"/>
              <a:t>Upload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9"/>
              </a:rPr>
              <a:t>Hare Krishna </a:t>
            </a:r>
            <a:r>
              <a:rPr lang="de-DE" dirty="0"/>
              <a:t>/ CC BY 4.0</a:t>
            </a:r>
          </a:p>
          <a:p>
            <a:r>
              <a:rPr lang="de-DE" dirty="0"/>
              <a:t>Network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10"/>
              </a:rPr>
              <a:t>Creative Stall </a:t>
            </a:r>
            <a:r>
              <a:rPr lang="de-DE" dirty="0"/>
              <a:t>/ CC BY 3.0</a:t>
            </a:r>
          </a:p>
          <a:p>
            <a:r>
              <a:rPr lang="de-DE" dirty="0"/>
              <a:t>Worker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11"/>
              </a:rPr>
              <a:t>Nikita </a:t>
            </a:r>
            <a:r>
              <a:rPr lang="de-DE" dirty="0" err="1">
                <a:hlinkClick r:id="rId11"/>
              </a:rPr>
              <a:t>Kozin</a:t>
            </a:r>
            <a:r>
              <a:rPr lang="de-DE" dirty="0">
                <a:hlinkClick r:id="rId11"/>
              </a:rPr>
              <a:t> </a:t>
            </a:r>
            <a:r>
              <a:rPr lang="de-DE" dirty="0"/>
              <a:t>/ CC BY 3.0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4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477"/>
            <a:ext cx="10515600" cy="4692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Adrien </a:t>
            </a:r>
            <a:r>
              <a:rPr lang="de-DE" dirty="0" err="1">
                <a:hlinkClick r:id="rId3"/>
              </a:rPr>
              <a:t>Coquet</a:t>
            </a:r>
            <a:r>
              <a:rPr lang="de-DE" dirty="0">
                <a:hlinkClick r:id="rId3"/>
              </a:rPr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write document by </a:t>
            </a:r>
            <a:r>
              <a:rPr lang="en-US" dirty="0">
                <a:hlinkClick r:id="rId4"/>
              </a:rPr>
              <a:t>kiddo</a:t>
            </a:r>
            <a:r>
              <a:rPr lang="en-US" dirty="0"/>
              <a:t>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/>
              <a:t>Smartphone by </a:t>
            </a:r>
            <a:r>
              <a:rPr lang="en-US" dirty="0" err="1">
                <a:hlinkClick r:id="rId5"/>
              </a:rPr>
              <a:t>Danil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Polshin</a:t>
            </a:r>
            <a:r>
              <a:rPr lang="en-US" dirty="0">
                <a:hlinkClick r:id="rId5"/>
              </a:rPr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portrait by </a:t>
            </a:r>
            <a:r>
              <a:rPr lang="en-US" dirty="0" err="1">
                <a:hlinkClick r:id="rId6"/>
              </a:rPr>
              <a:t>Bakunetsu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Kaito</a:t>
            </a:r>
            <a:r>
              <a:rPr lang="en-US" dirty="0">
                <a:hlinkClick r:id="rId6"/>
              </a:rPr>
              <a:t>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/>
              <a:t>flyer by </a:t>
            </a:r>
            <a:r>
              <a:rPr lang="en-US" dirty="0">
                <a:hlinkClick r:id="rId7"/>
              </a:rPr>
              <a:t>Graphic Tigers </a:t>
            </a:r>
            <a:r>
              <a:rPr lang="de-DE" dirty="0"/>
              <a:t>/ CC BY 3.0</a:t>
            </a:r>
          </a:p>
          <a:p>
            <a:r>
              <a:rPr lang="en-US" dirty="0"/>
              <a:t>id by </a:t>
            </a:r>
            <a:r>
              <a:rPr lang="en-US" dirty="0">
                <a:hlinkClick r:id="rId8"/>
              </a:rPr>
              <a:t>Mr. </a:t>
            </a:r>
            <a:r>
              <a:rPr lang="en-US" dirty="0" err="1">
                <a:hlinkClick r:id="rId8"/>
              </a:rPr>
              <a:t>Minuvi</a:t>
            </a:r>
            <a:r>
              <a:rPr lang="en-US" dirty="0">
                <a:hlinkClick r:id="rId8"/>
              </a:rPr>
              <a:t> </a:t>
            </a:r>
            <a:r>
              <a:rPr lang="de-DE" dirty="0"/>
              <a:t>/ CC BY 3.0 </a:t>
            </a:r>
          </a:p>
          <a:p>
            <a:r>
              <a:rPr lang="en-US" dirty="0"/>
              <a:t>person and house by </a:t>
            </a:r>
            <a:r>
              <a:rPr lang="en-US" dirty="0" err="1">
                <a:hlinkClick r:id="rId9"/>
              </a:rPr>
              <a:t>Rflor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r>
              <a:rPr lang="en-US" dirty="0" err="1"/>
              <a:t>recipt</a:t>
            </a:r>
            <a:r>
              <a:rPr lang="en-US" dirty="0"/>
              <a:t> by </a:t>
            </a:r>
            <a:r>
              <a:rPr lang="en-US" dirty="0" err="1">
                <a:hlinkClick r:id="rId10"/>
              </a:rPr>
              <a:t>stolkramaker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Doctor by </a:t>
            </a:r>
            <a:r>
              <a:rPr lang="en-US" dirty="0" err="1">
                <a:hlinkClick r:id="rId11"/>
              </a:rPr>
              <a:t>zidney</a:t>
            </a:r>
            <a:r>
              <a:rPr lang="en-US" dirty="0"/>
              <a:t>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/>
              <a:t>Card by </a:t>
            </a:r>
            <a:r>
              <a:rPr lang="en-US" dirty="0">
                <a:hlinkClick r:id="rId12"/>
              </a:rPr>
              <a:t>Stephen JB Thomas </a:t>
            </a:r>
            <a:r>
              <a:rPr lang="de-DE" dirty="0"/>
              <a:t>/ CC BY 3.0</a:t>
            </a:r>
            <a:endParaRPr lang="en-US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441075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/>
              <a:t>Attributions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icons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53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2037"/>
            <a:ext cx="10515600" cy="940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dirty="0"/>
              <a:t>Overview – key health financing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Health system building blocks</a:t>
            </a:r>
          </a:p>
          <a:p>
            <a:r>
              <a:rPr lang="en-GB" sz="2200" dirty="0"/>
              <a:t>Universal Health Coverage dimensions</a:t>
            </a:r>
          </a:p>
          <a:p>
            <a:r>
              <a:rPr lang="en-GB" sz="2200" dirty="0"/>
              <a:t>Role of health financing </a:t>
            </a:r>
          </a:p>
          <a:p>
            <a:r>
              <a:rPr lang="en-GB" sz="2200" dirty="0"/>
              <a:t>Health financing mechanisms</a:t>
            </a:r>
          </a:p>
          <a:p>
            <a:r>
              <a:rPr lang="en-GB" sz="2200" dirty="0"/>
              <a:t>Transactions in insurance system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lvl="1"/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51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4652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endParaRPr lang="en-US" dirty="0"/>
          </a:p>
          <a:p>
            <a:r>
              <a:rPr lang="en-US" dirty="0"/>
              <a:t>computer-check list by </a:t>
            </a:r>
            <a:r>
              <a:rPr lang="en-US" dirty="0" err="1">
                <a:hlinkClick r:id="rId3"/>
              </a:rPr>
              <a:t>Komkrit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Noenpoempisut</a:t>
            </a:r>
            <a:r>
              <a:rPr lang="en-US" dirty="0"/>
              <a:t>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/>
              <a:t>like by </a:t>
            </a:r>
            <a:r>
              <a:rPr lang="en-US" dirty="0" err="1">
                <a:hlinkClick r:id="rId4"/>
              </a:rPr>
              <a:t>i</a:t>
            </a:r>
            <a:r>
              <a:rPr lang="en-US" dirty="0">
                <a:hlinkClick r:id="rId4"/>
              </a:rPr>
              <a:t> cons </a:t>
            </a:r>
            <a:r>
              <a:rPr lang="de-DE" dirty="0"/>
              <a:t>/ CC BY 3.0</a:t>
            </a:r>
          </a:p>
          <a:p>
            <a:r>
              <a:rPr lang="en-US" dirty="0"/>
              <a:t>Dislike by </a:t>
            </a:r>
            <a:r>
              <a:rPr lang="en-US" dirty="0" err="1">
                <a:hlinkClick r:id="rId5"/>
              </a:rPr>
              <a:t>Numero</a:t>
            </a:r>
            <a:r>
              <a:rPr lang="en-US" dirty="0">
                <a:hlinkClick r:id="rId5"/>
              </a:rPr>
              <a:t> Uno </a:t>
            </a:r>
            <a:r>
              <a:rPr lang="de-DE" dirty="0"/>
              <a:t>/ CC BY 3.0</a:t>
            </a:r>
          </a:p>
          <a:p>
            <a:r>
              <a:rPr lang="en-US" dirty="0"/>
              <a:t>help by </a:t>
            </a:r>
            <a:r>
              <a:rPr lang="en-US" dirty="0">
                <a:hlinkClick r:id="rId6"/>
              </a:rPr>
              <a:t>Rainbow Designs </a:t>
            </a:r>
            <a:r>
              <a:rPr lang="de-DE" dirty="0"/>
              <a:t>/ CC BY 3.0</a:t>
            </a:r>
          </a:p>
          <a:p>
            <a:r>
              <a:rPr lang="en-US" dirty="0"/>
              <a:t>bullet list by </a:t>
            </a:r>
            <a:r>
              <a:rPr lang="en-US" dirty="0" err="1">
                <a:hlinkClick r:id="rId7"/>
              </a:rPr>
              <a:t>Aneeque</a:t>
            </a:r>
            <a:r>
              <a:rPr lang="en-US" dirty="0">
                <a:hlinkClick r:id="rId7"/>
              </a:rPr>
              <a:t> Ahmed </a:t>
            </a:r>
            <a:r>
              <a:rPr lang="de-DE" dirty="0"/>
              <a:t>/ CC BY 3.0</a:t>
            </a:r>
          </a:p>
          <a:p>
            <a:r>
              <a:rPr lang="en-US" dirty="0" err="1"/>
              <a:t>QrCode</a:t>
            </a:r>
            <a:r>
              <a:rPr lang="en-US" dirty="0"/>
              <a:t> Scan by </a:t>
            </a:r>
            <a:r>
              <a:rPr lang="en-US" dirty="0" err="1">
                <a:hlinkClick r:id="rId8"/>
              </a:rPr>
              <a:t>Ninejipjip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9"/>
              </a:rPr>
              <a:t>Gan</a:t>
            </a:r>
            <a:r>
              <a:rPr lang="en-US" dirty="0">
                <a:hlinkClick r:id="rId9"/>
              </a:rPr>
              <a:t> </a:t>
            </a:r>
            <a:r>
              <a:rPr lang="en-US" dirty="0" err="1">
                <a:hlinkClick r:id="rId9"/>
              </a:rPr>
              <a:t>Khoon</a:t>
            </a:r>
            <a:r>
              <a:rPr lang="en-US" dirty="0">
                <a:hlinkClick r:id="rId9"/>
              </a:rPr>
              <a:t> Lay </a:t>
            </a:r>
            <a:r>
              <a:rPr lang="de-DE" dirty="0"/>
              <a:t>/ CC BY 3.0</a:t>
            </a:r>
          </a:p>
          <a:p>
            <a:r>
              <a:rPr lang="en-US" dirty="0"/>
              <a:t>person by </a:t>
            </a:r>
            <a:r>
              <a:rPr lang="en-US" dirty="0" err="1">
                <a:hlinkClick r:id="rId10"/>
              </a:rPr>
              <a:t>Yamini</a:t>
            </a:r>
            <a:r>
              <a:rPr lang="en-US" dirty="0">
                <a:hlinkClick r:id="rId10"/>
              </a:rPr>
              <a:t> Ahluwalia </a:t>
            </a:r>
            <a:r>
              <a:rPr lang="de-DE" dirty="0"/>
              <a:t>/ CC BY 3.0</a:t>
            </a:r>
          </a:p>
          <a:p>
            <a:r>
              <a:rPr lang="en-US" dirty="0"/>
              <a:t>networking by </a:t>
            </a:r>
            <a:r>
              <a:rPr lang="en-US" dirty="0" err="1">
                <a:hlinkClick r:id="rId11"/>
              </a:rPr>
              <a:t>Becris</a:t>
            </a:r>
            <a:r>
              <a:rPr lang="de-DE" dirty="0"/>
              <a:t> / CC BY 3.0</a:t>
            </a:r>
          </a:p>
          <a:p>
            <a:r>
              <a:rPr lang="en-US" dirty="0"/>
              <a:t>edit by </a:t>
            </a:r>
            <a:r>
              <a:rPr lang="en-US" dirty="0">
                <a:hlinkClick r:id="rId12"/>
              </a:rPr>
              <a:t>Gregor </a:t>
            </a:r>
            <a:r>
              <a:rPr lang="en-US" dirty="0" err="1">
                <a:hlinkClick r:id="rId12"/>
              </a:rPr>
              <a:t>Cresnar</a:t>
            </a:r>
            <a:r>
              <a:rPr lang="en-US" dirty="0">
                <a:hlinkClick r:id="rId12"/>
              </a:rPr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Scanner by </a:t>
            </a:r>
            <a:r>
              <a:rPr lang="en-US" dirty="0" err="1">
                <a:hlinkClick r:id="rId13"/>
              </a:rPr>
              <a:t>Eucalyp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7739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/>
              <a:t>Attributions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icons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341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35276"/>
            <a:ext cx="10515600" cy="1906361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7902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996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/>
              <a:t>Health</a:t>
            </a:r>
            <a:r>
              <a:rPr lang="de-CH" sz="3600" dirty="0"/>
              <a:t> </a:t>
            </a:r>
            <a:r>
              <a:rPr lang="de-CH" sz="3600" dirty="0" err="1"/>
              <a:t>system</a:t>
            </a:r>
            <a:r>
              <a:rPr lang="de-CH" sz="3600" dirty="0"/>
              <a:t> </a:t>
            </a:r>
            <a:r>
              <a:rPr lang="de-CH" sz="3600" dirty="0" err="1"/>
              <a:t>building</a:t>
            </a:r>
            <a:r>
              <a:rPr lang="de-CH" sz="3600" dirty="0"/>
              <a:t> </a:t>
            </a:r>
            <a:r>
              <a:rPr lang="de-CH" sz="3600" dirty="0" err="1"/>
              <a:t>blocks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44" y="1998210"/>
            <a:ext cx="7445511" cy="40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081337" cy="365125"/>
          </a:xfrm>
        </p:spPr>
        <p:txBody>
          <a:bodyPr/>
          <a:lstStyle/>
          <a:p>
            <a:r>
              <a:rPr lang="de-DE" dirty="0"/>
              <a:t>Source: https://www.who.int/workforcealliance/knowledge/toolkit/26.pdf?ua=1</a:t>
            </a:r>
          </a:p>
        </p:txBody>
      </p:sp>
    </p:spTree>
    <p:extLst>
      <p:ext uri="{BB962C8B-B14F-4D97-AF65-F5344CB8AC3E}">
        <p14:creationId xmlns:p14="http://schemas.microsoft.com/office/powerpoint/2010/main" val="41488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79" y="58468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/>
              <a:t>Universal </a:t>
            </a:r>
            <a:r>
              <a:rPr lang="de-CH" sz="3600" dirty="0" err="1"/>
              <a:t>Health</a:t>
            </a:r>
            <a:r>
              <a:rPr lang="de-CH" sz="3600" dirty="0"/>
              <a:t> </a:t>
            </a:r>
            <a:r>
              <a:rPr lang="de-CH" sz="3600" dirty="0" err="1"/>
              <a:t>Coverage</a:t>
            </a:r>
            <a:r>
              <a:rPr lang="de-CH" sz="3600" dirty="0"/>
              <a:t> – UHC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13" y="1842656"/>
            <a:ext cx="7199472" cy="4334306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745480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76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839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/>
              <a:t>Health</a:t>
            </a:r>
            <a:r>
              <a:rPr lang="de-CH" sz="3600" dirty="0"/>
              <a:t> </a:t>
            </a:r>
            <a:r>
              <a:rPr lang="de-CH" sz="3600" dirty="0" err="1"/>
              <a:t>financing</a:t>
            </a:r>
            <a:r>
              <a:rPr lang="de-CH" sz="3600" dirty="0"/>
              <a:t> </a:t>
            </a:r>
            <a:r>
              <a:rPr lang="de-CH" sz="3600" dirty="0" err="1"/>
              <a:t>strategy</a:t>
            </a:r>
            <a:r>
              <a:rPr lang="de-CH" sz="3600" dirty="0"/>
              <a:t> </a:t>
            </a:r>
            <a:r>
              <a:rPr lang="de-CH" sz="3600" dirty="0" err="1"/>
              <a:t>key</a:t>
            </a:r>
            <a:r>
              <a:rPr lang="de-CH" sz="3600" dirty="0"/>
              <a:t> </a:t>
            </a:r>
            <a:r>
              <a:rPr lang="de-CH" sz="3600" dirty="0" err="1"/>
              <a:t>functions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76" y="1828801"/>
            <a:ext cx="6721937" cy="429062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86112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</p:txBody>
      </p:sp>
    </p:spTree>
    <p:extLst>
      <p:ext uri="{BB962C8B-B14F-4D97-AF65-F5344CB8AC3E}">
        <p14:creationId xmlns:p14="http://schemas.microsoft.com/office/powerpoint/2010/main" val="289340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40" y="807244"/>
            <a:ext cx="10515600" cy="940411"/>
          </a:xfrm>
        </p:spPr>
        <p:txBody>
          <a:bodyPr>
            <a:noAutofit/>
          </a:bodyPr>
          <a:lstStyle/>
          <a:p>
            <a:r>
              <a:rPr lang="de-CH" sz="2800" dirty="0" err="1"/>
              <a:t>Examples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health</a:t>
            </a:r>
            <a:r>
              <a:rPr lang="de-CH" sz="2800" dirty="0"/>
              <a:t> </a:t>
            </a:r>
            <a:r>
              <a:rPr lang="de-CH" sz="2800" dirty="0" err="1"/>
              <a:t>financing</a:t>
            </a:r>
            <a:r>
              <a:rPr lang="de-CH" sz="2800" dirty="0"/>
              <a:t> </a:t>
            </a:r>
            <a:r>
              <a:rPr lang="de-CH" sz="2800" dirty="0" err="1"/>
              <a:t>mechanisms</a:t>
            </a:r>
            <a:r>
              <a:rPr lang="de-CH" sz="2800" dirty="0"/>
              <a:t>: </a:t>
            </a:r>
            <a:r>
              <a:rPr lang="de-CH" sz="2800" dirty="0" err="1"/>
              <a:t>Tanzania</a:t>
            </a:r>
            <a:r>
              <a:rPr lang="de-CH" sz="2800" dirty="0"/>
              <a:t> </a:t>
            </a:r>
            <a:r>
              <a:rPr lang="de-CH" sz="2800" dirty="0" err="1"/>
              <a:t>setting</a:t>
            </a:r>
            <a:endParaRPr lang="de-C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4" y="2164465"/>
            <a:ext cx="6665896" cy="40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816040" y="5387821"/>
            <a:ext cx="2736304" cy="799743"/>
          </a:xfrm>
          <a:prstGeom prst="wedgeEllipseCallout">
            <a:avLst>
              <a:gd name="adj1" fmla="val 106767"/>
              <a:gd name="adj2" fmla="val -79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Community Health Funds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910651" y="3511043"/>
            <a:ext cx="2736304" cy="799743"/>
          </a:xfrm>
          <a:prstGeom prst="wedgeEllipseCallout">
            <a:avLst>
              <a:gd name="adj1" fmla="val 132212"/>
              <a:gd name="adj2" fmla="val 131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National Health Insurance Fund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3552344" y="5400954"/>
            <a:ext cx="2736304" cy="799743"/>
          </a:xfrm>
          <a:prstGeom prst="wedgeEllipseCallout">
            <a:avLst>
              <a:gd name="adj1" fmla="val 53718"/>
              <a:gd name="adj2" fmla="val -1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NGO based, savings groups, etc.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906491" y="3109515"/>
            <a:ext cx="2483768" cy="1295319"/>
          </a:xfrm>
          <a:prstGeom prst="wedgeEllipseCallout">
            <a:avLst>
              <a:gd name="adj1" fmla="val -97710"/>
              <a:gd name="adj2" fmla="val 14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Multiple: companies – local/regional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9014284" y="4494528"/>
            <a:ext cx="1935832" cy="1671422"/>
          </a:xfrm>
          <a:prstGeom prst="wedgeEllipseCallout">
            <a:avLst>
              <a:gd name="adj1" fmla="val -66340"/>
              <a:gd name="adj2" fmla="val 2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Church based, Charitable health facilities, etc.</a:t>
            </a:r>
          </a:p>
        </p:txBody>
      </p:sp>
      <p:sp>
        <p:nvSpPr>
          <p:cNvPr id="24" name="Oval 23"/>
          <p:cNvSpPr/>
          <p:nvPr/>
        </p:nvSpPr>
        <p:spPr>
          <a:xfrm>
            <a:off x="4469624" y="3729449"/>
            <a:ext cx="3672408" cy="1022815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Single National Health Insurer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910651" y="4494528"/>
            <a:ext cx="2736304" cy="799743"/>
          </a:xfrm>
          <a:prstGeom prst="wedgeEllipseCallout">
            <a:avLst>
              <a:gd name="adj1" fmla="val 131796"/>
              <a:gd name="adj2" fmla="val 25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Voucher Programme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889859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8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857355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64751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1550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799253" y="523286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/>
              <a:t>Transactions in health insurance systems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7222148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484063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512775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50505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64866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88414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620211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43531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85237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111221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304352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408299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702704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632696" y="381836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694151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2093403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10209953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Price Lists</a:t>
            </a:r>
          </a:p>
        </p:txBody>
      </p:sp>
      <p:sp>
        <p:nvSpPr>
          <p:cNvPr id="124" name="Textfeld 123"/>
          <p:cNvSpPr txBox="1"/>
          <p:nvPr/>
        </p:nvSpPr>
        <p:spPr>
          <a:xfrm>
            <a:off x="7222148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Type </a:t>
            </a:r>
            <a:r>
              <a:rPr lang="de-DE" sz="1600" dirty="0" err="1">
                <a:latin typeface="Poppins SemiBold"/>
              </a:rPr>
              <a:t>of</a:t>
            </a:r>
            <a:r>
              <a:rPr lang="de-DE" sz="1600" dirty="0">
                <a:latin typeface="Poppins SemiBold"/>
              </a:rPr>
              <a:t> </a:t>
            </a:r>
            <a:r>
              <a:rPr lang="de-DE" sz="1600" dirty="0" err="1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783904" y="1873899"/>
            <a:ext cx="156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549552" y="3903732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0F749F-0D22-4BD0-96C6-62D19426EC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1872063" y="2457446"/>
            <a:ext cx="822608" cy="7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2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Overview -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Enrolment/Beneficiary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Client Service Utilization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Claims processing (submission + scrutiny and payment)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dirty="0"/>
              <a:t>Renewals </a:t>
            </a:r>
            <a:r>
              <a:rPr lang="en-GB" sz="2200" dirty="0" smtClean="0"/>
              <a:t>(modifications</a:t>
            </a:r>
            <a:r>
              <a:rPr lang="en-GB" sz="2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5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292995" y="770676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758134" y="25903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V="1">
            <a:off x="8925201" y="2105659"/>
            <a:ext cx="948680" cy="887239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5259157" y="2047246"/>
            <a:ext cx="50323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6742421" y="2011975"/>
            <a:ext cx="50323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lus 36"/>
          <p:cNvSpPr/>
          <p:nvPr/>
        </p:nvSpPr>
        <p:spPr>
          <a:xfrm>
            <a:off x="9569819" y="4468259"/>
            <a:ext cx="503238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>
            <a:off x="3532865" y="2197907"/>
            <a:ext cx="1003309" cy="29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3323702" y="5419664"/>
            <a:ext cx="3992824" cy="32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6200000">
            <a:off x="1863370" y="3968868"/>
            <a:ext cx="1841761" cy="345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46"/>
          <p:cNvSpPr txBox="1">
            <a:spLocks noChangeArrowheads="1"/>
          </p:cNvSpPr>
          <p:nvPr/>
        </p:nvSpPr>
        <p:spPr bwMode="auto">
          <a:xfrm>
            <a:off x="7557085" y="3851798"/>
            <a:ext cx="2106919" cy="954107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de-DE"/>
            </a:defPPr>
            <a:lvl1pPr lvl="0" algn="ctr">
              <a:defRPr sz="1400">
                <a:latin typeface="Poppins SemiBold"/>
              </a:defRPr>
            </a:lvl1pPr>
          </a:lstStyle>
          <a:p>
            <a:r>
              <a:rPr lang="en-GB" altLang="en-US" dirty="0"/>
              <a:t>Centralized or decentralized </a:t>
            </a:r>
            <a:r>
              <a:rPr lang="en-GB" altLang="en-US" dirty="0" smtClean="0"/>
              <a:t>storage of individual information – link through ID no.</a:t>
            </a:r>
            <a:endParaRPr lang="en-GB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21790" y="580483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340" y="1132243"/>
            <a:ext cx="10524460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 smtClean="0"/>
              <a:t>Enrolment Process I – e.g. Voluntary schemes/informal sector</a:t>
            </a:r>
            <a:endParaRPr lang="en-GB" sz="26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39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6" y="2003678"/>
            <a:ext cx="850160" cy="850160"/>
          </a:xfrm>
          <a:prstGeom prst="rect">
            <a:avLst/>
          </a:prstGeom>
        </p:spPr>
      </p:pic>
      <p:sp>
        <p:nvSpPr>
          <p:cNvPr id="40" name="Rechteck 11"/>
          <p:cNvSpPr/>
          <p:nvPr/>
        </p:nvSpPr>
        <p:spPr>
          <a:xfrm>
            <a:off x="1781034" y="2710224"/>
            <a:ext cx="1637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latin typeface="Poppins SemiBold"/>
              </a:rPr>
              <a:t>Inform</a:t>
            </a:r>
            <a:r>
              <a:rPr lang="de-DE" sz="1400" dirty="0">
                <a:latin typeface="Poppins SemiBold"/>
              </a:rPr>
              <a:t>, </a:t>
            </a:r>
            <a:r>
              <a:rPr lang="de-DE" sz="1400" dirty="0" err="1">
                <a:latin typeface="Poppins SemiBold"/>
              </a:rPr>
              <a:t>advise</a:t>
            </a:r>
            <a:r>
              <a:rPr lang="de-DE" sz="1400" dirty="0">
                <a:latin typeface="Poppins SemiBold"/>
              </a:rPr>
              <a:t> </a:t>
            </a:r>
            <a:r>
              <a:rPr lang="de-DE" sz="1400" dirty="0" err="1">
                <a:latin typeface="Poppins SemiBold"/>
              </a:rPr>
              <a:t>and</a:t>
            </a:r>
            <a:r>
              <a:rPr lang="de-DE" sz="1400" dirty="0">
                <a:latin typeface="Poppins SemiBold"/>
              </a:rPr>
              <a:t> </a:t>
            </a:r>
            <a:r>
              <a:rPr lang="de-DE" sz="1400" dirty="0" err="1">
                <a:latin typeface="Poppins SemiBold"/>
              </a:rPr>
              <a:t>convince</a:t>
            </a:r>
            <a:endParaRPr lang="de-DE" sz="1400" dirty="0">
              <a:latin typeface="Poppins SemiBold"/>
            </a:endParaRPr>
          </a:p>
        </p:txBody>
      </p:sp>
      <p:sp>
        <p:nvSpPr>
          <p:cNvPr id="41" name="Rechteck 32"/>
          <p:cNvSpPr/>
          <p:nvPr/>
        </p:nvSpPr>
        <p:spPr>
          <a:xfrm>
            <a:off x="1990839" y="1739469"/>
            <a:ext cx="1438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dirty="0" err="1">
                <a:latin typeface="Poppins SemiBold"/>
              </a:rPr>
              <a:t>Visit</a:t>
            </a:r>
            <a:r>
              <a:rPr lang="de-DE" sz="1400" dirty="0">
                <a:latin typeface="Poppins SemiBold"/>
              </a:rPr>
              <a:t> </a:t>
            </a:r>
            <a:r>
              <a:rPr lang="de-DE" sz="1400" dirty="0" err="1">
                <a:latin typeface="Poppins SemiBold"/>
              </a:rPr>
              <a:t>household</a:t>
            </a:r>
            <a:r>
              <a:rPr lang="de-DE" sz="1400" dirty="0">
                <a:latin typeface="Poppins SemiBold"/>
              </a:rPr>
              <a:t> </a:t>
            </a:r>
          </a:p>
        </p:txBody>
      </p:sp>
      <p:pic>
        <p:nvPicPr>
          <p:cNvPr id="42" name="Grafik 20">
            <a:extLst>
              <a:ext uri="{FF2B5EF4-FFF2-40B4-BE49-F238E27FC236}">
                <a16:creationId xmlns:a16="http://schemas.microsoft.com/office/drawing/2014/main" id="{97D58E51-F28C-483C-9A19-5E980B6DA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4456990" y="1973653"/>
            <a:ext cx="932265" cy="747474"/>
          </a:xfrm>
          <a:prstGeom prst="rect">
            <a:avLst/>
          </a:prstGeom>
        </p:spPr>
      </p:pic>
      <p:sp>
        <p:nvSpPr>
          <p:cNvPr id="43" name="Rechteck 21">
            <a:extLst>
              <a:ext uri="{FF2B5EF4-FFF2-40B4-BE49-F238E27FC236}">
                <a16:creationId xmlns:a16="http://schemas.microsoft.com/office/drawing/2014/main" id="{9599DFA4-DC30-44A3-8860-300FFBB24BA6}"/>
              </a:ext>
            </a:extLst>
          </p:cNvPr>
          <p:cNvSpPr/>
          <p:nvPr/>
        </p:nvSpPr>
        <p:spPr>
          <a:xfrm>
            <a:off x="3994427" y="2710224"/>
            <a:ext cx="452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latin typeface="Poppins SemiBold"/>
              </a:rPr>
              <a:t>Collect</a:t>
            </a:r>
            <a:r>
              <a:rPr lang="de-DE" sz="1400" dirty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contribution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amount</a:t>
            </a:r>
            <a:r>
              <a:rPr lang="de-DE" sz="1400" dirty="0" smtClean="0">
                <a:latin typeface="Poppins SemiBold"/>
              </a:rPr>
              <a:t>, personal </a:t>
            </a:r>
            <a:r>
              <a:rPr lang="de-DE" sz="1400" dirty="0" err="1" smtClean="0">
                <a:latin typeface="Poppins SemiBold"/>
              </a:rPr>
              <a:t>data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and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capture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identifier</a:t>
            </a:r>
            <a:r>
              <a:rPr lang="de-DE" sz="1400" dirty="0" smtClean="0">
                <a:latin typeface="Poppins SemiBold"/>
              </a:rPr>
              <a:t> (</a:t>
            </a:r>
            <a:r>
              <a:rPr lang="de-DE" sz="1400" dirty="0" err="1" smtClean="0">
                <a:latin typeface="Poppins SemiBold"/>
              </a:rPr>
              <a:t>photo</a:t>
            </a:r>
            <a:r>
              <a:rPr lang="de-DE" sz="1400" dirty="0" smtClean="0">
                <a:latin typeface="Poppins SemiBold"/>
              </a:rPr>
              <a:t>, </a:t>
            </a:r>
            <a:r>
              <a:rPr lang="de-DE" sz="1400" dirty="0" err="1" smtClean="0">
                <a:latin typeface="Poppins SemiBold"/>
              </a:rPr>
              <a:t>biometrics</a:t>
            </a:r>
            <a:r>
              <a:rPr lang="de-DE" sz="1400" dirty="0" smtClean="0">
                <a:latin typeface="Poppins SemiBold"/>
              </a:rPr>
              <a:t>, etc.)</a:t>
            </a:r>
            <a:endParaRPr lang="de-DE" sz="1400" dirty="0">
              <a:latin typeface="Poppins SemiBold"/>
            </a:endParaRPr>
          </a:p>
        </p:txBody>
      </p:sp>
      <p:pic>
        <p:nvPicPr>
          <p:cNvPr id="44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18" y="2021478"/>
            <a:ext cx="735980" cy="633135"/>
          </a:xfrm>
          <a:prstGeom prst="rect">
            <a:avLst/>
          </a:prstGeom>
        </p:spPr>
      </p:pic>
      <p:pic>
        <p:nvPicPr>
          <p:cNvPr id="51" name="Grafik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33" y="2021478"/>
            <a:ext cx="821927" cy="693834"/>
          </a:xfrm>
          <a:prstGeom prst="rect">
            <a:avLst/>
          </a:prstGeom>
        </p:spPr>
      </p:pic>
      <p:pic>
        <p:nvPicPr>
          <p:cNvPr id="58" name="Grafik 2">
            <a:extLst>
              <a:ext uri="{FF2B5EF4-FFF2-40B4-BE49-F238E27FC236}">
                <a16:creationId xmlns:a16="http://schemas.microsoft.com/office/drawing/2014/main" id="{99C1CD90-EB1C-4ED3-94EB-93F891BF7A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17206"/>
          <a:stretch/>
        </p:blipFill>
        <p:spPr>
          <a:xfrm>
            <a:off x="9680759" y="3610599"/>
            <a:ext cx="1237317" cy="927932"/>
          </a:xfrm>
          <a:prstGeom prst="rect">
            <a:avLst/>
          </a:prstGeom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id="{C7B18A70-3A86-455F-8C9F-BDFD4754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31" y="3267990"/>
            <a:ext cx="912803" cy="5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Grafik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67" y="4908775"/>
            <a:ext cx="1481328" cy="1268187"/>
          </a:xfrm>
          <a:prstGeom prst="rect">
            <a:avLst/>
          </a:prstGeom>
        </p:spPr>
      </p:pic>
      <p:sp>
        <p:nvSpPr>
          <p:cNvPr id="61" name="Rechteck 15"/>
          <p:cNvSpPr/>
          <p:nvPr/>
        </p:nvSpPr>
        <p:spPr>
          <a:xfrm>
            <a:off x="7419299" y="5164622"/>
            <a:ext cx="2057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 smtClean="0">
                <a:latin typeface="Poppins SemiBold"/>
              </a:rPr>
              <a:t>Policy</a:t>
            </a:r>
            <a:r>
              <a:rPr lang="de-DE" sz="1400" dirty="0" smtClean="0">
                <a:latin typeface="Poppins SemiBold"/>
              </a:rPr>
              <a:t> &amp; </a:t>
            </a:r>
            <a:r>
              <a:rPr lang="de-DE" sz="1400" dirty="0" err="1" smtClean="0">
                <a:latin typeface="Poppins SemiBold"/>
              </a:rPr>
              <a:t>other</a:t>
            </a:r>
            <a:r>
              <a:rPr lang="de-DE" sz="1400" dirty="0" smtClean="0">
                <a:latin typeface="Poppins SemiBold"/>
              </a:rPr>
              <a:t> relevant </a:t>
            </a:r>
            <a:r>
              <a:rPr lang="de-DE" sz="1400" dirty="0" err="1" smtClean="0">
                <a:latin typeface="Poppins SemiBold"/>
              </a:rPr>
              <a:t>information</a:t>
            </a:r>
            <a:endParaRPr lang="de-DE" sz="1400" dirty="0">
              <a:latin typeface="Poppins SemiBold"/>
            </a:endParaRPr>
          </a:p>
        </p:txBody>
      </p:sp>
      <p:pic>
        <p:nvPicPr>
          <p:cNvPr id="62" name="Grafik 15">
            <a:extLst>
              <a:ext uri="{FF2B5EF4-FFF2-40B4-BE49-F238E27FC236}">
                <a16:creationId xmlns:a16="http://schemas.microsoft.com/office/drawing/2014/main" id="{6F13EC6F-8206-47B2-8173-EA92E77551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1660277" y="5004623"/>
            <a:ext cx="1822805" cy="1038135"/>
          </a:xfrm>
          <a:prstGeom prst="rect">
            <a:avLst/>
          </a:prstGeom>
        </p:spPr>
      </p:pic>
      <p:pic>
        <p:nvPicPr>
          <p:cNvPr id="63" name="Grafik 20">
            <a:extLst>
              <a:ext uri="{FF2B5EF4-FFF2-40B4-BE49-F238E27FC236}">
                <a16:creationId xmlns:a16="http://schemas.microsoft.com/office/drawing/2014/main" id="{97D58E51-F28C-483C-9A19-5E980B6DA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4289274" y="4641036"/>
            <a:ext cx="932265" cy="747474"/>
          </a:xfrm>
          <a:prstGeom prst="rect">
            <a:avLst/>
          </a:prstGeom>
        </p:spPr>
      </p:pic>
      <p:pic>
        <p:nvPicPr>
          <p:cNvPr id="64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02" y="4688861"/>
            <a:ext cx="735980" cy="633135"/>
          </a:xfrm>
          <a:prstGeom prst="rect">
            <a:avLst/>
          </a:prstGeom>
        </p:spPr>
      </p:pic>
      <p:pic>
        <p:nvPicPr>
          <p:cNvPr id="65" name="Grafik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30" y="4657706"/>
            <a:ext cx="821927" cy="693834"/>
          </a:xfrm>
          <a:prstGeom prst="rect">
            <a:avLst/>
          </a:prstGeom>
        </p:spPr>
      </p:pic>
      <p:sp>
        <p:nvSpPr>
          <p:cNvPr id="67" name="Rechteck 21">
            <a:extLst>
              <a:ext uri="{FF2B5EF4-FFF2-40B4-BE49-F238E27FC236}">
                <a16:creationId xmlns:a16="http://schemas.microsoft.com/office/drawing/2014/main" id="{9599DFA4-DC30-44A3-8860-300FFBB24BA6}"/>
              </a:ext>
            </a:extLst>
          </p:cNvPr>
          <p:cNvSpPr/>
          <p:nvPr/>
        </p:nvSpPr>
        <p:spPr>
          <a:xfrm>
            <a:off x="3267804" y="5711026"/>
            <a:ext cx="432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latin typeface="Poppins SemiBold"/>
              </a:rPr>
              <a:t>Transfer all </a:t>
            </a:r>
            <a:r>
              <a:rPr lang="de-DE" sz="1400" dirty="0" err="1" smtClean="0">
                <a:latin typeface="Poppins SemiBold"/>
              </a:rPr>
              <a:t>information</a:t>
            </a:r>
            <a:r>
              <a:rPr lang="de-DE" sz="1400" dirty="0" smtClean="0">
                <a:latin typeface="Poppins SemiBold"/>
              </a:rPr>
              <a:t> &amp; </a:t>
            </a:r>
            <a:r>
              <a:rPr lang="de-DE" sz="1400" dirty="0" err="1" smtClean="0">
                <a:latin typeface="Poppins SemiBold"/>
              </a:rPr>
              <a:t>money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collected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to</a:t>
            </a:r>
            <a:r>
              <a:rPr lang="de-DE" sz="1400" dirty="0" smtClean="0">
                <a:latin typeface="Poppins SemiBold"/>
              </a:rPr>
              <a:t> </a:t>
            </a:r>
            <a:r>
              <a:rPr lang="de-DE" sz="1400" dirty="0" err="1" smtClean="0">
                <a:latin typeface="Poppins SemiBold"/>
              </a:rPr>
              <a:t>insurer</a:t>
            </a:r>
            <a:endParaRPr lang="de-DE" sz="1400" dirty="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738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1221</Words>
  <Application>Microsoft Office PowerPoint</Application>
  <PresentationFormat>Widescreen</PresentationFormat>
  <Paragraphs>198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openIMIS_master</vt:lpstr>
      <vt:lpstr>Introduction -  Health Financing Mechanisms and Insurance Processes  </vt:lpstr>
      <vt:lpstr>Overview – key health financing concepts</vt:lpstr>
      <vt:lpstr>Health system building blocks</vt:lpstr>
      <vt:lpstr>Universal Health Coverage – UHC Cube</vt:lpstr>
      <vt:lpstr>Health financing strategy key functions</vt:lpstr>
      <vt:lpstr>Examples of health financing mechanisms: Tanzania setting</vt:lpstr>
      <vt:lpstr>PowerPoint Presentation</vt:lpstr>
      <vt:lpstr>Overview -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Attributions for icons</vt:lpstr>
      <vt:lpstr>Attributions for icons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298</cp:revision>
  <dcterms:created xsi:type="dcterms:W3CDTF">2018-12-07T13:39:12Z</dcterms:created>
  <dcterms:modified xsi:type="dcterms:W3CDTF">2020-02-17T14:06:13Z</dcterms:modified>
</cp:coreProperties>
</file>