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38" r:id="rId3"/>
    <p:sldId id="339" r:id="rId4"/>
    <p:sldId id="341" r:id="rId5"/>
    <p:sldId id="340" r:id="rId6"/>
    <p:sldId id="342" r:id="rId7"/>
    <p:sldId id="343" r:id="rId8"/>
    <p:sldId id="344" r:id="rId9"/>
    <p:sldId id="375" r:id="rId10"/>
    <p:sldId id="376" r:id="rId11"/>
    <p:sldId id="377" r:id="rId12"/>
    <p:sldId id="378" r:id="rId13"/>
    <p:sldId id="379" r:id="rId14"/>
    <p:sldId id="380" r:id="rId15"/>
    <p:sldId id="381" r:id="rId16"/>
    <p:sldId id="382" r:id="rId17"/>
    <p:sldId id="383" r:id="rId18"/>
    <p:sldId id="356" r:id="rId19"/>
    <p:sldId id="357" r:id="rId20"/>
    <p:sldId id="361" r:id="rId21"/>
    <p:sldId id="261" r:id="rId2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gueta Melendez, Cecilia Michelle GIZ" initials="AMCMG" lastIdx="3" clrIdx="0">
    <p:extLst>
      <p:ext uri="{19B8F6BF-5375-455C-9EA6-DF929625EA0E}">
        <p15:presenceInfo xmlns:p15="http://schemas.microsoft.com/office/powerpoint/2012/main" userId="S-1-5-21-3211005450-2565063988-1429816208-17468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94" autoAdjust="0"/>
    <p:restoredTop sz="94343" autoAdjust="0"/>
  </p:normalViewPr>
  <p:slideViewPr>
    <p:cSldViewPr snapToGrid="0" snapToObjects="1">
      <p:cViewPr varScale="1">
        <p:scale>
          <a:sx n="98" d="100"/>
          <a:sy n="98" d="100"/>
        </p:scale>
        <p:origin x="108" y="31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79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1F81A-8498-3A4C-860F-40737845AAF0}" type="datetimeFigureOut">
              <a:rPr lang="de-DE" smtClean="0"/>
              <a:t>27.01.2020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98ABF-1AB6-DE49-A9A6-7EBB17D8BE6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4115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98ABF-1AB6-DE49-A9A6-7EBB17D8BE60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2137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457200" eaLnBrk="1" hangingPunct="1"/>
            <a:r>
              <a:rPr lang="en-GB" dirty="0" smtClean="0"/>
              <a:t>Renewals</a:t>
            </a:r>
          </a:p>
          <a:p>
            <a:pPr marL="285750" indent="-285750" defTabSz="457200" eaLnBrk="1" hangingPunct="1">
              <a:buFont typeface="Arial" panose="020B0604020202020204" pitchFamily="34" charset="0"/>
              <a:buChar char="•"/>
            </a:pPr>
            <a:r>
              <a:rPr lang="en-GB" dirty="0" smtClean="0"/>
              <a:t>Triggering renewals and reaching out to clients (informing directly or via extension reaching out individually or through group follow ups)</a:t>
            </a:r>
          </a:p>
          <a:p>
            <a:pPr marL="285750" indent="-285750" defTabSz="457200" eaLnBrk="1" hangingPunct="1">
              <a:buFont typeface="Arial" panose="020B0604020202020204" pitchFamily="34" charset="0"/>
              <a:buChar char="•"/>
            </a:pPr>
            <a:r>
              <a:rPr lang="en-GB" dirty="0" smtClean="0"/>
              <a:t>Modification of household details (if any)</a:t>
            </a:r>
          </a:p>
          <a:p>
            <a:pPr marL="285750" indent="-285750" defTabSz="457200" eaLnBrk="1" hangingPunct="1">
              <a:buFont typeface="Arial" panose="020B0604020202020204" pitchFamily="34" charset="0"/>
              <a:buChar char="•"/>
            </a:pPr>
            <a:r>
              <a:rPr lang="en-GB" dirty="0" smtClean="0"/>
              <a:t>What completes renewals (with payment – full or part or without?)</a:t>
            </a:r>
          </a:p>
          <a:p>
            <a:pPr marL="285750" indent="-285750" defTabSz="457200" eaLnBrk="1" hangingPunct="1">
              <a:buFont typeface="Arial" panose="020B0604020202020204" pitchFamily="34" charset="0"/>
              <a:buChar char="•"/>
            </a:pPr>
            <a:r>
              <a:rPr lang="en-GB" dirty="0" smtClean="0"/>
              <a:t>Data update for identification mechanism</a:t>
            </a:r>
          </a:p>
          <a:p>
            <a:pPr marL="0" indent="0" defTabSz="457200" eaLnBrk="1" hangingPunct="1">
              <a:buFont typeface="Arial" panose="020B0604020202020204" pitchFamily="34" charset="0"/>
              <a:buNone/>
            </a:pPr>
            <a:r>
              <a:rPr lang="en-GB" dirty="0" smtClean="0"/>
              <a:t>Policy Modification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 smtClean="0"/>
              <a:t>Allowing modification of client data - As per business rules modification of HH/</a:t>
            </a:r>
            <a:r>
              <a:rPr lang="en-GB" dirty="0" err="1" smtClean="0"/>
              <a:t>indv</a:t>
            </a:r>
            <a:r>
              <a:rPr lang="en-GB" dirty="0" smtClean="0"/>
              <a:t>. details and impending effect on insurance processing – </a:t>
            </a:r>
            <a:r>
              <a:rPr lang="en-GB" dirty="0" err="1" smtClean="0"/>
              <a:t>eg</a:t>
            </a:r>
            <a:r>
              <a:rPr lang="en-GB" dirty="0" smtClean="0"/>
              <a:t>. new born entry or through marriage etc. might result in additional payment as well as benefit package changes like limits. Shifting of members between insured families,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9C5A3-A91B-4F9D-8B6A-471B2D10D7D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904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98ABF-1AB6-DE49-A9A6-7EBB17D8BE60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1201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Approaching clients</a:t>
            </a:r>
            <a:r>
              <a:rPr lang="en-GB" baseline="0" dirty="0" smtClean="0"/>
              <a:t> and enrolling</a:t>
            </a:r>
          </a:p>
          <a:p>
            <a:r>
              <a:rPr lang="en-GB" baseline="0" dirty="0" smtClean="0"/>
              <a:t>A key question – when is policy activated/coverage started?</a:t>
            </a:r>
          </a:p>
          <a:p>
            <a:r>
              <a:rPr lang="en-GB" baseline="0" dirty="0" smtClean="0"/>
              <a:t>Financial transaction – norm, accounting requirement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9C5A3-A91B-4F9D-8B6A-471B2D10D7D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232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A key question – when is policy activated/coverage started?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Enrolment</a:t>
            </a:r>
            <a:r>
              <a:rPr lang="en-GB" baseline="0" dirty="0" smtClean="0"/>
              <a:t> of existing employees (whose info is already available), or list of identified poor to be enrolled.</a:t>
            </a:r>
          </a:p>
          <a:p>
            <a:pPr marL="0" indent="0"/>
            <a:r>
              <a:rPr lang="en-GB" dirty="0" smtClean="0"/>
              <a:t>Some key considerations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Who are the actors involved and their specific roles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Choice of identification mechanism (centralized Vs decentralized storage, cost, available infrastructure, etc.)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Information to allow identification, location, etc.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Information on contribution/premium (based on “product”) and who pays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Information to establish benefit package eligibility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Conditions for activating a HH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Point at which data is digitized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9C5A3-A91B-4F9D-8B6A-471B2D10D7D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646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Identity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eligibility</a:t>
            </a:r>
            <a:r>
              <a:rPr lang="de-CH" dirty="0" smtClean="0"/>
              <a:t> check</a:t>
            </a:r>
          </a:p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98ABF-1AB6-DE49-A9A6-7EBB17D8BE60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3617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 smtClean="0"/>
              <a:t>Mainly</a:t>
            </a:r>
            <a:r>
              <a:rPr lang="de-CH" dirty="0" smtClean="0"/>
              <a:t> </a:t>
            </a:r>
            <a:r>
              <a:rPr lang="de-CH" dirty="0" err="1" smtClean="0"/>
              <a:t>eligibility</a:t>
            </a:r>
            <a:r>
              <a:rPr lang="de-CH" dirty="0" smtClean="0"/>
              <a:t> check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dirty="0" err="1" smtClean="0"/>
              <a:t>Pre</a:t>
            </a:r>
            <a:r>
              <a:rPr lang="de-CH" dirty="0" smtClean="0"/>
              <a:t> – </a:t>
            </a:r>
            <a:r>
              <a:rPr lang="de-CH" dirty="0" err="1" smtClean="0"/>
              <a:t>Authorization</a:t>
            </a:r>
            <a:endParaRPr lang="de-CH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dirty="0" smtClean="0"/>
              <a:t>Client </a:t>
            </a:r>
            <a:r>
              <a:rPr lang="de-CH" dirty="0" err="1" smtClean="0"/>
              <a:t>need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to</a:t>
            </a:r>
            <a:r>
              <a:rPr lang="de-CH" baseline="0" dirty="0" smtClean="0"/>
              <a:t> </a:t>
            </a:r>
            <a:r>
              <a:rPr lang="de-CH" baseline="0" dirty="0" err="1" smtClean="0"/>
              <a:t>know</a:t>
            </a:r>
            <a:r>
              <a:rPr lang="de-CH" baseline="0" dirty="0" smtClean="0"/>
              <a:t> </a:t>
            </a:r>
            <a:r>
              <a:rPr lang="de-CH" baseline="0" dirty="0" err="1" smtClean="0"/>
              <a:t>where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to</a:t>
            </a:r>
            <a:r>
              <a:rPr lang="de-CH" baseline="0" dirty="0" smtClean="0"/>
              <a:t> </a:t>
            </a:r>
            <a:r>
              <a:rPr lang="de-CH" baseline="0" dirty="0" err="1" smtClean="0"/>
              <a:t>go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and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what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benefits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eligible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for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validity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of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insurance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coverage</a:t>
            </a:r>
            <a:r>
              <a:rPr lang="de-CH" baseline="0" dirty="0" smtClean="0"/>
              <a:t> (</a:t>
            </a:r>
            <a:r>
              <a:rPr lang="de-CH" baseline="0" dirty="0" err="1" smtClean="0"/>
              <a:t>expired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or</a:t>
            </a:r>
            <a:r>
              <a:rPr lang="de-CH" baseline="0" dirty="0" smtClean="0"/>
              <a:t> not)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98ABF-1AB6-DE49-A9A6-7EBB17D8BE60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3376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preauthorization (can also occur here), cashless and or co pay. For reimbursement then </a:t>
            </a:r>
            <a:r>
              <a:rPr lang="en-GB" dirty="0" err="1" smtClean="0"/>
              <a:t>ofcourse</a:t>
            </a:r>
            <a:r>
              <a:rPr lang="en-GB" dirty="0" smtClean="0"/>
              <a:t> a mechanism for client to submit bills and insurer to pay client.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9C5A3-A91B-4F9D-8B6A-471B2D10D7D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5019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Reimbursement, - payment</a:t>
            </a:r>
            <a:r>
              <a:rPr lang="en-GB" baseline="0" dirty="0" smtClean="0"/>
              <a:t> direct to facility and reimbursed later – perhaps the concept also for other benefit being paid directly to individual instead of health facility.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9C5A3-A91B-4F9D-8B6A-471B2D10D7D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237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Claim payment</a:t>
            </a:r>
            <a:r>
              <a:rPr lang="en-GB" baseline="0" dirty="0" smtClean="0"/>
              <a:t> is then to providers or clients (reimbursement)</a:t>
            </a:r>
          </a:p>
          <a:p>
            <a:pPr marL="0" indent="0"/>
            <a:r>
              <a:rPr lang="en-GB" dirty="0" smtClean="0"/>
              <a:t>Some key considerations: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 smtClean="0"/>
              <a:t>Renumeration</a:t>
            </a:r>
            <a:r>
              <a:rPr lang="en-GB" dirty="0" smtClean="0"/>
              <a:t> mechanism to health facilities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Rules defined for payment of claims applied to facilities and clients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Claim submission point (automated at facility, insurance scheme office or intermediary level) – claims details + billing (prices), including payments made directly by client at point of care (depending on whether reimbursement or cashless or outside eligibility - co pay, amount above defined ceiling, exclusions, etc.)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Definition of stages of processing - automated checking &amp; manual checking (including a medical review)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Processing of individual claims or grouping of claims while scrutinizing – criteria based on defined benefit package offered to clients and package negotiated with providers</a:t>
            </a:r>
          </a:p>
          <a:p>
            <a:pPr marL="285750" indent="-285750" defTabSz="457200" eaLnBrk="1" hangingPunct="1">
              <a:buFont typeface="Arial" panose="020B0604020202020204" pitchFamily="34" charset="0"/>
              <a:buChar char="•"/>
            </a:pPr>
            <a:r>
              <a:rPr lang="en-GB" dirty="0" smtClean="0"/>
              <a:t>Post scrutiny - compilation of due payment to respective service providers</a:t>
            </a:r>
          </a:p>
          <a:p>
            <a:pPr marL="285750" indent="-285750" defTabSz="457200" eaLnBrk="1" hangingPunct="1">
              <a:buFont typeface="Arial" panose="020B0604020202020204" pitchFamily="34" charset="0"/>
              <a:buChar char="•"/>
            </a:pPr>
            <a:r>
              <a:rPr lang="en-GB" dirty="0" smtClean="0"/>
              <a:t>Accounting by external system or insurance system?</a:t>
            </a:r>
          </a:p>
          <a:p>
            <a:pPr marL="285750" indent="-285750" defTabSz="457200" eaLnBrk="1" hangingPunct="1">
              <a:buFont typeface="Arial" panose="020B0604020202020204" pitchFamily="34" charset="0"/>
              <a:buChar char="•"/>
            </a:pPr>
            <a:r>
              <a:rPr lang="en-GB" dirty="0" smtClean="0"/>
              <a:t>External accounting system then’</a:t>
            </a:r>
          </a:p>
          <a:p>
            <a:pPr marL="323850" lvl="1" indent="-285750" defTabSz="457200" eaLnBrk="1" hangingPunct="1">
              <a:buFont typeface="Arial" panose="020B0604020202020204" pitchFamily="34" charset="0"/>
              <a:buChar char="•"/>
            </a:pPr>
            <a:r>
              <a:rPr lang="en-GB" dirty="0" smtClean="0"/>
              <a:t>Process of initiation of payment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9C5A3-A91B-4F9D-8B6A-471B2D10D7D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631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0B18FB27-42E0-284F-8BC6-3D025426D24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89FAB4-1EE9-3940-BB55-A2083FA837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80773"/>
            <a:ext cx="9144000" cy="2387600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b"/>
          <a:lstStyle>
            <a:lvl1pPr algn="ctr">
              <a:defRPr sz="6000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de-DE" dirty="0" err="1" smtClean="0"/>
              <a:t>openIMIS</a:t>
            </a:r>
            <a:r>
              <a:rPr lang="de-DE" dirty="0" smtClean="0"/>
              <a:t> </a:t>
            </a:r>
            <a:r>
              <a:rPr lang="de-DE" dirty="0" err="1" smtClean="0"/>
              <a:t>Generic</a:t>
            </a:r>
            <a:r>
              <a:rPr lang="de-DE" dirty="0" smtClean="0"/>
              <a:t> Training Approach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282F92D-6907-CE45-97F2-CB51EBFE09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60448"/>
            <a:ext cx="9144000" cy="1655762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35F22D5-F5C2-CF4F-82C8-120C447CB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324" y="768214"/>
            <a:ext cx="1691351" cy="179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133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BD232F73-696F-B24C-8E4D-70398434508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D1A6AD8C-A040-3F4D-A16F-861DC13FC4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6041"/>
            <a:ext cx="5181600" cy="4000921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smtClean="0">
                <a:solidFill>
                  <a:schemeClr val="bg1"/>
                </a:solidFill>
                <a:effectLst/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3A6C929-E4DF-8742-9F78-931FF64663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7"/>
            <a:ext cx="1409700" cy="47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318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1CB35-E711-4731-BFFC-56016AD784C5}" type="datetime1">
              <a:rPr lang="de-DE" smtClean="0"/>
              <a:t>27.01.2020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1208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A65BC6-95DA-3F48-BF65-C5E7CCCF94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Contents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7216DD-2CF0-5247-A898-4D1031478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baseline="0"/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2pPr>
          </a:lstStyle>
          <a:p>
            <a:pPr lvl="1"/>
            <a:endParaRPr lang="en-US" dirty="0" smtClean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300BFD-D844-9842-A98E-FDBEDB7E7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321E3-CF3A-4AA1-BE89-566304B998BD}" type="datetime1">
              <a:rPr lang="de-DE" smtClean="0"/>
              <a:t>27.01.2020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7E9B01-2145-DB4D-90C0-FE8CC55F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35C545E5-C7BF-D64D-87F1-7981E9539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3773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0A9FBBF1-2128-0D46-A903-D4383F5E4CF1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EF33ECA-2998-6E4B-AE2D-2D3C6B6F64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67500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949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BD232F73-696F-B24C-8E4D-70398434508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518EEE-8038-AC46-B178-685061859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b"/>
          <a:lstStyle>
            <a:lvl1pPr algn="ctr">
              <a:defRPr sz="6000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8461E53-3DDD-3042-B451-43C390ACF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DBAD0A3-FBA4-9647-B602-38897102E7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7"/>
            <a:ext cx="1409700" cy="47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80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A65BC6-95DA-3F48-BF65-C5E7CCCF9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aseline="0"/>
            </a:lvl1pPr>
          </a:lstStyle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7216DD-2CF0-5247-A898-4D1031478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pPr lvl="0"/>
            <a:endParaRPr lang="en-US" dirty="0" smtClean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300BFD-D844-9842-A98E-FDBEDB7E7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DE589-EB46-41C1-A472-06C1897FCDC7}" type="datetime1">
              <a:rPr lang="de-DE" smtClean="0"/>
              <a:t>27.01.2020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7E9B01-2145-DB4D-90C0-FE8CC55F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35C545E5-C7BF-D64D-87F1-7981E9539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3773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0A9FBBF1-2128-0D46-A903-D4383F5E4CF1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EF33ECA-2998-6E4B-AE2D-2D3C6B6F64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395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EE2CCA-CF02-5743-A416-A289D4D5C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9E6B7A6-870F-5949-8848-F27FCA771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1FEC8-9FC2-4711-8ABD-302DC55FB097}" type="datetime1">
              <a:rPr lang="de-DE" smtClean="0"/>
              <a:t>27.01.2020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6D04E6D-824C-CA4A-8678-8E2407335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4F5F41F-7EAB-D343-9AD6-4E650724A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‹#›</a:t>
            </a:fld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2A50E75-4AF1-1440-98AC-6D7B898E4A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61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A65BC6-95DA-3F48-BF65-C5E7CCCF9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aseline="0"/>
            </a:lvl1pPr>
          </a:lstStyle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7216DD-2CF0-5247-A898-4D1031478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pPr lvl="0"/>
            <a:endParaRPr lang="en-US" dirty="0" smtClean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300BFD-D844-9842-A98E-FDBEDB7E7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AE464-831C-44EA-B467-A254E0CD8FBE}" type="datetime1">
              <a:rPr lang="de-DE" smtClean="0"/>
              <a:t>27.01.2020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7E9B01-2145-DB4D-90C0-FE8CC55F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35C545E5-C7BF-D64D-87F1-7981E9539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3773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0A9FBBF1-2128-0D46-A903-D4383F5E4CF1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EF33ECA-2998-6E4B-AE2D-2D3C6B6F64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251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EE2CCA-CF02-5743-A416-A289D4D5C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CF97C85-F75B-394B-B9A8-498A7AC56E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6041"/>
            <a:ext cx="5181600" cy="4000921"/>
          </a:xfrm>
        </p:spPr>
        <p:txBody>
          <a:bodyPr/>
          <a:lstStyle>
            <a:lvl1pPr algn="ctr">
              <a:defRPr baseline="0"/>
            </a:lvl1pPr>
            <a:lvl2pPr marL="800100" marR="0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lvl2pPr>
            <a:lvl3pPr>
              <a:defRPr/>
            </a:lvl3pPr>
          </a:lstStyle>
          <a:p>
            <a:pPr lvl="0"/>
            <a:endParaRPr lang="en-US" dirty="0" smtClean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9942077-9076-BD45-82A4-8F713976759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2176041"/>
            <a:ext cx="5181600" cy="4000921"/>
          </a:xfrm>
        </p:spPr>
        <p:txBody>
          <a:bodyPr/>
          <a:lstStyle>
            <a:lvl1pPr algn="ctr">
              <a:defRPr/>
            </a:lvl1pPr>
          </a:lstStyle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9E6B7A6-870F-5949-8848-F27FCA771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76D6-6BC1-4230-935E-FBA5B61EC866}" type="datetime1">
              <a:rPr lang="de-DE" smtClean="0"/>
              <a:t>27.01.2020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6D04E6D-824C-CA4A-8678-8E2407335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4F5F41F-7EAB-D343-9AD6-4E650724A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‹#›</a:t>
            </a:fld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2A50E75-4AF1-1440-98AC-6D7B898E4A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078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B613CF-6DC7-EF4E-A41B-78295C63A8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1224801-83C3-FD4A-9F2D-DB633819E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97D7A-4085-483E-A03E-228E217D5CFE}" type="datetime1">
              <a:rPr lang="de-DE" smtClean="0"/>
              <a:t>27.01.2020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C6868E9-4FB5-D24A-B901-41F1FCCF6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04F39F7-1ED7-DB46-A4E6-DCB6D1D5B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‹#›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EFE8E75-B035-2345-8EC0-D192FC9EBD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899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A25366-F27F-014D-80AE-4C0F93A7B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8FB99-B42D-4913-B77A-B5CC82E082E0}" type="datetime1">
              <a:rPr lang="de-DE" smtClean="0"/>
              <a:t>27.01.2020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C6E91EE-04A7-6545-AEAC-1FA0457E0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240ABEB-8F0B-4042-BFEC-FC32772AC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‹#›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A107A4E-F480-B840-99A1-E7A94FEEA9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883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F28167B-32A2-0448-8CFF-4DF40AEA0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2243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423466F-B552-DA42-A04B-EAFA1317B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64465"/>
            <a:ext cx="10515600" cy="4012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4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AF2E70-6F05-9641-B535-C481861ED8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accent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60C6FC4C-808D-45CD-8BEA-932AA6439A80}" type="datetime1">
              <a:rPr lang="de-DE" smtClean="0"/>
              <a:t>27.01.2020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E6CC905-7515-524F-9C91-FD40AEF85C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F2C558-D589-9546-A818-9AD8B89D1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3773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0A9FBBF1-2128-0D46-A903-D4383F5E4CF1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0911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52" r:id="rId5"/>
    <p:sldLayoutId id="2147483663" r:id="rId6"/>
    <p:sldLayoutId id="2147483662" r:id="rId7"/>
    <p:sldLayoutId id="2147483654" r:id="rId8"/>
    <p:sldLayoutId id="2147483655" r:id="rId9"/>
    <p:sldLayoutId id="2147483660" r:id="rId10"/>
    <p:sldLayoutId id="214748366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2000" b="0" i="0" kern="1200">
          <a:solidFill>
            <a:schemeClr val="accent5"/>
          </a:solidFill>
          <a:latin typeface="Poppins" pitchFamily="2" charset="77"/>
          <a:ea typeface="+mn-ea"/>
          <a:cs typeface="Poppins" pitchFamily="2" charset="77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800" b="0" i="0" kern="1200">
          <a:solidFill>
            <a:schemeClr val="accent5"/>
          </a:solidFill>
          <a:latin typeface="Poppins" pitchFamily="2" charset="77"/>
          <a:ea typeface="+mn-ea"/>
          <a:cs typeface="Poppins" pitchFamily="2" charset="77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ymbol" pitchFamily="2" charset="2"/>
        <a:buNone/>
        <a:defRPr sz="1800" b="0" i="0" kern="1200">
          <a:solidFill>
            <a:schemeClr val="accent6"/>
          </a:solidFill>
          <a:latin typeface="Poppins Light" pitchFamily="2" charset="77"/>
          <a:ea typeface="+mn-ea"/>
          <a:cs typeface="Poppins Light" pitchFamily="2" charset="77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ymbol" pitchFamily="2" charset="2"/>
        <a:buNone/>
        <a:defRPr sz="1800" b="0" i="0" kern="1200">
          <a:solidFill>
            <a:schemeClr val="accent6"/>
          </a:solidFill>
          <a:latin typeface="Poppins ExtraLight" pitchFamily="2" charset="77"/>
          <a:ea typeface="+mn-ea"/>
          <a:cs typeface="Poppins ExtraLight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32.png"/><Relationship Id="rId18" Type="http://schemas.openxmlformats.org/officeDocument/2006/relationships/image" Target="../media/image31.jpeg"/><Relationship Id="rId3" Type="http://schemas.openxmlformats.org/officeDocument/2006/relationships/image" Target="../media/image17.png"/><Relationship Id="rId21" Type="http://schemas.openxmlformats.org/officeDocument/2006/relationships/image" Target="../media/image16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17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9.jpeg"/><Relationship Id="rId20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png"/><Relationship Id="rId15" Type="http://schemas.openxmlformats.org/officeDocument/2006/relationships/image" Target="../media/image34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18.png"/><Relationship Id="rId9" Type="http://schemas.openxmlformats.org/officeDocument/2006/relationships/image" Target="../media/image25.jpeg"/><Relationship Id="rId1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3.jpeg"/><Relationship Id="rId18" Type="http://schemas.openxmlformats.org/officeDocument/2006/relationships/image" Target="../media/image48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2.jpeg"/><Relationship Id="rId17" Type="http://schemas.openxmlformats.org/officeDocument/2006/relationships/image" Target="../media/image47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9.wmf"/><Relationship Id="rId11" Type="http://schemas.openxmlformats.org/officeDocument/2006/relationships/image" Target="../media/image26.png"/><Relationship Id="rId5" Type="http://schemas.openxmlformats.org/officeDocument/2006/relationships/image" Target="../media/image38.png"/><Relationship Id="rId15" Type="http://schemas.openxmlformats.org/officeDocument/2006/relationships/image" Target="../media/image45.jpeg"/><Relationship Id="rId10" Type="http://schemas.openxmlformats.org/officeDocument/2006/relationships/image" Target="../media/image25.jpeg"/><Relationship Id="rId19" Type="http://schemas.openxmlformats.org/officeDocument/2006/relationships/image" Target="../media/image49.png"/><Relationship Id="rId4" Type="http://schemas.openxmlformats.org/officeDocument/2006/relationships/image" Target="../media/image37.png"/><Relationship Id="rId9" Type="http://schemas.openxmlformats.org/officeDocument/2006/relationships/image" Target="../media/image18.png"/><Relationship Id="rId1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52.png"/><Relationship Id="rId3" Type="http://schemas.openxmlformats.org/officeDocument/2006/relationships/image" Target="../media/image36.png"/><Relationship Id="rId7" Type="http://schemas.openxmlformats.org/officeDocument/2006/relationships/image" Target="../media/image44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3.jpeg"/><Relationship Id="rId11" Type="http://schemas.openxmlformats.org/officeDocument/2006/relationships/image" Target="../media/image22.jpeg"/><Relationship Id="rId5" Type="http://schemas.openxmlformats.org/officeDocument/2006/relationships/image" Target="../media/image42.jpeg"/><Relationship Id="rId10" Type="http://schemas.openxmlformats.org/officeDocument/2006/relationships/image" Target="../media/image50.png"/><Relationship Id="rId4" Type="http://schemas.openxmlformats.org/officeDocument/2006/relationships/image" Target="../media/image37.png"/><Relationship Id="rId9" Type="http://schemas.openxmlformats.org/officeDocument/2006/relationships/image" Target="../media/image46.png"/><Relationship Id="rId1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46.png"/><Relationship Id="rId3" Type="http://schemas.openxmlformats.org/officeDocument/2006/relationships/image" Target="../media/image37.png"/><Relationship Id="rId7" Type="http://schemas.openxmlformats.org/officeDocument/2006/relationships/image" Target="../media/image47.jpeg"/><Relationship Id="rId12" Type="http://schemas.openxmlformats.org/officeDocument/2006/relationships/image" Target="../media/image22.jpeg"/><Relationship Id="rId17" Type="http://schemas.openxmlformats.org/officeDocument/2006/relationships/image" Target="../media/image58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5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1.jpeg"/><Relationship Id="rId11" Type="http://schemas.openxmlformats.org/officeDocument/2006/relationships/image" Target="../media/image57.png"/><Relationship Id="rId5" Type="http://schemas.openxmlformats.org/officeDocument/2006/relationships/image" Target="../media/image53.png"/><Relationship Id="rId15" Type="http://schemas.openxmlformats.org/officeDocument/2006/relationships/image" Target="../media/image44.png"/><Relationship Id="rId10" Type="http://schemas.openxmlformats.org/officeDocument/2006/relationships/image" Target="../media/image56.png"/><Relationship Id="rId4" Type="http://schemas.openxmlformats.org/officeDocument/2006/relationships/image" Target="../media/image39.wmf"/><Relationship Id="rId9" Type="http://schemas.openxmlformats.org/officeDocument/2006/relationships/image" Target="../media/image55.gif"/><Relationship Id="rId1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49.png"/><Relationship Id="rId3" Type="http://schemas.openxmlformats.org/officeDocument/2006/relationships/image" Target="../media/image37.png"/><Relationship Id="rId7" Type="http://schemas.openxmlformats.org/officeDocument/2006/relationships/image" Target="../media/image47.jpe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1.jpeg"/><Relationship Id="rId11" Type="http://schemas.openxmlformats.org/officeDocument/2006/relationships/image" Target="../media/image57.png"/><Relationship Id="rId5" Type="http://schemas.openxmlformats.org/officeDocument/2006/relationships/image" Target="../media/image53.png"/><Relationship Id="rId10" Type="http://schemas.openxmlformats.org/officeDocument/2006/relationships/image" Target="../media/image56.png"/><Relationship Id="rId4" Type="http://schemas.openxmlformats.org/officeDocument/2006/relationships/image" Target="../media/image39.wmf"/><Relationship Id="rId9" Type="http://schemas.openxmlformats.org/officeDocument/2006/relationships/image" Target="../media/image55.gif"/><Relationship Id="rId14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58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37.png"/><Relationship Id="rId2" Type="http://schemas.openxmlformats.org/officeDocument/2006/relationships/image" Target="../media/image15.jpe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11" Type="http://schemas.openxmlformats.org/officeDocument/2006/relationships/image" Target="../media/image27.jpeg"/><Relationship Id="rId5" Type="http://schemas.openxmlformats.org/officeDocument/2006/relationships/image" Target="../media/image19.png"/><Relationship Id="rId15" Type="http://schemas.openxmlformats.org/officeDocument/2006/relationships/image" Target="../media/image60.jpeg"/><Relationship Id="rId10" Type="http://schemas.openxmlformats.org/officeDocument/2006/relationships/image" Target="../media/image26.png"/><Relationship Id="rId4" Type="http://schemas.openxmlformats.org/officeDocument/2006/relationships/image" Target="../media/image18.png"/><Relationship Id="rId9" Type="http://schemas.openxmlformats.org/officeDocument/2006/relationships/image" Target="../media/image25.jpeg"/><Relationship Id="rId14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19.png"/><Relationship Id="rId3" Type="http://schemas.openxmlformats.org/officeDocument/2006/relationships/image" Target="../media/image16.jpeg"/><Relationship Id="rId7" Type="http://schemas.openxmlformats.org/officeDocument/2006/relationships/image" Target="../media/image22.jpeg"/><Relationship Id="rId12" Type="http://schemas.openxmlformats.org/officeDocument/2006/relationships/image" Target="../media/image6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11" Type="http://schemas.openxmlformats.org/officeDocument/2006/relationships/image" Target="../media/image20.png"/><Relationship Id="rId5" Type="http://schemas.openxmlformats.org/officeDocument/2006/relationships/image" Target="../media/image18.png"/><Relationship Id="rId10" Type="http://schemas.openxmlformats.org/officeDocument/2006/relationships/image" Target="../media/image27.jpeg"/><Relationship Id="rId4" Type="http://schemas.openxmlformats.org/officeDocument/2006/relationships/image" Target="../media/image17.png"/><Relationship Id="rId9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thenounproject.com/search/?q=medication&amp;i=1091553" TargetMode="External"/><Relationship Id="rId3" Type="http://schemas.openxmlformats.org/officeDocument/2006/relationships/hyperlink" Target="https://thenounproject.com/search/?q=protection%20of%20family&amp;i=240534" TargetMode="External"/><Relationship Id="rId7" Type="http://schemas.openxmlformats.org/officeDocument/2006/relationships/hyperlink" Target="https://thenounproject.com/search/?q=pharmacy&amp;i=1949514" TargetMode="External"/><Relationship Id="rId2" Type="http://schemas.openxmlformats.org/officeDocument/2006/relationships/hyperlink" Target="https://creativecommons.org/licenses/by/3.0/us/legalcod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henounproject.com/term/hospital/2390457/" TargetMode="External"/><Relationship Id="rId11" Type="http://schemas.openxmlformats.org/officeDocument/2006/relationships/hyperlink" Target="https://thenounproject.com/search/?q=worker&amp;i=892650" TargetMode="External"/><Relationship Id="rId5" Type="http://schemas.openxmlformats.org/officeDocument/2006/relationships/hyperlink" Target="https://thenounproject.com/search/?q=hospital&amp;i=2829615" TargetMode="External"/><Relationship Id="rId10" Type="http://schemas.openxmlformats.org/officeDocument/2006/relationships/hyperlink" Target="https://thenounproject.com/search/?q=mobile%20network&amp;i=996152" TargetMode="External"/><Relationship Id="rId4" Type="http://schemas.openxmlformats.org/officeDocument/2006/relationships/hyperlink" Target="https://thenounproject.com/search/?q=payment&amp;i=2047581" TargetMode="External"/><Relationship Id="rId9" Type="http://schemas.openxmlformats.org/officeDocument/2006/relationships/hyperlink" Target="https://thenounproject.com/search/?q=send%20to%20server&amp;i=1661754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thenounproject.com/search/?q=flyers&amp;i=1697078" TargetMode="External"/><Relationship Id="rId3" Type="http://schemas.openxmlformats.org/officeDocument/2006/relationships/hyperlink" Target="https://thenounproject.com/term/contract-document/1748473/" TargetMode="External"/><Relationship Id="rId7" Type="http://schemas.openxmlformats.org/officeDocument/2006/relationships/hyperlink" Target="https://thenounproject.com/search/?q=smart%20card&amp;i=2516653" TargetMode="External"/><Relationship Id="rId2" Type="http://schemas.openxmlformats.org/officeDocument/2006/relationships/hyperlink" Target="https://creativecommons.org/licenses/by/3.0/us/legalcod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henounproject.com/search/?q=picture%20of%20a%20person&amp;i=960497" TargetMode="External"/><Relationship Id="rId11" Type="http://schemas.openxmlformats.org/officeDocument/2006/relationships/hyperlink" Target="https://thenounproject.com/search/?q=money%20and%20receipt&amp;i=888022" TargetMode="External"/><Relationship Id="rId5" Type="http://schemas.openxmlformats.org/officeDocument/2006/relationships/hyperlink" Target="https://thenounproject.com/search/?q=take%20a%20picture&amp;i=718944" TargetMode="External"/><Relationship Id="rId10" Type="http://schemas.openxmlformats.org/officeDocument/2006/relationships/hyperlink" Target="https://thenounproject.com/search/?q=visit%20a%20house&amp;i=1283924" TargetMode="External"/><Relationship Id="rId4" Type="http://schemas.openxmlformats.org/officeDocument/2006/relationships/hyperlink" Target="https://thenounproject.com/search/?q=write%20document&amp;i=403326" TargetMode="External"/><Relationship Id="rId9" Type="http://schemas.openxmlformats.org/officeDocument/2006/relationships/hyperlink" Target="https://thenounproject.com/search/?q=id&amp;i=1703885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thenounproject.com/search/?q=question%20mark&amp;i=2302546" TargetMode="External"/><Relationship Id="rId3" Type="http://schemas.openxmlformats.org/officeDocument/2006/relationships/hyperlink" Target="https://thenounproject.com/search/?q=doctor&amp;i=803513" TargetMode="External"/><Relationship Id="rId7" Type="http://schemas.openxmlformats.org/officeDocument/2006/relationships/hyperlink" Target="https://thenounproject.com/search/?q=dislike&amp;i=939689" TargetMode="External"/><Relationship Id="rId12" Type="http://schemas.openxmlformats.org/officeDocument/2006/relationships/hyperlink" Target="https://thenounproject.com/search/?q=person%20walking&amp;i=117151" TargetMode="External"/><Relationship Id="rId2" Type="http://schemas.openxmlformats.org/officeDocument/2006/relationships/hyperlink" Target="https://creativecommons.org/licenses/by/3.0/us/legalcod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henounproject.com/search/?q=like&amp;i=1939579" TargetMode="External"/><Relationship Id="rId11" Type="http://schemas.openxmlformats.org/officeDocument/2006/relationships/hyperlink" Target="https://thenounproject.com/search/?q=family%20with%20grandparents&amp;creator=1840742&amp;i=1915285" TargetMode="External"/><Relationship Id="rId5" Type="http://schemas.openxmlformats.org/officeDocument/2006/relationships/hyperlink" Target="https://thenounproject.com/search/?q=computer%20with%20checks&amp;i=2787332" TargetMode="External"/><Relationship Id="rId10" Type="http://schemas.openxmlformats.org/officeDocument/2006/relationships/hyperlink" Target="https://thenounproject.com/search/?q=scan%20qr%20code&amp;i=1890475" TargetMode="External"/><Relationship Id="rId4" Type="http://schemas.openxmlformats.org/officeDocument/2006/relationships/hyperlink" Target="https://thenounproject.com/search/?q=show%20card&amp;i=17310" TargetMode="External"/><Relationship Id="rId9" Type="http://schemas.openxmlformats.org/officeDocument/2006/relationships/hyperlink" Target="https://thenounproject.com/search/?q=smartphone%20with%20list&amp;i=648841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jpeg"/><Relationship Id="rId18" Type="http://schemas.openxmlformats.org/officeDocument/2006/relationships/image" Target="../media/image30.jpe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12" Type="http://schemas.openxmlformats.org/officeDocument/2006/relationships/image" Target="../media/image24.jpeg"/><Relationship Id="rId17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8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11" Type="http://schemas.openxmlformats.org/officeDocument/2006/relationships/image" Target="../media/image23.jpeg"/><Relationship Id="rId5" Type="http://schemas.openxmlformats.org/officeDocument/2006/relationships/image" Target="../media/image17.png"/><Relationship Id="rId15" Type="http://schemas.openxmlformats.org/officeDocument/2006/relationships/image" Target="../media/image27.jpeg"/><Relationship Id="rId10" Type="http://schemas.openxmlformats.org/officeDocument/2006/relationships/image" Target="../media/image22.jpeg"/><Relationship Id="rId19" Type="http://schemas.openxmlformats.org/officeDocument/2006/relationships/image" Target="../media/image31.jpeg"/><Relationship Id="rId4" Type="http://schemas.openxmlformats.org/officeDocument/2006/relationships/image" Target="../media/image16.jpe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01800" y="297447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sz="4800" dirty="0" smtClean="0"/>
              <a:t>Introduction - </a:t>
            </a:r>
            <a:br>
              <a:rPr lang="en-GB" sz="4800" dirty="0" smtClean="0"/>
            </a:br>
            <a:r>
              <a:rPr lang="en-GB" sz="4000" dirty="0" smtClean="0"/>
              <a:t>Health Financing Mechanisms and Insurance Processes</a:t>
            </a:r>
            <a:br>
              <a:rPr lang="en-GB" sz="4000" dirty="0" smtClean="0"/>
            </a:br>
            <a:r>
              <a:rPr lang="en-GB" sz="4000" dirty="0"/>
              <a:t/>
            </a:r>
            <a:br>
              <a:rPr lang="en-GB" sz="4000" dirty="0"/>
            </a:br>
            <a:endParaRPr lang="en-GB" sz="3100" dirty="0"/>
          </a:p>
        </p:txBody>
      </p:sp>
    </p:spTree>
    <p:extLst>
      <p:ext uri="{BB962C8B-B14F-4D97-AF65-F5344CB8AC3E}">
        <p14:creationId xmlns:p14="http://schemas.microsoft.com/office/powerpoint/2010/main" val="206501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ent-Up Arrow 16"/>
          <p:cNvSpPr/>
          <p:nvPr/>
        </p:nvSpPr>
        <p:spPr>
          <a:xfrm rot="16200000">
            <a:off x="7894592" y="2753814"/>
            <a:ext cx="2644758" cy="948359"/>
          </a:xfrm>
          <a:prstGeom prst="bentUpArrow">
            <a:avLst>
              <a:gd name="adj1" fmla="val 18922"/>
              <a:gd name="adj2" fmla="val 25000"/>
              <a:gd name="adj3" fmla="val 30095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20497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881" y="1912396"/>
            <a:ext cx="144293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4967">
            <a:off x="9332806" y="5288827"/>
            <a:ext cx="818099" cy="56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566" y="3816658"/>
            <a:ext cx="995857" cy="885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C:\Users\srivsi\AppData\Local\Microsoft\Windows\Temporary Internet Files\Content.IE5\MQ4LQITT\j0387150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095" y="4968401"/>
            <a:ext cx="1228345" cy="136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Plus 30"/>
          <p:cNvSpPr/>
          <p:nvPr/>
        </p:nvSpPr>
        <p:spPr>
          <a:xfrm>
            <a:off x="6707611" y="1954339"/>
            <a:ext cx="453781" cy="457200"/>
          </a:xfrm>
          <a:prstGeom prst="mathPlu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1026" name="Picture 2" descr="C:\Users\srivsi\AppData\Local\Microsoft\Windows\Temporary Internet Files\Content.IE5\C1RPMU8S\2327808306_40630c7a99_o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495" y="1652202"/>
            <a:ext cx="717707" cy="82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rivsi\AppData\Local\Microsoft\Windows\Temporary Internet Files\Content.IE5\O5FBAJID\iriszdiagnosztika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391" y="2400004"/>
            <a:ext cx="457529" cy="44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753763" y="4749425"/>
            <a:ext cx="2734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ID </a:t>
            </a:r>
            <a:r>
              <a:rPr lang="en-GB" dirty="0" smtClean="0"/>
              <a:t>no./Policy no. &amp; card </a:t>
            </a:r>
            <a:endParaRPr lang="en-GB" dirty="0"/>
          </a:p>
        </p:txBody>
      </p:sp>
      <p:pic>
        <p:nvPicPr>
          <p:cNvPr id="1030" name="Picture 6" descr="C:\Users\srivsi\AppData\Local\Microsoft\Windows\Temporary Internet Files\Content.IE5\DP88JB1M\Smart-Card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901" y="5076470"/>
            <a:ext cx="699714" cy="78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srivsi\AppData\Local\Microsoft\Windows\Temporary Internet Files\Content.IE5\O5FBAJID\id-card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253" y="5859813"/>
            <a:ext cx="783860" cy="58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Plus 36"/>
          <p:cNvSpPr/>
          <p:nvPr/>
        </p:nvSpPr>
        <p:spPr>
          <a:xfrm>
            <a:off x="8671074" y="5554107"/>
            <a:ext cx="453781" cy="457200"/>
          </a:xfrm>
          <a:prstGeom prst="mathPlu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1037" name="Picture 13" descr="C:\Users\srivsi\AppData\Local\Microsoft\Windows\Temporary Internet Files\Content.IE5\C1RPMU8S\6-CDC-Outbreak-Safety-Kit-Brochure-2[1]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396" y="5379733"/>
            <a:ext cx="1189488" cy="87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srivsi\AppData\Local\Microsoft\Windows\Temporary Internet Files\Content.IE5\O5FBAJID\2962789411_4ce99c108a[1]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076" y="2258046"/>
            <a:ext cx="600998" cy="78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ight Arrow 46"/>
          <p:cNvSpPr/>
          <p:nvPr/>
        </p:nvSpPr>
        <p:spPr>
          <a:xfrm>
            <a:off x="3525789" y="5757623"/>
            <a:ext cx="3600417" cy="461963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4967">
            <a:off x="5080789" y="4981605"/>
            <a:ext cx="412390" cy="28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6" descr="C:\Users\srivsi\AppData\Local\Microsoft\Windows\Temporary Internet Files\Content.IE5\DP88JB1M\Smart-Card[1]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840" y="4934091"/>
            <a:ext cx="352714" cy="39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7" descr="C:\Users\srivsi\AppData\Local\Microsoft\Windows\Temporary Internet Files\Content.IE5\O5FBAJID\id-card[1]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276" y="5407678"/>
            <a:ext cx="395131" cy="29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ight Arrow 37"/>
          <p:cNvSpPr/>
          <p:nvPr/>
        </p:nvSpPr>
        <p:spPr>
          <a:xfrm rot="8588923">
            <a:off x="3295180" y="3923291"/>
            <a:ext cx="3325073" cy="416934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42" name="Picture 2" descr="C:\Users\srivsi\AppData\Local\Microsoft\Windows\Temporary Internet Files\Content.IE5\C1RPMU8S\2327808306_40630c7a99_o[1]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721" y="3222944"/>
            <a:ext cx="514066" cy="58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" descr="C:\Users\srivsi\AppData\Local\Microsoft\Windows\Temporary Internet Files\Content.IE5\O5FBAJID\iriszdiagnosztika[1]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214" y="3460908"/>
            <a:ext cx="262226" cy="25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4" descr="C:\Users\srivsi\AppData\Local\Microsoft\Windows\Temporary Internet Files\Content.IE5\O5FBAJID\2962789411_4ce99c108a[1]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729" y="3588947"/>
            <a:ext cx="506565" cy="65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881095" y="6197451"/>
            <a:ext cx="1038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Insurer</a:t>
            </a:r>
          </a:p>
        </p:txBody>
      </p:sp>
      <p:pic>
        <p:nvPicPr>
          <p:cNvPr id="40" name="Picture 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998" y="5327020"/>
            <a:ext cx="510525" cy="454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itle 1"/>
          <p:cNvSpPr txBox="1">
            <a:spLocks/>
          </p:cNvSpPr>
          <p:nvPr/>
        </p:nvSpPr>
        <p:spPr>
          <a:xfrm>
            <a:off x="829340" y="1132243"/>
            <a:ext cx="9490137" cy="9623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r>
              <a:rPr lang="en-GB" sz="2800" kern="0" dirty="0" smtClean="0"/>
              <a:t>Enrolment Process II – Existing lists </a:t>
            </a:r>
            <a:r>
              <a:rPr lang="en-GB" sz="2800" kern="0" dirty="0" err="1" smtClean="0"/>
              <a:t>eg</a:t>
            </a:r>
            <a:r>
              <a:rPr lang="en-GB" sz="2800" kern="0" dirty="0" smtClean="0"/>
              <a:t>. Company </a:t>
            </a:r>
            <a:endParaRPr lang="en-GB" sz="2600" dirty="0"/>
          </a:p>
        </p:txBody>
      </p:sp>
      <p:sp>
        <p:nvSpPr>
          <p:cNvPr id="46" name="Content Placeholder 2"/>
          <p:cNvSpPr txBox="1">
            <a:spLocks/>
          </p:cNvSpPr>
          <p:nvPr/>
        </p:nvSpPr>
        <p:spPr>
          <a:xfrm>
            <a:off x="838200" y="2164465"/>
            <a:ext cx="9482147" cy="4012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accent5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accent5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itchFamily="2" charset="2"/>
              <a:buNone/>
              <a:defRPr sz="1800" b="0" i="0" kern="1200">
                <a:solidFill>
                  <a:schemeClr val="accent6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itchFamily="2" charset="2"/>
              <a:buNone/>
              <a:defRPr sz="1800" b="0" i="0" kern="1200">
                <a:solidFill>
                  <a:schemeClr val="accent6"/>
                </a:solidFill>
                <a:latin typeface="Poppins ExtraLight" pitchFamily="2" charset="77"/>
                <a:ea typeface="+mn-ea"/>
                <a:cs typeface="Poppins Extra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en-GB" sz="2200" dirty="0"/>
          </a:p>
        </p:txBody>
      </p:sp>
      <p:pic>
        <p:nvPicPr>
          <p:cNvPr id="53" name="Picture 5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63" y="4020363"/>
            <a:ext cx="640515" cy="760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54" name="Right Arrow 53"/>
          <p:cNvSpPr/>
          <p:nvPr/>
        </p:nvSpPr>
        <p:spPr>
          <a:xfrm rot="3963841">
            <a:off x="1466784" y="4985139"/>
            <a:ext cx="812532" cy="416934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55" name="TextBox 54"/>
          <p:cNvSpPr txBox="1"/>
          <p:nvPr/>
        </p:nvSpPr>
        <p:spPr>
          <a:xfrm>
            <a:off x="774488" y="3422836"/>
            <a:ext cx="2808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Info is Full or partial</a:t>
            </a:r>
            <a:endParaRPr lang="en-GB" dirty="0"/>
          </a:p>
        </p:txBody>
      </p:sp>
      <p:pic>
        <p:nvPicPr>
          <p:cNvPr id="56" name="Picture 1" descr="Description: http://www.io.tudelft.nl/fileadmin/Faculteit/IO/Onderzoek/Projecten/Base_of_the_Pyramid/Student_Projects/Cale_Thompson/img/photo_for_the_online_profile_Cale_thompson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538" y="2967854"/>
            <a:ext cx="1873410" cy="107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106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381" y="3689270"/>
            <a:ext cx="989996" cy="618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35" y="2094752"/>
            <a:ext cx="990251" cy="993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144" y="2535734"/>
            <a:ext cx="702966" cy="59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3" name="Picture 8" descr="C:\Users\yanngelister\AppData\Local\Microsoft\Windows\Temporary Internet Files\Content.IE5\QHVZLDHN\MC900436131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050" y="4278192"/>
            <a:ext cx="1165189" cy="117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4011541" y="2712128"/>
            <a:ext cx="1979146" cy="86015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34833" idx="3"/>
            <a:endCxn id="34823" idx="0"/>
          </p:cNvCxnSpPr>
          <p:nvPr/>
        </p:nvCxnSpPr>
        <p:spPr>
          <a:xfrm>
            <a:off x="7956658" y="2749834"/>
            <a:ext cx="1326987" cy="1528358"/>
          </a:xfrm>
          <a:prstGeom prst="bentConnector2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30" name="TextBox 46"/>
          <p:cNvSpPr txBox="1">
            <a:spLocks noChangeArrowheads="1"/>
          </p:cNvSpPr>
          <p:nvPr/>
        </p:nvSpPr>
        <p:spPr bwMode="auto">
          <a:xfrm>
            <a:off x="8954926" y="5701073"/>
            <a:ext cx="1195810" cy="46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756B99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b="1" dirty="0">
                <a:solidFill>
                  <a:schemeClr val="tx1"/>
                </a:solidFill>
              </a:rPr>
              <a:t>Send patient for treatment</a:t>
            </a:r>
          </a:p>
        </p:txBody>
      </p:sp>
      <p:pic>
        <p:nvPicPr>
          <p:cNvPr id="3483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395" y="2104647"/>
            <a:ext cx="1579263" cy="1290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35" name="Picture 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874" y="4647300"/>
            <a:ext cx="1421980" cy="717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3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472" y="3617074"/>
            <a:ext cx="702966" cy="59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4532082" y="4221212"/>
            <a:ext cx="1322519" cy="27925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/>
              <a:t>EXPIRED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 flipV="1">
            <a:off x="7753254" y="4775450"/>
            <a:ext cx="765325" cy="995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V="1">
            <a:off x="4042381" y="5006005"/>
            <a:ext cx="1942787" cy="4421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>
            <a:off x="3338500" y="3088211"/>
            <a:ext cx="6" cy="46464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58" idx="2"/>
          </p:cNvCxnSpPr>
          <p:nvPr/>
        </p:nvCxnSpPr>
        <p:spPr>
          <a:xfrm flipH="1">
            <a:off x="3119998" y="4656925"/>
            <a:ext cx="1770" cy="52639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3758132" y="4414820"/>
            <a:ext cx="2238271" cy="38198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4967">
            <a:off x="1913618" y="5256892"/>
            <a:ext cx="917233" cy="575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6" descr="C:\Users\srivsi\AppData\Local\Microsoft\Windows\Temporary Internet Files\Content.IE5\DP88JB1M\Smart-Card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127" y="4971996"/>
            <a:ext cx="784503" cy="79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7" descr="C:\Users\srivsi\AppData\Local\Microsoft\Windows\Temporary Internet Files\Content.IE5\O5FBAJID\id-card[1]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203" y="5726114"/>
            <a:ext cx="878843" cy="58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4" name="Straight Connector 83"/>
          <p:cNvCxnSpPr/>
          <p:nvPr/>
        </p:nvCxnSpPr>
        <p:spPr>
          <a:xfrm>
            <a:off x="2191407" y="5359459"/>
            <a:ext cx="1960563" cy="973137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C:\Users\srivsi\AppData\Local\Microsoft\Windows\Temporary Internet Files\Content.IE5\DP88JB1M\Barcode-scanner[1]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12" y="4230837"/>
            <a:ext cx="498924" cy="55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srivsi\AppData\Local\Microsoft\Windows\Temporary Internet Files\Content.IE5\7NAVLU8S\pc208203-all_in_one_sim_smart_card_reader_62_in_1_sd_7in1_ms_3in1_micro_sd_m2_xd_cf_zw_12011_2[1]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868" y="3732552"/>
            <a:ext cx="561240" cy="50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4967">
            <a:off x="3291179" y="2235775"/>
            <a:ext cx="689134" cy="43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6" descr="C:\Users\srivsi\AppData\Local\Microsoft\Windows\Temporary Internet Files\Content.IE5\DP88JB1M\Smart-Card[1]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53" y="2225142"/>
            <a:ext cx="589415" cy="59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7" descr="C:\Users\srivsi\AppData\Local\Microsoft\Windows\Temporary Internet Files\Content.IE5\O5FBAJID\id-card[1]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965" y="2651926"/>
            <a:ext cx="660294" cy="44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srivsi\AppData\Local\Microsoft\Windows\Temporary Internet Files\Content.IE5\O5FBAJID\0060-0808-0514-2460_Accountant_Working_on_an_Adding_Machine_with_a_Bandage_Wrapped_Finger_clipart_image[1]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271" y="3362897"/>
            <a:ext cx="922093" cy="77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Content Placeholder 2"/>
          <p:cNvSpPr txBox="1">
            <a:spLocks/>
          </p:cNvSpPr>
          <p:nvPr/>
        </p:nvSpPr>
        <p:spPr>
          <a:xfrm>
            <a:off x="829035" y="2127183"/>
            <a:ext cx="9460371" cy="405658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accent5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accent5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itchFamily="2" charset="2"/>
              <a:buNone/>
              <a:defRPr sz="1800" b="0" i="0" kern="1200">
                <a:solidFill>
                  <a:schemeClr val="accent6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itchFamily="2" charset="2"/>
              <a:buNone/>
              <a:defRPr sz="1800" b="0" i="0" kern="1200">
                <a:solidFill>
                  <a:schemeClr val="accent6"/>
                </a:solidFill>
                <a:latin typeface="Poppins ExtraLight" pitchFamily="2" charset="77"/>
                <a:ea typeface="+mn-ea"/>
                <a:cs typeface="Poppins Extra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en-GB" sz="2200" dirty="0"/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981740" y="1284643"/>
            <a:ext cx="9490137" cy="9623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r>
              <a:rPr lang="en-GB" sz="2800" dirty="0"/>
              <a:t>Client Service Utilization Process I – Health Facility</a:t>
            </a:r>
            <a:endParaRPr lang="en-GB" altLang="en-US" sz="2800" kern="0" dirty="0"/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981435" y="2279583"/>
            <a:ext cx="9460371" cy="405658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accent5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accent5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itchFamily="2" charset="2"/>
              <a:buNone/>
              <a:defRPr sz="1800" b="0" i="0" kern="1200">
                <a:solidFill>
                  <a:schemeClr val="accent6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itchFamily="2" charset="2"/>
              <a:buNone/>
              <a:defRPr sz="1800" b="0" i="0" kern="1200">
                <a:solidFill>
                  <a:schemeClr val="accent6"/>
                </a:solidFill>
                <a:latin typeface="Poppins ExtraLight" pitchFamily="2" charset="77"/>
                <a:ea typeface="+mn-ea"/>
                <a:cs typeface="Poppins Extra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en-GB" sz="2200" dirty="0"/>
          </a:p>
        </p:txBody>
      </p:sp>
      <p:pic>
        <p:nvPicPr>
          <p:cNvPr id="57" name="Picture 22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1" t="9582" r="9492" b="9931"/>
          <a:stretch/>
        </p:blipFill>
        <p:spPr bwMode="auto">
          <a:xfrm>
            <a:off x="2708790" y="3511089"/>
            <a:ext cx="867438" cy="874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TextBox 57"/>
          <p:cNvSpPr txBox="1"/>
          <p:nvPr/>
        </p:nvSpPr>
        <p:spPr>
          <a:xfrm>
            <a:off x="2602318" y="4349148"/>
            <a:ext cx="1038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Reception</a:t>
            </a:r>
            <a:endParaRPr lang="en-GB" sz="1400" dirty="0"/>
          </a:p>
        </p:txBody>
      </p:sp>
      <p:pic>
        <p:nvPicPr>
          <p:cNvPr id="61" name="Picture 11" descr="C:\Users\Nemec\AppData\Local\Microsoft\Windows\Temporary Internet Files\Content.IE5\Q4RYVWLE\MC900434845[1]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150" y="2679980"/>
            <a:ext cx="1009291" cy="1009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Left-Right Arrow 61"/>
          <p:cNvSpPr/>
          <p:nvPr/>
        </p:nvSpPr>
        <p:spPr>
          <a:xfrm rot="2356010">
            <a:off x="2024986" y="3433280"/>
            <a:ext cx="661370" cy="23492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4" name="TextBox 63"/>
          <p:cNvSpPr txBox="1"/>
          <p:nvPr/>
        </p:nvSpPr>
        <p:spPr>
          <a:xfrm>
            <a:off x="1073102" y="2449892"/>
            <a:ext cx="1211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Central Server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70958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521" y="2486831"/>
            <a:ext cx="1046294" cy="653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827" y="3687164"/>
            <a:ext cx="997306" cy="100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3695626" y="2918097"/>
            <a:ext cx="2981083" cy="455297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474784" y="3885829"/>
            <a:ext cx="1338875" cy="29656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2239223" y="4182392"/>
            <a:ext cx="59870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C:\Users\srivsi\AppData\Local\Microsoft\Windows\Temporary Internet Files\Content.IE5\DP88JB1M\Barcode-scanner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833" y="3113460"/>
            <a:ext cx="609028" cy="68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srivsi\AppData\Local\Microsoft\Windows\Temporary Internet Files\Content.IE5\7NAVLU8S\pc208203-all_in_one_sim_smart_card_reader_62_in_1_sd_7in1_ms_3in1_micro_sd_m2_xd_cf_zw_12011_2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718" y="3020098"/>
            <a:ext cx="784764" cy="70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4967">
            <a:off x="2650560" y="3513497"/>
            <a:ext cx="694044" cy="43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6" descr="C:\Users\srivsi\AppData\Local\Microsoft\Windows\Temporary Internet Files\Content.IE5\DP88JB1M\Smart-Card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722" y="3465665"/>
            <a:ext cx="593614" cy="59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7" descr="C:\Users\srivsi\AppData\Local\Microsoft\Windows\Temporary Internet Files\Content.IE5\O5FBAJID\id-card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523" y="4150655"/>
            <a:ext cx="664998" cy="44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srivsi\AppData\Local\Microsoft\Windows\Temporary Internet Files\Content.IE5\C1RPMU8S\1425663956-outline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57" y="3687823"/>
            <a:ext cx="396012" cy="39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7" descr="C:\Users\srivsi\AppData\Local\Microsoft\Windows\Temporary Internet Files\Content.IE5\MQ4LQITT\j0387150[1]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361" y="2270851"/>
            <a:ext cx="1035020" cy="103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8469416" y="3250041"/>
            <a:ext cx="1600182" cy="438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756B99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100" b="1" dirty="0">
                <a:solidFill>
                  <a:schemeClr val="tx1"/>
                </a:solidFill>
              </a:rPr>
              <a:t>Insurance office or designated person</a:t>
            </a:r>
          </a:p>
        </p:txBody>
      </p:sp>
      <p:pic>
        <p:nvPicPr>
          <p:cNvPr id="45" name="Picture 15" descr="C:\Users\Nemec\AppData\Local\Microsoft\Windows\Temporary Internet Files\Content.IE5\Q4RYVWLE\MC900439798[1]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046" y="4080497"/>
            <a:ext cx="662716" cy="662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22" descr="C:\Users\Nemec\AppData\Local\Microsoft\Windows\Temporary Internet Files\Content.IE5\BDJBG9NR\MC900441338[1]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445" y="5026274"/>
            <a:ext cx="1026402" cy="102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8" name="Straight Arrow Connector 47"/>
          <p:cNvCxnSpPr/>
          <p:nvPr/>
        </p:nvCxnSpPr>
        <p:spPr>
          <a:xfrm>
            <a:off x="3697296" y="4237555"/>
            <a:ext cx="1462600" cy="7071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11" descr="C:\Users\Nemec\AppData\Local\Microsoft\Windows\Temporary Internet Files\Content.IE5\Q4RYVWLE\MC900434845[1]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197" y="4470953"/>
            <a:ext cx="1613146" cy="161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extBox 14"/>
          <p:cNvSpPr txBox="1">
            <a:spLocks noChangeArrowheads="1"/>
          </p:cNvSpPr>
          <p:nvPr/>
        </p:nvSpPr>
        <p:spPr bwMode="auto">
          <a:xfrm>
            <a:off x="8582326" y="5936192"/>
            <a:ext cx="141454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600" dirty="0">
                <a:cs typeface="Arial" charset="0"/>
              </a:rPr>
              <a:t>central server</a:t>
            </a:r>
          </a:p>
        </p:txBody>
      </p:sp>
      <p:sp>
        <p:nvSpPr>
          <p:cNvPr id="55" name="Left-Right Arrow 54"/>
          <p:cNvSpPr/>
          <p:nvPr/>
        </p:nvSpPr>
        <p:spPr>
          <a:xfrm rot="589547">
            <a:off x="6728392" y="4410420"/>
            <a:ext cx="1792026" cy="3500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7" name="Left-Right Arrow 56"/>
          <p:cNvSpPr/>
          <p:nvPr/>
        </p:nvSpPr>
        <p:spPr>
          <a:xfrm rot="21154956">
            <a:off x="6805387" y="5144841"/>
            <a:ext cx="1792026" cy="3500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8" name="Left-Right Arrow 57"/>
          <p:cNvSpPr/>
          <p:nvPr/>
        </p:nvSpPr>
        <p:spPr>
          <a:xfrm rot="5181014">
            <a:off x="8791932" y="3889553"/>
            <a:ext cx="797124" cy="340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981740" y="1284643"/>
            <a:ext cx="9490137" cy="9623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r>
              <a:rPr lang="en-GB" sz="2800" dirty="0"/>
              <a:t>Client Service Utilization Process II – Pre facility check</a:t>
            </a:r>
            <a:endParaRPr lang="en-GB" altLang="en-US" sz="2800" kern="0" dirty="0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1027958" y="2242686"/>
            <a:ext cx="9367326" cy="413037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accent5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accent5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itchFamily="2" charset="2"/>
              <a:buNone/>
              <a:defRPr sz="1800" b="0" i="0" kern="1200">
                <a:solidFill>
                  <a:schemeClr val="accent6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itchFamily="2" charset="2"/>
              <a:buNone/>
              <a:defRPr sz="1800" b="0" i="0" kern="1200">
                <a:solidFill>
                  <a:schemeClr val="accent6"/>
                </a:solidFill>
                <a:latin typeface="Poppins ExtraLight" pitchFamily="2" charset="77"/>
                <a:ea typeface="+mn-ea"/>
                <a:cs typeface="Poppins Extra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04134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866" y="3157811"/>
            <a:ext cx="979487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3" name="Picture 8" descr="C:\Users\yanngelister\AppData\Local\Microsoft\Windows\Temporary Internet Files\Content.IE5\QHVZLDHN\MC90043613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363" y="5121213"/>
            <a:ext cx="1152525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2263268" y="4240039"/>
            <a:ext cx="0" cy="940869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3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639" y="3379329"/>
            <a:ext cx="840264" cy="686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35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155" y="5594609"/>
            <a:ext cx="1406525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 descr="C:\Users\srivsi\AppData\Local\Microsoft\Windows\Temporary Internet Files\Content.IE5\O5FBAJID\0060-0808-0514-2460_Accountant_Working_on_an_Adding_Machine_with_a_Bandage_Wrapped_Finger_clipart_image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218" y="4471995"/>
            <a:ext cx="1165872" cy="98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srivsi\AppData\Local\Microsoft\Windows\Temporary Internet Files\Content.IE5\7NAVLU8S\0511-0902-1117-3555_Pharmacist_Reading_a_Bottle_of_Medication_clipart_image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057" y="5464726"/>
            <a:ext cx="1067797" cy="85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srivsi\AppData\Local\Microsoft\Windows\Temporary Internet Files\Content.IE5\7NAVLU8S\clip_art_science_microscope[1].gif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053" y="3225543"/>
            <a:ext cx="920361" cy="84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srivsi\AppData\Local\Microsoft\Windows\Temporary Internet Files\Content.IE5\7NAVLU8S\capsule[1].png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570" y="5478135"/>
            <a:ext cx="359875" cy="33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7" descr="C:\Users\srivsi\AppData\Local\Microsoft\Windows\Temporary Internet Files\Content.IE5\7NAVLU8S\capsule[1].png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373" y="5552461"/>
            <a:ext cx="359875" cy="33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Arrow Connector 19"/>
          <p:cNvCxnSpPr/>
          <p:nvPr/>
        </p:nvCxnSpPr>
        <p:spPr>
          <a:xfrm>
            <a:off x="2939288" y="5756993"/>
            <a:ext cx="1672523" cy="268103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2927648" y="4065886"/>
            <a:ext cx="2103505" cy="989457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 flipV="1">
            <a:off x="6183925" y="3984417"/>
            <a:ext cx="2404565" cy="593851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6040918" y="5316024"/>
            <a:ext cx="2519850" cy="674785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358" y="4204590"/>
            <a:ext cx="583883" cy="47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186" y="5639708"/>
            <a:ext cx="539808" cy="44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" name="Picture 5"/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580" y="3969363"/>
            <a:ext cx="418838" cy="342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9" name="Straight Arrow Connector 88"/>
          <p:cNvCxnSpPr/>
          <p:nvPr/>
        </p:nvCxnSpPr>
        <p:spPr>
          <a:xfrm flipH="1">
            <a:off x="2960874" y="4858612"/>
            <a:ext cx="5627616" cy="381212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1" name="Picture 5"/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952" y="5309898"/>
            <a:ext cx="427642" cy="349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2" name="Straight Arrow Connector 91"/>
          <p:cNvCxnSpPr/>
          <p:nvPr/>
        </p:nvCxnSpPr>
        <p:spPr>
          <a:xfrm flipH="1">
            <a:off x="4425869" y="3006771"/>
            <a:ext cx="2325798" cy="0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flipV="1">
            <a:off x="5861696" y="3681540"/>
            <a:ext cx="1644697" cy="1838159"/>
          </a:xfrm>
          <a:prstGeom prst="straightConnector1">
            <a:avLst/>
          </a:prstGeom>
          <a:ln w="508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flipV="1">
            <a:off x="6218711" y="3338871"/>
            <a:ext cx="928548" cy="288806"/>
          </a:xfrm>
          <a:prstGeom prst="straightConnector1">
            <a:avLst/>
          </a:prstGeom>
          <a:ln w="508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flipH="1" flipV="1">
            <a:off x="8354295" y="3740067"/>
            <a:ext cx="281709" cy="1090198"/>
          </a:xfrm>
          <a:prstGeom prst="straightConnector1">
            <a:avLst/>
          </a:prstGeom>
          <a:ln w="508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1" name="Picture 7" descr="C:\Users\srivsi\AppData\Local\Microsoft\Windows\Temporary Internet Files\Content.IE5\MQ4LQITT\j0387150[1]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418" y="2509450"/>
            <a:ext cx="1016528" cy="101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7" descr="C:\Users\srivsi\AppData\Local\Microsoft\Windows\Temporary Internet Files\Content.IE5\O5FBAJID\id-card[1]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483" y="2862989"/>
            <a:ext cx="653118" cy="43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1" descr="C:\Users\Nemec\AppData\Local\Microsoft\Windows\Temporary Internet Files\Content.IE5\Q4RYVWLE\MC900434845[1]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624" y="2269557"/>
            <a:ext cx="1404139" cy="1404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4967">
            <a:off x="3017686" y="2429079"/>
            <a:ext cx="681646" cy="427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6" descr="C:\Users\srivsi\AppData\Local\Microsoft\Windows\Temporary Internet Files\Content.IE5\DP88JB1M\Smart-Card[1]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458" y="2235168"/>
            <a:ext cx="583007" cy="58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14"/>
          <p:cNvSpPr txBox="1">
            <a:spLocks noChangeArrowheads="1"/>
          </p:cNvSpPr>
          <p:nvPr/>
        </p:nvSpPr>
        <p:spPr bwMode="auto">
          <a:xfrm>
            <a:off x="6919416" y="1989384"/>
            <a:ext cx="1428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600" dirty="0">
                <a:cs typeface="Arial" charset="0"/>
              </a:rPr>
              <a:t>central server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2668073" y="3347752"/>
            <a:ext cx="4781562" cy="1782785"/>
          </a:xfrm>
          <a:prstGeom prst="straightConnector1">
            <a:avLst/>
          </a:prstGeom>
          <a:ln w="508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6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082" y="3256033"/>
            <a:ext cx="228502" cy="194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1" name="Straight Arrow Connector 50"/>
          <p:cNvCxnSpPr/>
          <p:nvPr/>
        </p:nvCxnSpPr>
        <p:spPr>
          <a:xfrm flipV="1">
            <a:off x="9725862" y="3762530"/>
            <a:ext cx="107804" cy="95501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9645106" y="3496871"/>
            <a:ext cx="67721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756B99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100" b="1" dirty="0">
                <a:solidFill>
                  <a:schemeClr val="tx1"/>
                </a:solidFill>
              </a:rPr>
              <a:t>Insurer</a:t>
            </a: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981740" y="1284643"/>
            <a:ext cx="9490137" cy="9623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r>
              <a:rPr lang="en-GB" sz="2800" dirty="0" smtClean="0"/>
              <a:t>Claims </a:t>
            </a:r>
            <a:r>
              <a:rPr lang="en-GB" sz="2800" dirty="0"/>
              <a:t>Processing I: Submission</a:t>
            </a:r>
            <a:endParaRPr lang="en-GB" altLang="en-US" sz="2800" kern="0" dirty="0"/>
          </a:p>
          <a:p>
            <a:endParaRPr lang="en-GB" altLang="en-US" sz="2800" kern="0" dirty="0"/>
          </a:p>
        </p:txBody>
      </p:sp>
      <p:sp>
        <p:nvSpPr>
          <p:cNvPr id="44" name="Content Placeholder 2"/>
          <p:cNvSpPr txBox="1">
            <a:spLocks/>
          </p:cNvSpPr>
          <p:nvPr/>
        </p:nvSpPr>
        <p:spPr>
          <a:xfrm>
            <a:off x="1027958" y="2242686"/>
            <a:ext cx="9367326" cy="413037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accent5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accent5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itchFamily="2" charset="2"/>
              <a:buNone/>
              <a:defRPr sz="1800" b="0" i="0" kern="1200">
                <a:solidFill>
                  <a:schemeClr val="accent6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itchFamily="2" charset="2"/>
              <a:buNone/>
              <a:defRPr sz="1800" b="0" i="0" kern="1200">
                <a:solidFill>
                  <a:schemeClr val="accent6"/>
                </a:solidFill>
                <a:latin typeface="Poppins ExtraLight" pitchFamily="2" charset="77"/>
                <a:ea typeface="+mn-ea"/>
                <a:cs typeface="Poppins Extra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en-GB" sz="2200" dirty="0"/>
          </a:p>
        </p:txBody>
      </p:sp>
      <p:pic>
        <p:nvPicPr>
          <p:cNvPr id="86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821" y="4903997"/>
            <a:ext cx="668314" cy="5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937" y="4058491"/>
            <a:ext cx="545486" cy="445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2" name="Straight Arrow Connector 61"/>
          <p:cNvCxnSpPr/>
          <p:nvPr/>
        </p:nvCxnSpPr>
        <p:spPr>
          <a:xfrm>
            <a:off x="8762476" y="3106495"/>
            <a:ext cx="539398" cy="0"/>
          </a:xfrm>
          <a:prstGeom prst="straightConnector1">
            <a:avLst/>
          </a:prstGeom>
          <a:ln w="508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8566523" y="2804358"/>
            <a:ext cx="744102" cy="4018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H="1" flipV="1">
            <a:off x="8750155" y="3525978"/>
            <a:ext cx="551719" cy="78560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02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866" y="3157811"/>
            <a:ext cx="979487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3" name="Picture 8" descr="C:\Users\yanngelister\AppData\Local\Microsoft\Windows\Temporary Internet Files\Content.IE5\QHVZLDHN\MC90043613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363" y="5121213"/>
            <a:ext cx="1152525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2263268" y="4240039"/>
            <a:ext cx="0" cy="940869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3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639" y="3379329"/>
            <a:ext cx="840264" cy="686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35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155" y="5594609"/>
            <a:ext cx="1406525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 descr="C:\Users\srivsi\AppData\Local\Microsoft\Windows\Temporary Internet Files\Content.IE5\O5FBAJID\0060-0808-0514-2460_Accountant_Working_on_an_Adding_Machine_with_a_Bandage_Wrapped_Finger_clipart_image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218" y="4471995"/>
            <a:ext cx="1165872" cy="98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srivsi\AppData\Local\Microsoft\Windows\Temporary Internet Files\Content.IE5\7NAVLU8S\0511-0902-1117-3555_Pharmacist_Reading_a_Bottle_of_Medication_clipart_image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057" y="5464726"/>
            <a:ext cx="1067797" cy="85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srivsi\AppData\Local\Microsoft\Windows\Temporary Internet Files\Content.IE5\7NAVLU8S\clip_art_science_microscope[1].gif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053" y="3225543"/>
            <a:ext cx="920361" cy="84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srivsi\AppData\Local\Microsoft\Windows\Temporary Internet Files\Content.IE5\7NAVLU8S\capsule[1].png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570" y="5478135"/>
            <a:ext cx="359875" cy="33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7" descr="C:\Users\srivsi\AppData\Local\Microsoft\Windows\Temporary Internet Files\Content.IE5\7NAVLU8S\capsule[1].png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373" y="5552461"/>
            <a:ext cx="359875" cy="33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Arrow Connector 19"/>
          <p:cNvCxnSpPr/>
          <p:nvPr/>
        </p:nvCxnSpPr>
        <p:spPr>
          <a:xfrm>
            <a:off x="2939288" y="5756993"/>
            <a:ext cx="1672523" cy="268103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2927648" y="4065886"/>
            <a:ext cx="2103505" cy="989457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 flipV="1">
            <a:off x="6183925" y="3984417"/>
            <a:ext cx="2404565" cy="593851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6040918" y="5316024"/>
            <a:ext cx="2519850" cy="674785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358" y="4204590"/>
            <a:ext cx="583883" cy="47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186" y="5639708"/>
            <a:ext cx="539808" cy="44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" name="Picture 5"/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580" y="3969363"/>
            <a:ext cx="418838" cy="342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9" name="Straight Arrow Connector 88"/>
          <p:cNvCxnSpPr/>
          <p:nvPr/>
        </p:nvCxnSpPr>
        <p:spPr>
          <a:xfrm flipH="1">
            <a:off x="2960874" y="4858612"/>
            <a:ext cx="5627616" cy="381212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1" name="Picture 5"/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952" y="5309898"/>
            <a:ext cx="427642" cy="349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" name="Picture 7" descr="C:\Users\srivsi\AppData\Local\Microsoft\Windows\Temporary Internet Files\Content.IE5\MQ4LQITT\j0387150[1]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418" y="2509450"/>
            <a:ext cx="1016528" cy="101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1" descr="C:\Users\Nemec\AppData\Local\Microsoft\Windows\Temporary Internet Files\Content.IE5\Q4RYVWLE\MC900434845[1]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624" y="2269557"/>
            <a:ext cx="1404139" cy="1404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14"/>
          <p:cNvSpPr txBox="1">
            <a:spLocks noChangeArrowheads="1"/>
          </p:cNvSpPr>
          <p:nvPr/>
        </p:nvSpPr>
        <p:spPr bwMode="auto">
          <a:xfrm>
            <a:off x="6919416" y="1989384"/>
            <a:ext cx="1428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600" dirty="0">
                <a:cs typeface="Arial" charset="0"/>
              </a:rPr>
              <a:t>central server</a:t>
            </a:r>
          </a:p>
        </p:txBody>
      </p:sp>
      <p:pic>
        <p:nvPicPr>
          <p:cNvPr id="47" name="Picture 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082" y="3256033"/>
            <a:ext cx="228502" cy="194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1" name="Straight Arrow Connector 50"/>
          <p:cNvCxnSpPr/>
          <p:nvPr/>
        </p:nvCxnSpPr>
        <p:spPr>
          <a:xfrm flipH="1" flipV="1">
            <a:off x="3416969" y="3969365"/>
            <a:ext cx="5219035" cy="7123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9645106" y="3496871"/>
            <a:ext cx="67721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756B99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100" b="1" dirty="0">
                <a:solidFill>
                  <a:schemeClr val="tx1"/>
                </a:solidFill>
              </a:rPr>
              <a:t>Insurer</a:t>
            </a: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981740" y="1284643"/>
            <a:ext cx="9490137" cy="9623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r>
              <a:rPr lang="en-GB" sz="2800" dirty="0" smtClean="0"/>
              <a:t>Claims </a:t>
            </a:r>
            <a:r>
              <a:rPr lang="en-GB" sz="2800" dirty="0"/>
              <a:t>Processing I: </a:t>
            </a:r>
            <a:r>
              <a:rPr lang="en-GB" sz="2800" dirty="0" smtClean="0"/>
              <a:t>Submission (reimbursement)</a:t>
            </a:r>
            <a:endParaRPr lang="en-GB" altLang="en-US" sz="2800" kern="0" dirty="0"/>
          </a:p>
        </p:txBody>
      </p:sp>
      <p:sp>
        <p:nvSpPr>
          <p:cNvPr id="44" name="Content Placeholder 2"/>
          <p:cNvSpPr txBox="1">
            <a:spLocks/>
          </p:cNvSpPr>
          <p:nvPr/>
        </p:nvSpPr>
        <p:spPr>
          <a:xfrm>
            <a:off x="1027958" y="2242686"/>
            <a:ext cx="9367326" cy="413037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accent5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accent5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itchFamily="2" charset="2"/>
              <a:buNone/>
              <a:defRPr sz="1800" b="0" i="0" kern="1200">
                <a:solidFill>
                  <a:schemeClr val="accent6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itchFamily="2" charset="2"/>
              <a:buNone/>
              <a:defRPr sz="1800" b="0" i="0" kern="1200">
                <a:solidFill>
                  <a:schemeClr val="accent6"/>
                </a:solidFill>
                <a:latin typeface="Poppins ExtraLight" pitchFamily="2" charset="77"/>
                <a:ea typeface="+mn-ea"/>
                <a:cs typeface="Poppins Extra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en-GB" sz="2200" dirty="0"/>
          </a:p>
        </p:txBody>
      </p:sp>
      <p:pic>
        <p:nvPicPr>
          <p:cNvPr id="86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821" y="4903997"/>
            <a:ext cx="668314" cy="5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937" y="4058491"/>
            <a:ext cx="545486" cy="445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2" name="Straight Arrow Connector 61"/>
          <p:cNvCxnSpPr/>
          <p:nvPr/>
        </p:nvCxnSpPr>
        <p:spPr>
          <a:xfrm flipV="1">
            <a:off x="3591659" y="3157811"/>
            <a:ext cx="5516246" cy="469866"/>
          </a:xfrm>
          <a:prstGeom prst="straightConnector1">
            <a:avLst/>
          </a:prstGeom>
          <a:ln w="508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70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027958" y="2362093"/>
            <a:ext cx="1778742" cy="720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Submission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105421" y="2934584"/>
            <a:ext cx="1800225" cy="720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Automatic </a:t>
            </a:r>
            <a:r>
              <a:rPr lang="en-US" dirty="0" smtClean="0">
                <a:solidFill>
                  <a:schemeClr val="tx1"/>
                </a:solidFill>
              </a:rPr>
              <a:t>checks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 rot="18301712">
            <a:off x="2795052" y="2770545"/>
            <a:ext cx="360363" cy="4884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9" name="Oval 28"/>
          <p:cNvSpPr/>
          <p:nvPr/>
        </p:nvSpPr>
        <p:spPr>
          <a:xfrm>
            <a:off x="7436844" y="5381122"/>
            <a:ext cx="1798638" cy="7191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Claim Payment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 rot="21368757">
            <a:off x="8155982" y="5040187"/>
            <a:ext cx="360362" cy="3291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1" name="Oval 28"/>
          <p:cNvSpPr/>
          <p:nvPr/>
        </p:nvSpPr>
        <p:spPr>
          <a:xfrm>
            <a:off x="5094807" y="3647293"/>
            <a:ext cx="1342088" cy="7191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Manual review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3" name="Oval 28"/>
          <p:cNvSpPr/>
          <p:nvPr/>
        </p:nvSpPr>
        <p:spPr>
          <a:xfrm>
            <a:off x="6668954" y="4258524"/>
            <a:ext cx="3334419" cy="7191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Final calculation of payment to be </a:t>
            </a:r>
            <a:r>
              <a:rPr lang="en-US" dirty="0" smtClean="0">
                <a:solidFill>
                  <a:schemeClr val="tx1"/>
                </a:solidFill>
              </a:rPr>
              <a:t>made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981740" y="1284643"/>
            <a:ext cx="9490137" cy="9623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r>
              <a:rPr lang="en-GB" sz="2800" dirty="0"/>
              <a:t>Claims Processing II: Claims scrutiny and payment</a:t>
            </a:r>
            <a:endParaRPr lang="en-GB" altLang="en-US" sz="2800" kern="0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027958" y="2242686"/>
            <a:ext cx="9367326" cy="413037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accent5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accent5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itchFamily="2" charset="2"/>
              <a:buNone/>
              <a:defRPr sz="1800" b="0" i="0" kern="1200">
                <a:solidFill>
                  <a:schemeClr val="accent6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itchFamily="2" charset="2"/>
              <a:buNone/>
              <a:defRPr sz="1800" b="0" i="0" kern="1200">
                <a:solidFill>
                  <a:schemeClr val="accent6"/>
                </a:solidFill>
                <a:latin typeface="Poppins ExtraLight" pitchFamily="2" charset="77"/>
                <a:ea typeface="+mn-ea"/>
                <a:cs typeface="Poppins Extra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en-GB" sz="2200" dirty="0"/>
          </a:p>
        </p:txBody>
      </p:sp>
      <p:sp>
        <p:nvSpPr>
          <p:cNvPr id="20" name="Down Arrow 19"/>
          <p:cNvSpPr/>
          <p:nvPr/>
        </p:nvSpPr>
        <p:spPr>
          <a:xfrm rot="18301712">
            <a:off x="4879716" y="3366435"/>
            <a:ext cx="360363" cy="4884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2" name="Down Arrow 21"/>
          <p:cNvSpPr/>
          <p:nvPr/>
        </p:nvSpPr>
        <p:spPr>
          <a:xfrm rot="18301712">
            <a:off x="6476739" y="4050363"/>
            <a:ext cx="360363" cy="4884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915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910" y="2286422"/>
            <a:ext cx="640515" cy="760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0487" name="Rectangle 9"/>
          <p:cNvSpPr>
            <a:spLocks noChangeArrowheads="1"/>
          </p:cNvSpPr>
          <p:nvPr/>
        </p:nvSpPr>
        <p:spPr bwMode="auto">
          <a:xfrm>
            <a:off x="1524000" y="6936745"/>
            <a:ext cx="21672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756B99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100">
                <a:solidFill>
                  <a:schemeClr val="tx1"/>
                </a:solidFill>
                <a:latin typeface="Calibri" pitchFamily="34" charset="0"/>
              </a:rPr>
              <a:t> </a:t>
            </a:r>
            <a:endParaRPr lang="en-GB" altLang="en-US" sz="1800">
              <a:solidFill>
                <a:schemeClr val="tx1"/>
              </a:solidFill>
            </a:endParaRPr>
          </a:p>
        </p:txBody>
      </p:sp>
      <p:sp>
        <p:nvSpPr>
          <p:cNvPr id="17" name="Bent-Up Arrow 16"/>
          <p:cNvSpPr/>
          <p:nvPr/>
        </p:nvSpPr>
        <p:spPr>
          <a:xfrm flipV="1">
            <a:off x="6111074" y="2394631"/>
            <a:ext cx="3240360" cy="921436"/>
          </a:xfrm>
          <a:prstGeom prst="bentUpArrow">
            <a:avLst>
              <a:gd name="adj1" fmla="val 18922"/>
              <a:gd name="adj2" fmla="val 25000"/>
              <a:gd name="adj3" fmla="val 30095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20497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784" y="5180585"/>
            <a:ext cx="16002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4967">
            <a:off x="7925908" y="3991043"/>
            <a:ext cx="907263" cy="56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0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558" y="2259951"/>
            <a:ext cx="845344" cy="67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99" y="4975679"/>
            <a:ext cx="701864" cy="579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8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838" y="4911595"/>
            <a:ext cx="779442" cy="625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C:\Users\srivsi\AppData\Local\Microsoft\Windows\Temporary Internet Files\Content.IE5\MQ4LQITT\j0387150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557" y="4814129"/>
            <a:ext cx="1544937" cy="154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Plus 29"/>
          <p:cNvSpPr/>
          <p:nvPr/>
        </p:nvSpPr>
        <p:spPr>
          <a:xfrm>
            <a:off x="4490424" y="2370414"/>
            <a:ext cx="503238" cy="457200"/>
          </a:xfrm>
          <a:prstGeom prst="mathPlu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8058609" y="333257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ID card </a:t>
            </a:r>
          </a:p>
        </p:txBody>
      </p:sp>
      <p:pic>
        <p:nvPicPr>
          <p:cNvPr id="1030" name="Picture 6" descr="C:\Users\srivsi\AppData\Local\Microsoft\Windows\Temporary Internet Files\Content.IE5\DP88JB1M\Smart-Card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538" y="3793507"/>
            <a:ext cx="775975" cy="78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srivsi\AppData\Local\Microsoft\Windows\Temporary Internet Files\Content.IE5\O5FBAJID\id-card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891" y="4576850"/>
            <a:ext cx="869292" cy="58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Plus 36"/>
          <p:cNvSpPr/>
          <p:nvPr/>
        </p:nvSpPr>
        <p:spPr>
          <a:xfrm>
            <a:off x="8808965" y="5280097"/>
            <a:ext cx="503238" cy="457200"/>
          </a:xfrm>
          <a:prstGeom prst="mathPlu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1037" name="Picture 13" descr="C:\Users\srivsi\AppData\Local\Microsoft\Windows\Temporary Internet Files\Content.IE5\C1RPMU8S\6-CDC-Outbreak-Safety-Kit-Brochure-2[1]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4333" y="5157827"/>
            <a:ext cx="1319130" cy="87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ight Arrow 44"/>
          <p:cNvSpPr/>
          <p:nvPr/>
        </p:nvSpPr>
        <p:spPr>
          <a:xfrm>
            <a:off x="2369219" y="2590307"/>
            <a:ext cx="1398222" cy="26504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47" name="Right Arrow 46"/>
          <p:cNvSpPr/>
          <p:nvPr/>
        </p:nvSpPr>
        <p:spPr>
          <a:xfrm rot="10800000">
            <a:off x="3027227" y="5489871"/>
            <a:ext cx="3821964" cy="461963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52" name="Right Arrow 51"/>
          <p:cNvSpPr/>
          <p:nvPr/>
        </p:nvSpPr>
        <p:spPr>
          <a:xfrm rot="16200000">
            <a:off x="1036920" y="3984933"/>
            <a:ext cx="1491441" cy="490497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4967">
            <a:off x="2438046" y="3985577"/>
            <a:ext cx="907263" cy="56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6" descr="C:\Users\srivsi\AppData\Local\Microsoft\Windows\Temporary Internet Files\Content.IE5\DP88JB1M\Smart-Card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676" y="3788041"/>
            <a:ext cx="775975" cy="78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7" descr="C:\Users\srivsi\AppData\Local\Microsoft\Windows\Temporary Internet Files\Content.IE5\O5FBAJID\id-card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029" y="4571384"/>
            <a:ext cx="869292" cy="58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011" y="2289476"/>
            <a:ext cx="979487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092" y="2200561"/>
            <a:ext cx="228502" cy="194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4346102" y="4008609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Updated or new ID card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50085" y="5018487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Updated in the system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720035" y="7202852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Insurer</a:t>
            </a:r>
          </a:p>
        </p:txBody>
      </p:sp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4967">
            <a:off x="2104920" y="2285759"/>
            <a:ext cx="453632" cy="28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6" descr="C:\Users\srivsi\AppData\Local\Microsoft\Windows\Temporary Internet Files\Content.IE5\DP88JB1M\Smart-Card[1]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66" y="2101761"/>
            <a:ext cx="387988" cy="39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7" descr="C:\Users\srivsi\AppData\Local\Microsoft\Windows\Temporary Internet Files\Content.IE5\O5FBAJID\id-card[1]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308" y="2394632"/>
            <a:ext cx="434647" cy="29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itle 1"/>
          <p:cNvSpPr txBox="1">
            <a:spLocks/>
          </p:cNvSpPr>
          <p:nvPr/>
        </p:nvSpPr>
        <p:spPr>
          <a:xfrm>
            <a:off x="981740" y="1284643"/>
            <a:ext cx="9490137" cy="9623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r>
              <a:rPr lang="en-GB" sz="2800" kern="0" dirty="0"/>
              <a:t>Renewal + Modification Process – I (client initiated)</a:t>
            </a: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1027958" y="2242686"/>
            <a:ext cx="9367326" cy="413037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accent5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accent5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itchFamily="2" charset="2"/>
              <a:buNone/>
              <a:defRPr sz="1800" b="0" i="0" kern="1200">
                <a:solidFill>
                  <a:schemeClr val="accent6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itchFamily="2" charset="2"/>
              <a:buNone/>
              <a:defRPr sz="1800" b="0" i="0" kern="1200">
                <a:solidFill>
                  <a:schemeClr val="accent6"/>
                </a:solidFill>
                <a:latin typeface="Poppins ExtraLight" pitchFamily="2" charset="77"/>
                <a:ea typeface="+mn-ea"/>
                <a:cs typeface="Poppins Extra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84646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756B99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</a:endParaRPr>
          </a:p>
        </p:txBody>
      </p:sp>
      <p:sp>
        <p:nvSpPr>
          <p:cNvPr id="20487" name="Rectangle 9"/>
          <p:cNvSpPr>
            <a:spLocks noChangeArrowheads="1"/>
          </p:cNvSpPr>
          <p:nvPr/>
        </p:nvSpPr>
        <p:spPr bwMode="auto">
          <a:xfrm>
            <a:off x="1524000" y="6936745"/>
            <a:ext cx="21672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756B99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100">
                <a:solidFill>
                  <a:schemeClr val="tx1"/>
                </a:solidFill>
                <a:latin typeface="Calibri" pitchFamily="34" charset="0"/>
              </a:rPr>
              <a:t> </a:t>
            </a:r>
            <a:endParaRPr lang="en-GB" altLang="en-US" sz="1800">
              <a:solidFill>
                <a:schemeClr val="tx1"/>
              </a:solidFill>
            </a:endParaRPr>
          </a:p>
        </p:txBody>
      </p:sp>
      <p:pic>
        <p:nvPicPr>
          <p:cNvPr id="20488" name="Picture 1" descr="Description: http://www.io.tudelft.nl/fileadmin/Faculteit/IO/Onderzoek/Projecten/Base_of_the_Pyramid/Student_Projects/Cale_Thompson/img/photo_for_the_online_profile_Cale_thomps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015" y="2181115"/>
            <a:ext cx="1873410" cy="107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Bent-Up Arrow 16"/>
          <p:cNvSpPr/>
          <p:nvPr/>
        </p:nvSpPr>
        <p:spPr>
          <a:xfrm rot="16200000">
            <a:off x="8126543" y="2156711"/>
            <a:ext cx="1081055" cy="1051718"/>
          </a:xfrm>
          <a:prstGeom prst="bentUpArrow">
            <a:avLst>
              <a:gd name="adj1" fmla="val 18922"/>
              <a:gd name="adj2" fmla="val 25000"/>
              <a:gd name="adj3" fmla="val 30095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20497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109" y="5065938"/>
            <a:ext cx="16002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4967">
            <a:off x="8058252" y="3221022"/>
            <a:ext cx="907263" cy="56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652" y="5107939"/>
            <a:ext cx="757879" cy="6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C:\Users\srivsi\AppData\Local\Microsoft\Windows\Temporary Internet Files\Content.IE5\MQ4LQITT\j0387150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299" y="4771459"/>
            <a:ext cx="1544937" cy="154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418470" y="261019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ID card </a:t>
            </a:r>
          </a:p>
        </p:txBody>
      </p:sp>
      <p:pic>
        <p:nvPicPr>
          <p:cNvPr id="1030" name="Picture 6" descr="C:\Users\srivsi\AppData\Local\Microsoft\Windows\Temporary Internet Files\Content.IE5\DP88JB1M\Smart-Card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138" y="3023486"/>
            <a:ext cx="775975" cy="78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srivsi\AppData\Local\Microsoft\Windows\Temporary Internet Files\Content.IE5\O5FBAJID\id-card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4235" y="3806829"/>
            <a:ext cx="869292" cy="58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Plus 36"/>
          <p:cNvSpPr/>
          <p:nvPr/>
        </p:nvSpPr>
        <p:spPr>
          <a:xfrm>
            <a:off x="8941309" y="4510076"/>
            <a:ext cx="503238" cy="457200"/>
          </a:xfrm>
          <a:prstGeom prst="mathPlu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1037" name="Picture 13" descr="C:\Users\srivsi\AppData\Local\Microsoft\Windows\Temporary Internet Files\Content.IE5\C1RPMU8S\6-CDC-Outbreak-Safety-Kit-Brochure-2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7112" y="5291593"/>
            <a:ext cx="1319130" cy="87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ight Arrow 44"/>
          <p:cNvSpPr/>
          <p:nvPr/>
        </p:nvSpPr>
        <p:spPr>
          <a:xfrm rot="10800000">
            <a:off x="4924160" y="2404823"/>
            <a:ext cx="1074317" cy="416934"/>
          </a:xfrm>
          <a:prstGeom prst="rightArrow">
            <a:avLst>
              <a:gd name="adj1" fmla="val 45232"/>
              <a:gd name="adj2" fmla="val 5000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47" name="Right Arrow 46"/>
          <p:cNvSpPr/>
          <p:nvPr/>
        </p:nvSpPr>
        <p:spPr>
          <a:xfrm>
            <a:off x="3232555" y="5527898"/>
            <a:ext cx="3992824" cy="461963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38" name="Right Arrow 37"/>
          <p:cNvSpPr/>
          <p:nvPr/>
        </p:nvSpPr>
        <p:spPr>
          <a:xfrm rot="7313732">
            <a:off x="2266087" y="3698713"/>
            <a:ext cx="2181556" cy="321216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40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086" y="2323629"/>
            <a:ext cx="701864" cy="579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44" name="Picture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003" y="4983251"/>
            <a:ext cx="696436" cy="558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696" y="3578415"/>
            <a:ext cx="701864" cy="579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1341642" y="4199740"/>
            <a:ext cx="1533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Policy is activated</a:t>
            </a:r>
          </a:p>
        </p:txBody>
      </p:sp>
      <p:pic>
        <p:nvPicPr>
          <p:cNvPr id="58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424" y="2175245"/>
            <a:ext cx="845344" cy="67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Plus 58"/>
          <p:cNvSpPr/>
          <p:nvPr/>
        </p:nvSpPr>
        <p:spPr>
          <a:xfrm>
            <a:off x="3192290" y="2285708"/>
            <a:ext cx="503238" cy="457200"/>
          </a:xfrm>
          <a:prstGeom prst="mathPlu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60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197" y="3755850"/>
            <a:ext cx="845344" cy="67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TextBox 61"/>
          <p:cNvSpPr txBox="1"/>
          <p:nvPr/>
        </p:nvSpPr>
        <p:spPr>
          <a:xfrm>
            <a:off x="1976114" y="6168016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Insurer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981740" y="1284643"/>
            <a:ext cx="9490137" cy="9623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r>
              <a:rPr lang="en-GB" sz="2800" kern="0" dirty="0"/>
              <a:t>Renewal Process – II (Insurer initiated)</a:t>
            </a: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1027958" y="2242686"/>
            <a:ext cx="9367326" cy="413037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accent5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accent5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itchFamily="2" charset="2"/>
              <a:buNone/>
              <a:defRPr sz="1800" b="0" i="0" kern="1200">
                <a:solidFill>
                  <a:schemeClr val="accent6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itchFamily="2" charset="2"/>
              <a:buNone/>
              <a:defRPr sz="1800" b="0" i="0" kern="1200">
                <a:solidFill>
                  <a:schemeClr val="accent6"/>
                </a:solidFill>
                <a:latin typeface="Poppins ExtraLight" pitchFamily="2" charset="77"/>
                <a:ea typeface="+mn-ea"/>
                <a:cs typeface="Poppins Extra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00758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427194"/>
            <a:ext cx="10515600" cy="940411"/>
          </a:xfrm>
        </p:spPr>
        <p:txBody>
          <a:bodyPr>
            <a:normAutofit/>
          </a:bodyPr>
          <a:lstStyle/>
          <a:p>
            <a:pPr algn="ctr"/>
            <a:r>
              <a:rPr lang="de-DE" sz="2800" dirty="0" err="1" smtClean="0"/>
              <a:t>Attributions</a:t>
            </a:r>
            <a:r>
              <a:rPr lang="de-DE" sz="2800" dirty="0" smtClean="0"/>
              <a:t> </a:t>
            </a:r>
            <a:r>
              <a:rPr lang="de-DE" sz="2800" dirty="0" err="1" smtClean="0"/>
              <a:t>for</a:t>
            </a:r>
            <a:r>
              <a:rPr lang="de-DE" sz="2800" dirty="0" smtClean="0"/>
              <a:t> </a:t>
            </a:r>
            <a:r>
              <a:rPr lang="de-DE" sz="2800" dirty="0" err="1" smtClean="0"/>
              <a:t>icons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682961"/>
            <a:ext cx="10515600" cy="479041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/>
              <a:t>Creative </a:t>
            </a:r>
            <a:r>
              <a:rPr lang="de-DE" dirty="0" err="1"/>
              <a:t>Commons</a:t>
            </a:r>
            <a:r>
              <a:rPr lang="de-DE" dirty="0"/>
              <a:t> </a:t>
            </a:r>
            <a:r>
              <a:rPr lang="de-DE" dirty="0">
                <a:hlinkClick r:id="rId2"/>
              </a:rPr>
              <a:t>CC BY 3.0 </a:t>
            </a:r>
            <a:r>
              <a:rPr lang="de-DE" dirty="0" err="1">
                <a:hlinkClick r:id="rId2"/>
              </a:rPr>
              <a:t>license</a:t>
            </a:r>
            <a:r>
              <a:rPr lang="de-DE" dirty="0">
                <a:hlinkClick r:id="rId2"/>
              </a:rPr>
              <a:t> </a:t>
            </a:r>
            <a:r>
              <a:rPr lang="de-DE" dirty="0" err="1"/>
              <a:t>applies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all </a:t>
            </a:r>
            <a:r>
              <a:rPr lang="de-DE" dirty="0" err="1"/>
              <a:t>icons</a:t>
            </a:r>
            <a:r>
              <a:rPr lang="de-DE" dirty="0"/>
              <a:t>: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Family </a:t>
            </a:r>
            <a:r>
              <a:rPr lang="de-DE" dirty="0" err="1" smtClean="0"/>
              <a:t>protection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>
                <a:hlinkClick r:id="rId3"/>
              </a:rPr>
              <a:t>Dilon</a:t>
            </a:r>
            <a:r>
              <a:rPr lang="de-DE" dirty="0" smtClean="0">
                <a:hlinkClick r:id="rId3"/>
              </a:rPr>
              <a:t> Choudhury </a:t>
            </a:r>
            <a:r>
              <a:rPr lang="de-DE" dirty="0" smtClean="0"/>
              <a:t>/ CC BY 3.0</a:t>
            </a:r>
          </a:p>
          <a:p>
            <a:r>
              <a:rPr lang="de-DE" dirty="0"/>
              <a:t>Payment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>
                <a:hlinkClick r:id="rId4"/>
              </a:rPr>
              <a:t>Loki </a:t>
            </a:r>
            <a:r>
              <a:rPr lang="de-DE" dirty="0" err="1">
                <a:hlinkClick r:id="rId4"/>
              </a:rPr>
              <a:t>Ba</a:t>
            </a:r>
            <a:r>
              <a:rPr lang="de-DE" dirty="0">
                <a:hlinkClick r:id="rId4"/>
              </a:rPr>
              <a:t> </a:t>
            </a:r>
            <a:r>
              <a:rPr lang="de-DE" dirty="0"/>
              <a:t>/ CC BY 3.0</a:t>
            </a:r>
          </a:p>
          <a:p>
            <a:r>
              <a:rPr lang="de-DE" dirty="0"/>
              <a:t>Hospital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>
                <a:hlinkClick r:id="rId5"/>
              </a:rPr>
              <a:t>ibrandify</a:t>
            </a:r>
            <a:r>
              <a:rPr lang="de-DE" dirty="0"/>
              <a:t> / CC BY 3.0</a:t>
            </a:r>
          </a:p>
          <a:p>
            <a:r>
              <a:rPr lang="de-DE" dirty="0"/>
              <a:t>Hospital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>
                <a:hlinkClick r:id="rId6"/>
              </a:rPr>
              <a:t>Vectors</a:t>
            </a:r>
            <a:r>
              <a:rPr lang="de-DE" dirty="0">
                <a:hlinkClick r:id="rId6"/>
              </a:rPr>
              <a:t> Point </a:t>
            </a:r>
            <a:r>
              <a:rPr lang="de-DE" dirty="0"/>
              <a:t>/ CC BY 3.0</a:t>
            </a:r>
          </a:p>
          <a:p>
            <a:r>
              <a:rPr lang="de-DE" dirty="0" err="1"/>
              <a:t>Pharmacy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>
                <a:hlinkClick r:id="rId7"/>
              </a:rPr>
              <a:t>Eucalyp</a:t>
            </a:r>
            <a:r>
              <a:rPr lang="de-DE" dirty="0">
                <a:hlinkClick r:id="rId7"/>
              </a:rPr>
              <a:t> </a:t>
            </a:r>
            <a:r>
              <a:rPr lang="de-DE" dirty="0"/>
              <a:t>/ CC BY 3.0</a:t>
            </a:r>
          </a:p>
          <a:p>
            <a:r>
              <a:rPr lang="de-DE" dirty="0" err="1"/>
              <a:t>Medication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>
                <a:hlinkClick r:id="rId8"/>
              </a:rPr>
              <a:t>sahua</a:t>
            </a:r>
            <a:r>
              <a:rPr lang="de-DE" dirty="0">
                <a:hlinkClick r:id="rId8"/>
              </a:rPr>
              <a:t> d </a:t>
            </a:r>
            <a:r>
              <a:rPr lang="de-DE" dirty="0"/>
              <a:t>/ CC BY 3.0</a:t>
            </a:r>
          </a:p>
          <a:p>
            <a:r>
              <a:rPr lang="de-DE" dirty="0" smtClean="0"/>
              <a:t>Upload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smtClean="0">
                <a:hlinkClick r:id="rId9"/>
              </a:rPr>
              <a:t>Hare Krishna </a:t>
            </a:r>
            <a:r>
              <a:rPr lang="de-DE" dirty="0"/>
              <a:t>/ CC BY </a:t>
            </a:r>
            <a:r>
              <a:rPr lang="de-DE" dirty="0" smtClean="0"/>
              <a:t>4.0</a:t>
            </a:r>
          </a:p>
          <a:p>
            <a:r>
              <a:rPr lang="de-DE" dirty="0"/>
              <a:t>Network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>
                <a:hlinkClick r:id="rId10"/>
              </a:rPr>
              <a:t>Creative Stall </a:t>
            </a:r>
            <a:r>
              <a:rPr lang="de-DE" dirty="0"/>
              <a:t>/ CC BY 3.0</a:t>
            </a:r>
          </a:p>
          <a:p>
            <a:r>
              <a:rPr lang="de-DE" dirty="0" smtClean="0"/>
              <a:t>Worker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smtClean="0">
                <a:hlinkClick r:id="rId11"/>
              </a:rPr>
              <a:t>Nikita </a:t>
            </a:r>
            <a:r>
              <a:rPr lang="de-DE" dirty="0" err="1" smtClean="0">
                <a:hlinkClick r:id="rId11"/>
              </a:rPr>
              <a:t>Kozin</a:t>
            </a:r>
            <a:r>
              <a:rPr lang="de-DE" dirty="0" smtClean="0">
                <a:hlinkClick r:id="rId11"/>
              </a:rPr>
              <a:t> </a:t>
            </a:r>
            <a:r>
              <a:rPr lang="de-DE" dirty="0" smtClean="0"/>
              <a:t>/ CC BY 3.0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248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632477"/>
            <a:ext cx="10515600" cy="46920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/>
              <a:t>Creative </a:t>
            </a:r>
            <a:r>
              <a:rPr lang="de-DE" dirty="0" err="1"/>
              <a:t>Commons</a:t>
            </a:r>
            <a:r>
              <a:rPr lang="de-DE" dirty="0"/>
              <a:t> </a:t>
            </a:r>
            <a:r>
              <a:rPr lang="de-DE" dirty="0">
                <a:hlinkClick r:id="rId2"/>
              </a:rPr>
              <a:t>CC BY 3.0 </a:t>
            </a:r>
            <a:r>
              <a:rPr lang="de-DE" dirty="0" err="1">
                <a:hlinkClick r:id="rId2"/>
              </a:rPr>
              <a:t>license</a:t>
            </a:r>
            <a:r>
              <a:rPr lang="de-DE" dirty="0">
                <a:hlinkClick r:id="rId2"/>
              </a:rPr>
              <a:t> </a:t>
            </a:r>
            <a:r>
              <a:rPr lang="de-DE" dirty="0" err="1"/>
              <a:t>applies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all </a:t>
            </a:r>
            <a:r>
              <a:rPr lang="de-DE" dirty="0" err="1"/>
              <a:t>icons</a:t>
            </a:r>
            <a:r>
              <a:rPr lang="de-DE" dirty="0"/>
              <a:t>: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err="1" smtClean="0"/>
              <a:t>Contract</a:t>
            </a:r>
            <a:r>
              <a:rPr lang="de-DE" dirty="0" smtClean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>
                <a:hlinkClick r:id="rId3"/>
              </a:rPr>
              <a:t>Adrien </a:t>
            </a:r>
            <a:r>
              <a:rPr lang="de-DE" dirty="0" err="1">
                <a:hlinkClick r:id="rId3"/>
              </a:rPr>
              <a:t>Coquet</a:t>
            </a:r>
            <a:r>
              <a:rPr lang="de-DE" dirty="0">
                <a:hlinkClick r:id="rId3"/>
              </a:rPr>
              <a:t> </a:t>
            </a:r>
            <a:r>
              <a:rPr lang="de-DE" dirty="0"/>
              <a:t>/ CC BY 3.0</a:t>
            </a:r>
          </a:p>
          <a:p>
            <a:r>
              <a:rPr lang="en-US" dirty="0"/>
              <a:t>write document by </a:t>
            </a:r>
            <a:r>
              <a:rPr lang="en-US" dirty="0">
                <a:hlinkClick r:id="rId4"/>
              </a:rPr>
              <a:t>kiddo</a:t>
            </a:r>
            <a:r>
              <a:rPr lang="en-US" dirty="0"/>
              <a:t> </a:t>
            </a:r>
            <a:r>
              <a:rPr lang="de-DE" dirty="0"/>
              <a:t>/ CC BY </a:t>
            </a:r>
            <a:r>
              <a:rPr lang="de-DE" dirty="0" smtClean="0"/>
              <a:t>3.0</a:t>
            </a:r>
            <a:endParaRPr lang="en-US" dirty="0" smtClean="0"/>
          </a:p>
          <a:p>
            <a:r>
              <a:rPr lang="en-US" dirty="0" smtClean="0"/>
              <a:t>Smartphone </a:t>
            </a:r>
            <a:r>
              <a:rPr lang="en-US" dirty="0"/>
              <a:t>by </a:t>
            </a:r>
            <a:r>
              <a:rPr lang="en-US" dirty="0" err="1">
                <a:hlinkClick r:id="rId5"/>
              </a:rPr>
              <a:t>Danil</a:t>
            </a:r>
            <a:r>
              <a:rPr lang="en-US" dirty="0">
                <a:hlinkClick r:id="rId5"/>
              </a:rPr>
              <a:t> </a:t>
            </a:r>
            <a:r>
              <a:rPr lang="en-US" dirty="0" err="1">
                <a:hlinkClick r:id="rId5"/>
              </a:rPr>
              <a:t>Polshin</a:t>
            </a:r>
            <a:r>
              <a:rPr lang="en-US" dirty="0">
                <a:hlinkClick r:id="rId5"/>
              </a:rPr>
              <a:t> </a:t>
            </a:r>
            <a:r>
              <a:rPr lang="de-DE" dirty="0"/>
              <a:t>/ CC BY 3.0</a:t>
            </a:r>
          </a:p>
          <a:p>
            <a:r>
              <a:rPr lang="en-US" dirty="0"/>
              <a:t>portrait by </a:t>
            </a:r>
            <a:r>
              <a:rPr lang="en-US" dirty="0" err="1">
                <a:hlinkClick r:id="rId6"/>
              </a:rPr>
              <a:t>Bakunetsu</a:t>
            </a:r>
            <a:r>
              <a:rPr lang="en-US" dirty="0">
                <a:hlinkClick r:id="rId6"/>
              </a:rPr>
              <a:t> </a:t>
            </a:r>
            <a:r>
              <a:rPr lang="en-US" dirty="0" err="1">
                <a:hlinkClick r:id="rId6"/>
              </a:rPr>
              <a:t>Kaito</a:t>
            </a:r>
            <a:r>
              <a:rPr lang="en-US" dirty="0">
                <a:hlinkClick r:id="rId6"/>
              </a:rPr>
              <a:t> </a:t>
            </a:r>
            <a:r>
              <a:rPr lang="de-DE" dirty="0"/>
              <a:t>/ CC BY </a:t>
            </a:r>
            <a:r>
              <a:rPr lang="de-DE" dirty="0" smtClean="0"/>
              <a:t>3.0</a:t>
            </a:r>
            <a:endParaRPr lang="en-US" dirty="0" smtClean="0"/>
          </a:p>
          <a:p>
            <a:r>
              <a:rPr lang="en-US" dirty="0" smtClean="0"/>
              <a:t>Smart </a:t>
            </a:r>
            <a:r>
              <a:rPr lang="en-US" dirty="0"/>
              <a:t>Card by </a:t>
            </a:r>
            <a:r>
              <a:rPr lang="en-US" dirty="0">
                <a:hlinkClick r:id="rId7"/>
              </a:rPr>
              <a:t>Vectors Point </a:t>
            </a:r>
            <a:r>
              <a:rPr lang="de-DE" dirty="0"/>
              <a:t>/ CC BY </a:t>
            </a:r>
            <a:r>
              <a:rPr lang="de-DE" dirty="0" smtClean="0"/>
              <a:t>3.0</a:t>
            </a:r>
            <a:endParaRPr lang="en-US" dirty="0" smtClean="0"/>
          </a:p>
          <a:p>
            <a:r>
              <a:rPr lang="en-US" dirty="0" smtClean="0"/>
              <a:t>flyer </a:t>
            </a:r>
            <a:r>
              <a:rPr lang="en-US" dirty="0"/>
              <a:t>by </a:t>
            </a:r>
            <a:r>
              <a:rPr lang="en-US" dirty="0">
                <a:hlinkClick r:id="rId8"/>
              </a:rPr>
              <a:t>Graphic Tigers </a:t>
            </a:r>
            <a:r>
              <a:rPr lang="de-DE" dirty="0"/>
              <a:t>/ CC BY 3.0</a:t>
            </a:r>
          </a:p>
          <a:p>
            <a:r>
              <a:rPr lang="en-US" dirty="0" smtClean="0"/>
              <a:t>id </a:t>
            </a:r>
            <a:r>
              <a:rPr lang="en-US" dirty="0"/>
              <a:t>by </a:t>
            </a:r>
            <a:r>
              <a:rPr lang="en-US" dirty="0">
                <a:hlinkClick r:id="rId9"/>
              </a:rPr>
              <a:t>Mr. </a:t>
            </a:r>
            <a:r>
              <a:rPr lang="en-US" dirty="0" err="1">
                <a:hlinkClick r:id="rId9"/>
              </a:rPr>
              <a:t>Minuvi</a:t>
            </a:r>
            <a:r>
              <a:rPr lang="en-US" dirty="0">
                <a:hlinkClick r:id="rId9"/>
              </a:rPr>
              <a:t> </a:t>
            </a:r>
            <a:r>
              <a:rPr lang="de-DE" dirty="0"/>
              <a:t>/ CC BY 3.0 </a:t>
            </a:r>
            <a:endParaRPr lang="de-DE" dirty="0" smtClean="0"/>
          </a:p>
          <a:p>
            <a:r>
              <a:rPr lang="en-US" dirty="0" smtClean="0"/>
              <a:t>person </a:t>
            </a:r>
            <a:r>
              <a:rPr lang="en-US" dirty="0"/>
              <a:t>and house by </a:t>
            </a:r>
            <a:r>
              <a:rPr lang="en-US" dirty="0" err="1">
                <a:hlinkClick r:id="rId10"/>
              </a:rPr>
              <a:t>Rflor</a:t>
            </a:r>
            <a:r>
              <a:rPr lang="en-US" dirty="0"/>
              <a:t> </a:t>
            </a:r>
            <a:r>
              <a:rPr lang="de-DE" dirty="0"/>
              <a:t>/ CC BY </a:t>
            </a:r>
            <a:r>
              <a:rPr lang="de-DE" dirty="0" smtClean="0"/>
              <a:t>3.0</a:t>
            </a:r>
          </a:p>
          <a:p>
            <a:r>
              <a:rPr lang="en-US" dirty="0" err="1"/>
              <a:t>recipt</a:t>
            </a:r>
            <a:r>
              <a:rPr lang="en-US" dirty="0"/>
              <a:t> by </a:t>
            </a:r>
            <a:r>
              <a:rPr lang="en-US" dirty="0" err="1">
                <a:hlinkClick r:id="rId11"/>
              </a:rPr>
              <a:t>stolkramaker</a:t>
            </a:r>
            <a:r>
              <a:rPr lang="en-US" dirty="0"/>
              <a:t> </a:t>
            </a:r>
            <a:r>
              <a:rPr lang="de-DE" dirty="0"/>
              <a:t>/ CC BY 3.0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441075"/>
            <a:ext cx="10515600" cy="940411"/>
          </a:xfrm>
        </p:spPr>
        <p:txBody>
          <a:bodyPr>
            <a:normAutofit/>
          </a:bodyPr>
          <a:lstStyle/>
          <a:p>
            <a:pPr algn="ctr"/>
            <a:r>
              <a:rPr lang="de-DE" sz="2800" dirty="0" err="1" smtClean="0"/>
              <a:t>Attributions</a:t>
            </a:r>
            <a:r>
              <a:rPr lang="de-DE" sz="2800" dirty="0" smtClean="0"/>
              <a:t> </a:t>
            </a:r>
            <a:r>
              <a:rPr lang="de-DE" sz="2800" dirty="0" err="1" smtClean="0"/>
              <a:t>for</a:t>
            </a:r>
            <a:r>
              <a:rPr lang="de-DE" sz="2800" dirty="0" smtClean="0"/>
              <a:t> </a:t>
            </a:r>
            <a:r>
              <a:rPr lang="de-DE" sz="2800" dirty="0" err="1" smtClean="0"/>
              <a:t>icons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65332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62037"/>
            <a:ext cx="10515600" cy="94041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GB" sz="3200" dirty="0"/>
              <a:t>Overview – key health financing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200" dirty="0" smtClean="0"/>
              <a:t>Health system building blocks</a:t>
            </a:r>
          </a:p>
          <a:p>
            <a:r>
              <a:rPr lang="en-GB" sz="2200" dirty="0" smtClean="0"/>
              <a:t>Universal Health Coverage dimensions</a:t>
            </a:r>
          </a:p>
          <a:p>
            <a:r>
              <a:rPr lang="en-GB" sz="2200" dirty="0" smtClean="0"/>
              <a:t>Role of health financing </a:t>
            </a:r>
          </a:p>
          <a:p>
            <a:r>
              <a:rPr lang="en-GB" sz="2200" dirty="0" smtClean="0"/>
              <a:t>Health financing mechanisms</a:t>
            </a:r>
          </a:p>
          <a:p>
            <a:r>
              <a:rPr lang="en-GB" sz="2200" dirty="0" smtClean="0"/>
              <a:t>Transactions in insurance system</a:t>
            </a:r>
          </a:p>
          <a:p>
            <a:pPr marL="0" indent="0">
              <a:buNone/>
            </a:pPr>
            <a:endParaRPr lang="en-GB" sz="2200" dirty="0" smtClean="0"/>
          </a:p>
          <a:p>
            <a:endParaRPr lang="en-GB" sz="2200" dirty="0" smtClean="0"/>
          </a:p>
          <a:p>
            <a:pPr lvl="1"/>
            <a:endParaRPr lang="en-GB" sz="2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151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565565"/>
            <a:ext cx="10515600" cy="465296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dirty="0"/>
              <a:t>Creative </a:t>
            </a:r>
            <a:r>
              <a:rPr lang="de-DE" dirty="0" err="1"/>
              <a:t>Commons</a:t>
            </a:r>
            <a:r>
              <a:rPr lang="de-DE" dirty="0"/>
              <a:t> </a:t>
            </a:r>
            <a:r>
              <a:rPr lang="de-DE" dirty="0">
                <a:hlinkClick r:id="rId2"/>
              </a:rPr>
              <a:t>CC BY 3.0 </a:t>
            </a:r>
            <a:r>
              <a:rPr lang="de-DE" dirty="0" err="1">
                <a:hlinkClick r:id="rId2"/>
              </a:rPr>
              <a:t>license</a:t>
            </a:r>
            <a:r>
              <a:rPr lang="de-DE" dirty="0">
                <a:hlinkClick r:id="rId2"/>
              </a:rPr>
              <a:t> </a:t>
            </a:r>
            <a:r>
              <a:rPr lang="de-DE" dirty="0" err="1"/>
              <a:t>applies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all </a:t>
            </a:r>
            <a:r>
              <a:rPr lang="de-DE" dirty="0" err="1"/>
              <a:t>icons</a:t>
            </a:r>
            <a:r>
              <a:rPr lang="de-DE" dirty="0"/>
              <a:t>:</a:t>
            </a:r>
          </a:p>
          <a:p>
            <a:endParaRPr lang="en-US" dirty="0" smtClean="0"/>
          </a:p>
          <a:p>
            <a:r>
              <a:rPr lang="en-US" dirty="0" smtClean="0"/>
              <a:t>Doctor </a:t>
            </a:r>
            <a:r>
              <a:rPr lang="en-US" dirty="0"/>
              <a:t>by </a:t>
            </a:r>
            <a:r>
              <a:rPr lang="en-US" dirty="0" err="1">
                <a:hlinkClick r:id="rId3"/>
              </a:rPr>
              <a:t>zidney</a:t>
            </a:r>
            <a:r>
              <a:rPr lang="en-US" dirty="0"/>
              <a:t> </a:t>
            </a:r>
            <a:r>
              <a:rPr lang="de-DE" dirty="0"/>
              <a:t>/ CC BY 3.0</a:t>
            </a:r>
            <a:endParaRPr lang="en-US" dirty="0"/>
          </a:p>
          <a:p>
            <a:r>
              <a:rPr lang="en-US" dirty="0" smtClean="0"/>
              <a:t>Card </a:t>
            </a:r>
            <a:r>
              <a:rPr lang="en-US" dirty="0"/>
              <a:t>by </a:t>
            </a:r>
            <a:r>
              <a:rPr lang="en-US" dirty="0">
                <a:hlinkClick r:id="rId4"/>
              </a:rPr>
              <a:t>Stephen JB Thomas </a:t>
            </a:r>
            <a:r>
              <a:rPr lang="de-DE" dirty="0"/>
              <a:t>/ CC BY 3.0</a:t>
            </a:r>
            <a:endParaRPr lang="en-US" dirty="0"/>
          </a:p>
          <a:p>
            <a:r>
              <a:rPr lang="en-US" dirty="0"/>
              <a:t>computer-check list by </a:t>
            </a:r>
            <a:r>
              <a:rPr lang="en-US" dirty="0" err="1">
                <a:hlinkClick r:id="rId5"/>
              </a:rPr>
              <a:t>Komkrit</a:t>
            </a:r>
            <a:r>
              <a:rPr lang="en-US" dirty="0">
                <a:hlinkClick r:id="rId5"/>
              </a:rPr>
              <a:t> </a:t>
            </a:r>
            <a:r>
              <a:rPr lang="en-US" dirty="0" err="1">
                <a:hlinkClick r:id="rId5"/>
              </a:rPr>
              <a:t>Noenpoempisut</a:t>
            </a:r>
            <a:r>
              <a:rPr lang="en-US" dirty="0"/>
              <a:t> </a:t>
            </a:r>
            <a:r>
              <a:rPr lang="de-DE" dirty="0"/>
              <a:t>/ CC BY </a:t>
            </a:r>
            <a:r>
              <a:rPr lang="de-DE" dirty="0" smtClean="0"/>
              <a:t>3.0</a:t>
            </a:r>
            <a:endParaRPr lang="en-US" dirty="0" smtClean="0"/>
          </a:p>
          <a:p>
            <a:r>
              <a:rPr lang="en-US" dirty="0" smtClean="0"/>
              <a:t>like </a:t>
            </a:r>
            <a:r>
              <a:rPr lang="en-US" dirty="0"/>
              <a:t>by </a:t>
            </a:r>
            <a:r>
              <a:rPr lang="en-US" dirty="0" err="1">
                <a:hlinkClick r:id="rId6"/>
              </a:rPr>
              <a:t>i</a:t>
            </a:r>
            <a:r>
              <a:rPr lang="en-US" dirty="0">
                <a:hlinkClick r:id="rId6"/>
              </a:rPr>
              <a:t> cons </a:t>
            </a:r>
            <a:r>
              <a:rPr lang="de-DE" dirty="0"/>
              <a:t>/ CC BY 3.0</a:t>
            </a:r>
          </a:p>
          <a:p>
            <a:r>
              <a:rPr lang="en-US" dirty="0" smtClean="0"/>
              <a:t>Dislike </a:t>
            </a:r>
            <a:r>
              <a:rPr lang="en-US" dirty="0"/>
              <a:t>by </a:t>
            </a:r>
            <a:r>
              <a:rPr lang="en-US" dirty="0" err="1">
                <a:hlinkClick r:id="rId7"/>
              </a:rPr>
              <a:t>Numero</a:t>
            </a:r>
            <a:r>
              <a:rPr lang="en-US" dirty="0">
                <a:hlinkClick r:id="rId7"/>
              </a:rPr>
              <a:t> Uno </a:t>
            </a:r>
            <a:r>
              <a:rPr lang="de-DE" dirty="0"/>
              <a:t>/ CC BY 3.0</a:t>
            </a:r>
          </a:p>
          <a:p>
            <a:r>
              <a:rPr lang="en-US" dirty="0" smtClean="0"/>
              <a:t>help </a:t>
            </a:r>
            <a:r>
              <a:rPr lang="en-US" dirty="0"/>
              <a:t>by </a:t>
            </a:r>
            <a:r>
              <a:rPr lang="en-US" dirty="0">
                <a:hlinkClick r:id="rId8"/>
              </a:rPr>
              <a:t>Rainbow Designs </a:t>
            </a:r>
            <a:r>
              <a:rPr lang="de-DE" dirty="0"/>
              <a:t>/ CC BY </a:t>
            </a:r>
            <a:r>
              <a:rPr lang="de-DE" dirty="0" smtClean="0"/>
              <a:t>3.0</a:t>
            </a:r>
          </a:p>
          <a:p>
            <a:r>
              <a:rPr lang="en-US" dirty="0" smtClean="0"/>
              <a:t>bullet list by </a:t>
            </a:r>
            <a:r>
              <a:rPr lang="en-US" dirty="0" err="1" smtClean="0">
                <a:hlinkClick r:id="rId9"/>
              </a:rPr>
              <a:t>Aneeque</a:t>
            </a:r>
            <a:r>
              <a:rPr lang="en-US" dirty="0" smtClean="0">
                <a:hlinkClick r:id="rId9"/>
              </a:rPr>
              <a:t> Ahmed </a:t>
            </a:r>
            <a:r>
              <a:rPr lang="de-DE" dirty="0" smtClean="0"/>
              <a:t>/ CC BY 3.0</a:t>
            </a:r>
          </a:p>
          <a:p>
            <a:r>
              <a:rPr lang="en-US" dirty="0" err="1"/>
              <a:t>QrCode</a:t>
            </a:r>
            <a:r>
              <a:rPr lang="en-US" dirty="0"/>
              <a:t> Scan by </a:t>
            </a:r>
            <a:r>
              <a:rPr lang="en-US" dirty="0" err="1">
                <a:hlinkClick r:id="rId10"/>
              </a:rPr>
              <a:t>Ninejipjip</a:t>
            </a:r>
            <a:r>
              <a:rPr lang="en-US" dirty="0"/>
              <a:t> </a:t>
            </a:r>
            <a:r>
              <a:rPr lang="de-DE" dirty="0"/>
              <a:t>/ CC BY </a:t>
            </a:r>
            <a:r>
              <a:rPr lang="de-DE" dirty="0" smtClean="0"/>
              <a:t>3.0</a:t>
            </a:r>
          </a:p>
          <a:p>
            <a:r>
              <a:rPr lang="en-US" dirty="0"/>
              <a:t>Family by </a:t>
            </a:r>
            <a:r>
              <a:rPr lang="en-US" dirty="0" err="1">
                <a:hlinkClick r:id="rId11"/>
              </a:rPr>
              <a:t>Gan</a:t>
            </a:r>
            <a:r>
              <a:rPr lang="en-US" dirty="0">
                <a:hlinkClick r:id="rId11"/>
              </a:rPr>
              <a:t> </a:t>
            </a:r>
            <a:r>
              <a:rPr lang="en-US" dirty="0" err="1">
                <a:hlinkClick r:id="rId11"/>
              </a:rPr>
              <a:t>Khoon</a:t>
            </a:r>
            <a:r>
              <a:rPr lang="en-US" dirty="0">
                <a:hlinkClick r:id="rId11"/>
              </a:rPr>
              <a:t> Lay </a:t>
            </a:r>
            <a:r>
              <a:rPr lang="de-DE" dirty="0"/>
              <a:t>/ CC BY </a:t>
            </a:r>
            <a:r>
              <a:rPr lang="de-DE" dirty="0" smtClean="0"/>
              <a:t>3.0</a:t>
            </a:r>
          </a:p>
          <a:p>
            <a:r>
              <a:rPr lang="en-US" dirty="0"/>
              <a:t>person by </a:t>
            </a:r>
            <a:r>
              <a:rPr lang="en-US" dirty="0" err="1">
                <a:hlinkClick r:id="rId12"/>
              </a:rPr>
              <a:t>Yamini</a:t>
            </a:r>
            <a:r>
              <a:rPr lang="en-US" dirty="0">
                <a:hlinkClick r:id="rId12"/>
              </a:rPr>
              <a:t> Ahluwalia </a:t>
            </a:r>
            <a:r>
              <a:rPr lang="de-DE" dirty="0"/>
              <a:t>/ CC BY 3.0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377398"/>
            <a:ext cx="10515600" cy="940411"/>
          </a:xfrm>
        </p:spPr>
        <p:txBody>
          <a:bodyPr>
            <a:normAutofit/>
          </a:bodyPr>
          <a:lstStyle/>
          <a:p>
            <a:pPr algn="ctr"/>
            <a:r>
              <a:rPr lang="de-DE" sz="2800" dirty="0" err="1" smtClean="0"/>
              <a:t>Attributions</a:t>
            </a:r>
            <a:r>
              <a:rPr lang="de-DE" sz="2800" dirty="0" smtClean="0"/>
              <a:t> </a:t>
            </a:r>
            <a:r>
              <a:rPr lang="de-DE" sz="2800" dirty="0" err="1" smtClean="0"/>
              <a:t>for</a:t>
            </a:r>
            <a:r>
              <a:rPr lang="de-DE" sz="2800" dirty="0" smtClean="0"/>
              <a:t> </a:t>
            </a:r>
            <a:r>
              <a:rPr lang="de-DE" sz="2800" dirty="0" err="1" smtClean="0"/>
              <a:t>icons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43415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035276"/>
            <a:ext cx="10515600" cy="1906361"/>
          </a:xfrm>
        </p:spPr>
        <p:txBody>
          <a:bodyPr/>
          <a:lstStyle/>
          <a:p>
            <a:r>
              <a:rPr lang="en-GB" dirty="0" smtClean="0"/>
              <a:t>Thank you!</a:t>
            </a:r>
            <a:endParaRPr lang="en-GB" dirty="0"/>
          </a:p>
        </p:txBody>
      </p:sp>
      <p:pic>
        <p:nvPicPr>
          <p:cNvPr id="3" name="Inhaltsplatzhalter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158" y="3682321"/>
            <a:ext cx="1428667" cy="14286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057" y="3682320"/>
            <a:ext cx="1403944" cy="140394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582" y="3657597"/>
            <a:ext cx="1428667" cy="1428667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223860" y="5448281"/>
            <a:ext cx="7731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err="1">
                <a:solidFill>
                  <a:schemeClr val="bg1"/>
                </a:solidFill>
                <a:latin typeface="Poppins"/>
              </a:rPr>
              <a:t>Except</a:t>
            </a:r>
            <a:r>
              <a:rPr lang="de-DE" sz="2000" dirty="0">
                <a:solidFill>
                  <a:schemeClr val="bg1"/>
                </a:solidFill>
                <a:latin typeface="Poppins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Poppins"/>
              </a:rPr>
              <a:t>where</a:t>
            </a:r>
            <a:r>
              <a:rPr lang="de-DE" sz="2000" dirty="0">
                <a:solidFill>
                  <a:schemeClr val="bg1"/>
                </a:solidFill>
                <a:latin typeface="Poppins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Poppins"/>
              </a:rPr>
              <a:t>otherwise</a:t>
            </a:r>
            <a:r>
              <a:rPr lang="de-DE" sz="2000" dirty="0">
                <a:solidFill>
                  <a:schemeClr val="bg1"/>
                </a:solidFill>
                <a:latin typeface="Poppins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Poppins"/>
              </a:rPr>
              <a:t>noted</a:t>
            </a:r>
            <a:r>
              <a:rPr lang="de-DE" sz="2000" dirty="0">
                <a:solidFill>
                  <a:schemeClr val="bg1"/>
                </a:solidFill>
                <a:latin typeface="Poppins"/>
              </a:rPr>
              <a:t>, </a:t>
            </a:r>
            <a:r>
              <a:rPr lang="de-DE" sz="2000" dirty="0" err="1">
                <a:solidFill>
                  <a:schemeClr val="bg1"/>
                </a:solidFill>
                <a:latin typeface="Poppins"/>
              </a:rPr>
              <a:t>this</a:t>
            </a:r>
            <a:r>
              <a:rPr lang="de-DE" sz="2000" dirty="0">
                <a:solidFill>
                  <a:schemeClr val="bg1"/>
                </a:solidFill>
                <a:latin typeface="Poppins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Poppins"/>
              </a:rPr>
              <a:t>work</a:t>
            </a:r>
            <a:r>
              <a:rPr lang="de-DE" sz="2000" dirty="0">
                <a:solidFill>
                  <a:schemeClr val="bg1"/>
                </a:solidFill>
                <a:latin typeface="Poppins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Poppins"/>
              </a:rPr>
              <a:t>is</a:t>
            </a:r>
            <a:r>
              <a:rPr lang="de-DE" sz="2000" dirty="0">
                <a:solidFill>
                  <a:schemeClr val="bg1"/>
                </a:solidFill>
                <a:latin typeface="Poppins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Poppins"/>
              </a:rPr>
              <a:t>licensed</a:t>
            </a:r>
            <a:r>
              <a:rPr lang="de-DE" sz="2000" dirty="0">
                <a:solidFill>
                  <a:schemeClr val="bg1"/>
                </a:solidFill>
                <a:latin typeface="Poppins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Poppins"/>
              </a:rPr>
              <a:t>under</a:t>
            </a:r>
            <a:endParaRPr lang="de-DE" sz="2000" dirty="0">
              <a:solidFill>
                <a:schemeClr val="bg1"/>
              </a:solidFill>
              <a:latin typeface="Poppins"/>
            </a:endParaRPr>
          </a:p>
          <a:p>
            <a:pPr algn="ctr"/>
            <a:r>
              <a:rPr lang="de-DE" sz="2000" dirty="0">
                <a:solidFill>
                  <a:schemeClr val="bg1"/>
                </a:solidFill>
                <a:latin typeface="Poppins"/>
              </a:rPr>
              <a:t>https://creativecommons.org/licenses/by-sa/4.0/legalcode</a:t>
            </a:r>
          </a:p>
        </p:txBody>
      </p:sp>
    </p:spTree>
    <p:extLst>
      <p:ext uri="{BB962C8B-B14F-4D97-AF65-F5344CB8AC3E}">
        <p14:creationId xmlns:p14="http://schemas.microsoft.com/office/powerpoint/2010/main" val="79025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9960"/>
            <a:ext cx="10515600" cy="940411"/>
          </a:xfrm>
        </p:spPr>
        <p:txBody>
          <a:bodyPr>
            <a:normAutofit/>
          </a:bodyPr>
          <a:lstStyle/>
          <a:p>
            <a:pPr algn="ctr"/>
            <a:r>
              <a:rPr lang="de-CH" sz="3600" dirty="0" err="1" smtClean="0"/>
              <a:t>Health</a:t>
            </a:r>
            <a:r>
              <a:rPr lang="de-CH" sz="3600" dirty="0" smtClean="0"/>
              <a:t> </a:t>
            </a:r>
            <a:r>
              <a:rPr lang="de-CH" sz="3600" dirty="0" err="1" smtClean="0"/>
              <a:t>system</a:t>
            </a:r>
            <a:r>
              <a:rPr lang="de-CH" sz="3600" dirty="0" smtClean="0"/>
              <a:t> </a:t>
            </a:r>
            <a:r>
              <a:rPr lang="de-CH" sz="3600" dirty="0" err="1" smtClean="0"/>
              <a:t>building</a:t>
            </a:r>
            <a:r>
              <a:rPr lang="de-CH" sz="3600" dirty="0" smtClean="0"/>
              <a:t> </a:t>
            </a:r>
            <a:r>
              <a:rPr lang="de-CH" sz="3600" dirty="0" err="1" smtClean="0"/>
              <a:t>blocks</a:t>
            </a:r>
            <a:endParaRPr lang="de-CH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244" y="1998210"/>
            <a:ext cx="7445511" cy="401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5081337" cy="365125"/>
          </a:xfrm>
        </p:spPr>
        <p:txBody>
          <a:bodyPr/>
          <a:lstStyle/>
          <a:p>
            <a:r>
              <a:rPr lang="de-DE" dirty="0" smtClean="0"/>
              <a:t>Source: https://www.who.int/workforcealliance/knowledge/toolkit/26.pdf?ua=1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880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279" y="584688"/>
            <a:ext cx="10515600" cy="940411"/>
          </a:xfrm>
        </p:spPr>
        <p:txBody>
          <a:bodyPr>
            <a:normAutofit/>
          </a:bodyPr>
          <a:lstStyle/>
          <a:p>
            <a:pPr algn="ctr"/>
            <a:r>
              <a:rPr lang="de-CH" sz="3600" dirty="0" smtClean="0"/>
              <a:t>Universal </a:t>
            </a:r>
            <a:r>
              <a:rPr lang="de-CH" sz="3600" dirty="0" err="1" smtClean="0"/>
              <a:t>Health</a:t>
            </a:r>
            <a:r>
              <a:rPr lang="de-CH" sz="3600" dirty="0" smtClean="0"/>
              <a:t> </a:t>
            </a:r>
            <a:r>
              <a:rPr lang="de-CH" sz="3600" dirty="0" err="1" smtClean="0"/>
              <a:t>Coverage</a:t>
            </a:r>
            <a:r>
              <a:rPr lang="de-CH" sz="3600" dirty="0" smtClean="0"/>
              <a:t> – UHC Cube</a:t>
            </a:r>
            <a:endParaRPr lang="de-CH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613" y="1842656"/>
            <a:ext cx="7199472" cy="4334306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5745480" cy="365125"/>
          </a:xfrm>
        </p:spPr>
        <p:txBody>
          <a:bodyPr/>
          <a:lstStyle/>
          <a:p>
            <a:r>
              <a:rPr lang="en-GB" dirty="0"/>
              <a:t>Source: http://apps.who.int/iris/bitstream/10665/254757/1/9789241512107-eng.pdf?ua=1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176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3839"/>
            <a:ext cx="10515600" cy="940411"/>
          </a:xfrm>
        </p:spPr>
        <p:txBody>
          <a:bodyPr>
            <a:normAutofit/>
          </a:bodyPr>
          <a:lstStyle/>
          <a:p>
            <a:pPr algn="ctr"/>
            <a:r>
              <a:rPr lang="de-CH" sz="3600" dirty="0" err="1" smtClean="0"/>
              <a:t>Health</a:t>
            </a:r>
            <a:r>
              <a:rPr lang="de-CH" sz="3600" dirty="0" smtClean="0"/>
              <a:t> </a:t>
            </a:r>
            <a:r>
              <a:rPr lang="de-CH" sz="3600" dirty="0" err="1" smtClean="0"/>
              <a:t>financing</a:t>
            </a:r>
            <a:r>
              <a:rPr lang="de-CH" sz="3600" dirty="0" smtClean="0"/>
              <a:t> </a:t>
            </a:r>
            <a:r>
              <a:rPr lang="de-CH" sz="3600" dirty="0" err="1" smtClean="0"/>
              <a:t>strategy</a:t>
            </a:r>
            <a:r>
              <a:rPr lang="de-CH" sz="3600" dirty="0" smtClean="0"/>
              <a:t> </a:t>
            </a:r>
            <a:r>
              <a:rPr lang="de-CH" sz="3600" dirty="0" err="1" smtClean="0"/>
              <a:t>key</a:t>
            </a:r>
            <a:r>
              <a:rPr lang="de-CH" sz="3600" dirty="0" smtClean="0"/>
              <a:t> </a:t>
            </a:r>
            <a:r>
              <a:rPr lang="de-CH" sz="3600" dirty="0" err="1" smtClean="0"/>
              <a:t>functions</a:t>
            </a:r>
            <a:endParaRPr lang="de-CH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276" y="1828801"/>
            <a:ext cx="6721937" cy="4290628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5986112" cy="365125"/>
          </a:xfrm>
        </p:spPr>
        <p:txBody>
          <a:bodyPr/>
          <a:lstStyle/>
          <a:p>
            <a:r>
              <a:rPr lang="en-GB" dirty="0"/>
              <a:t>Source: http://apps.who.int/iris/bitstream/10665/254757/1/9789241512107-eng.pdf?ua=1</a:t>
            </a:r>
          </a:p>
        </p:txBody>
      </p:sp>
    </p:spTree>
    <p:extLst>
      <p:ext uri="{BB962C8B-B14F-4D97-AF65-F5344CB8AC3E}">
        <p14:creationId xmlns:p14="http://schemas.microsoft.com/office/powerpoint/2010/main" val="289340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040" y="807244"/>
            <a:ext cx="10515600" cy="940411"/>
          </a:xfrm>
        </p:spPr>
        <p:txBody>
          <a:bodyPr>
            <a:noAutofit/>
          </a:bodyPr>
          <a:lstStyle/>
          <a:p>
            <a:r>
              <a:rPr lang="de-CH" sz="2800" dirty="0" err="1" smtClean="0"/>
              <a:t>Examples</a:t>
            </a:r>
            <a:r>
              <a:rPr lang="de-CH" sz="2800" dirty="0" smtClean="0"/>
              <a:t> </a:t>
            </a:r>
            <a:r>
              <a:rPr lang="de-CH" sz="2800" dirty="0" err="1" smtClean="0"/>
              <a:t>of</a:t>
            </a:r>
            <a:r>
              <a:rPr lang="de-CH" sz="2800" dirty="0" smtClean="0"/>
              <a:t> </a:t>
            </a:r>
            <a:r>
              <a:rPr lang="de-CH" sz="2800" dirty="0" err="1" smtClean="0"/>
              <a:t>health</a:t>
            </a:r>
            <a:r>
              <a:rPr lang="de-CH" sz="2800" dirty="0" smtClean="0"/>
              <a:t> </a:t>
            </a:r>
            <a:r>
              <a:rPr lang="de-CH" sz="2800" dirty="0" err="1" smtClean="0"/>
              <a:t>financing</a:t>
            </a:r>
            <a:r>
              <a:rPr lang="de-CH" sz="2800" dirty="0" smtClean="0"/>
              <a:t> </a:t>
            </a:r>
            <a:r>
              <a:rPr lang="de-CH" sz="2800" dirty="0" err="1" smtClean="0"/>
              <a:t>mechanisms</a:t>
            </a:r>
            <a:r>
              <a:rPr lang="de-CH" sz="2800" dirty="0" smtClean="0"/>
              <a:t>: </a:t>
            </a:r>
            <a:r>
              <a:rPr lang="de-CH" sz="2800" dirty="0" err="1" smtClean="0"/>
              <a:t>Tanzania</a:t>
            </a:r>
            <a:r>
              <a:rPr lang="de-CH" sz="2800" dirty="0" smtClean="0"/>
              <a:t> </a:t>
            </a:r>
            <a:r>
              <a:rPr lang="de-CH" sz="2800" dirty="0" err="1" smtClean="0"/>
              <a:t>setting</a:t>
            </a:r>
            <a:endParaRPr lang="de-CH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204" y="2164465"/>
            <a:ext cx="6665896" cy="401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Callout 18"/>
          <p:cNvSpPr/>
          <p:nvPr/>
        </p:nvSpPr>
        <p:spPr>
          <a:xfrm>
            <a:off x="816040" y="5387821"/>
            <a:ext cx="2736304" cy="799743"/>
          </a:xfrm>
          <a:prstGeom prst="wedgeEllipseCallout">
            <a:avLst>
              <a:gd name="adj1" fmla="val 106767"/>
              <a:gd name="adj2" fmla="val -798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Community Health Funds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Oval Callout 19"/>
          <p:cNvSpPr/>
          <p:nvPr/>
        </p:nvSpPr>
        <p:spPr>
          <a:xfrm>
            <a:off x="910651" y="3511043"/>
            <a:ext cx="2736304" cy="799743"/>
          </a:xfrm>
          <a:prstGeom prst="wedgeEllipseCallout">
            <a:avLst>
              <a:gd name="adj1" fmla="val 132212"/>
              <a:gd name="adj2" fmla="val 1315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National Health Insurance Fund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3552344" y="5400954"/>
            <a:ext cx="2736304" cy="799743"/>
          </a:xfrm>
          <a:prstGeom prst="wedgeEllipseCallout">
            <a:avLst>
              <a:gd name="adj1" fmla="val 53718"/>
              <a:gd name="adj2" fmla="val -121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NGO based, savings groups, etc.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Oval Callout 21"/>
          <p:cNvSpPr/>
          <p:nvPr/>
        </p:nvSpPr>
        <p:spPr>
          <a:xfrm>
            <a:off x="8906491" y="3109515"/>
            <a:ext cx="2483768" cy="1295319"/>
          </a:xfrm>
          <a:prstGeom prst="wedgeEllipseCallout">
            <a:avLst>
              <a:gd name="adj1" fmla="val -97710"/>
              <a:gd name="adj2" fmla="val 1433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Multiple: companies – local/regional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Oval Callout 22"/>
          <p:cNvSpPr/>
          <p:nvPr/>
        </p:nvSpPr>
        <p:spPr>
          <a:xfrm>
            <a:off x="9014284" y="4494528"/>
            <a:ext cx="1935832" cy="1671422"/>
          </a:xfrm>
          <a:prstGeom prst="wedgeEllipseCallout">
            <a:avLst>
              <a:gd name="adj1" fmla="val -66340"/>
              <a:gd name="adj2" fmla="val 280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Church based, Charitable health facilities, etc.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469624" y="3729449"/>
            <a:ext cx="3672408" cy="1022815"/>
          </a:xfrm>
          <a:prstGeom prst="ellipse">
            <a:avLst/>
          </a:prstGeom>
          <a:ln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Single National Health Insurer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5" name="Oval Callout 24"/>
          <p:cNvSpPr/>
          <p:nvPr/>
        </p:nvSpPr>
        <p:spPr>
          <a:xfrm>
            <a:off x="910651" y="4494528"/>
            <a:ext cx="2736304" cy="799743"/>
          </a:xfrm>
          <a:prstGeom prst="wedgeEllipseCallout">
            <a:avLst>
              <a:gd name="adj1" fmla="val 131796"/>
              <a:gd name="adj2" fmla="val 259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Voucher Programme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5889859" cy="365125"/>
          </a:xfrm>
        </p:spPr>
        <p:txBody>
          <a:bodyPr/>
          <a:lstStyle/>
          <a:p>
            <a:r>
              <a:rPr lang="en-GB" dirty="0"/>
              <a:t>Source: http://apps.who.int/iris/bitstream/10665/254757/1/9789241512107-eng.pdf?ua=1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781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>
          <a:xfrm>
            <a:off x="8857355" y="1393050"/>
            <a:ext cx="1092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latin typeface="Poppins SemiBold"/>
              </a:rPr>
              <a:t>Provider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364751" y="1485749"/>
            <a:ext cx="1404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err="1">
                <a:latin typeface="Poppins SemiBold"/>
              </a:rPr>
              <a:t>Purchaser</a:t>
            </a:r>
            <a:endParaRPr lang="de-CH" sz="1600" dirty="0">
              <a:latin typeface="Poppins SemiBold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511550" y="5860436"/>
            <a:ext cx="931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latin typeface="Poppins SemiBold"/>
              </a:rPr>
              <a:t>Client</a:t>
            </a:r>
          </a:p>
        </p:txBody>
      </p:sp>
      <p:sp>
        <p:nvSpPr>
          <p:cNvPr id="66" name="Title 1"/>
          <p:cNvSpPr txBox="1">
            <a:spLocks/>
          </p:cNvSpPr>
          <p:nvPr/>
        </p:nvSpPr>
        <p:spPr>
          <a:xfrm>
            <a:off x="799253" y="523286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pPr algn="ctr"/>
            <a:r>
              <a:rPr lang="en-US" sz="3600" dirty="0" smtClean="0"/>
              <a:t>Transactions </a:t>
            </a:r>
            <a:r>
              <a:rPr lang="en-US" sz="3600" dirty="0"/>
              <a:t>in health insurance systems</a:t>
            </a:r>
            <a:endParaRPr lang="de-CH" sz="3600" dirty="0"/>
          </a:p>
        </p:txBody>
      </p:sp>
      <p:sp>
        <p:nvSpPr>
          <p:cNvPr id="90" name="Rechteck 89"/>
          <p:cNvSpPr/>
          <p:nvPr/>
        </p:nvSpPr>
        <p:spPr>
          <a:xfrm>
            <a:off x="7222148" y="2278176"/>
            <a:ext cx="4363092" cy="400450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1" name="Grafik 90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585" b="16491"/>
          <a:stretch/>
        </p:blipFill>
        <p:spPr>
          <a:xfrm>
            <a:off x="7484063" y="2375128"/>
            <a:ext cx="1322175" cy="1076312"/>
          </a:xfrm>
          <a:prstGeom prst="rect">
            <a:avLst/>
          </a:prstGeom>
        </p:spPr>
      </p:pic>
      <p:pic>
        <p:nvPicPr>
          <p:cNvPr id="92" name="Grafik 91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2" b="14051"/>
          <a:stretch/>
        </p:blipFill>
        <p:spPr>
          <a:xfrm>
            <a:off x="7512775" y="4929972"/>
            <a:ext cx="1252693" cy="1096100"/>
          </a:xfrm>
          <a:prstGeom prst="rect">
            <a:avLst/>
          </a:prstGeom>
        </p:spPr>
      </p:pic>
      <p:pic>
        <p:nvPicPr>
          <p:cNvPr id="93" name="Grafik 92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-15158" r="-842" b="15158"/>
          <a:stretch/>
        </p:blipFill>
        <p:spPr>
          <a:xfrm>
            <a:off x="9050505" y="2684653"/>
            <a:ext cx="706375" cy="706375"/>
          </a:xfrm>
          <a:prstGeom prst="rect">
            <a:avLst/>
          </a:prstGeom>
        </p:spPr>
      </p:pic>
      <p:pic>
        <p:nvPicPr>
          <p:cNvPr id="94" name="Grafik 93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-15158" r="-842" b="15158"/>
          <a:stretch/>
        </p:blipFill>
        <p:spPr>
          <a:xfrm>
            <a:off x="9064866" y="3907151"/>
            <a:ext cx="706375" cy="706375"/>
          </a:xfrm>
          <a:prstGeom prst="rect">
            <a:avLst/>
          </a:prstGeom>
        </p:spPr>
      </p:pic>
      <p:pic>
        <p:nvPicPr>
          <p:cNvPr id="95" name="Grafik 94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-15158" r="-842" b="15158"/>
          <a:stretch/>
        </p:blipFill>
        <p:spPr>
          <a:xfrm>
            <a:off x="9088414" y="5274950"/>
            <a:ext cx="706375" cy="706375"/>
          </a:xfrm>
          <a:prstGeom prst="rect">
            <a:avLst/>
          </a:prstGeom>
        </p:spPr>
      </p:pic>
      <p:pic>
        <p:nvPicPr>
          <p:cNvPr id="96" name="Inhaltsplatzhalter 13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1" b="14992"/>
          <a:stretch/>
        </p:blipFill>
        <p:spPr>
          <a:xfrm>
            <a:off x="7620211" y="3705177"/>
            <a:ext cx="1037823" cy="923130"/>
          </a:xfrm>
          <a:prstGeom prst="rect">
            <a:avLst/>
          </a:prstGeom>
        </p:spPr>
      </p:pic>
      <p:pic>
        <p:nvPicPr>
          <p:cNvPr id="97" name="Grafik 96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" b="16350"/>
          <a:stretch/>
        </p:blipFill>
        <p:spPr>
          <a:xfrm>
            <a:off x="10043531" y="2497588"/>
            <a:ext cx="1186006" cy="997098"/>
          </a:xfrm>
          <a:prstGeom prst="rect">
            <a:avLst/>
          </a:prstGeom>
        </p:spPr>
      </p:pic>
      <p:pic>
        <p:nvPicPr>
          <p:cNvPr id="98" name="Grafik 97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" b="16350"/>
          <a:stretch/>
        </p:blipFill>
        <p:spPr>
          <a:xfrm>
            <a:off x="10085237" y="3654181"/>
            <a:ext cx="1186006" cy="997098"/>
          </a:xfrm>
          <a:prstGeom prst="rect">
            <a:avLst/>
          </a:prstGeom>
        </p:spPr>
      </p:pic>
      <p:pic>
        <p:nvPicPr>
          <p:cNvPr id="99" name="Grafik 98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" b="16350"/>
          <a:stretch/>
        </p:blipFill>
        <p:spPr>
          <a:xfrm>
            <a:off x="10111221" y="5022943"/>
            <a:ext cx="1186006" cy="99709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8"/>
          <a:srcRect b="16864"/>
          <a:stretch/>
        </p:blipFill>
        <p:spPr>
          <a:xfrm>
            <a:off x="2304352" y="4750052"/>
            <a:ext cx="1367251" cy="1136675"/>
          </a:xfrm>
          <a:prstGeom prst="rect">
            <a:avLst/>
          </a:prstGeom>
        </p:spPr>
      </p:pic>
      <p:pic>
        <p:nvPicPr>
          <p:cNvPr id="118" name="Grafik 117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22" b="20000"/>
          <a:stretch/>
        </p:blipFill>
        <p:spPr>
          <a:xfrm>
            <a:off x="2408299" y="2028359"/>
            <a:ext cx="1138371" cy="912726"/>
          </a:xfrm>
          <a:prstGeom prst="rect">
            <a:avLst/>
          </a:prstGeom>
        </p:spPr>
      </p:pic>
      <p:sp>
        <p:nvSpPr>
          <p:cNvPr id="9" name="Pfeil nach links und rechts 8"/>
          <p:cNvSpPr/>
          <p:nvPr/>
        </p:nvSpPr>
        <p:spPr>
          <a:xfrm rot="1187128">
            <a:off x="3702704" y="3119440"/>
            <a:ext cx="3110735" cy="257795"/>
          </a:xfrm>
          <a:prstGeom prst="left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0" name="Grafik 119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" b="16350"/>
          <a:stretch/>
        </p:blipFill>
        <p:spPr>
          <a:xfrm>
            <a:off x="1696108" y="3491428"/>
            <a:ext cx="938484" cy="789001"/>
          </a:xfrm>
          <a:prstGeom prst="rect">
            <a:avLst/>
          </a:prstGeom>
        </p:spPr>
      </p:pic>
      <p:sp>
        <p:nvSpPr>
          <p:cNvPr id="121" name="Pfeil nach links und rechts 120"/>
          <p:cNvSpPr/>
          <p:nvPr/>
        </p:nvSpPr>
        <p:spPr>
          <a:xfrm rot="20471830">
            <a:off x="3694151" y="4444064"/>
            <a:ext cx="3110735" cy="257795"/>
          </a:xfrm>
          <a:prstGeom prst="left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2" name="Pfeil nach links und rechts 121"/>
          <p:cNvSpPr/>
          <p:nvPr/>
        </p:nvSpPr>
        <p:spPr>
          <a:xfrm rot="5400000">
            <a:off x="2093403" y="3809354"/>
            <a:ext cx="1768164" cy="278955"/>
          </a:xfrm>
          <a:prstGeom prst="left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3" name="Textfeld 122"/>
          <p:cNvSpPr txBox="1"/>
          <p:nvPr/>
        </p:nvSpPr>
        <p:spPr>
          <a:xfrm>
            <a:off x="10209953" y="1886548"/>
            <a:ext cx="1104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Poppins SemiBold"/>
              </a:rPr>
              <a:t>Price Lists</a:t>
            </a:r>
            <a:endParaRPr lang="de-DE" sz="1600" dirty="0">
              <a:latin typeface="Poppins SemiBold"/>
            </a:endParaRPr>
          </a:p>
        </p:txBody>
      </p:sp>
      <p:sp>
        <p:nvSpPr>
          <p:cNvPr id="124" name="Textfeld 123"/>
          <p:cNvSpPr txBox="1"/>
          <p:nvPr/>
        </p:nvSpPr>
        <p:spPr>
          <a:xfrm>
            <a:off x="7222148" y="1863491"/>
            <a:ext cx="1538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Poppins SemiBold"/>
              </a:rPr>
              <a:t>Type </a:t>
            </a:r>
            <a:r>
              <a:rPr lang="de-DE" sz="1600" dirty="0" err="1" smtClean="0">
                <a:latin typeface="Poppins SemiBold"/>
              </a:rPr>
              <a:t>of</a:t>
            </a:r>
            <a:r>
              <a:rPr lang="de-DE" sz="1600" dirty="0" smtClean="0">
                <a:latin typeface="Poppins SemiBold"/>
              </a:rPr>
              <a:t> </a:t>
            </a:r>
            <a:r>
              <a:rPr lang="de-DE" sz="1600" dirty="0" err="1" smtClean="0">
                <a:latin typeface="Poppins SemiBold"/>
              </a:rPr>
              <a:t>facility</a:t>
            </a:r>
            <a:endParaRPr lang="de-DE" sz="1600" dirty="0">
              <a:latin typeface="Poppins SemiBold"/>
            </a:endParaRPr>
          </a:p>
        </p:txBody>
      </p:sp>
      <p:sp>
        <p:nvSpPr>
          <p:cNvPr id="125" name="Textfeld 124"/>
          <p:cNvSpPr txBox="1"/>
          <p:nvPr/>
        </p:nvSpPr>
        <p:spPr>
          <a:xfrm>
            <a:off x="8783904" y="1873899"/>
            <a:ext cx="1471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Poppins SemiBold"/>
              </a:rPr>
              <a:t>Services/Items</a:t>
            </a:r>
            <a:endParaRPr lang="de-DE" sz="1600" dirty="0">
              <a:latin typeface="Poppins SemiBold"/>
            </a:endParaRPr>
          </a:p>
        </p:txBody>
      </p:sp>
      <p:sp>
        <p:nvSpPr>
          <p:cNvPr id="126" name="Textfeld 125"/>
          <p:cNvSpPr txBox="1"/>
          <p:nvPr/>
        </p:nvSpPr>
        <p:spPr>
          <a:xfrm>
            <a:off x="565940" y="3689254"/>
            <a:ext cx="11170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>
                <a:latin typeface="Poppins SemiBold"/>
              </a:rPr>
              <a:t>Contract</a:t>
            </a:r>
            <a:endParaRPr lang="de-DE" sz="1600" dirty="0">
              <a:latin typeface="Poppins SemiBold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561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42523"/>
            <a:ext cx="10515600" cy="940411"/>
          </a:xfrm>
        </p:spPr>
        <p:txBody>
          <a:bodyPr>
            <a:normAutofit/>
          </a:bodyPr>
          <a:lstStyle/>
          <a:p>
            <a:pPr algn="ctr"/>
            <a:r>
              <a:rPr lang="en-GB" sz="3600" dirty="0" smtClean="0"/>
              <a:t>Overview - Processes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200" dirty="0" smtClean="0"/>
              <a:t>Enrolment/Beneficiary Management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2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sz="2200" dirty="0" smtClean="0"/>
              <a:t>Client </a:t>
            </a:r>
            <a:r>
              <a:rPr lang="en-GB" sz="2200" dirty="0"/>
              <a:t>Service Utilization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200" dirty="0"/>
              <a:t>Claims processing (submission + scrutiny and payment)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200" dirty="0"/>
          </a:p>
          <a:p>
            <a:r>
              <a:rPr lang="en-GB" sz="2200" dirty="0"/>
              <a:t>Renewals (modifications)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200" dirty="0" smtClean="0"/>
          </a:p>
          <a:p>
            <a:pPr>
              <a:buFont typeface="Arial" panose="020B0604020202020204" pitchFamily="34" charset="0"/>
              <a:buChar char="•"/>
            </a:pPr>
            <a:endParaRPr lang="en-GB" sz="2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458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643" y="1963254"/>
            <a:ext cx="640515" cy="760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0487" name="Rectangle 9"/>
          <p:cNvSpPr>
            <a:spLocks noChangeArrowheads="1"/>
          </p:cNvSpPr>
          <p:nvPr/>
        </p:nvSpPr>
        <p:spPr bwMode="auto">
          <a:xfrm>
            <a:off x="1292995" y="7706767"/>
            <a:ext cx="21672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756B99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100">
                <a:solidFill>
                  <a:schemeClr val="tx1"/>
                </a:solidFill>
                <a:latin typeface="Calibri" pitchFamily="34" charset="0"/>
              </a:rPr>
              <a:t> </a:t>
            </a:r>
            <a:endParaRPr lang="en-GB" altLang="en-US" sz="1800">
              <a:solidFill>
                <a:schemeClr val="tx1"/>
              </a:solidFill>
            </a:endParaRPr>
          </a:p>
        </p:txBody>
      </p:sp>
      <p:pic>
        <p:nvPicPr>
          <p:cNvPr id="20488" name="Picture 1" descr="Description: http://www.io.tudelft.nl/fileadmin/Faculteit/IO/Onderzoek/Projecten/Base_of_the_Pyramid/Student_Projects/Cale_Thompson/img/photo_for_the_online_profile_Cale_thomps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027" y="1922379"/>
            <a:ext cx="1873410" cy="107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1" name="Rectangle 13"/>
          <p:cNvSpPr>
            <a:spLocks noChangeArrowheads="1"/>
          </p:cNvSpPr>
          <p:nvPr/>
        </p:nvSpPr>
        <p:spPr bwMode="auto">
          <a:xfrm>
            <a:off x="1758134" y="259036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756B99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</a:endParaRPr>
          </a:p>
        </p:txBody>
      </p:sp>
      <p:sp>
        <p:nvSpPr>
          <p:cNvPr id="17" name="Bent-Up Arrow 16"/>
          <p:cNvSpPr/>
          <p:nvPr/>
        </p:nvSpPr>
        <p:spPr>
          <a:xfrm flipV="1">
            <a:off x="8925200" y="1910597"/>
            <a:ext cx="1238059" cy="1082302"/>
          </a:xfrm>
          <a:prstGeom prst="bentUpArrow">
            <a:avLst>
              <a:gd name="adj1" fmla="val 18922"/>
              <a:gd name="adj2" fmla="val 25000"/>
              <a:gd name="adj3" fmla="val 30095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20497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683" y="5342666"/>
            <a:ext cx="16002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4967">
            <a:off x="8428826" y="3497750"/>
            <a:ext cx="907263" cy="56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0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291" y="1936783"/>
            <a:ext cx="845344" cy="67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883" y="5164622"/>
            <a:ext cx="701864" cy="579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8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082" y="4918693"/>
            <a:ext cx="1104395" cy="885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C:\Users\srivsi\AppData\Local\Microsoft\Windows\Temporary Internet Files\Content.IE5\MQ4LQITT\j0387150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566" y="5084905"/>
            <a:ext cx="1252844" cy="125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Plus 29"/>
          <p:cNvSpPr/>
          <p:nvPr/>
        </p:nvSpPr>
        <p:spPr>
          <a:xfrm>
            <a:off x="5259157" y="2047246"/>
            <a:ext cx="503238" cy="457200"/>
          </a:xfrm>
          <a:prstGeom prst="mathPlu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31" name="Plus 30"/>
          <p:cNvSpPr/>
          <p:nvPr/>
        </p:nvSpPr>
        <p:spPr>
          <a:xfrm>
            <a:off x="6742421" y="2011975"/>
            <a:ext cx="503238" cy="457200"/>
          </a:xfrm>
          <a:prstGeom prst="mathPlu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1026" name="Picture 2" descr="C:\Users\srivsi\AppData\Local\Microsoft\Windows\Temporary Internet Files\Content.IE5\C1RPMU8S\2327808306_40630c7a99_o[1]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305" y="1709838"/>
            <a:ext cx="795929" cy="82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rivsi\AppData\Local\Microsoft\Windows\Temporary Internet Files\Content.IE5\O5FBAJID\iriszdiagnosztika[1]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201" y="2457640"/>
            <a:ext cx="507395" cy="44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49271" y="2973169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ID no./Policy no. &amp; </a:t>
            </a:r>
            <a:r>
              <a:rPr lang="en-GB" dirty="0"/>
              <a:t>card </a:t>
            </a:r>
          </a:p>
        </p:txBody>
      </p:sp>
      <p:pic>
        <p:nvPicPr>
          <p:cNvPr id="1030" name="Picture 6" descr="C:\Users\srivsi\AppData\Local\Microsoft\Windows\Temporary Internet Files\Content.IE5\DP88JB1M\Smart-Card[1]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456" y="3300214"/>
            <a:ext cx="775975" cy="78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srivsi\AppData\Local\Microsoft\Windows\Temporary Internet Files\Content.IE5\O5FBAJID\id-card[1]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809" y="4083557"/>
            <a:ext cx="869292" cy="58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Plus 36"/>
          <p:cNvSpPr/>
          <p:nvPr/>
        </p:nvSpPr>
        <p:spPr>
          <a:xfrm>
            <a:off x="9311883" y="4786804"/>
            <a:ext cx="503238" cy="457200"/>
          </a:xfrm>
          <a:prstGeom prst="mathPlu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1037" name="Picture 13" descr="C:\Users\srivsi\AppData\Local\Microsoft\Windows\Temporary Internet Files\Content.IE5\C1RPMU8S\6-CDC-Outbreak-Safety-Kit-Brochure-2[1]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686" y="5568321"/>
            <a:ext cx="1319130" cy="87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srivsi\AppData\Local\Microsoft\Windows\Temporary Internet Files\Content.IE5\O5FBAJID\2962789411_4ce99c108a[1]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886" y="2315682"/>
            <a:ext cx="666500" cy="78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ight Arrow 44"/>
          <p:cNvSpPr/>
          <p:nvPr/>
        </p:nvSpPr>
        <p:spPr>
          <a:xfrm>
            <a:off x="3532865" y="2267139"/>
            <a:ext cx="1003309" cy="22860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47" name="Right Arrow 46"/>
          <p:cNvSpPr/>
          <p:nvPr/>
        </p:nvSpPr>
        <p:spPr>
          <a:xfrm rot="10800000">
            <a:off x="3603129" y="5804626"/>
            <a:ext cx="3992824" cy="461963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48" name="Picture 2" descr="C:\Users\srivsi\AppData\Local\Microsoft\Windows\Temporary Internet Files\Content.IE5\C1RPMU8S\2327808306_40630c7a99_o[1]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825" y="6199182"/>
            <a:ext cx="472246" cy="48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" descr="C:\Users\srivsi\AppData\Local\Microsoft\Windows\Temporary Internet Files\Content.IE5\O5FBAJID\iriszdiagnosztika[1]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301" y="6208329"/>
            <a:ext cx="290806" cy="25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4" descr="C:\Users\srivsi\AppData\Local\Microsoft\Windows\Temporary Internet Files\Content.IE5\O5FBAJID\2962789411_4ce99c108a[1]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038" y="6176962"/>
            <a:ext cx="472658" cy="55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Right Arrow 51"/>
          <p:cNvSpPr/>
          <p:nvPr/>
        </p:nvSpPr>
        <p:spPr>
          <a:xfrm rot="16200000">
            <a:off x="1878137" y="3843584"/>
            <a:ext cx="1841761" cy="461963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4967">
            <a:off x="2940964" y="3492284"/>
            <a:ext cx="907263" cy="56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6" descr="C:\Users\srivsi\AppData\Local\Microsoft\Windows\Temporary Internet Files\Content.IE5\DP88JB1M\Smart-Card[1]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594" y="3294748"/>
            <a:ext cx="775975" cy="78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7" descr="C:\Users\srivsi\AppData\Local\Microsoft\Windows\Temporary Internet Files\Content.IE5\O5FBAJID\id-card[1]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947" y="4078091"/>
            <a:ext cx="869292" cy="58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46"/>
          <p:cNvSpPr txBox="1">
            <a:spLocks noChangeArrowheads="1"/>
          </p:cNvSpPr>
          <p:nvPr/>
        </p:nvSpPr>
        <p:spPr bwMode="auto">
          <a:xfrm>
            <a:off x="6253080" y="3801642"/>
            <a:ext cx="21069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756B99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b="1" dirty="0">
                <a:solidFill>
                  <a:schemeClr val="tx1"/>
                </a:solidFill>
              </a:rPr>
              <a:t>Centralized or decentralized storage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214554" y="6288195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Insurer</a:t>
            </a: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829340" y="1132243"/>
            <a:ext cx="10524460" cy="9623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r>
              <a:rPr lang="en-GB" sz="2800" kern="0" dirty="0" smtClean="0"/>
              <a:t>Enrolment Process I – e.g. Voluntary schemes/informal sector</a:t>
            </a:r>
            <a:endParaRPr lang="en-GB" sz="2600" dirty="0"/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838200" y="2164465"/>
            <a:ext cx="10515600" cy="4012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accent5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accent5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itchFamily="2" charset="2"/>
              <a:buNone/>
              <a:defRPr sz="1800" b="0" i="0" kern="1200">
                <a:solidFill>
                  <a:schemeClr val="accent6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itchFamily="2" charset="2"/>
              <a:buNone/>
              <a:defRPr sz="1800" b="0" i="0" kern="1200">
                <a:solidFill>
                  <a:schemeClr val="accent6"/>
                </a:solidFill>
                <a:latin typeface="Poppins ExtraLight" pitchFamily="2" charset="77"/>
                <a:ea typeface="+mn-ea"/>
                <a:cs typeface="Poppins Extra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58976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theme/theme1.xml><?xml version="1.0" encoding="utf-8"?>
<a:theme xmlns:a="http://schemas.openxmlformats.org/drawingml/2006/main" name="openIMIS_master">
  <a:themeElements>
    <a:clrScheme name="openIM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374"/>
      </a:accent1>
      <a:accent2>
        <a:srgbClr val="33818F"/>
      </a:accent2>
      <a:accent3>
        <a:srgbClr val="B2D0D5"/>
      </a:accent3>
      <a:accent4>
        <a:srgbClr val="80B0B9"/>
      </a:accent4>
      <a:accent5>
        <a:srgbClr val="424242"/>
      </a:accent5>
      <a:accent6>
        <a:srgbClr val="747474"/>
      </a:accent6>
      <a:hlink>
        <a:srgbClr val="2D96EA"/>
      </a:hlink>
      <a:folHlink>
        <a:srgbClr val="D9494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IS_master" id="{5BAE1D2A-0D41-1B45-B814-3012FA874713}" vid="{BF864BEA-582F-9F47-BB01-B22C8EF747E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openIMIS_master</Template>
  <TotalTime>0</TotalTime>
  <Words>1085</Words>
  <Application>Microsoft Office PowerPoint</Application>
  <PresentationFormat>Widescreen</PresentationFormat>
  <Paragraphs>178</Paragraphs>
  <Slides>21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Poppins</vt:lpstr>
      <vt:lpstr>Poppins ExtraLight</vt:lpstr>
      <vt:lpstr>Poppins Light</vt:lpstr>
      <vt:lpstr>Poppins SemiBold</vt:lpstr>
      <vt:lpstr>Symbol</vt:lpstr>
      <vt:lpstr>openIMIS_master</vt:lpstr>
      <vt:lpstr>Introduction -  Health Financing Mechanisms and Insurance Processes  </vt:lpstr>
      <vt:lpstr>Overview – key health financing concepts</vt:lpstr>
      <vt:lpstr>Health system building blocks</vt:lpstr>
      <vt:lpstr>Universal Health Coverage – UHC Cube</vt:lpstr>
      <vt:lpstr>Health financing strategy key functions</vt:lpstr>
      <vt:lpstr>Examples of health financing mechanisms: Tanzania setting</vt:lpstr>
      <vt:lpstr>PowerPoint Presentation</vt:lpstr>
      <vt:lpstr>Overview - Processes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Attributions for icons</vt:lpstr>
      <vt:lpstr>Attributions for icons</vt:lpstr>
      <vt:lpstr>Attributions for icons</vt:lpstr>
      <vt:lpstr>Thank you!</vt:lpstr>
    </vt:vector>
  </TitlesOfParts>
  <Company>Swiss TPH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Siddharth Srivastava</dc:creator>
  <cp:lastModifiedBy>Siddharth Srivastava</cp:lastModifiedBy>
  <cp:revision>239</cp:revision>
  <dcterms:created xsi:type="dcterms:W3CDTF">2018-12-07T13:39:12Z</dcterms:created>
  <dcterms:modified xsi:type="dcterms:W3CDTF">2020-01-27T15:42:03Z</dcterms:modified>
</cp:coreProperties>
</file>