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38" r:id="rId3"/>
    <p:sldId id="339" r:id="rId4"/>
    <p:sldId id="341" r:id="rId5"/>
    <p:sldId id="340" r:id="rId6"/>
    <p:sldId id="342" r:id="rId7"/>
    <p:sldId id="343" r:id="rId8"/>
    <p:sldId id="344" r:id="rId9"/>
    <p:sldId id="367" r:id="rId10"/>
    <p:sldId id="368" r:id="rId11"/>
    <p:sldId id="369" r:id="rId12"/>
    <p:sldId id="365" r:id="rId13"/>
    <p:sldId id="366" r:id="rId14"/>
    <p:sldId id="370" r:id="rId15"/>
    <p:sldId id="350" r:id="rId16"/>
    <p:sldId id="371" r:id="rId17"/>
    <p:sldId id="373" r:id="rId18"/>
    <p:sldId id="374" r:id="rId19"/>
    <p:sldId id="356" r:id="rId20"/>
    <p:sldId id="357" r:id="rId21"/>
    <p:sldId id="361" r:id="rId22"/>
    <p:sldId id="261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gueta Melendez, Cecilia Michelle GIZ" initials="AMCMG" lastIdx="3" clrIdx="0">
    <p:extLst>
      <p:ext uri="{19B8F6BF-5375-455C-9EA6-DF929625EA0E}">
        <p15:presenceInfo xmlns:p15="http://schemas.microsoft.com/office/powerpoint/2012/main" userId="S-1-5-21-3211005450-2565063988-1429816208-1746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4343" autoAdjust="0"/>
  </p:normalViewPr>
  <p:slideViewPr>
    <p:cSldViewPr snapToGrid="0" snapToObjects="1">
      <p:cViewPr varScale="1">
        <p:scale>
          <a:sx n="69" d="100"/>
          <a:sy n="69" d="100"/>
        </p:scale>
        <p:origin x="56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7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23T12:00:01.714" idx="2">
    <p:pos x="6641" y="329"/>
    <p:text>Shouldn't it be initiate by enrolment officer? That is what I understood from the demo.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23T12:00:56.236" idx="3">
    <p:pos x="6086" y="568"/>
    <p:text>Please check if the process described below is correct?</p:text>
    <p:extLst mod="1"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2137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20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Claim payment</a:t>
            </a:r>
            <a:r>
              <a:rPr lang="en-GB" baseline="0" dirty="0" smtClean="0"/>
              <a:t> is then to providers or clients (reimbursement)</a:t>
            </a:r>
          </a:p>
          <a:p>
            <a:pPr marL="0" indent="0"/>
            <a:r>
              <a:rPr lang="en-GB" dirty="0" smtClean="0"/>
              <a:t>Some key considerations: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Renumeration</a:t>
            </a:r>
            <a:r>
              <a:rPr lang="en-GB" dirty="0" smtClean="0"/>
              <a:t> mechanism to health facilities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Rules defined for payment of claims applied to facilities and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Claim submission point (automated at facility, insurance scheme office or intermediary level) – claims details + billing (prices), including payments made directly by client at point of care (depending on whether reimbursement or cashless or outside eligibility - co pay, amount above defined ceiling, exclusions,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Definition of stages of processing - automated checking &amp; manual checking (including a medical review)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Processing of individual claims or grouping of claims while scrutinizing – criteria based on defined benefit package offered to clients and package negotiated with providers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Post scrutiny - compilation of due payment to respective service providers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Accounting by external system or insurance system?</a:t>
            </a:r>
          </a:p>
          <a:p>
            <a:pPr marL="285750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External accounting system then’</a:t>
            </a:r>
          </a:p>
          <a:p>
            <a:pPr marL="323850" lvl="1" indent="-285750" defTabSz="457200" eaLnBrk="1" hangingPunct="1">
              <a:buFont typeface="Arial" panose="020B0604020202020204" pitchFamily="34" charset="0"/>
              <a:buChar char="•"/>
            </a:pPr>
            <a:r>
              <a:rPr lang="en-GB" dirty="0" smtClean="0"/>
              <a:t>Process of initiation of payment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9C5A3-A91B-4F9D-8B6A-471B2D10D7D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 err="1" smtClean="0"/>
              <a:t>openIMIS</a:t>
            </a:r>
            <a:r>
              <a:rPr lang="de-DE" dirty="0" smtClean="0"/>
              <a:t> </a:t>
            </a:r>
            <a:r>
              <a:rPr lang="de-DE" dirty="0" err="1" smtClean="0"/>
              <a:t>Generic</a:t>
            </a:r>
            <a:r>
              <a:rPr lang="de-DE" dirty="0" smtClean="0"/>
              <a:t> Training Approach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CB35-E711-4731-BFFC-56016AD784C5}" type="datetime1">
              <a:rPr lang="de-DE" smtClean="0"/>
              <a:t>27.12.2019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1208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Contents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baseline="0"/>
            </a:lvl1pPr>
            <a:lvl2pPr marL="45720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2pPr>
          </a:lstStyle>
          <a:p>
            <a:pPr lvl="1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21E3-CF3A-4AA1-BE89-566304B998BD}" type="datetime1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67500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E589-EB46-41C1-A472-06C1897FCDC7}" type="datetime1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FEC8-9FC2-4711-8ABD-302DC55FB097}" type="datetime1">
              <a:rPr lang="de-DE" smtClean="0"/>
              <a:t>27.12.2019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baseline="0"/>
            </a:lvl1pPr>
          </a:lstStyle>
          <a:p>
            <a:pPr lvl="0"/>
            <a:endParaRPr lang="en-US" dirty="0" smtClean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464-831C-44EA-B467-A254E0CD8FBE}" type="datetime1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5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>
            <a:lvl1pPr algn="ctr">
              <a:defRPr baseline="0"/>
            </a:lvl1pPr>
            <a:lvl2pPr marL="800100" marR="0" indent="-342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  <a:lvl3pPr>
              <a:defRPr/>
            </a:lvl3pPr>
          </a:lstStyle>
          <a:p>
            <a:pPr lvl="0"/>
            <a:endParaRPr lang="en-US" dirty="0" smtClean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76041"/>
            <a:ext cx="5181600" cy="4000921"/>
          </a:xfrm>
        </p:spPr>
        <p:txBody>
          <a:bodyPr/>
          <a:lstStyle>
            <a:lvl1pPr algn="ctr">
              <a:defRPr/>
            </a:lvl1pPr>
          </a:lstStyle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776D6-6BC1-4230-935E-FBA5B61EC866}" type="datetime1">
              <a:rPr lang="de-DE" smtClean="0"/>
              <a:t>27.12.2019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07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7D7A-4085-483E-A03E-228E217D5CFE}" type="datetime1">
              <a:rPr lang="de-DE" smtClean="0"/>
              <a:t>27.12.2019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FB99-B42D-4913-B77A-B5CC82E082E0}" type="datetime1">
              <a:rPr lang="de-DE" smtClean="0"/>
              <a:t>27.12.2019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60C6FC4C-808D-45CD-8BEA-932AA6439A80}" type="datetime1">
              <a:rPr lang="de-DE" smtClean="0"/>
              <a:t>27.12.2019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63" r:id="rId6"/>
    <p:sldLayoutId id="2147483662" r:id="rId7"/>
    <p:sldLayoutId id="2147483654" r:id="rId8"/>
    <p:sldLayoutId id="2147483655" r:id="rId9"/>
    <p:sldLayoutId id="2147483660" r:id="rId10"/>
    <p:sldLayoutId id="214748366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7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36.png"/><Relationship Id="rId7" Type="http://schemas.openxmlformats.org/officeDocument/2006/relationships/image" Target="../media/image2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2.xml"/><Relationship Id="rId3" Type="http://schemas.openxmlformats.org/officeDocument/2006/relationships/image" Target="../media/image24.png"/><Relationship Id="rId7" Type="http://schemas.openxmlformats.org/officeDocument/2006/relationships/image" Target="../media/image1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medication&amp;i=1091553" TargetMode="External"/><Relationship Id="rId3" Type="http://schemas.openxmlformats.org/officeDocument/2006/relationships/hyperlink" Target="https://thenounproject.com/search/?q=protection%20of%20family&amp;i=240534" TargetMode="External"/><Relationship Id="rId7" Type="http://schemas.openxmlformats.org/officeDocument/2006/relationships/hyperlink" Target="https://thenounproject.com/search/?q=pharmacy&amp;i=1949514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term/hospital/2390457/" TargetMode="External"/><Relationship Id="rId11" Type="http://schemas.openxmlformats.org/officeDocument/2006/relationships/hyperlink" Target="https://thenounproject.com/search/?q=worker&amp;i=892650" TargetMode="External"/><Relationship Id="rId5" Type="http://schemas.openxmlformats.org/officeDocument/2006/relationships/hyperlink" Target="https://thenounproject.com/search/?q=hospital&amp;i=2829615" TargetMode="External"/><Relationship Id="rId10" Type="http://schemas.openxmlformats.org/officeDocument/2006/relationships/hyperlink" Target="https://thenounproject.com/search/?q=mobile%20network&amp;i=996152" TargetMode="External"/><Relationship Id="rId4" Type="http://schemas.openxmlformats.org/officeDocument/2006/relationships/hyperlink" Target="https://thenounproject.com/search/?q=payment&amp;i=2047581" TargetMode="External"/><Relationship Id="rId9" Type="http://schemas.openxmlformats.org/officeDocument/2006/relationships/hyperlink" Target="https://thenounproject.com/search/?q=send%20to%20server&amp;i=166175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flyers&amp;i=1697078" TargetMode="External"/><Relationship Id="rId3" Type="http://schemas.openxmlformats.org/officeDocument/2006/relationships/hyperlink" Target="https://thenounproject.com/term/contract-document/1748473/" TargetMode="External"/><Relationship Id="rId7" Type="http://schemas.openxmlformats.org/officeDocument/2006/relationships/hyperlink" Target="https://thenounproject.com/search/?q=smart%20card&amp;i=2516653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picture%20of%20a%20person&amp;i=960497" TargetMode="External"/><Relationship Id="rId11" Type="http://schemas.openxmlformats.org/officeDocument/2006/relationships/hyperlink" Target="https://thenounproject.com/search/?q=money%20and%20receipt&amp;i=888022" TargetMode="External"/><Relationship Id="rId5" Type="http://schemas.openxmlformats.org/officeDocument/2006/relationships/hyperlink" Target="https://thenounproject.com/search/?q=take%20a%20picture&amp;i=718944" TargetMode="External"/><Relationship Id="rId10" Type="http://schemas.openxmlformats.org/officeDocument/2006/relationships/hyperlink" Target="https://thenounproject.com/search/?q=visit%20a%20house&amp;i=1283924" TargetMode="External"/><Relationship Id="rId4" Type="http://schemas.openxmlformats.org/officeDocument/2006/relationships/hyperlink" Target="https://thenounproject.com/search/?q=write%20document&amp;i=403326" TargetMode="External"/><Relationship Id="rId9" Type="http://schemas.openxmlformats.org/officeDocument/2006/relationships/hyperlink" Target="https://thenounproject.com/search/?q=id&amp;i=1703885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nounproject.com/search/?q=question%20mark&amp;i=2302546" TargetMode="External"/><Relationship Id="rId3" Type="http://schemas.openxmlformats.org/officeDocument/2006/relationships/hyperlink" Target="https://thenounproject.com/search/?q=doctor&amp;i=803513" TargetMode="External"/><Relationship Id="rId7" Type="http://schemas.openxmlformats.org/officeDocument/2006/relationships/hyperlink" Target="https://thenounproject.com/search/?q=dislike&amp;i=939689" TargetMode="External"/><Relationship Id="rId12" Type="http://schemas.openxmlformats.org/officeDocument/2006/relationships/hyperlink" Target="https://thenounproject.com/search/?q=person%20walking&amp;i=117151" TargetMode="External"/><Relationship Id="rId2" Type="http://schemas.openxmlformats.org/officeDocument/2006/relationships/hyperlink" Target="https://creativecommons.org/licenses/by/3.0/us/legalco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nounproject.com/search/?q=like&amp;i=1939579" TargetMode="External"/><Relationship Id="rId11" Type="http://schemas.openxmlformats.org/officeDocument/2006/relationships/hyperlink" Target="https://thenounproject.com/search/?q=family%20with%20grandparents&amp;creator=1840742&amp;i=1915285" TargetMode="External"/><Relationship Id="rId5" Type="http://schemas.openxmlformats.org/officeDocument/2006/relationships/hyperlink" Target="https://thenounproject.com/search/?q=computer%20with%20checks&amp;i=2787332" TargetMode="External"/><Relationship Id="rId10" Type="http://schemas.openxmlformats.org/officeDocument/2006/relationships/hyperlink" Target="https://thenounproject.com/search/?q=scan%20qr%20code&amp;i=1890475" TargetMode="External"/><Relationship Id="rId4" Type="http://schemas.openxmlformats.org/officeDocument/2006/relationships/hyperlink" Target="https://thenounproject.com/search/?q=show%20card&amp;i=17310" TargetMode="External"/><Relationship Id="rId9" Type="http://schemas.openxmlformats.org/officeDocument/2006/relationships/hyperlink" Target="https://thenounproject.com/search/?q=smartphone%20with%20list&amp;i=648841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800" y="297447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Introduction - </a:t>
            </a:r>
            <a:br>
              <a:rPr lang="en-GB" sz="4800" dirty="0" smtClean="0"/>
            </a:br>
            <a:r>
              <a:rPr lang="en-GB" sz="4000" dirty="0" smtClean="0"/>
              <a:t>Health Financing Mechanisms and Insurance Processes</a:t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10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558916" y="2136666"/>
            <a:ext cx="2256668" cy="180935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58"/>
          <a:stretch/>
        </p:blipFill>
        <p:spPr>
          <a:xfrm>
            <a:off x="3734414" y="1958027"/>
            <a:ext cx="2756772" cy="224242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674" y="2755307"/>
            <a:ext cx="1688023" cy="1445142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179" y="1930081"/>
            <a:ext cx="1737381" cy="109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58681" y="980018"/>
            <a:ext cx="10701494" cy="902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de-CH" sz="3200" dirty="0" err="1" smtClean="0"/>
              <a:t>Enrolment</a:t>
            </a:r>
            <a:r>
              <a:rPr lang="de-CH" sz="3200" dirty="0" smtClean="0"/>
              <a:t> I – e.g. </a:t>
            </a:r>
            <a:r>
              <a:rPr lang="de-CH" sz="3200" dirty="0" err="1" smtClean="0"/>
              <a:t>Voluntary</a:t>
            </a:r>
            <a:r>
              <a:rPr lang="de-CH" sz="3200" dirty="0" smtClean="0"/>
              <a:t> </a:t>
            </a:r>
            <a:r>
              <a:rPr lang="de-CH" sz="3200" dirty="0" err="1" smtClean="0"/>
              <a:t>schemes</a:t>
            </a:r>
            <a:r>
              <a:rPr lang="de-CH" sz="3200" dirty="0" smtClean="0"/>
              <a:t>/informal </a:t>
            </a:r>
            <a:r>
              <a:rPr lang="de-CH" sz="3200" dirty="0" err="1" smtClean="0"/>
              <a:t>sector</a:t>
            </a:r>
            <a:endParaRPr lang="de-CH" sz="3200" dirty="0"/>
          </a:p>
        </p:txBody>
      </p:sp>
      <p:sp>
        <p:nvSpPr>
          <p:cNvPr id="10" name="Pfeil nach rechts 9"/>
          <p:cNvSpPr/>
          <p:nvPr/>
        </p:nvSpPr>
        <p:spPr>
          <a:xfrm>
            <a:off x="2563982" y="2892339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5853828" y="2869894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615225" y="4431150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Collect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contribution</a:t>
            </a:r>
            <a:endParaRPr lang="de-DE" dirty="0"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4317994" y="4426680"/>
            <a:ext cx="1713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Provide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receipt</a:t>
            </a:r>
            <a:endParaRPr lang="de-DE" dirty="0">
              <a:latin typeface="Poppins SemiBold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705860" y="4379757"/>
            <a:ext cx="3336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Distribute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membership</a:t>
            </a:r>
            <a:r>
              <a:rPr lang="de-DE" dirty="0">
                <a:latin typeface="Poppins SemiBold"/>
              </a:rPr>
              <a:t> ID </a:t>
            </a:r>
            <a:r>
              <a:rPr lang="de-DE" dirty="0" err="1">
                <a:latin typeface="Poppins SemiBold"/>
              </a:rPr>
              <a:t>and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flyer</a:t>
            </a:r>
            <a:r>
              <a:rPr lang="de-DE" dirty="0">
                <a:latin typeface="Poppins SemiBold"/>
              </a:rPr>
              <a:t> on </a:t>
            </a:r>
            <a:r>
              <a:rPr lang="de-DE" dirty="0" err="1">
                <a:latin typeface="Poppins SemiBold"/>
              </a:rPr>
              <a:t>scheme</a:t>
            </a:r>
            <a:endParaRPr lang="de-DE" dirty="0">
              <a:latin typeface="Poppi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20924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11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3" y="2840076"/>
            <a:ext cx="1238247" cy="106008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5" y="2867733"/>
            <a:ext cx="1223994" cy="995943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5" b="10353"/>
          <a:stretch/>
        </p:blipFill>
        <p:spPr>
          <a:xfrm>
            <a:off x="2434110" y="2840076"/>
            <a:ext cx="1564777" cy="96095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896" y="2593864"/>
            <a:ext cx="1547456" cy="1306294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015" y="2768223"/>
            <a:ext cx="1441309" cy="90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5" r="13979" b="16501"/>
          <a:stretch/>
        </p:blipFill>
        <p:spPr>
          <a:xfrm>
            <a:off x="10239060" y="2446600"/>
            <a:ext cx="1511301" cy="1747904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>
          <a:xfrm>
            <a:off x="275416" y="1643168"/>
            <a:ext cx="4441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b="1" dirty="0" err="1">
                <a:latin typeface="Poppins SemiBold"/>
              </a:rPr>
              <a:t>Insurer</a:t>
            </a:r>
            <a:r>
              <a:rPr lang="de-DE" b="1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has</a:t>
            </a:r>
            <a:r>
              <a:rPr lang="de-DE" b="1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full</a:t>
            </a:r>
            <a:r>
              <a:rPr lang="de-DE" b="1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or</a:t>
            </a:r>
            <a:r>
              <a:rPr lang="de-DE" b="1" dirty="0">
                <a:latin typeface="Poppins SemiBold"/>
              </a:rPr>
              <a:t> partial </a:t>
            </a:r>
            <a:r>
              <a:rPr lang="de-DE" b="1" dirty="0" err="1">
                <a:latin typeface="Poppins SemiBold"/>
              </a:rPr>
              <a:t>information</a:t>
            </a:r>
            <a:endParaRPr lang="de-DE" b="1" dirty="0">
              <a:latin typeface="Poppins SemiBol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427131" y="830928"/>
            <a:ext cx="9926669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kern="0" dirty="0" smtClean="0"/>
              <a:t>Enrolment Process II – Existing lists e.g. Company </a:t>
            </a:r>
            <a:endParaRPr lang="en-GB" sz="2800" dirty="0"/>
          </a:p>
        </p:txBody>
      </p:sp>
      <p:sp>
        <p:nvSpPr>
          <p:cNvPr id="16" name="Rechteck 15"/>
          <p:cNvSpPr/>
          <p:nvPr/>
        </p:nvSpPr>
        <p:spPr>
          <a:xfrm>
            <a:off x="234867" y="4194504"/>
            <a:ext cx="20281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Provide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information</a:t>
            </a:r>
            <a:r>
              <a:rPr lang="de-DE" dirty="0">
                <a:latin typeface="Poppins SemiBold"/>
              </a:rPr>
              <a:t> on </a:t>
            </a:r>
            <a:r>
              <a:rPr lang="de-DE" dirty="0" err="1">
                <a:latin typeface="Poppins SemiBold"/>
              </a:rPr>
              <a:t>scheme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to</a:t>
            </a:r>
            <a:r>
              <a:rPr lang="de-DE" dirty="0">
                <a:latin typeface="Poppins SemiBold"/>
              </a:rPr>
              <a:t> potential </a:t>
            </a:r>
            <a:r>
              <a:rPr lang="de-DE" dirty="0" err="1">
                <a:latin typeface="Poppins SemiBold"/>
              </a:rPr>
              <a:t>members</a:t>
            </a:r>
            <a:endParaRPr lang="de-DE" dirty="0">
              <a:latin typeface="Poppins SemiBold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124688" y="4255204"/>
            <a:ext cx="1748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Ask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for</a:t>
            </a:r>
            <a:r>
              <a:rPr lang="de-DE" dirty="0">
                <a:latin typeface="Poppins SemiBold"/>
              </a:rPr>
              <a:t> ID </a:t>
            </a: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/ </a:t>
            </a:r>
            <a:r>
              <a:rPr lang="de-DE" dirty="0" err="1">
                <a:latin typeface="Poppins SemiBold"/>
              </a:rPr>
              <a:t>policy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.</a:t>
            </a:r>
          </a:p>
        </p:txBody>
      </p:sp>
      <p:sp>
        <p:nvSpPr>
          <p:cNvPr id="18" name="Rechteck 17"/>
          <p:cNvSpPr/>
          <p:nvPr/>
        </p:nvSpPr>
        <p:spPr>
          <a:xfrm>
            <a:off x="5694248" y="4255204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latin typeface="Poppins SemiBold"/>
              </a:rPr>
              <a:t>(Take </a:t>
            </a:r>
            <a:r>
              <a:rPr lang="de-DE" dirty="0" err="1">
                <a:latin typeface="Poppins SemiBold"/>
              </a:rPr>
              <a:t>photo</a:t>
            </a:r>
            <a:r>
              <a:rPr lang="de-DE" dirty="0">
                <a:latin typeface="Poppins SemiBold"/>
              </a:rPr>
              <a:t>)*</a:t>
            </a:r>
          </a:p>
        </p:txBody>
      </p:sp>
      <p:sp>
        <p:nvSpPr>
          <p:cNvPr id="19" name="Rechteck 18"/>
          <p:cNvSpPr/>
          <p:nvPr/>
        </p:nvSpPr>
        <p:spPr>
          <a:xfrm>
            <a:off x="7762907" y="4212805"/>
            <a:ext cx="20005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Provide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membership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card</a:t>
            </a:r>
            <a:endParaRPr lang="de-DE" dirty="0">
              <a:latin typeface="Poppins SemiBold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10332467" y="4255203"/>
            <a:ext cx="1555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App</a:t>
            </a:r>
          </a:p>
        </p:txBody>
      </p:sp>
      <p:sp>
        <p:nvSpPr>
          <p:cNvPr id="21" name="Pfeil nach rechts 20"/>
          <p:cNvSpPr/>
          <p:nvPr/>
        </p:nvSpPr>
        <p:spPr>
          <a:xfrm>
            <a:off x="1886514" y="3277597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5293233" y="3247011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7250150" y="3247011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>
            <a:off x="9767867" y="3277596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Inhaltsplatzhalter 2"/>
          <p:cNvSpPr>
            <a:spLocks noGrp="1"/>
          </p:cNvSpPr>
          <p:nvPr>
            <p:ph idx="1"/>
          </p:nvPr>
        </p:nvSpPr>
        <p:spPr>
          <a:xfrm>
            <a:off x="10205579" y="5924439"/>
            <a:ext cx="1544782" cy="474309"/>
          </a:xfrm>
        </p:spPr>
        <p:txBody>
          <a:bodyPr>
            <a:normAutofit/>
          </a:bodyPr>
          <a:lstStyle/>
          <a:p>
            <a:r>
              <a:rPr lang="de-DE" sz="1600" dirty="0" smtClean="0"/>
              <a:t>*not </a:t>
            </a:r>
            <a:r>
              <a:rPr lang="de-DE" sz="1600" dirty="0" err="1" smtClean="0"/>
              <a:t>necessary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5484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12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1443679" y="2319370"/>
            <a:ext cx="1252693" cy="1096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3" r="12877"/>
          <a:stretch/>
        </p:blipFill>
        <p:spPr>
          <a:xfrm>
            <a:off x="615498" y="2319370"/>
            <a:ext cx="903204" cy="1103688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50" y="2518670"/>
            <a:ext cx="1441309" cy="90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63"/>
          <a:stretch/>
        </p:blipFill>
        <p:spPr>
          <a:xfrm>
            <a:off x="5477774" y="2472288"/>
            <a:ext cx="1639643" cy="1263132"/>
          </a:xfrm>
          <a:prstGeom prst="rect">
            <a:avLst/>
          </a:prstGeom>
        </p:spPr>
      </p:pic>
      <p:sp>
        <p:nvSpPr>
          <p:cNvPr id="13" name="Pfeil nach rechts 12"/>
          <p:cNvSpPr/>
          <p:nvPr/>
        </p:nvSpPr>
        <p:spPr>
          <a:xfrm>
            <a:off x="3073417" y="2760954"/>
            <a:ext cx="193355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7447651" y="2695970"/>
            <a:ext cx="15621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943772" y="3584930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visits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health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  <a:p>
            <a:pPr algn="ctr"/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5302506" y="3581393"/>
            <a:ext cx="18149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>
                <a:latin typeface="Poppins SemiBold"/>
              </a:rPr>
              <a:t>Member </a:t>
            </a:r>
            <a:r>
              <a:rPr lang="de-DE" sz="1600" dirty="0" err="1">
                <a:latin typeface="Poppins SemiBold"/>
              </a:rPr>
              <a:t>shows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insurance</a:t>
            </a:r>
            <a:r>
              <a:rPr lang="de-DE" sz="1600" dirty="0">
                <a:latin typeface="Poppins SemiBold"/>
              </a:rPr>
              <a:t> </a:t>
            </a:r>
            <a:r>
              <a:rPr lang="de-DE" sz="1600" dirty="0" err="1">
                <a:latin typeface="Poppins SemiBold"/>
              </a:rPr>
              <a:t>card</a:t>
            </a:r>
            <a:endParaRPr lang="de-DE" sz="1600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9285217" y="1528224"/>
            <a:ext cx="1851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1600" dirty="0" err="1">
                <a:latin typeface="Poppins SemiBold"/>
              </a:rPr>
              <a:t>Verify</a:t>
            </a:r>
            <a:r>
              <a:rPr lang="de-DE" sz="1600" dirty="0">
                <a:latin typeface="Poppins SemiBold"/>
              </a:rPr>
              <a:t> membership </a:t>
            </a:r>
            <a:r>
              <a:rPr lang="de-DE" sz="1600" dirty="0" err="1">
                <a:latin typeface="Poppins SemiBold"/>
              </a:rPr>
              <a:t>through</a:t>
            </a:r>
            <a:r>
              <a:rPr lang="de-DE" sz="1600" dirty="0">
                <a:latin typeface="Poppins SemiBold"/>
              </a:rPr>
              <a:t> IMIS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9723551" y="3589196"/>
            <a:ext cx="1337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err="1" smtClean="0">
                <a:latin typeface="Poppins SemiBold"/>
              </a:rPr>
              <a:t>Is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person</a:t>
            </a:r>
            <a:r>
              <a:rPr lang="de-DE" sz="1600" dirty="0" smtClean="0">
                <a:latin typeface="Poppins SemiBold"/>
              </a:rPr>
              <a:t> a </a:t>
            </a:r>
            <a:r>
              <a:rPr lang="de-DE" sz="1600" dirty="0" err="1" smtClean="0">
                <a:latin typeface="Poppins SemiBold"/>
              </a:rPr>
              <a:t>member</a:t>
            </a:r>
            <a:r>
              <a:rPr lang="de-DE" sz="1600" dirty="0" smtClean="0">
                <a:latin typeface="Poppins SemiBold"/>
              </a:rPr>
              <a:t>?</a:t>
            </a:r>
            <a:endParaRPr lang="de-DE" sz="1600" dirty="0">
              <a:latin typeface="Poppins SemiBold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1199466" y="4393563"/>
            <a:ext cx="5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No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8909872" y="4373474"/>
            <a:ext cx="539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Yes</a:t>
            </a:r>
            <a:endParaRPr lang="de-DE" dirty="0"/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03957" y="796087"/>
            <a:ext cx="1004984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Client Service Utilization Process </a:t>
            </a:r>
            <a:r>
              <a:rPr lang="en-GB" sz="3200" dirty="0" smtClean="0"/>
              <a:t> </a:t>
            </a:r>
            <a:r>
              <a:rPr lang="en-GB" sz="3200" dirty="0"/>
              <a:t>– Health Facility</a:t>
            </a:r>
            <a:endParaRPr lang="en-GB" altLang="en-US" sz="3200" kern="0" dirty="0"/>
          </a:p>
        </p:txBody>
      </p:sp>
      <p:sp>
        <p:nvSpPr>
          <p:cNvPr id="25" name="Rechteck 24"/>
          <p:cNvSpPr/>
          <p:nvPr/>
        </p:nvSpPr>
        <p:spPr>
          <a:xfrm>
            <a:off x="10272366" y="5125155"/>
            <a:ext cx="1854200" cy="590931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an </a:t>
            </a:r>
            <a:r>
              <a:rPr lang="de-DE" dirty="0" err="1">
                <a:latin typeface="Poppins SemiBold"/>
              </a:rPr>
              <a:t>uninsured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client</a:t>
            </a:r>
            <a:endParaRPr lang="de-DE" dirty="0">
              <a:latin typeface="Poppins SemiBold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8337646" y="5140606"/>
            <a:ext cx="1873429" cy="590931"/>
          </a:xfrm>
          <a:prstGeom prst="rect">
            <a:avLst/>
          </a:prstGeom>
          <a:ln w="19050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DE" dirty="0" err="1">
                <a:latin typeface="Poppins SemiBold"/>
              </a:rPr>
              <a:t>Treated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as</a:t>
            </a:r>
            <a:r>
              <a:rPr lang="de-DE" dirty="0">
                <a:latin typeface="Poppins SemiBold"/>
              </a:rPr>
              <a:t> </a:t>
            </a:r>
            <a:r>
              <a:rPr lang="de-DE" b="1" dirty="0" err="1">
                <a:latin typeface="Poppins SemiBold"/>
              </a:rPr>
              <a:t>insured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person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34" name="Pfeil nach rechts 33"/>
          <p:cNvSpPr/>
          <p:nvPr/>
        </p:nvSpPr>
        <p:spPr>
          <a:xfrm rot="2436810">
            <a:off x="10553985" y="4526895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Pfeil nach rechts 34"/>
          <p:cNvSpPr/>
          <p:nvPr/>
        </p:nvSpPr>
        <p:spPr>
          <a:xfrm rot="7829352">
            <a:off x="9658176" y="4526896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20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  <p:bldP spid="18" grpId="0"/>
      <p:bldP spid="21" grpId="0"/>
      <p:bldP spid="22" grpId="0"/>
      <p:bldP spid="23" grpId="0"/>
      <p:bldP spid="25" grpId="0" animBg="1"/>
      <p:bldP spid="26" grpId="0" animBg="1"/>
      <p:bldP spid="34" grpId="0" animBg="1"/>
      <p:bldP spid="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13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647633" y="3695247"/>
            <a:ext cx="12086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Doctor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examines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member</a:t>
            </a:r>
            <a:endParaRPr lang="de-DE" dirty="0">
              <a:latin typeface="Poppins SemiBold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321623" y="3746573"/>
            <a:ext cx="23044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Receives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medicine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and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or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does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tests</a:t>
            </a:r>
            <a:r>
              <a:rPr lang="de-DE" dirty="0">
                <a:latin typeface="Poppins SemiBold"/>
              </a:rPr>
              <a:t>*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260764" y="796087"/>
            <a:ext cx="10009895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Client Service Utilization </a:t>
            </a:r>
            <a:r>
              <a:rPr lang="en-GB" sz="3200" dirty="0" smtClean="0"/>
              <a:t>Process </a:t>
            </a:r>
            <a:r>
              <a:rPr lang="en-GB" sz="3200" dirty="0"/>
              <a:t>– Health Facility</a:t>
            </a:r>
            <a:endParaRPr lang="en-GB" altLang="en-US" sz="3200" kern="0" dirty="0"/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26"/>
          <a:stretch/>
        </p:blipFill>
        <p:spPr>
          <a:xfrm>
            <a:off x="490728" y="1998921"/>
            <a:ext cx="1522414" cy="1279955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417" y="2100160"/>
            <a:ext cx="1180492" cy="1180492"/>
          </a:xfrm>
          <a:prstGeom prst="rect">
            <a:avLst/>
          </a:prstGeom>
        </p:spPr>
      </p:pic>
      <p:sp>
        <p:nvSpPr>
          <p:cNvPr id="15" name="Inhaltsplatzhalter 2"/>
          <p:cNvSpPr txBox="1">
            <a:spLocks/>
          </p:cNvSpPr>
          <p:nvPr/>
        </p:nvSpPr>
        <p:spPr>
          <a:xfrm>
            <a:off x="10205579" y="5924439"/>
            <a:ext cx="1544782" cy="4743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 smtClean="0"/>
              <a:t>*</a:t>
            </a:r>
            <a:r>
              <a:rPr lang="de-DE" sz="1600" dirty="0" err="1" smtClean="0"/>
              <a:t>if</a:t>
            </a:r>
            <a:r>
              <a:rPr lang="de-DE" sz="1600" dirty="0" smtClean="0"/>
              <a:t> </a:t>
            </a:r>
            <a:r>
              <a:rPr lang="de-DE" sz="1600" dirty="0" err="1" smtClean="0"/>
              <a:t>applicable</a:t>
            </a:r>
            <a:endParaRPr lang="de-DE" sz="1600" dirty="0"/>
          </a:p>
        </p:txBody>
      </p:sp>
      <p:sp>
        <p:nvSpPr>
          <p:cNvPr id="17" name="Rechteck 16"/>
          <p:cNvSpPr/>
          <p:nvPr/>
        </p:nvSpPr>
        <p:spPr>
          <a:xfrm>
            <a:off x="6356743" y="3774404"/>
            <a:ext cx="2351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 smtClean="0">
                <a:latin typeface="Poppins SemiBold"/>
              </a:rPr>
              <a:t>Health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facility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enter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information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into</a:t>
            </a:r>
            <a:r>
              <a:rPr lang="de-DE" dirty="0" smtClean="0">
                <a:latin typeface="Poppins SemiBold"/>
              </a:rPr>
              <a:t> IMIS</a:t>
            </a:r>
            <a:endParaRPr lang="de-DE" dirty="0">
              <a:latin typeface="Poppins SemiBold"/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5258637" y="2571503"/>
            <a:ext cx="1265572" cy="283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Pfeil nach rechts 23"/>
          <p:cNvSpPr/>
          <p:nvPr/>
        </p:nvSpPr>
        <p:spPr>
          <a:xfrm>
            <a:off x="2300252" y="2567374"/>
            <a:ext cx="1265572" cy="283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6906184" y="2161012"/>
            <a:ext cx="1252693" cy="1096100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10015152" y="1977979"/>
            <a:ext cx="1472184" cy="1408176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10362624" y="1717481"/>
            <a:ext cx="777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Server</a:t>
            </a:r>
            <a:endParaRPr lang="de-DE" sz="1600" dirty="0"/>
          </a:p>
        </p:txBody>
      </p:sp>
      <p:sp>
        <p:nvSpPr>
          <p:cNvPr id="30" name="Rechteck 29"/>
          <p:cNvSpPr/>
          <p:nvPr/>
        </p:nvSpPr>
        <p:spPr>
          <a:xfrm>
            <a:off x="9835926" y="3746573"/>
            <a:ext cx="14480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 smtClean="0">
                <a:latin typeface="Poppins SemiBold"/>
              </a:rPr>
              <a:t>Infomation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stored</a:t>
            </a:r>
            <a:r>
              <a:rPr lang="de-DE" dirty="0" smtClean="0">
                <a:latin typeface="Poppins SemiBold"/>
              </a:rPr>
              <a:t> in </a:t>
            </a:r>
            <a:r>
              <a:rPr lang="de-DE" dirty="0" err="1" smtClean="0">
                <a:latin typeface="Poppins SemiBold"/>
              </a:rPr>
              <a:t>the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server</a:t>
            </a:r>
            <a:endParaRPr lang="de-DE" dirty="0">
              <a:latin typeface="Poppins SemiBold"/>
            </a:endParaRPr>
          </a:p>
        </p:txBody>
      </p:sp>
      <p:sp>
        <p:nvSpPr>
          <p:cNvPr id="31" name="Pfeil nach rechts 30"/>
          <p:cNvSpPr/>
          <p:nvPr/>
        </p:nvSpPr>
        <p:spPr>
          <a:xfrm>
            <a:off x="8454228" y="2571503"/>
            <a:ext cx="1265572" cy="283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96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5" grpId="0"/>
      <p:bldP spid="17" grpId="0"/>
      <p:bldP spid="22" grpId="0" animBg="1"/>
      <p:bldP spid="24" grpId="0" animBg="1"/>
      <p:bldP spid="29" grpId="0"/>
      <p:bldP spid="30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9069639" y="432136"/>
            <a:ext cx="2743200" cy="365125"/>
          </a:xfrm>
        </p:spPr>
        <p:txBody>
          <a:bodyPr/>
          <a:lstStyle/>
          <a:p>
            <a:fld id="{0A9FBBF1-2128-0D46-A903-D4383F5E4CF1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16954" y="588051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dirty="0" smtClean="0"/>
              <a:t>Claims </a:t>
            </a:r>
            <a:r>
              <a:rPr lang="en-GB" sz="3200" dirty="0"/>
              <a:t>Processing I: Submission</a:t>
            </a:r>
            <a:endParaRPr lang="en-GB" altLang="en-US" sz="3200" kern="0" dirty="0"/>
          </a:p>
          <a:p>
            <a:pPr algn="ctr"/>
            <a:endParaRPr lang="en-GB" altLang="en-US" sz="3200" kern="0" dirty="0"/>
          </a:p>
        </p:txBody>
      </p:sp>
      <p:sp>
        <p:nvSpPr>
          <p:cNvPr id="19" name="Textfeld 18"/>
          <p:cNvSpPr txBox="1"/>
          <p:nvPr/>
        </p:nvSpPr>
        <p:spPr>
          <a:xfrm>
            <a:off x="1095939" y="1376637"/>
            <a:ext cx="2651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Insurance </a:t>
            </a:r>
            <a:r>
              <a:rPr lang="de-DE" b="1" dirty="0" err="1" smtClean="0"/>
              <a:t>side</a:t>
            </a:r>
            <a:endParaRPr lang="de-DE" b="1" dirty="0"/>
          </a:p>
        </p:txBody>
      </p:sp>
      <p:sp>
        <p:nvSpPr>
          <p:cNvPr id="21" name="Textfeld 20"/>
          <p:cNvSpPr txBox="1"/>
          <p:nvPr/>
        </p:nvSpPr>
        <p:spPr>
          <a:xfrm>
            <a:off x="964824" y="3454596"/>
            <a:ext cx="2121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Insurance personell </a:t>
            </a:r>
            <a:r>
              <a:rPr lang="de-DE" dirty="0" err="1" smtClean="0"/>
              <a:t>starts</a:t>
            </a:r>
            <a:r>
              <a:rPr lang="de-DE" dirty="0" smtClean="0"/>
              <a:t> </a:t>
            </a:r>
            <a:r>
              <a:rPr lang="de-DE" dirty="0" err="1" smtClean="0"/>
              <a:t>processing</a:t>
            </a:r>
            <a:endParaRPr lang="de-DE" dirty="0"/>
          </a:p>
        </p:txBody>
      </p:sp>
      <p:pic>
        <p:nvPicPr>
          <p:cNvPr id="22" name="Grafik 2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02" r="3535" b="31313"/>
          <a:stretch/>
        </p:blipFill>
        <p:spPr>
          <a:xfrm>
            <a:off x="1114126" y="2149014"/>
            <a:ext cx="1822805" cy="1038135"/>
          </a:xfrm>
          <a:prstGeom prst="rect">
            <a:avLst/>
          </a:prstGeom>
        </p:spPr>
      </p:pic>
      <p:sp>
        <p:nvSpPr>
          <p:cNvPr id="23" name="Pfeil nach rechts 22"/>
          <p:cNvSpPr/>
          <p:nvPr/>
        </p:nvSpPr>
        <p:spPr>
          <a:xfrm>
            <a:off x="3022959" y="2663224"/>
            <a:ext cx="1265572" cy="283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4081426" y="3494816"/>
            <a:ext cx="21820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 smtClean="0"/>
              <a:t>Automatic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manual</a:t>
            </a:r>
            <a:r>
              <a:rPr lang="de-DE" dirty="0" smtClean="0"/>
              <a:t> </a:t>
            </a:r>
            <a:r>
              <a:rPr lang="de-DE" dirty="0" err="1" smtClean="0"/>
              <a:t>checks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claims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25" name="Grafik 24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67" b="15067"/>
          <a:stretch/>
        </p:blipFill>
        <p:spPr>
          <a:xfrm>
            <a:off x="4346332" y="1996869"/>
            <a:ext cx="1652241" cy="1441732"/>
          </a:xfrm>
          <a:prstGeom prst="rect">
            <a:avLst/>
          </a:prstGeom>
        </p:spPr>
      </p:pic>
      <p:sp>
        <p:nvSpPr>
          <p:cNvPr id="27" name="Pfeil nach rechts 26"/>
          <p:cNvSpPr/>
          <p:nvPr/>
        </p:nvSpPr>
        <p:spPr>
          <a:xfrm>
            <a:off x="6263478" y="2660154"/>
            <a:ext cx="1265572" cy="283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7819726" y="2437341"/>
            <a:ext cx="1801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Medical </a:t>
            </a:r>
            <a:r>
              <a:rPr lang="de-DE" b="1" dirty="0" err="1" smtClean="0"/>
              <a:t>audit</a:t>
            </a:r>
            <a:r>
              <a:rPr lang="de-DE" b="1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randomly</a:t>
            </a:r>
            <a:r>
              <a:rPr lang="de-DE" dirty="0" smtClean="0"/>
              <a:t> </a:t>
            </a:r>
            <a:r>
              <a:rPr lang="de-DE" dirty="0" err="1" smtClean="0"/>
              <a:t>selected</a:t>
            </a:r>
            <a:r>
              <a:rPr lang="de-DE" dirty="0" smtClean="0"/>
              <a:t> 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claims</a:t>
            </a:r>
            <a:endParaRPr lang="de-DE" dirty="0"/>
          </a:p>
        </p:txBody>
      </p:sp>
      <p:sp>
        <p:nvSpPr>
          <p:cNvPr id="29" name="Pfeil nach rechts 28"/>
          <p:cNvSpPr/>
          <p:nvPr/>
        </p:nvSpPr>
        <p:spPr>
          <a:xfrm rot="7829352">
            <a:off x="7233059" y="3937187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 nach rechts 29"/>
          <p:cNvSpPr/>
          <p:nvPr/>
        </p:nvSpPr>
        <p:spPr>
          <a:xfrm rot="2436810">
            <a:off x="9466397" y="3893927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rechts 30"/>
          <p:cNvSpPr/>
          <p:nvPr/>
        </p:nvSpPr>
        <p:spPr>
          <a:xfrm rot="5400000">
            <a:off x="8329253" y="3974141"/>
            <a:ext cx="534299" cy="3368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75"/>
          <a:stretch/>
        </p:blipFill>
        <p:spPr>
          <a:xfrm>
            <a:off x="9515442" y="4585498"/>
            <a:ext cx="863381" cy="713370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04"/>
          <a:stretch/>
        </p:blipFill>
        <p:spPr>
          <a:xfrm>
            <a:off x="6930109" y="4570325"/>
            <a:ext cx="813203" cy="687125"/>
          </a:xfrm>
          <a:prstGeom prst="rect">
            <a:avLst/>
          </a:prstGeom>
        </p:spPr>
      </p:pic>
      <p:sp>
        <p:nvSpPr>
          <p:cNvPr id="34" name="Textfeld 33"/>
          <p:cNvSpPr txBox="1"/>
          <p:nvPr/>
        </p:nvSpPr>
        <p:spPr>
          <a:xfrm>
            <a:off x="6732910" y="5409629"/>
            <a:ext cx="987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Approve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9528333" y="5413511"/>
            <a:ext cx="1246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Disapprove</a:t>
            </a:r>
            <a:endParaRPr lang="de-DE" dirty="0"/>
          </a:p>
        </p:txBody>
      </p:sp>
      <p:pic>
        <p:nvPicPr>
          <p:cNvPr id="36" name="Grafik 35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00"/>
          <a:stretch/>
        </p:blipFill>
        <p:spPr>
          <a:xfrm>
            <a:off x="8162793" y="4555007"/>
            <a:ext cx="944539" cy="812304"/>
          </a:xfrm>
          <a:prstGeom prst="rect">
            <a:avLst/>
          </a:prstGeom>
        </p:spPr>
      </p:pic>
      <p:sp>
        <p:nvSpPr>
          <p:cNvPr id="37" name="Textfeld 36"/>
          <p:cNvSpPr txBox="1"/>
          <p:nvPr/>
        </p:nvSpPr>
        <p:spPr>
          <a:xfrm>
            <a:off x="7998939" y="5538618"/>
            <a:ext cx="1473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Clarify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health</a:t>
            </a:r>
            <a:r>
              <a:rPr lang="de-DE" dirty="0" smtClean="0"/>
              <a:t> </a:t>
            </a:r>
            <a:r>
              <a:rPr lang="de-DE" dirty="0" err="1" smtClean="0"/>
              <a:t>facility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9" name="Textfeld 38"/>
          <p:cNvSpPr txBox="1"/>
          <p:nvPr/>
        </p:nvSpPr>
        <p:spPr>
          <a:xfrm>
            <a:off x="6195750" y="5765602"/>
            <a:ext cx="180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dirty="0" err="1" smtClean="0">
                <a:solidFill>
                  <a:schemeClr val="accent2">
                    <a:lumMod val="75000"/>
                  </a:schemeClr>
                </a:solidFill>
              </a:rPr>
              <a:t>Reimbursment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69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/>
      <p:bldP spid="27" grpId="0" animBg="1"/>
      <p:bldP spid="28" grpId="0"/>
      <p:bldP spid="29" grpId="0" animBg="1"/>
      <p:bldP spid="30" grpId="0" animBg="1"/>
      <p:bldP spid="31" grpId="0" animBg="1"/>
      <p:bldP spid="34" grpId="0"/>
      <p:bldP spid="35" grpId="0"/>
      <p:bldP spid="37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85158" y="2089290"/>
            <a:ext cx="1778742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Submission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562621" y="2661781"/>
            <a:ext cx="180022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Automatic </a:t>
            </a:r>
            <a:r>
              <a:rPr lang="en-US" dirty="0" smtClean="0">
                <a:solidFill>
                  <a:schemeClr val="tx1"/>
                </a:solidFill>
              </a:rPr>
              <a:t>checks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8301712">
            <a:off x="3252252" y="2497742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val 28"/>
          <p:cNvSpPr/>
          <p:nvPr/>
        </p:nvSpPr>
        <p:spPr>
          <a:xfrm>
            <a:off x="7894044" y="5108319"/>
            <a:ext cx="1798638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Claim Payment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21368757">
            <a:off x="8613182" y="4767384"/>
            <a:ext cx="360362" cy="329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Oval 28"/>
          <p:cNvSpPr/>
          <p:nvPr/>
        </p:nvSpPr>
        <p:spPr>
          <a:xfrm>
            <a:off x="5552007" y="3374490"/>
            <a:ext cx="1342088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Manual review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Oval 28"/>
          <p:cNvSpPr/>
          <p:nvPr/>
        </p:nvSpPr>
        <p:spPr>
          <a:xfrm>
            <a:off x="7126154" y="3985721"/>
            <a:ext cx="3334419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Final calculation of payment to be </a:t>
            </a:r>
            <a:r>
              <a:rPr lang="en-US" dirty="0" smtClean="0">
                <a:solidFill>
                  <a:schemeClr val="tx1"/>
                </a:solidFill>
              </a:rPr>
              <a:t>made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260765" y="883014"/>
            <a:ext cx="9837816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dirty="0"/>
              <a:t>Claims Processing II: Claims scrutiny and payment</a:t>
            </a:r>
            <a:endParaRPr lang="en-GB" altLang="en-US" sz="3200" kern="0" dirty="0"/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485158" y="1969883"/>
            <a:ext cx="9367326" cy="413037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20" name="Down Arrow 19"/>
          <p:cNvSpPr/>
          <p:nvPr/>
        </p:nvSpPr>
        <p:spPr>
          <a:xfrm rot="18301712">
            <a:off x="5336916" y="3093632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Down Arrow 21"/>
          <p:cNvSpPr/>
          <p:nvPr/>
        </p:nvSpPr>
        <p:spPr>
          <a:xfrm rot="18301712">
            <a:off x="6933939" y="3777560"/>
            <a:ext cx="360363" cy="488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52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16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48542" y="796789"/>
            <a:ext cx="10139363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en-GB" sz="3200" kern="0" dirty="0"/>
              <a:t>Renewal + Modification Process – I (client initiated)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705218" y="3741070"/>
            <a:ext cx="1754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List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renew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contracts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app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hq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3" t="17426" r="12365" b="14190"/>
          <a:stretch/>
        </p:blipFill>
        <p:spPr>
          <a:xfrm>
            <a:off x="565239" y="2126562"/>
            <a:ext cx="1370723" cy="131112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37436" y="3667188"/>
            <a:ext cx="1826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Servers </a:t>
            </a:r>
            <a:r>
              <a:rPr lang="de-DE" dirty="0" err="1" smtClean="0"/>
              <a:t>sends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enrolment</a:t>
            </a:r>
            <a:r>
              <a:rPr lang="de-DE" dirty="0" smtClean="0"/>
              <a:t> </a:t>
            </a:r>
            <a:r>
              <a:rPr lang="de-DE" dirty="0" err="1" smtClean="0"/>
              <a:t>officers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10"/>
          <a:stretch/>
        </p:blipFill>
        <p:spPr>
          <a:xfrm>
            <a:off x="2953954" y="2229381"/>
            <a:ext cx="1359222" cy="1166074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4805179" y="2258080"/>
            <a:ext cx="1589223" cy="127421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58"/>
          <a:stretch/>
        </p:blipFill>
        <p:spPr>
          <a:xfrm>
            <a:off x="6528194" y="2169174"/>
            <a:ext cx="1665118" cy="135444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762" y="2421708"/>
            <a:ext cx="1190143" cy="1018899"/>
          </a:xfrm>
          <a:prstGeom prst="rect">
            <a:avLst/>
          </a:prstGeom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2819" y="2038831"/>
            <a:ext cx="1224943" cy="768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Pfeil nach rechts 14"/>
          <p:cNvSpPr/>
          <p:nvPr/>
        </p:nvSpPr>
        <p:spPr>
          <a:xfrm>
            <a:off x="2072561" y="2706902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>
            <a:off x="4827689" y="3752044"/>
            <a:ext cx="15442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Collect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contribution</a:t>
            </a:r>
            <a:endParaRPr lang="de-DE" dirty="0">
              <a:latin typeface="Poppins SemiBold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6910237" y="3761850"/>
            <a:ext cx="1344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Provide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receipt</a:t>
            </a:r>
            <a:endParaRPr lang="de-DE" dirty="0">
              <a:latin typeface="Poppins SemiBold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8963886" y="3933569"/>
            <a:ext cx="26177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smtClean="0">
                <a:latin typeface="Poppins SemiBold"/>
              </a:rPr>
              <a:t>Update </a:t>
            </a:r>
            <a:r>
              <a:rPr lang="de-DE" dirty="0" err="1" smtClean="0">
                <a:latin typeface="Poppins SemiBold"/>
              </a:rPr>
              <a:t>or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new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>
                <a:latin typeface="Poppins SemiBold"/>
              </a:rPr>
              <a:t>ID </a:t>
            </a:r>
            <a:r>
              <a:rPr lang="de-DE" dirty="0" err="1" smtClean="0">
                <a:latin typeface="Poppins SemiBold"/>
              </a:rPr>
              <a:t>card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and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give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flyer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>
                <a:latin typeface="Poppins SemiBold"/>
              </a:rPr>
              <a:t>on </a:t>
            </a:r>
            <a:r>
              <a:rPr lang="de-DE" dirty="0" err="1">
                <a:latin typeface="Poppins SemiBold"/>
              </a:rPr>
              <a:t>scheme</a:t>
            </a:r>
            <a:endParaRPr lang="de-DE" dirty="0">
              <a:latin typeface="Poppins SemiBold"/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4235752" y="2701328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 nach rechts 21"/>
          <p:cNvSpPr/>
          <p:nvPr/>
        </p:nvSpPr>
        <p:spPr>
          <a:xfrm>
            <a:off x="6098007" y="2706902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 nach rechts 22"/>
          <p:cNvSpPr/>
          <p:nvPr/>
        </p:nvSpPr>
        <p:spPr>
          <a:xfrm>
            <a:off x="7976037" y="2716911"/>
            <a:ext cx="710807" cy="258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8872819" y="5158835"/>
            <a:ext cx="2854753" cy="707886"/>
          </a:xfrm>
          <a:prstGeom prst="rect">
            <a:avLst/>
          </a:prstGeo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Information </a:t>
            </a:r>
            <a:r>
              <a:rPr lang="de-DE" sz="2000" dirty="0" err="1" smtClean="0">
                <a:solidFill>
                  <a:schemeClr val="accent2">
                    <a:lumMod val="75000"/>
                  </a:schemeClr>
                </a:solidFill>
              </a:rPr>
              <a:t>updated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 in </a:t>
            </a:r>
            <a:r>
              <a:rPr lang="de-DE" sz="2000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2">
                    <a:lumMod val="75000"/>
                  </a:schemeClr>
                </a:solidFill>
              </a:rPr>
              <a:t>server</a:t>
            </a:r>
            <a:endParaRPr lang="de-D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70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5" grpId="0" animBg="1"/>
      <p:bldP spid="17" grpId="0"/>
      <p:bldP spid="18" grpId="0"/>
      <p:bldP spid="19" grpId="0"/>
      <p:bldP spid="21" grpId="0" animBg="1"/>
      <p:bldP spid="22" grpId="0" animBg="1"/>
      <p:bldP spid="23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17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3" y="2840076"/>
            <a:ext cx="1238247" cy="106008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182" y="3069305"/>
            <a:ext cx="1188834" cy="967334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15" b="10353"/>
          <a:stretch/>
        </p:blipFill>
        <p:spPr>
          <a:xfrm>
            <a:off x="2700302" y="2197203"/>
            <a:ext cx="1432593" cy="87977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937" y="2606651"/>
            <a:ext cx="1547456" cy="1306294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039" y="2776828"/>
            <a:ext cx="1441309" cy="90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5" r="13979" b="16501"/>
          <a:stretch/>
        </p:blipFill>
        <p:spPr>
          <a:xfrm>
            <a:off x="9598872" y="2446600"/>
            <a:ext cx="1511301" cy="1747904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234867" y="4194504"/>
            <a:ext cx="20281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 smtClean="0">
                <a:latin typeface="Poppins SemiBold"/>
              </a:rPr>
              <a:t>Provide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information</a:t>
            </a:r>
            <a:r>
              <a:rPr lang="de-DE" dirty="0">
                <a:latin typeface="Poppins SemiBold"/>
              </a:rPr>
              <a:t> on </a:t>
            </a:r>
            <a:r>
              <a:rPr lang="de-DE" dirty="0" err="1">
                <a:latin typeface="Poppins SemiBold"/>
              </a:rPr>
              <a:t>scheme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to</a:t>
            </a:r>
            <a:r>
              <a:rPr lang="de-DE" dirty="0">
                <a:latin typeface="Poppins SemiBold"/>
              </a:rPr>
              <a:t> potential </a:t>
            </a:r>
            <a:r>
              <a:rPr lang="de-DE" dirty="0" err="1">
                <a:latin typeface="Poppins SemiBold"/>
              </a:rPr>
              <a:t>members</a:t>
            </a:r>
            <a:endParaRPr lang="de-DE" dirty="0">
              <a:latin typeface="Poppins SemiBold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498003" y="4460306"/>
            <a:ext cx="17483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 smtClean="0">
                <a:latin typeface="Poppins SemiBold"/>
              </a:rPr>
              <a:t>Ask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for</a:t>
            </a:r>
            <a:r>
              <a:rPr lang="de-DE" dirty="0">
                <a:latin typeface="Poppins SemiBold"/>
              </a:rPr>
              <a:t> ID </a:t>
            </a: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/ </a:t>
            </a:r>
            <a:r>
              <a:rPr lang="de-DE" dirty="0" err="1">
                <a:latin typeface="Poppins SemiBold"/>
              </a:rPr>
              <a:t>policy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no</a:t>
            </a:r>
            <a:r>
              <a:rPr lang="de-DE" dirty="0">
                <a:latin typeface="Poppins SemiBold"/>
              </a:rPr>
              <a:t>.</a:t>
            </a:r>
          </a:p>
        </p:txBody>
      </p:sp>
      <p:sp>
        <p:nvSpPr>
          <p:cNvPr id="13" name="Rechteck 12"/>
          <p:cNvSpPr/>
          <p:nvPr/>
        </p:nvSpPr>
        <p:spPr>
          <a:xfrm>
            <a:off x="4856335" y="4300432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latin typeface="Poppins SemiBold"/>
              </a:rPr>
              <a:t>(Take </a:t>
            </a:r>
            <a:r>
              <a:rPr lang="de-DE" dirty="0" err="1">
                <a:latin typeface="Poppins SemiBold"/>
              </a:rPr>
              <a:t>photo</a:t>
            </a:r>
            <a:r>
              <a:rPr lang="de-DE" dirty="0">
                <a:latin typeface="Poppins SemiBold"/>
              </a:rPr>
              <a:t>)*</a:t>
            </a:r>
          </a:p>
        </p:txBody>
      </p:sp>
      <p:sp>
        <p:nvSpPr>
          <p:cNvPr id="14" name="Rechteck 13"/>
          <p:cNvSpPr/>
          <p:nvPr/>
        </p:nvSpPr>
        <p:spPr>
          <a:xfrm>
            <a:off x="6898395" y="4221910"/>
            <a:ext cx="20005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 smtClean="0">
                <a:latin typeface="Poppins SemiBold"/>
              </a:rPr>
              <a:t>Collect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information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from</a:t>
            </a:r>
            <a:r>
              <a:rPr lang="de-DE" dirty="0" smtClean="0">
                <a:latin typeface="Poppins SemiBold"/>
              </a:rPr>
              <a:t> individual/</a:t>
            </a:r>
            <a:r>
              <a:rPr lang="de-DE" dirty="0" err="1" smtClean="0">
                <a:latin typeface="Poppins SemiBold"/>
              </a:rPr>
              <a:t>family</a:t>
            </a:r>
            <a:r>
              <a:rPr lang="de-DE" dirty="0" smtClean="0">
                <a:latin typeface="Poppins SemiBold"/>
              </a:rPr>
              <a:t> </a:t>
            </a:r>
            <a:r>
              <a:rPr lang="de-DE" dirty="0" err="1" smtClean="0">
                <a:latin typeface="Poppins SemiBold"/>
              </a:rPr>
              <a:t>members</a:t>
            </a:r>
            <a:endParaRPr lang="de-DE" dirty="0">
              <a:latin typeface="Poppins SemiBold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9619901" y="4293933"/>
            <a:ext cx="15554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App</a:t>
            </a:r>
          </a:p>
        </p:txBody>
      </p:sp>
      <p:sp>
        <p:nvSpPr>
          <p:cNvPr id="16" name="Pfeil nach rechts 15"/>
          <p:cNvSpPr/>
          <p:nvPr/>
        </p:nvSpPr>
        <p:spPr>
          <a:xfrm>
            <a:off x="1886514" y="3277597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>
            <a:off x="4393926" y="3308677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 nach rechts 17"/>
          <p:cNvSpPr/>
          <p:nvPr/>
        </p:nvSpPr>
        <p:spPr>
          <a:xfrm>
            <a:off x="6405357" y="3259798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rechts 18"/>
          <p:cNvSpPr/>
          <p:nvPr/>
        </p:nvSpPr>
        <p:spPr>
          <a:xfrm>
            <a:off x="8898993" y="3277596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156106" y="873010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kern="0" dirty="0"/>
              <a:t>Renewal Process – II (Insurer initiated)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68502" y="1690839"/>
            <a:ext cx="1275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Insurer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263339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18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838200" y="1930081"/>
            <a:ext cx="2256668" cy="1809356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58"/>
          <a:stretch/>
        </p:blipFill>
        <p:spPr>
          <a:xfrm>
            <a:off x="4013698" y="1751442"/>
            <a:ext cx="2756772" cy="224242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958" y="2548722"/>
            <a:ext cx="1688023" cy="1445142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463" y="1723496"/>
            <a:ext cx="1737381" cy="1090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feil nach rechts 8"/>
          <p:cNvSpPr/>
          <p:nvPr/>
        </p:nvSpPr>
        <p:spPr>
          <a:xfrm>
            <a:off x="2843266" y="2685754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>
            <a:off x="6133112" y="2663309"/>
            <a:ext cx="1481328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894509" y="4224565"/>
            <a:ext cx="2194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Collect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contribution</a:t>
            </a:r>
            <a:endParaRPr lang="de-DE" dirty="0">
              <a:latin typeface="Poppins SemiBold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597278" y="4220095"/>
            <a:ext cx="1713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Provide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receipt</a:t>
            </a:r>
            <a:endParaRPr lang="de-DE" dirty="0">
              <a:latin typeface="Poppins SemiBold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054979" y="5411333"/>
            <a:ext cx="2569507" cy="40011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sz="2000" dirty="0" err="1" smtClean="0">
                <a:solidFill>
                  <a:schemeClr val="accent2">
                    <a:lumMod val="75000"/>
                  </a:schemeClr>
                </a:solidFill>
              </a:rPr>
              <a:t>Policy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000" dirty="0" err="1" smtClean="0">
                <a:solidFill>
                  <a:schemeClr val="accent2">
                    <a:lumMod val="75000"/>
                  </a:schemeClr>
                </a:solidFill>
              </a:rPr>
              <a:t>activated</a:t>
            </a:r>
            <a:endParaRPr lang="de-D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7847819" y="4220095"/>
            <a:ext cx="3336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Distribute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membership</a:t>
            </a:r>
            <a:r>
              <a:rPr lang="de-DE" dirty="0">
                <a:latin typeface="Poppins SemiBold"/>
              </a:rPr>
              <a:t> ID </a:t>
            </a:r>
            <a:r>
              <a:rPr lang="de-DE" dirty="0" err="1">
                <a:latin typeface="Poppins SemiBold"/>
              </a:rPr>
              <a:t>and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flyer</a:t>
            </a:r>
            <a:r>
              <a:rPr lang="de-DE" dirty="0">
                <a:latin typeface="Poppins SemiBold"/>
              </a:rPr>
              <a:t> on </a:t>
            </a:r>
            <a:r>
              <a:rPr lang="de-DE" dirty="0" err="1">
                <a:latin typeface="Poppins SemiBold"/>
              </a:rPr>
              <a:t>scheme</a:t>
            </a:r>
            <a:endParaRPr lang="de-DE" dirty="0">
              <a:latin typeface="Poppins SemiBol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156106" y="775042"/>
            <a:ext cx="9490137" cy="96237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GB" sz="3200" kern="0" dirty="0"/>
              <a:t>Renewal Process – II (Insurer initiated)</a:t>
            </a:r>
          </a:p>
        </p:txBody>
      </p:sp>
    </p:spTree>
    <p:extLst>
      <p:ext uri="{BB962C8B-B14F-4D97-AF65-F5344CB8AC3E}">
        <p14:creationId xmlns:p14="http://schemas.microsoft.com/office/powerpoint/2010/main" val="342885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3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27194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82961"/>
            <a:ext cx="10515600" cy="47904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Family </a:t>
            </a:r>
            <a:r>
              <a:rPr lang="de-DE" dirty="0" err="1" smtClean="0"/>
              <a:t>protection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>
                <a:hlinkClick r:id="rId3"/>
              </a:rPr>
              <a:t>Dilon</a:t>
            </a:r>
            <a:r>
              <a:rPr lang="de-DE" dirty="0" smtClean="0">
                <a:hlinkClick r:id="rId3"/>
              </a:rPr>
              <a:t> Choudhury </a:t>
            </a:r>
            <a:r>
              <a:rPr lang="de-DE" dirty="0" smtClean="0"/>
              <a:t>/ CC BY 3.0</a:t>
            </a:r>
          </a:p>
          <a:p>
            <a:r>
              <a:rPr lang="de-DE" dirty="0"/>
              <a:t>Payment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4"/>
              </a:rPr>
              <a:t>Loki </a:t>
            </a:r>
            <a:r>
              <a:rPr lang="de-DE" dirty="0" err="1">
                <a:hlinkClick r:id="rId4"/>
              </a:rPr>
              <a:t>Ba</a:t>
            </a:r>
            <a:r>
              <a:rPr lang="de-DE" dirty="0">
                <a:hlinkClick r:id="rId4"/>
              </a:rPr>
              <a:t> </a:t>
            </a:r>
            <a:r>
              <a:rPr lang="de-DE" dirty="0"/>
              <a:t>/ CC BY 3.0</a:t>
            </a:r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5"/>
              </a:rPr>
              <a:t>ibrandify</a:t>
            </a:r>
            <a:r>
              <a:rPr lang="de-DE" dirty="0"/>
              <a:t> / CC BY 3.0</a:t>
            </a:r>
          </a:p>
          <a:p>
            <a:r>
              <a:rPr lang="de-DE" dirty="0"/>
              <a:t>Hospital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6"/>
              </a:rPr>
              <a:t>Vectors</a:t>
            </a:r>
            <a:r>
              <a:rPr lang="de-DE" dirty="0">
                <a:hlinkClick r:id="rId6"/>
              </a:rPr>
              <a:t> Point </a:t>
            </a:r>
            <a:r>
              <a:rPr lang="de-DE" dirty="0"/>
              <a:t>/ CC BY 3.0</a:t>
            </a:r>
          </a:p>
          <a:p>
            <a:r>
              <a:rPr lang="de-DE" dirty="0" err="1"/>
              <a:t>Pharmacy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7"/>
              </a:rPr>
              <a:t>Eucalyp</a:t>
            </a:r>
            <a:r>
              <a:rPr lang="de-DE" dirty="0">
                <a:hlinkClick r:id="rId7"/>
              </a:rPr>
              <a:t> </a:t>
            </a:r>
            <a:r>
              <a:rPr lang="de-DE" dirty="0"/>
              <a:t>/ CC BY 3.0</a:t>
            </a:r>
          </a:p>
          <a:p>
            <a:r>
              <a:rPr lang="de-DE" dirty="0" err="1"/>
              <a:t>Medication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>
                <a:hlinkClick r:id="rId8"/>
              </a:rPr>
              <a:t>sahua</a:t>
            </a:r>
            <a:r>
              <a:rPr lang="de-DE" dirty="0">
                <a:hlinkClick r:id="rId8"/>
              </a:rPr>
              <a:t> d </a:t>
            </a:r>
            <a:r>
              <a:rPr lang="de-DE" dirty="0"/>
              <a:t>/ CC BY 3.0</a:t>
            </a:r>
          </a:p>
          <a:p>
            <a:r>
              <a:rPr lang="de-DE" dirty="0" smtClean="0"/>
              <a:t>Upload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9"/>
              </a:rPr>
              <a:t>Hare Krishna </a:t>
            </a:r>
            <a:r>
              <a:rPr lang="de-DE" dirty="0"/>
              <a:t>/ CC BY </a:t>
            </a:r>
            <a:r>
              <a:rPr lang="de-DE" dirty="0" smtClean="0"/>
              <a:t>4.0</a:t>
            </a:r>
          </a:p>
          <a:p>
            <a:r>
              <a:rPr lang="de-DE" dirty="0"/>
              <a:t>Network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10"/>
              </a:rPr>
              <a:t>Creative Stall </a:t>
            </a:r>
            <a:r>
              <a:rPr lang="de-DE" dirty="0"/>
              <a:t>/ CC BY 3.0</a:t>
            </a:r>
          </a:p>
          <a:p>
            <a:r>
              <a:rPr lang="de-DE" dirty="0" smtClean="0"/>
              <a:t>Worker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>
                <a:hlinkClick r:id="rId11"/>
              </a:rPr>
              <a:t>Nikita </a:t>
            </a:r>
            <a:r>
              <a:rPr lang="de-DE" dirty="0" err="1" smtClean="0">
                <a:hlinkClick r:id="rId11"/>
              </a:rPr>
              <a:t>Kozin</a:t>
            </a:r>
            <a:r>
              <a:rPr lang="de-DE" dirty="0" smtClean="0">
                <a:hlinkClick r:id="rId11"/>
              </a:rPr>
              <a:t> </a:t>
            </a:r>
            <a:r>
              <a:rPr lang="de-DE" dirty="0" smtClean="0"/>
              <a:t>/ CC BY 3.0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24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62037"/>
            <a:ext cx="10515600" cy="9404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3200" dirty="0"/>
              <a:t>Overview – key health financing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Health system building blocks</a:t>
            </a:r>
          </a:p>
          <a:p>
            <a:r>
              <a:rPr lang="en-GB" sz="2200" dirty="0" smtClean="0"/>
              <a:t>Universal Health Coverage dimensions</a:t>
            </a:r>
          </a:p>
          <a:p>
            <a:r>
              <a:rPr lang="en-GB" sz="2200" dirty="0" smtClean="0"/>
              <a:t>Role of health financing </a:t>
            </a:r>
          </a:p>
          <a:p>
            <a:r>
              <a:rPr lang="en-GB" sz="2200" dirty="0" smtClean="0"/>
              <a:t>Health financing mechanisms</a:t>
            </a:r>
          </a:p>
          <a:p>
            <a:r>
              <a:rPr lang="en-GB" sz="2200" dirty="0" smtClean="0"/>
              <a:t>Transactions in insurance system</a:t>
            </a:r>
          </a:p>
          <a:p>
            <a:pPr marL="0" indent="0">
              <a:buNone/>
            </a:pPr>
            <a:endParaRPr lang="en-GB" sz="2200" dirty="0" smtClean="0"/>
          </a:p>
          <a:p>
            <a:endParaRPr lang="en-GB" sz="2200" dirty="0" smtClean="0"/>
          </a:p>
          <a:p>
            <a:pPr lvl="1"/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151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32477"/>
            <a:ext cx="10515600" cy="4692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Contract</a:t>
            </a:r>
            <a:r>
              <a:rPr lang="de-DE" dirty="0" smtClean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>
                <a:hlinkClick r:id="rId3"/>
              </a:rPr>
              <a:t>Adrien </a:t>
            </a:r>
            <a:r>
              <a:rPr lang="de-DE" dirty="0" err="1">
                <a:hlinkClick r:id="rId3"/>
              </a:rPr>
              <a:t>Coquet</a:t>
            </a:r>
            <a:r>
              <a:rPr lang="de-DE" dirty="0">
                <a:hlinkClick r:id="rId3"/>
              </a:rPr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write document by </a:t>
            </a:r>
            <a:r>
              <a:rPr lang="en-US" dirty="0">
                <a:hlinkClick r:id="rId4"/>
              </a:rPr>
              <a:t>kiddo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Smartphone </a:t>
            </a:r>
            <a:r>
              <a:rPr lang="en-US" dirty="0"/>
              <a:t>by </a:t>
            </a:r>
            <a:r>
              <a:rPr lang="en-US" dirty="0" err="1">
                <a:hlinkClick r:id="rId5"/>
              </a:rPr>
              <a:t>Danil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Polshin</a:t>
            </a:r>
            <a:r>
              <a:rPr lang="en-US" dirty="0">
                <a:hlinkClick r:id="rId5"/>
              </a:rPr>
              <a:t> </a:t>
            </a:r>
            <a:r>
              <a:rPr lang="de-DE" dirty="0"/>
              <a:t>/ CC BY 3.0</a:t>
            </a:r>
          </a:p>
          <a:p>
            <a:r>
              <a:rPr lang="en-US" dirty="0"/>
              <a:t>portrait by </a:t>
            </a:r>
            <a:r>
              <a:rPr lang="en-US" dirty="0" err="1">
                <a:hlinkClick r:id="rId6"/>
              </a:rPr>
              <a:t>Bakunetsu</a:t>
            </a:r>
            <a:r>
              <a:rPr lang="en-US" dirty="0">
                <a:hlinkClick r:id="rId6"/>
              </a:rPr>
              <a:t> </a:t>
            </a:r>
            <a:r>
              <a:rPr lang="en-US" dirty="0" err="1">
                <a:hlinkClick r:id="rId6"/>
              </a:rPr>
              <a:t>Kaito</a:t>
            </a:r>
            <a:r>
              <a:rPr lang="en-US" dirty="0">
                <a:hlinkClick r:id="rId6"/>
              </a:rPr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Smart </a:t>
            </a:r>
            <a:r>
              <a:rPr lang="en-US" dirty="0"/>
              <a:t>Card by </a:t>
            </a:r>
            <a:r>
              <a:rPr lang="en-US" dirty="0">
                <a:hlinkClick r:id="rId7"/>
              </a:rPr>
              <a:t>Vectors Point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flyer </a:t>
            </a:r>
            <a:r>
              <a:rPr lang="en-US" dirty="0"/>
              <a:t>by </a:t>
            </a:r>
            <a:r>
              <a:rPr lang="en-US" dirty="0">
                <a:hlinkClick r:id="rId8"/>
              </a:rPr>
              <a:t>Graphic Tigers </a:t>
            </a:r>
            <a:r>
              <a:rPr lang="de-DE" dirty="0"/>
              <a:t>/ CC BY 3.0</a:t>
            </a:r>
          </a:p>
          <a:p>
            <a:r>
              <a:rPr lang="en-US" dirty="0" smtClean="0"/>
              <a:t>id </a:t>
            </a:r>
            <a:r>
              <a:rPr lang="en-US" dirty="0"/>
              <a:t>by </a:t>
            </a:r>
            <a:r>
              <a:rPr lang="en-US" dirty="0">
                <a:hlinkClick r:id="rId9"/>
              </a:rPr>
              <a:t>Mr. </a:t>
            </a:r>
            <a:r>
              <a:rPr lang="en-US" dirty="0" err="1">
                <a:hlinkClick r:id="rId9"/>
              </a:rPr>
              <a:t>Minuvi</a:t>
            </a:r>
            <a:r>
              <a:rPr lang="en-US" dirty="0">
                <a:hlinkClick r:id="rId9"/>
              </a:rPr>
              <a:t> </a:t>
            </a:r>
            <a:r>
              <a:rPr lang="de-DE" dirty="0"/>
              <a:t>/ CC BY 3.0 </a:t>
            </a:r>
            <a:endParaRPr lang="de-DE" dirty="0" smtClean="0"/>
          </a:p>
          <a:p>
            <a:r>
              <a:rPr lang="en-US" dirty="0" smtClean="0"/>
              <a:t>person </a:t>
            </a:r>
            <a:r>
              <a:rPr lang="en-US" dirty="0"/>
              <a:t>and house by </a:t>
            </a:r>
            <a:r>
              <a:rPr lang="en-US" dirty="0" err="1">
                <a:hlinkClick r:id="rId10"/>
              </a:rPr>
              <a:t>Rflor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 err="1"/>
              <a:t>recipt</a:t>
            </a:r>
            <a:r>
              <a:rPr lang="en-US" dirty="0"/>
              <a:t> by </a:t>
            </a:r>
            <a:r>
              <a:rPr lang="en-US" dirty="0" err="1">
                <a:hlinkClick r:id="rId11"/>
              </a:rPr>
              <a:t>stolkramaker</a:t>
            </a:r>
            <a:r>
              <a:rPr lang="en-US" dirty="0"/>
              <a:t> </a:t>
            </a:r>
            <a:r>
              <a:rPr lang="de-DE" dirty="0"/>
              <a:t>/ CC BY 3.0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441075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533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565565"/>
            <a:ext cx="10515600" cy="46529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Creative </a:t>
            </a:r>
            <a:r>
              <a:rPr lang="de-DE" dirty="0" err="1"/>
              <a:t>Commons</a:t>
            </a:r>
            <a:r>
              <a:rPr lang="de-DE" dirty="0"/>
              <a:t> </a:t>
            </a:r>
            <a:r>
              <a:rPr lang="de-DE" dirty="0">
                <a:hlinkClick r:id="rId2"/>
              </a:rPr>
              <a:t>CC BY 3.0 </a:t>
            </a:r>
            <a:r>
              <a:rPr lang="de-DE" dirty="0" err="1">
                <a:hlinkClick r:id="rId2"/>
              </a:rPr>
              <a:t>license</a:t>
            </a:r>
            <a:r>
              <a:rPr lang="de-DE" dirty="0">
                <a:hlinkClick r:id="rId2"/>
              </a:rPr>
              <a:t> </a:t>
            </a:r>
            <a:r>
              <a:rPr lang="de-DE" dirty="0" err="1"/>
              <a:t>applies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icons</a:t>
            </a:r>
            <a:r>
              <a:rPr lang="de-DE" dirty="0"/>
              <a:t>:</a:t>
            </a:r>
          </a:p>
          <a:p>
            <a:endParaRPr lang="en-US" dirty="0" smtClean="0"/>
          </a:p>
          <a:p>
            <a:r>
              <a:rPr lang="en-US" dirty="0" smtClean="0"/>
              <a:t>Doctor </a:t>
            </a:r>
            <a:r>
              <a:rPr lang="en-US" dirty="0"/>
              <a:t>by </a:t>
            </a:r>
            <a:r>
              <a:rPr lang="en-US" dirty="0" err="1">
                <a:hlinkClick r:id="rId3"/>
              </a:rPr>
              <a:t>zidney</a:t>
            </a:r>
            <a:r>
              <a:rPr lang="en-US" dirty="0"/>
              <a:t>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 smtClean="0"/>
              <a:t>Card </a:t>
            </a:r>
            <a:r>
              <a:rPr lang="en-US" dirty="0"/>
              <a:t>by </a:t>
            </a:r>
            <a:r>
              <a:rPr lang="en-US" dirty="0">
                <a:hlinkClick r:id="rId4"/>
              </a:rPr>
              <a:t>Stephen JB Thomas </a:t>
            </a:r>
            <a:r>
              <a:rPr lang="de-DE" dirty="0"/>
              <a:t>/ CC BY 3.0</a:t>
            </a:r>
            <a:endParaRPr lang="en-US" dirty="0"/>
          </a:p>
          <a:p>
            <a:r>
              <a:rPr lang="en-US" dirty="0"/>
              <a:t>computer-check list by </a:t>
            </a:r>
            <a:r>
              <a:rPr lang="en-US" dirty="0" err="1">
                <a:hlinkClick r:id="rId5"/>
              </a:rPr>
              <a:t>Komkrit</a:t>
            </a:r>
            <a:r>
              <a:rPr lang="en-US" dirty="0">
                <a:hlinkClick r:id="rId5"/>
              </a:rPr>
              <a:t> </a:t>
            </a:r>
            <a:r>
              <a:rPr lang="en-US" dirty="0" err="1">
                <a:hlinkClick r:id="rId5"/>
              </a:rPr>
              <a:t>Noenpoempisut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  <a:endParaRPr lang="en-US" dirty="0" smtClean="0"/>
          </a:p>
          <a:p>
            <a:r>
              <a:rPr lang="en-US" dirty="0" smtClean="0"/>
              <a:t>like </a:t>
            </a:r>
            <a:r>
              <a:rPr lang="en-US" dirty="0"/>
              <a:t>by </a:t>
            </a:r>
            <a:r>
              <a:rPr lang="en-US" dirty="0" err="1">
                <a:hlinkClick r:id="rId6"/>
              </a:rPr>
              <a:t>i</a:t>
            </a:r>
            <a:r>
              <a:rPr lang="en-US" dirty="0">
                <a:hlinkClick r:id="rId6"/>
              </a:rPr>
              <a:t> cons </a:t>
            </a:r>
            <a:r>
              <a:rPr lang="de-DE" dirty="0"/>
              <a:t>/ CC BY 3.0</a:t>
            </a:r>
          </a:p>
          <a:p>
            <a:r>
              <a:rPr lang="en-US" dirty="0" smtClean="0"/>
              <a:t>Dislike </a:t>
            </a:r>
            <a:r>
              <a:rPr lang="en-US" dirty="0"/>
              <a:t>by </a:t>
            </a:r>
            <a:r>
              <a:rPr lang="en-US" dirty="0" err="1">
                <a:hlinkClick r:id="rId7"/>
              </a:rPr>
              <a:t>Numero</a:t>
            </a:r>
            <a:r>
              <a:rPr lang="en-US" dirty="0">
                <a:hlinkClick r:id="rId7"/>
              </a:rPr>
              <a:t> Uno </a:t>
            </a:r>
            <a:r>
              <a:rPr lang="de-DE" dirty="0"/>
              <a:t>/ CC BY 3.0</a:t>
            </a:r>
          </a:p>
          <a:p>
            <a:r>
              <a:rPr lang="en-US" dirty="0" smtClean="0"/>
              <a:t>help </a:t>
            </a:r>
            <a:r>
              <a:rPr lang="en-US" dirty="0"/>
              <a:t>by </a:t>
            </a:r>
            <a:r>
              <a:rPr lang="en-US" dirty="0">
                <a:hlinkClick r:id="rId8"/>
              </a:rPr>
              <a:t>Rainbow Designs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 smtClean="0"/>
              <a:t>bullet list by </a:t>
            </a:r>
            <a:r>
              <a:rPr lang="en-US" dirty="0" err="1" smtClean="0">
                <a:hlinkClick r:id="rId9"/>
              </a:rPr>
              <a:t>Aneeque</a:t>
            </a:r>
            <a:r>
              <a:rPr lang="en-US" dirty="0" smtClean="0">
                <a:hlinkClick r:id="rId9"/>
              </a:rPr>
              <a:t> Ahmed </a:t>
            </a:r>
            <a:r>
              <a:rPr lang="de-DE" dirty="0" smtClean="0"/>
              <a:t>/ CC BY 3.0</a:t>
            </a:r>
          </a:p>
          <a:p>
            <a:r>
              <a:rPr lang="en-US" dirty="0" err="1"/>
              <a:t>QrCode</a:t>
            </a:r>
            <a:r>
              <a:rPr lang="en-US" dirty="0"/>
              <a:t> Scan by </a:t>
            </a:r>
            <a:r>
              <a:rPr lang="en-US" dirty="0" err="1">
                <a:hlinkClick r:id="rId10"/>
              </a:rPr>
              <a:t>Ninejipjip</a:t>
            </a:r>
            <a:r>
              <a:rPr lang="en-US" dirty="0"/>
              <a:t>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Family by </a:t>
            </a:r>
            <a:r>
              <a:rPr lang="en-US" dirty="0" err="1">
                <a:hlinkClick r:id="rId11"/>
              </a:rPr>
              <a:t>Gan</a:t>
            </a:r>
            <a:r>
              <a:rPr lang="en-US" dirty="0">
                <a:hlinkClick r:id="rId11"/>
              </a:rPr>
              <a:t> </a:t>
            </a:r>
            <a:r>
              <a:rPr lang="en-US" dirty="0" err="1">
                <a:hlinkClick r:id="rId11"/>
              </a:rPr>
              <a:t>Khoon</a:t>
            </a:r>
            <a:r>
              <a:rPr lang="en-US" dirty="0">
                <a:hlinkClick r:id="rId11"/>
              </a:rPr>
              <a:t> Lay </a:t>
            </a:r>
            <a:r>
              <a:rPr lang="de-DE" dirty="0"/>
              <a:t>/ CC BY </a:t>
            </a:r>
            <a:r>
              <a:rPr lang="de-DE" dirty="0" smtClean="0"/>
              <a:t>3.0</a:t>
            </a:r>
          </a:p>
          <a:p>
            <a:r>
              <a:rPr lang="en-US" dirty="0"/>
              <a:t>person by </a:t>
            </a:r>
            <a:r>
              <a:rPr lang="en-US" dirty="0" err="1">
                <a:hlinkClick r:id="rId12"/>
              </a:rPr>
              <a:t>Yamini</a:t>
            </a:r>
            <a:r>
              <a:rPr lang="en-US" dirty="0">
                <a:hlinkClick r:id="rId12"/>
              </a:rPr>
              <a:t> Ahluwalia </a:t>
            </a:r>
            <a:r>
              <a:rPr lang="de-DE" dirty="0"/>
              <a:t>/ CC BY 3.0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21</a:t>
            </a:fld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838200" y="37739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DE" sz="2800" dirty="0" err="1" smtClean="0"/>
              <a:t>Attributions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icons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43415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035276"/>
            <a:ext cx="10515600" cy="1906361"/>
          </a:xfrm>
        </p:spPr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pic>
        <p:nvPicPr>
          <p:cNvPr id="3" name="Inhaltsplatzhalter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158" y="3682321"/>
            <a:ext cx="1428667" cy="14286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057" y="3682320"/>
            <a:ext cx="1403944" cy="1403944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82" y="3657597"/>
            <a:ext cx="1428667" cy="142866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2223860" y="5448281"/>
            <a:ext cx="7731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err="1">
                <a:solidFill>
                  <a:schemeClr val="bg1"/>
                </a:solidFill>
                <a:latin typeface="Poppins"/>
              </a:rPr>
              <a:t>Except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where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otherwise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noted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,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this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work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is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licensed</a:t>
            </a:r>
            <a:r>
              <a:rPr lang="de-DE" sz="2000" dirty="0">
                <a:solidFill>
                  <a:schemeClr val="bg1"/>
                </a:solidFill>
                <a:latin typeface="Poppins"/>
              </a:rPr>
              <a:t> </a:t>
            </a:r>
            <a:r>
              <a:rPr lang="de-DE" sz="2000" dirty="0" err="1">
                <a:solidFill>
                  <a:schemeClr val="bg1"/>
                </a:solidFill>
                <a:latin typeface="Poppins"/>
              </a:rPr>
              <a:t>under</a:t>
            </a:r>
            <a:endParaRPr lang="de-DE" sz="2000" dirty="0">
              <a:solidFill>
                <a:schemeClr val="bg1"/>
              </a:solidFill>
              <a:latin typeface="Poppins"/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  <a:latin typeface="Poppins"/>
              </a:rPr>
              <a:t>https://creativecommons.org/licenses/by-sa/4.0/legalcode</a:t>
            </a:r>
          </a:p>
        </p:txBody>
      </p:sp>
    </p:spTree>
    <p:extLst>
      <p:ext uri="{BB962C8B-B14F-4D97-AF65-F5344CB8AC3E}">
        <p14:creationId xmlns:p14="http://schemas.microsoft.com/office/powerpoint/2010/main" val="7902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9960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</a:t>
            </a:r>
            <a:r>
              <a:rPr lang="de-CH" sz="3600" dirty="0" err="1" smtClean="0"/>
              <a:t>system</a:t>
            </a:r>
            <a:r>
              <a:rPr lang="de-CH" sz="3600" dirty="0" smtClean="0"/>
              <a:t> </a:t>
            </a:r>
            <a:r>
              <a:rPr lang="de-CH" sz="3600" dirty="0" err="1" smtClean="0"/>
              <a:t>building</a:t>
            </a:r>
            <a:r>
              <a:rPr lang="de-CH" sz="3600" dirty="0" smtClean="0"/>
              <a:t> </a:t>
            </a:r>
            <a:r>
              <a:rPr lang="de-CH" sz="3600" dirty="0" err="1" smtClean="0"/>
              <a:t>blocks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244" y="1998210"/>
            <a:ext cx="7445511" cy="401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880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279" y="584688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smtClean="0"/>
              <a:t>Universal </a:t>
            </a:r>
            <a:r>
              <a:rPr lang="de-CH" sz="3600" dirty="0" err="1" smtClean="0"/>
              <a:t>Health</a:t>
            </a:r>
            <a:r>
              <a:rPr lang="de-CH" sz="3600" dirty="0" smtClean="0"/>
              <a:t> </a:t>
            </a:r>
            <a:r>
              <a:rPr lang="de-CH" sz="3600" dirty="0" err="1" smtClean="0"/>
              <a:t>Coverage</a:t>
            </a:r>
            <a:r>
              <a:rPr lang="de-CH" sz="3600" dirty="0" smtClean="0"/>
              <a:t> – UHC Cube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613" y="1842656"/>
            <a:ext cx="7199472" cy="433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3839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de-CH" sz="3600" dirty="0" err="1" smtClean="0"/>
              <a:t>Health</a:t>
            </a:r>
            <a:r>
              <a:rPr lang="de-CH" sz="3600" dirty="0" smtClean="0"/>
              <a:t> </a:t>
            </a:r>
            <a:r>
              <a:rPr lang="de-CH" sz="3600" dirty="0" err="1" smtClean="0"/>
              <a:t>financing</a:t>
            </a:r>
            <a:r>
              <a:rPr lang="de-CH" sz="3600" dirty="0" smtClean="0"/>
              <a:t> </a:t>
            </a:r>
            <a:r>
              <a:rPr lang="de-CH" sz="3600" dirty="0" err="1" smtClean="0"/>
              <a:t>strategy</a:t>
            </a:r>
            <a:r>
              <a:rPr lang="de-CH" sz="3600" dirty="0" smtClean="0"/>
              <a:t> </a:t>
            </a:r>
            <a:r>
              <a:rPr lang="de-CH" sz="3600" dirty="0" err="1" smtClean="0"/>
              <a:t>key</a:t>
            </a:r>
            <a:r>
              <a:rPr lang="de-CH" sz="3600" dirty="0" smtClean="0"/>
              <a:t> </a:t>
            </a:r>
            <a:r>
              <a:rPr lang="de-CH" sz="3600" dirty="0" err="1" smtClean="0"/>
              <a:t>functions</a:t>
            </a:r>
            <a:endParaRPr lang="de-C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5</a:t>
            </a:fld>
            <a:endParaRPr lang="de-D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276" y="1828801"/>
            <a:ext cx="6721937" cy="429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040" y="807244"/>
            <a:ext cx="10515600" cy="940411"/>
          </a:xfrm>
        </p:spPr>
        <p:txBody>
          <a:bodyPr>
            <a:noAutofit/>
          </a:bodyPr>
          <a:lstStyle/>
          <a:p>
            <a:r>
              <a:rPr lang="de-CH" sz="2800" dirty="0" err="1" smtClean="0"/>
              <a:t>Examples</a:t>
            </a:r>
            <a:r>
              <a:rPr lang="de-CH" sz="2800" dirty="0" smtClean="0"/>
              <a:t> </a:t>
            </a:r>
            <a:r>
              <a:rPr lang="de-CH" sz="2800" dirty="0" err="1" smtClean="0"/>
              <a:t>of</a:t>
            </a:r>
            <a:r>
              <a:rPr lang="de-CH" sz="2800" dirty="0" smtClean="0"/>
              <a:t> </a:t>
            </a:r>
            <a:r>
              <a:rPr lang="de-CH" sz="2800" dirty="0" err="1" smtClean="0"/>
              <a:t>health</a:t>
            </a:r>
            <a:r>
              <a:rPr lang="de-CH" sz="2800" dirty="0" smtClean="0"/>
              <a:t> </a:t>
            </a:r>
            <a:r>
              <a:rPr lang="de-CH" sz="2800" dirty="0" err="1" smtClean="0"/>
              <a:t>financing</a:t>
            </a:r>
            <a:r>
              <a:rPr lang="de-CH" sz="2800" dirty="0" smtClean="0"/>
              <a:t> </a:t>
            </a:r>
            <a:r>
              <a:rPr lang="de-CH" sz="2800" dirty="0" err="1" smtClean="0"/>
              <a:t>mechanisms</a:t>
            </a:r>
            <a:r>
              <a:rPr lang="de-CH" sz="2800" dirty="0" smtClean="0"/>
              <a:t>: </a:t>
            </a:r>
            <a:r>
              <a:rPr lang="de-CH" sz="2800" dirty="0" err="1" smtClean="0"/>
              <a:t>Tanzania</a:t>
            </a:r>
            <a:r>
              <a:rPr lang="de-CH" sz="2800" dirty="0" smtClean="0"/>
              <a:t> </a:t>
            </a:r>
            <a:r>
              <a:rPr lang="de-CH" sz="2800" dirty="0" err="1" smtClean="0"/>
              <a:t>setting</a:t>
            </a:r>
            <a:endParaRPr lang="de-CH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6</a:t>
            </a:fld>
            <a:endParaRPr lang="de-DE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204" y="2164465"/>
            <a:ext cx="6665896" cy="401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Oval Callout 18"/>
          <p:cNvSpPr/>
          <p:nvPr/>
        </p:nvSpPr>
        <p:spPr>
          <a:xfrm>
            <a:off x="816040" y="5387821"/>
            <a:ext cx="2736304" cy="799743"/>
          </a:xfrm>
          <a:prstGeom prst="wedgeEllipseCallout">
            <a:avLst>
              <a:gd name="adj1" fmla="val 106767"/>
              <a:gd name="adj2" fmla="val -79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Community Health Funds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Oval Callout 19"/>
          <p:cNvSpPr/>
          <p:nvPr/>
        </p:nvSpPr>
        <p:spPr>
          <a:xfrm>
            <a:off x="910651" y="3511043"/>
            <a:ext cx="2736304" cy="799743"/>
          </a:xfrm>
          <a:prstGeom prst="wedgeEllipseCallout">
            <a:avLst>
              <a:gd name="adj1" fmla="val 132212"/>
              <a:gd name="adj2" fmla="val 1315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National Health Insurance Fund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Oval Callout 20"/>
          <p:cNvSpPr/>
          <p:nvPr/>
        </p:nvSpPr>
        <p:spPr>
          <a:xfrm>
            <a:off x="3552344" y="5400954"/>
            <a:ext cx="2736304" cy="799743"/>
          </a:xfrm>
          <a:prstGeom prst="wedgeEllipseCallout">
            <a:avLst>
              <a:gd name="adj1" fmla="val 53718"/>
              <a:gd name="adj2" fmla="val -12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NGO based, savings groups, etc.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Oval Callout 21"/>
          <p:cNvSpPr/>
          <p:nvPr/>
        </p:nvSpPr>
        <p:spPr>
          <a:xfrm>
            <a:off x="8906491" y="3109515"/>
            <a:ext cx="2483768" cy="1295319"/>
          </a:xfrm>
          <a:prstGeom prst="wedgeEllipseCallout">
            <a:avLst>
              <a:gd name="adj1" fmla="val -97710"/>
              <a:gd name="adj2" fmla="val 1433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Multiple: companies – local/regional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Oval Callout 22"/>
          <p:cNvSpPr/>
          <p:nvPr/>
        </p:nvSpPr>
        <p:spPr>
          <a:xfrm>
            <a:off x="9014284" y="4494528"/>
            <a:ext cx="1935832" cy="1671422"/>
          </a:xfrm>
          <a:prstGeom prst="wedgeEllipseCallout">
            <a:avLst>
              <a:gd name="adj1" fmla="val -66340"/>
              <a:gd name="adj2" fmla="val 280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Church based, Charitable health facilities, etc.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69624" y="3729449"/>
            <a:ext cx="3672408" cy="1022815"/>
          </a:xfrm>
          <a:prstGeom prst="ellipse">
            <a:avLst/>
          </a:prstGeom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Single National Health Insurer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5" name="Oval Callout 24"/>
          <p:cNvSpPr/>
          <p:nvPr/>
        </p:nvSpPr>
        <p:spPr>
          <a:xfrm>
            <a:off x="910651" y="4494528"/>
            <a:ext cx="2736304" cy="799743"/>
          </a:xfrm>
          <a:prstGeom prst="wedgeEllipseCallout">
            <a:avLst>
              <a:gd name="adj1" fmla="val 131796"/>
              <a:gd name="adj2" fmla="val 259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Voucher Programme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81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8857355" y="1393050"/>
            <a:ext cx="1092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Provider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364751" y="1485749"/>
            <a:ext cx="14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>
                <a:latin typeface="Poppins SemiBold"/>
              </a:rPr>
              <a:t>Purchaser</a:t>
            </a:r>
            <a:endParaRPr lang="de-CH" sz="1600" dirty="0">
              <a:latin typeface="Poppins SemiBold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11550" y="5860436"/>
            <a:ext cx="931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latin typeface="Poppins SemiBold"/>
              </a:rPr>
              <a:t>Client</a:t>
            </a:r>
          </a:p>
        </p:txBody>
      </p:sp>
      <p:sp>
        <p:nvSpPr>
          <p:cNvPr id="66" name="Title 1"/>
          <p:cNvSpPr txBox="1">
            <a:spLocks/>
          </p:cNvSpPr>
          <p:nvPr/>
        </p:nvSpPr>
        <p:spPr>
          <a:xfrm>
            <a:off x="799253" y="523286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pPr algn="ctr"/>
            <a:r>
              <a:rPr lang="en-US" sz="3600" dirty="0" smtClean="0"/>
              <a:t>Transactions </a:t>
            </a:r>
            <a:r>
              <a:rPr lang="en-US" sz="3600" dirty="0"/>
              <a:t>in health insurance systems</a:t>
            </a:r>
            <a:endParaRPr lang="de-CH" sz="3600" dirty="0"/>
          </a:p>
        </p:txBody>
      </p:sp>
      <p:sp>
        <p:nvSpPr>
          <p:cNvPr id="90" name="Rechteck 89"/>
          <p:cNvSpPr/>
          <p:nvPr/>
        </p:nvSpPr>
        <p:spPr>
          <a:xfrm>
            <a:off x="7222148" y="2278176"/>
            <a:ext cx="4363092" cy="40045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1" name="Grafik 9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585" b="16491"/>
          <a:stretch/>
        </p:blipFill>
        <p:spPr>
          <a:xfrm>
            <a:off x="7484063" y="2375128"/>
            <a:ext cx="1322175" cy="1076312"/>
          </a:xfrm>
          <a:prstGeom prst="rect">
            <a:avLst/>
          </a:prstGeom>
        </p:spPr>
      </p:pic>
      <p:pic>
        <p:nvPicPr>
          <p:cNvPr id="92" name="Grafik 9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2" b="14051"/>
          <a:stretch/>
        </p:blipFill>
        <p:spPr>
          <a:xfrm>
            <a:off x="7512775" y="4929972"/>
            <a:ext cx="1252693" cy="1096100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50505" y="2684653"/>
            <a:ext cx="706375" cy="7063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64866" y="3907151"/>
            <a:ext cx="706375" cy="706375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" t="-15158" r="-842" b="15158"/>
          <a:stretch/>
        </p:blipFill>
        <p:spPr>
          <a:xfrm>
            <a:off x="9088414" y="5274950"/>
            <a:ext cx="706375" cy="706375"/>
          </a:xfrm>
          <a:prstGeom prst="rect">
            <a:avLst/>
          </a:prstGeom>
        </p:spPr>
      </p:pic>
      <p:pic>
        <p:nvPicPr>
          <p:cNvPr id="96" name="Inhaltsplatzhalter 13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1" b="14992"/>
          <a:stretch/>
        </p:blipFill>
        <p:spPr>
          <a:xfrm>
            <a:off x="7620211" y="3705177"/>
            <a:ext cx="1037823" cy="923130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043531" y="2497588"/>
            <a:ext cx="1186006" cy="997098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085237" y="3654181"/>
            <a:ext cx="1186006" cy="997098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0111221" y="5022943"/>
            <a:ext cx="1186006" cy="99709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8"/>
          <a:srcRect b="16864"/>
          <a:stretch/>
        </p:blipFill>
        <p:spPr>
          <a:xfrm>
            <a:off x="2304352" y="4750052"/>
            <a:ext cx="1367251" cy="1136675"/>
          </a:xfrm>
          <a:prstGeom prst="rect">
            <a:avLst/>
          </a:prstGeom>
        </p:spPr>
      </p:pic>
      <p:pic>
        <p:nvPicPr>
          <p:cNvPr id="118" name="Grafik 117"/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2" b="20000"/>
          <a:stretch/>
        </p:blipFill>
        <p:spPr>
          <a:xfrm>
            <a:off x="2408299" y="2028359"/>
            <a:ext cx="1138371" cy="912726"/>
          </a:xfrm>
          <a:prstGeom prst="rect">
            <a:avLst/>
          </a:prstGeom>
        </p:spPr>
      </p:pic>
      <p:sp>
        <p:nvSpPr>
          <p:cNvPr id="9" name="Pfeil nach links und rechts 8"/>
          <p:cNvSpPr/>
          <p:nvPr/>
        </p:nvSpPr>
        <p:spPr>
          <a:xfrm rot="1187128">
            <a:off x="3702704" y="3119440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0" name="Grafik 119"/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3" b="16350"/>
          <a:stretch/>
        </p:blipFill>
        <p:spPr>
          <a:xfrm>
            <a:off x="1696108" y="3491428"/>
            <a:ext cx="938484" cy="789001"/>
          </a:xfrm>
          <a:prstGeom prst="rect">
            <a:avLst/>
          </a:prstGeom>
        </p:spPr>
      </p:pic>
      <p:sp>
        <p:nvSpPr>
          <p:cNvPr id="121" name="Pfeil nach links und rechts 120"/>
          <p:cNvSpPr/>
          <p:nvPr/>
        </p:nvSpPr>
        <p:spPr>
          <a:xfrm rot="20471830">
            <a:off x="3694151" y="4444064"/>
            <a:ext cx="3110735" cy="25779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2" name="Pfeil nach links und rechts 121"/>
          <p:cNvSpPr/>
          <p:nvPr/>
        </p:nvSpPr>
        <p:spPr>
          <a:xfrm rot="5400000">
            <a:off x="2093403" y="3809354"/>
            <a:ext cx="1768164" cy="278955"/>
          </a:xfrm>
          <a:prstGeom prst="left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3" name="Textfeld 122"/>
          <p:cNvSpPr txBox="1"/>
          <p:nvPr/>
        </p:nvSpPr>
        <p:spPr>
          <a:xfrm>
            <a:off x="10209953" y="1886548"/>
            <a:ext cx="1104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Price Lists</a:t>
            </a:r>
            <a:endParaRPr lang="de-DE" sz="1600" dirty="0">
              <a:latin typeface="Poppins SemiBold"/>
            </a:endParaRPr>
          </a:p>
        </p:txBody>
      </p:sp>
      <p:sp>
        <p:nvSpPr>
          <p:cNvPr id="124" name="Textfeld 123"/>
          <p:cNvSpPr txBox="1"/>
          <p:nvPr/>
        </p:nvSpPr>
        <p:spPr>
          <a:xfrm>
            <a:off x="7222148" y="1863491"/>
            <a:ext cx="1538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Poppins SemiBold"/>
              </a:rPr>
              <a:t>Type </a:t>
            </a:r>
            <a:r>
              <a:rPr lang="de-DE" sz="1600" dirty="0" err="1" smtClean="0">
                <a:latin typeface="Poppins SemiBold"/>
              </a:rPr>
              <a:t>of</a:t>
            </a:r>
            <a:r>
              <a:rPr lang="de-DE" sz="1600" dirty="0" smtClean="0">
                <a:latin typeface="Poppins SemiBold"/>
              </a:rPr>
              <a:t> </a:t>
            </a:r>
            <a:r>
              <a:rPr lang="de-DE" sz="1600" dirty="0" err="1" smtClean="0">
                <a:latin typeface="Poppins SemiBold"/>
              </a:rPr>
              <a:t>facility</a:t>
            </a:r>
            <a:endParaRPr lang="de-DE" sz="1600" dirty="0">
              <a:latin typeface="Poppins SemiBold"/>
            </a:endParaRPr>
          </a:p>
        </p:txBody>
      </p:sp>
      <p:sp>
        <p:nvSpPr>
          <p:cNvPr id="125" name="Textfeld 124"/>
          <p:cNvSpPr txBox="1"/>
          <p:nvPr/>
        </p:nvSpPr>
        <p:spPr>
          <a:xfrm>
            <a:off x="8783905" y="1873899"/>
            <a:ext cx="1402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Medication</a:t>
            </a:r>
            <a:endParaRPr lang="de-DE" sz="1600" dirty="0">
              <a:latin typeface="Poppins SemiBold"/>
            </a:endParaRPr>
          </a:p>
        </p:txBody>
      </p:sp>
      <p:sp>
        <p:nvSpPr>
          <p:cNvPr id="126" name="Textfeld 125"/>
          <p:cNvSpPr txBox="1"/>
          <p:nvPr/>
        </p:nvSpPr>
        <p:spPr>
          <a:xfrm>
            <a:off x="565940" y="3689254"/>
            <a:ext cx="11170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>
                <a:latin typeface="Poppins SemiBold"/>
              </a:rPr>
              <a:t>Contract</a:t>
            </a:r>
            <a:endParaRPr lang="de-DE" sz="1600" dirty="0">
              <a:latin typeface="Poppins SemiBold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56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2523"/>
            <a:ext cx="10515600" cy="940411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/>
              <a:t>Overview - Processes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Enrolment/Beneficiary Management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 smtClean="0"/>
              <a:t>Client </a:t>
            </a:r>
            <a:r>
              <a:rPr lang="en-GB" sz="2200" dirty="0"/>
              <a:t>Service Utilization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/>
              <a:t>Claims processing (submission + scrutiny and payment)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  <a:p>
            <a:r>
              <a:rPr lang="en-GB" sz="2200" dirty="0"/>
              <a:t>Renewals (modifications)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45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9</a:t>
            </a:fld>
            <a:endParaRPr lang="de-D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8681" y="716602"/>
            <a:ext cx="10701494" cy="90222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Poppins SemiBold" pitchFamily="2" charset="77"/>
                <a:ea typeface="+mj-ea"/>
                <a:cs typeface="Poppins SemiBold" pitchFamily="2" charset="77"/>
              </a:defRPr>
            </a:lvl1pPr>
          </a:lstStyle>
          <a:p>
            <a:r>
              <a:rPr lang="de-CH" sz="3200" dirty="0" err="1" smtClean="0"/>
              <a:t>Enrolment</a:t>
            </a:r>
            <a:r>
              <a:rPr lang="de-CH" sz="3200" dirty="0" smtClean="0"/>
              <a:t> I – e.g. </a:t>
            </a:r>
            <a:r>
              <a:rPr lang="de-CH" sz="3200" dirty="0" err="1" smtClean="0"/>
              <a:t>Voluntary</a:t>
            </a:r>
            <a:r>
              <a:rPr lang="de-CH" sz="3200" dirty="0" smtClean="0"/>
              <a:t> </a:t>
            </a:r>
            <a:r>
              <a:rPr lang="de-CH" sz="3200" dirty="0" err="1" smtClean="0"/>
              <a:t>schemes</a:t>
            </a:r>
            <a:r>
              <a:rPr lang="de-CH" sz="3200" dirty="0" smtClean="0"/>
              <a:t>/informal </a:t>
            </a:r>
            <a:r>
              <a:rPr lang="de-CH" sz="3200" dirty="0" err="1" smtClean="0"/>
              <a:t>sector</a:t>
            </a:r>
            <a:endParaRPr lang="de-CH" sz="3200" dirty="0"/>
          </a:p>
        </p:txBody>
      </p:sp>
      <p:sp>
        <p:nvSpPr>
          <p:cNvPr id="6" name="Textfeld 5"/>
          <p:cNvSpPr txBox="1"/>
          <p:nvPr/>
        </p:nvSpPr>
        <p:spPr>
          <a:xfrm>
            <a:off x="256821" y="1544860"/>
            <a:ext cx="7735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For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the</a:t>
            </a:r>
            <a:r>
              <a:rPr lang="de-DE" sz="2400" b="1" dirty="0" smtClean="0"/>
              <a:t> informal </a:t>
            </a:r>
            <a:r>
              <a:rPr lang="de-DE" sz="2400" b="1" dirty="0" err="1" smtClean="0"/>
              <a:t>sector</a:t>
            </a:r>
            <a:r>
              <a:rPr lang="de-DE" sz="2400" b="1" dirty="0" smtClean="0"/>
              <a:t>, </a:t>
            </a:r>
            <a:r>
              <a:rPr lang="de-DE" sz="2400" b="1" dirty="0" err="1" smtClean="0"/>
              <a:t>there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is</a:t>
            </a:r>
            <a:r>
              <a:rPr lang="de-DE" sz="2400" b="1" dirty="0" smtClean="0"/>
              <a:t> a </a:t>
            </a:r>
            <a:r>
              <a:rPr lang="de-DE" sz="2400" b="1" dirty="0" err="1" smtClean="0"/>
              <a:t>door</a:t>
            </a:r>
            <a:r>
              <a:rPr lang="de-DE" sz="2400" b="1" dirty="0"/>
              <a:t> </a:t>
            </a:r>
            <a:r>
              <a:rPr lang="de-DE" sz="2400" b="1" dirty="0" err="1" smtClean="0"/>
              <a:t>to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door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enrolment</a:t>
            </a:r>
            <a:endParaRPr lang="de-DE" sz="2400" b="1" dirty="0" smtClean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05" y="2999910"/>
            <a:ext cx="1521717" cy="152171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927" y="3001713"/>
            <a:ext cx="1482833" cy="127562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612"/>
          <a:stretch/>
        </p:blipFill>
        <p:spPr>
          <a:xfrm>
            <a:off x="5208965" y="2992105"/>
            <a:ext cx="1649628" cy="140858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881" y="2940744"/>
            <a:ext cx="1636152" cy="13811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01"/>
          <a:stretch/>
        </p:blipFill>
        <p:spPr>
          <a:xfrm>
            <a:off x="10137357" y="2931846"/>
            <a:ext cx="1811869" cy="1512901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256821" y="4296396"/>
            <a:ext cx="1637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Inform</a:t>
            </a:r>
            <a:r>
              <a:rPr lang="de-DE" dirty="0">
                <a:latin typeface="Poppins SemiBold"/>
              </a:rPr>
              <a:t>, </a:t>
            </a:r>
            <a:r>
              <a:rPr lang="de-DE" dirty="0" err="1">
                <a:latin typeface="Poppins SemiBold"/>
              </a:rPr>
              <a:t>advise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and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convince</a:t>
            </a:r>
            <a:endParaRPr lang="de-DE" dirty="0">
              <a:latin typeface="Poppins SemiBold"/>
            </a:endParaRPr>
          </a:p>
        </p:txBody>
      </p:sp>
      <p:sp>
        <p:nvSpPr>
          <p:cNvPr id="13" name="TextBox 46"/>
          <p:cNvSpPr txBox="1">
            <a:spLocks noChangeArrowheads="1"/>
          </p:cNvSpPr>
          <p:nvPr/>
        </p:nvSpPr>
        <p:spPr bwMode="auto">
          <a:xfrm>
            <a:off x="10216254" y="4391720"/>
            <a:ext cx="18236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756B99"/>
              </a:buClr>
              <a:buFont typeface="Wingdings" pitchFamily="2" charset="2"/>
              <a:buChar char="§"/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 dirty="0">
                <a:solidFill>
                  <a:schemeClr val="tx1"/>
                </a:solidFill>
                <a:latin typeface="Poppins SemiBold"/>
              </a:rPr>
              <a:t>Centralized or decentralized storage</a:t>
            </a:r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0216254" y="6130414"/>
            <a:ext cx="1505973" cy="32985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Poppins" pitchFamily="2" charset="77"/>
                <a:ea typeface="+mn-ea"/>
                <a:cs typeface="Poppins" pitchFamily="2" charset="77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20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800" b="0" i="0" kern="1200">
                <a:solidFill>
                  <a:schemeClr val="accent5"/>
                </a:solidFill>
                <a:latin typeface="Poppins" pitchFamily="2" charset="77"/>
                <a:ea typeface="+mn-ea"/>
                <a:cs typeface="Poppins" pitchFamily="2" charset="77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Light" pitchFamily="2" charset="77"/>
                <a:ea typeface="+mn-ea"/>
                <a:cs typeface="Poppins Light" pitchFamily="2" charset="77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Symbol" pitchFamily="2" charset="2"/>
              <a:buNone/>
              <a:defRPr sz="1800" b="0" i="0" kern="1200">
                <a:solidFill>
                  <a:schemeClr val="accent6"/>
                </a:solidFill>
                <a:latin typeface="Poppins ExtraLight" pitchFamily="2" charset="77"/>
                <a:ea typeface="+mn-ea"/>
                <a:cs typeface="Poppins ExtraLight" pitchFamily="2" charset="77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*not </a:t>
            </a:r>
            <a:r>
              <a:rPr lang="de-DE" sz="1800" dirty="0" err="1" smtClean="0"/>
              <a:t>necessary</a:t>
            </a:r>
            <a:endParaRPr lang="de-DE" sz="1800" dirty="0"/>
          </a:p>
        </p:txBody>
      </p:sp>
      <p:sp>
        <p:nvSpPr>
          <p:cNvPr id="15" name="Pfeil nach rechts 14"/>
          <p:cNvSpPr/>
          <p:nvPr/>
        </p:nvSpPr>
        <p:spPr>
          <a:xfrm>
            <a:off x="2151708" y="3614227"/>
            <a:ext cx="53038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rechts 16"/>
          <p:cNvSpPr/>
          <p:nvPr/>
        </p:nvSpPr>
        <p:spPr>
          <a:xfrm>
            <a:off x="7069448" y="3624174"/>
            <a:ext cx="67896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 nach rechts 18"/>
          <p:cNvSpPr/>
          <p:nvPr/>
        </p:nvSpPr>
        <p:spPr>
          <a:xfrm>
            <a:off x="4529885" y="3634348"/>
            <a:ext cx="67896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rechts 19"/>
          <p:cNvSpPr/>
          <p:nvPr/>
        </p:nvSpPr>
        <p:spPr>
          <a:xfrm>
            <a:off x="9682589" y="3634348"/>
            <a:ext cx="678967" cy="2384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255114" y="2490571"/>
            <a:ext cx="18101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 err="1">
                <a:latin typeface="Poppins SemiBold"/>
              </a:rPr>
              <a:t>Visit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household</a:t>
            </a:r>
            <a:r>
              <a:rPr lang="de-DE" dirty="0">
                <a:latin typeface="Poppins SemiBold"/>
              </a:rPr>
              <a:t> </a:t>
            </a:r>
          </a:p>
        </p:txBody>
      </p:sp>
      <p:sp>
        <p:nvSpPr>
          <p:cNvPr id="44" name="Rechteck 43"/>
          <p:cNvSpPr/>
          <p:nvPr/>
        </p:nvSpPr>
        <p:spPr>
          <a:xfrm>
            <a:off x="5115610" y="4502074"/>
            <a:ext cx="17429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With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the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app</a:t>
            </a:r>
            <a:r>
              <a:rPr lang="de-DE" dirty="0">
                <a:latin typeface="Poppins SemiBold"/>
              </a:rPr>
              <a:t>, scann QR </a:t>
            </a:r>
            <a:r>
              <a:rPr lang="de-DE" dirty="0" err="1">
                <a:latin typeface="Poppins SemiBold"/>
              </a:rPr>
              <a:t>code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of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Enrolment</a:t>
            </a:r>
            <a:r>
              <a:rPr lang="de-DE" dirty="0">
                <a:latin typeface="Poppins SemiBold"/>
              </a:rPr>
              <a:t> Form</a:t>
            </a:r>
          </a:p>
        </p:txBody>
      </p:sp>
      <p:sp>
        <p:nvSpPr>
          <p:cNvPr id="45" name="Rechteck 44"/>
          <p:cNvSpPr/>
          <p:nvPr/>
        </p:nvSpPr>
        <p:spPr>
          <a:xfrm>
            <a:off x="7824719" y="4602241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>
                <a:latin typeface="Poppins SemiBold"/>
              </a:rPr>
              <a:t>(Take </a:t>
            </a:r>
            <a:r>
              <a:rPr lang="de-DE" dirty="0" err="1">
                <a:latin typeface="Poppins SemiBold"/>
              </a:rPr>
              <a:t>photo</a:t>
            </a:r>
            <a:r>
              <a:rPr lang="de-DE" dirty="0">
                <a:latin typeface="Poppins SemiBold"/>
              </a:rPr>
              <a:t>)*</a:t>
            </a:r>
          </a:p>
        </p:txBody>
      </p:sp>
      <p:sp>
        <p:nvSpPr>
          <p:cNvPr id="46" name="Rechteck 45"/>
          <p:cNvSpPr/>
          <p:nvPr/>
        </p:nvSpPr>
        <p:spPr>
          <a:xfrm>
            <a:off x="2745385" y="4407945"/>
            <a:ext cx="16709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dirty="0" err="1">
                <a:latin typeface="Poppins SemiBold"/>
              </a:rPr>
              <a:t>Fill</a:t>
            </a:r>
            <a:r>
              <a:rPr lang="de-DE" dirty="0">
                <a:latin typeface="Poppins SemiBold"/>
              </a:rPr>
              <a:t> </a:t>
            </a:r>
            <a:r>
              <a:rPr lang="de-DE" dirty="0" err="1">
                <a:latin typeface="Poppins SemiBold"/>
              </a:rPr>
              <a:t>Enrolment</a:t>
            </a:r>
            <a:r>
              <a:rPr lang="de-DE" dirty="0">
                <a:latin typeface="Poppins SemiBold"/>
              </a:rPr>
              <a:t> Form</a:t>
            </a:r>
          </a:p>
        </p:txBody>
      </p:sp>
    </p:spTree>
    <p:extLst>
      <p:ext uri="{BB962C8B-B14F-4D97-AF65-F5344CB8AC3E}">
        <p14:creationId xmlns:p14="http://schemas.microsoft.com/office/powerpoint/2010/main" val="309051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 animBg="1"/>
      <p:bldP spid="17" grpId="0" animBg="1"/>
      <p:bldP spid="19" grpId="0" animBg="1"/>
      <p:bldP spid="20" grpId="0" animBg="1"/>
      <p:bldP spid="3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open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openIMIS_master</Template>
  <TotalTime>0</TotalTime>
  <Words>933</Words>
  <Application>Microsoft Office PowerPoint</Application>
  <PresentationFormat>Breitbild</PresentationFormat>
  <Paragraphs>181</Paragraphs>
  <Slides>22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openIMIS_master</vt:lpstr>
      <vt:lpstr>Introduction -  Health Financing Mechanisms and Insurance Processes  </vt:lpstr>
      <vt:lpstr>Overview – key health financing concepts</vt:lpstr>
      <vt:lpstr>Health system building blocks</vt:lpstr>
      <vt:lpstr>Universal Health Coverage – UHC Cube</vt:lpstr>
      <vt:lpstr>Health financing strategy key functions</vt:lpstr>
      <vt:lpstr>Examples of health financing mechanisms: Tanzania setting</vt:lpstr>
      <vt:lpstr>PowerPoint-Präsentation</vt:lpstr>
      <vt:lpstr>Overview - Processes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Attributions for icons</vt:lpstr>
      <vt:lpstr>Attributions for icons</vt:lpstr>
      <vt:lpstr>Attributions for icons</vt:lpstr>
      <vt:lpstr>Thank you!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Srivastava</dc:creator>
  <cp:lastModifiedBy>Argueta Melendez, Cecilia Michelle GIZ</cp:lastModifiedBy>
  <cp:revision>236</cp:revision>
  <dcterms:created xsi:type="dcterms:W3CDTF">2018-12-07T13:39:12Z</dcterms:created>
  <dcterms:modified xsi:type="dcterms:W3CDTF">2019-12-27T10:31:31Z</dcterms:modified>
</cp:coreProperties>
</file>