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8" r:id="rId3"/>
    <p:sldId id="339" r:id="rId4"/>
    <p:sldId id="341" r:id="rId5"/>
    <p:sldId id="34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4" r:id="rId15"/>
    <p:sldId id="350" r:id="rId16"/>
    <p:sldId id="351" r:id="rId17"/>
    <p:sldId id="352" r:id="rId18"/>
    <p:sldId id="26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85995" autoAdjust="0"/>
  </p:normalViewPr>
  <p:slideViewPr>
    <p:cSldViewPr snapToGrid="0" snapToObjects="1">
      <p:cViewPr varScale="1">
        <p:scale>
          <a:sx n="99" d="100"/>
          <a:sy n="99" d="100"/>
        </p:scale>
        <p:origin x="10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3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200" eaLnBrk="1" hangingPunct="1"/>
            <a:r>
              <a:rPr lang="en-GB" dirty="0" smtClean="0"/>
              <a:t>Renewals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Triggering renewals and reaching out to clients (informing directly or via extension reaching out individually or through group follow ups)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Modification of household details (if any)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What completes renewals (with payment – full or part or without?)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Data update for identification mechanism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</a:pPr>
            <a:r>
              <a:rPr lang="en-GB" dirty="0" smtClean="0"/>
              <a:t>Policy Modification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Allowing modification of client data - As per business rules modification of HH/</a:t>
            </a:r>
            <a:r>
              <a:rPr lang="en-GB" dirty="0" err="1" smtClean="0"/>
              <a:t>indv</a:t>
            </a:r>
            <a:r>
              <a:rPr lang="en-GB" dirty="0" smtClean="0"/>
              <a:t>. details and impending effect on insurance processing – </a:t>
            </a:r>
            <a:r>
              <a:rPr lang="en-GB" dirty="0" err="1" smtClean="0"/>
              <a:t>eg</a:t>
            </a:r>
            <a:r>
              <a:rPr lang="en-GB" dirty="0" smtClean="0"/>
              <a:t>. new born entry or through marriage etc. might result in additional payment as well as benefit package changes like limits. Shifting of members between insured families,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7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20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Approaching clients</a:t>
            </a:r>
            <a:r>
              <a:rPr lang="en-GB" baseline="0" dirty="0" smtClean="0"/>
              <a:t> and enrolling</a:t>
            </a:r>
          </a:p>
          <a:p>
            <a:r>
              <a:rPr lang="en-GB" baseline="0" dirty="0" smtClean="0"/>
              <a:t>A key question – when is policy activated/coverage started?</a:t>
            </a:r>
          </a:p>
          <a:p>
            <a:r>
              <a:rPr lang="en-GB" baseline="0" dirty="0" smtClean="0"/>
              <a:t>Financial transaction – norm, accounting requirement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0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 key question – when is policy activated/coverage started?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Enrolment</a:t>
            </a:r>
            <a:r>
              <a:rPr lang="en-GB" baseline="0" dirty="0" smtClean="0"/>
              <a:t> of existing employees (whose info is already available), or list of identified poor to be enrolled.</a:t>
            </a:r>
          </a:p>
          <a:p>
            <a:pPr marL="0" indent="0"/>
            <a:r>
              <a:rPr lang="en-GB" dirty="0" smtClean="0"/>
              <a:t>Some key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Who are the actors involved and their specific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Choice of identification mechanism (centralized Vs decentralized storage, cost, available infrastructure,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to allow identification, location,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on contribution/premium (based on “product”) and who pays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Information to establish benefit package 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Conditions for activating a HH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Point at which data is digitized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4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Identity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eligibility</a:t>
            </a:r>
            <a:r>
              <a:rPr lang="de-CH" dirty="0" smtClean="0"/>
              <a:t> check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44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Mainly</a:t>
            </a:r>
            <a:r>
              <a:rPr lang="de-CH" dirty="0" smtClean="0"/>
              <a:t> </a:t>
            </a:r>
            <a:r>
              <a:rPr lang="de-CH" dirty="0" err="1" smtClean="0"/>
              <a:t>eligibility</a:t>
            </a:r>
            <a:r>
              <a:rPr lang="de-CH" dirty="0" smtClean="0"/>
              <a:t>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Pre</a:t>
            </a:r>
            <a:r>
              <a:rPr lang="de-CH" dirty="0" smtClean="0"/>
              <a:t> – </a:t>
            </a:r>
            <a:r>
              <a:rPr lang="de-CH" dirty="0" err="1" smtClean="0"/>
              <a:t>Authorization</a:t>
            </a:r>
            <a:endParaRPr lang="de-CH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Client </a:t>
            </a:r>
            <a:r>
              <a:rPr lang="de-CH" dirty="0" err="1" smtClean="0"/>
              <a:t>need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benefits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eligible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validity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insurance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coverage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expired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not)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41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preauthorization (can also occur here), cashless and or co pay. For reimbursement then </a:t>
            </a:r>
            <a:r>
              <a:rPr lang="en-GB" dirty="0" err="1" smtClean="0"/>
              <a:t>ofcourse</a:t>
            </a:r>
            <a:r>
              <a:rPr lang="en-GB" dirty="0" smtClean="0"/>
              <a:t> a mechanism for client to submit bills and insurer to pay client.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Reimbursement, - payment</a:t>
            </a:r>
            <a:r>
              <a:rPr lang="en-GB" baseline="0" dirty="0" smtClean="0"/>
              <a:t> direct to facility and reimbursed later – perhaps the concept also for other benefit being paid directly to individual instead of health facility.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1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Claim payment</a:t>
            </a:r>
            <a:r>
              <a:rPr lang="en-GB" baseline="0" dirty="0" smtClean="0"/>
              <a:t> is then to providers or clients (reimbursement)</a:t>
            </a:r>
          </a:p>
          <a:p>
            <a:pPr marL="0" indent="0"/>
            <a:r>
              <a:rPr lang="en-GB" dirty="0" smtClean="0"/>
              <a:t>Some key considerations: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Renumeration</a:t>
            </a:r>
            <a:r>
              <a:rPr lang="en-GB" dirty="0" smtClean="0"/>
              <a:t> mechanism to health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Rules defined for payment of claims applied to facilities and clients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Claim submission point (automated at facility, insurance scheme office or intermediary level) – claims details + billing (prices), including payments made directly by client at point of care (depending on whether reimbursement or cashless or outside eligibility - co pay, amount above defined ceiling, exclusions,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Definition of stages of processing - automated checking &amp; manual checking (including a medical review)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Processing of individual claims or grouping of claims while scrutinizing – criteria based on defined benefit package offered to clients and package negotiated with providers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Post scrutiny - compilation of due payment to respective service providers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Accounting by external system or insurance system?</a:t>
            </a:r>
          </a:p>
          <a:p>
            <a:pPr marL="285750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External accounting system then’</a:t>
            </a:r>
          </a:p>
          <a:p>
            <a:pPr marL="323850" lvl="1" indent="-285750" defTabSz="45720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Process of initiation of payment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EA-DEAC-E443-970E-2BDEEB6225B1}" type="datetime1">
              <a:rPr lang="de-DE" smtClean="0"/>
              <a:t>18.11.2019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18.11.2019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18.11.2019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18.11.2019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18.11.2019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18.11.2019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9.png"/><Relationship Id="rId18" Type="http://schemas.openxmlformats.org/officeDocument/2006/relationships/image" Target="../media/image48.jpeg"/><Relationship Id="rId3" Type="http://schemas.openxmlformats.org/officeDocument/2006/relationships/image" Target="../media/image34.png"/><Relationship Id="rId21" Type="http://schemas.openxmlformats.org/officeDocument/2006/relationships/image" Target="../media/image33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5" Type="http://schemas.openxmlformats.org/officeDocument/2006/relationships/image" Target="../media/image5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42.jpe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0.jpeg"/><Relationship Id="rId1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wmf"/><Relationship Id="rId11" Type="http://schemas.openxmlformats.org/officeDocument/2006/relationships/image" Target="../media/image43.png"/><Relationship Id="rId5" Type="http://schemas.openxmlformats.org/officeDocument/2006/relationships/image" Target="../media/image55.png"/><Relationship Id="rId15" Type="http://schemas.openxmlformats.org/officeDocument/2006/relationships/image" Target="../media/image62.jpeg"/><Relationship Id="rId10" Type="http://schemas.openxmlformats.org/officeDocument/2006/relationships/image" Target="../media/image42.jpeg"/><Relationship Id="rId19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35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jpeg"/><Relationship Id="rId11" Type="http://schemas.openxmlformats.org/officeDocument/2006/relationships/image" Target="../media/image39.jpeg"/><Relationship Id="rId5" Type="http://schemas.openxmlformats.org/officeDocument/2006/relationships/image" Target="../media/image59.jpeg"/><Relationship Id="rId10" Type="http://schemas.openxmlformats.org/officeDocument/2006/relationships/image" Target="../media/image67.png"/><Relationship Id="rId4" Type="http://schemas.openxmlformats.org/officeDocument/2006/relationships/image" Target="../media/image54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64.jpeg"/><Relationship Id="rId12" Type="http://schemas.openxmlformats.org/officeDocument/2006/relationships/image" Target="../media/image39.jpe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jpe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5" Type="http://schemas.openxmlformats.org/officeDocument/2006/relationships/image" Target="../media/image61.png"/><Relationship Id="rId10" Type="http://schemas.openxmlformats.org/officeDocument/2006/relationships/image" Target="../media/image73.png"/><Relationship Id="rId4" Type="http://schemas.openxmlformats.org/officeDocument/2006/relationships/image" Target="../media/image56.wmf"/><Relationship Id="rId9" Type="http://schemas.openxmlformats.org/officeDocument/2006/relationships/image" Target="../media/image72.gif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image" Target="../media/image6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jpe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56.wmf"/><Relationship Id="rId9" Type="http://schemas.openxmlformats.org/officeDocument/2006/relationships/image" Target="../media/image72.gif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7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54.png"/><Relationship Id="rId2" Type="http://schemas.openxmlformats.org/officeDocument/2006/relationships/image" Target="../media/image32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4.jpeg"/><Relationship Id="rId5" Type="http://schemas.openxmlformats.org/officeDocument/2006/relationships/image" Target="../media/image36.png"/><Relationship Id="rId15" Type="http://schemas.openxmlformats.org/officeDocument/2006/relationships/image" Target="../media/image77.jpe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2.jpeg"/><Relationship Id="rId1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9.jpe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44.jpe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gif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gif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smtClean="0"/>
              <a:t>Health Financing Mechanisms and Insurance Processes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-Up Arrow 16"/>
          <p:cNvSpPr/>
          <p:nvPr/>
        </p:nvSpPr>
        <p:spPr>
          <a:xfrm rot="16200000">
            <a:off x="7894592" y="2753814"/>
            <a:ext cx="2644758" cy="948359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1" y="1912396"/>
            <a:ext cx="144293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9332806" y="5288827"/>
            <a:ext cx="818099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6" y="3816658"/>
            <a:ext cx="995857" cy="8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95" y="4968401"/>
            <a:ext cx="1228345" cy="13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lus 30"/>
          <p:cNvSpPr/>
          <p:nvPr/>
        </p:nvSpPr>
        <p:spPr>
          <a:xfrm>
            <a:off x="6707611" y="1954339"/>
            <a:ext cx="453781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26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95" y="1652202"/>
            <a:ext cx="717707" cy="8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91" y="2400004"/>
            <a:ext cx="457529" cy="4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3763" y="4749425"/>
            <a:ext cx="273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</a:t>
            </a:r>
            <a:r>
              <a:rPr lang="en-GB" dirty="0" smtClean="0"/>
              <a:t>no./Policy no. &amp; card </a:t>
            </a:r>
            <a:endParaRPr lang="en-GB" dirty="0"/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901" y="5076470"/>
            <a:ext cx="699714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53" y="5859813"/>
            <a:ext cx="783860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8671074" y="5554107"/>
            <a:ext cx="453781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96" y="5379733"/>
            <a:ext cx="1189488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76" y="2258046"/>
            <a:ext cx="600998" cy="7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ight Arrow 46"/>
          <p:cNvSpPr/>
          <p:nvPr/>
        </p:nvSpPr>
        <p:spPr>
          <a:xfrm>
            <a:off x="3525789" y="5757623"/>
            <a:ext cx="3600417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5080789" y="4981605"/>
            <a:ext cx="412390" cy="2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40" y="4934091"/>
            <a:ext cx="352714" cy="3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76" y="5407678"/>
            <a:ext cx="395131" cy="2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>
          <a:xfrm rot="8588923">
            <a:off x="3295180" y="3923291"/>
            <a:ext cx="3325073" cy="4169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2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1" y="3222944"/>
            <a:ext cx="514066" cy="5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14" y="3460908"/>
            <a:ext cx="262226" cy="2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29" y="3588947"/>
            <a:ext cx="506565" cy="65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81095" y="6197451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98" y="5327020"/>
            <a:ext cx="510525" cy="45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829340" y="11322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 smtClean="0"/>
              <a:t>Enrolment Process II – Existing lists </a:t>
            </a:r>
            <a:r>
              <a:rPr lang="en-GB" sz="2800" kern="0" dirty="0" err="1" smtClean="0"/>
              <a:t>eg</a:t>
            </a:r>
            <a:r>
              <a:rPr lang="en-GB" sz="2800" kern="0" dirty="0" smtClean="0"/>
              <a:t>. Company </a:t>
            </a:r>
            <a:endParaRPr lang="en-GB" sz="26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838200" y="2164465"/>
            <a:ext cx="9482147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3" y="4020363"/>
            <a:ext cx="640515" cy="7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4" name="Right Arrow 53"/>
          <p:cNvSpPr/>
          <p:nvPr/>
        </p:nvSpPr>
        <p:spPr>
          <a:xfrm rot="3963841">
            <a:off x="1466784" y="4985139"/>
            <a:ext cx="812532" cy="4169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74488" y="3422836"/>
            <a:ext cx="280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Info is Full or partial</a:t>
            </a:r>
            <a:endParaRPr lang="en-GB" dirty="0"/>
          </a:p>
        </p:txBody>
      </p:sp>
      <p:pic>
        <p:nvPicPr>
          <p:cNvPr id="56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38" y="2967854"/>
            <a:ext cx="1873410" cy="10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81" y="3689270"/>
            <a:ext cx="989996" cy="6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35" y="2094752"/>
            <a:ext cx="990251" cy="9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44" y="2535734"/>
            <a:ext cx="702966" cy="5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50" y="4278192"/>
            <a:ext cx="1165189" cy="11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011541" y="2712128"/>
            <a:ext cx="1979146" cy="8601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4833" idx="3"/>
            <a:endCxn id="34823" idx="0"/>
          </p:cNvCxnSpPr>
          <p:nvPr/>
        </p:nvCxnSpPr>
        <p:spPr>
          <a:xfrm>
            <a:off x="7956658" y="2749834"/>
            <a:ext cx="1326987" cy="152835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46"/>
          <p:cNvSpPr txBox="1">
            <a:spLocks noChangeArrowheads="1"/>
          </p:cNvSpPr>
          <p:nvPr/>
        </p:nvSpPr>
        <p:spPr bwMode="auto">
          <a:xfrm>
            <a:off x="8954926" y="5701073"/>
            <a:ext cx="1195810" cy="4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Send patient for treatment</a:t>
            </a:r>
          </a:p>
        </p:txBody>
      </p: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95" y="2104647"/>
            <a:ext cx="1579263" cy="12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74" y="4647300"/>
            <a:ext cx="1421980" cy="71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72" y="3617074"/>
            <a:ext cx="702966" cy="5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32082" y="4221212"/>
            <a:ext cx="1322519" cy="2792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EXPIRED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753254" y="4775450"/>
            <a:ext cx="765325" cy="99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42381" y="5006005"/>
            <a:ext cx="1942787" cy="442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338500" y="3088211"/>
            <a:ext cx="6" cy="4646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8" idx="2"/>
          </p:cNvCxnSpPr>
          <p:nvPr/>
        </p:nvCxnSpPr>
        <p:spPr>
          <a:xfrm flipH="1">
            <a:off x="3119998" y="4656925"/>
            <a:ext cx="1770" cy="5263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758132" y="4414820"/>
            <a:ext cx="2238271" cy="3819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1913618" y="5256892"/>
            <a:ext cx="917233" cy="57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27" y="4971996"/>
            <a:ext cx="784503" cy="7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03" y="5726114"/>
            <a:ext cx="878843" cy="5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2191407" y="5359459"/>
            <a:ext cx="1960563" cy="9731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rivsi\AppData\Local\Microsoft\Windows\Temporary Internet Files\Content.IE5\DP88JB1M\Barcode-scanner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2" y="4230837"/>
            <a:ext cx="498924" cy="5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rivsi\AppData\Local\Microsoft\Windows\Temporary Internet Files\Content.IE5\7NAVLU8S\pc208203-all_in_one_sim_smart_card_reader_62_in_1_sd_7in1_ms_3in1_micro_sd_m2_xd_cf_zw_12011_2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68" y="3732552"/>
            <a:ext cx="561240" cy="5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3291179" y="2235775"/>
            <a:ext cx="689134" cy="4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53" y="2225142"/>
            <a:ext cx="589415" cy="5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5" y="2651926"/>
            <a:ext cx="660294" cy="4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71" y="3362897"/>
            <a:ext cx="922093" cy="7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ontent Placeholder 2"/>
          <p:cNvSpPr txBox="1">
            <a:spLocks/>
          </p:cNvSpPr>
          <p:nvPr/>
        </p:nvSpPr>
        <p:spPr>
          <a:xfrm>
            <a:off x="829035" y="2127183"/>
            <a:ext cx="9460371" cy="4056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Client Service Utilization Process I – Health Facility</a:t>
            </a:r>
            <a:endParaRPr lang="en-GB" altLang="en-US" sz="2800" kern="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81435" y="2279583"/>
            <a:ext cx="9460371" cy="4056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7" name="Picture 2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9582" r="9492" b="9931"/>
          <a:stretch/>
        </p:blipFill>
        <p:spPr bwMode="auto">
          <a:xfrm>
            <a:off x="2708790" y="3511089"/>
            <a:ext cx="867438" cy="8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602318" y="4349148"/>
            <a:ext cx="103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Reception</a:t>
            </a:r>
            <a:endParaRPr lang="en-GB" sz="1400" dirty="0"/>
          </a:p>
        </p:txBody>
      </p:sp>
      <p:pic>
        <p:nvPicPr>
          <p:cNvPr id="6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50" y="2679980"/>
            <a:ext cx="1009291" cy="10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eft-Right Arrow 61"/>
          <p:cNvSpPr/>
          <p:nvPr/>
        </p:nvSpPr>
        <p:spPr>
          <a:xfrm rot="2356010">
            <a:off x="2024986" y="3433280"/>
            <a:ext cx="661370" cy="2349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TextBox 63"/>
          <p:cNvSpPr txBox="1"/>
          <p:nvPr/>
        </p:nvSpPr>
        <p:spPr>
          <a:xfrm>
            <a:off x="1073102" y="2449892"/>
            <a:ext cx="1211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Central Server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504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21" y="2486831"/>
            <a:ext cx="1046294" cy="65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27" y="3687164"/>
            <a:ext cx="997306" cy="10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695626" y="2918097"/>
            <a:ext cx="2981083" cy="45529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74784" y="3885829"/>
            <a:ext cx="1338875" cy="296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39223" y="4182392"/>
            <a:ext cx="59870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rivsi\AppData\Local\Microsoft\Windows\Temporary Internet Files\Content.IE5\DP88JB1M\Barcode-scann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33" y="3113460"/>
            <a:ext cx="609028" cy="6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srivsi\AppData\Local\Microsoft\Windows\Temporary Internet Files\Content.IE5\7NAVLU8S\pc208203-all_in_one_sim_smart_card_reader_62_in_1_sd_7in1_ms_3in1_micro_sd_m2_xd_cf_zw_12011_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18" y="3020098"/>
            <a:ext cx="784764" cy="7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650560" y="3513497"/>
            <a:ext cx="694044" cy="4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22" y="3465665"/>
            <a:ext cx="593614" cy="5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3" y="4150655"/>
            <a:ext cx="664998" cy="4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rivsi\AppData\Local\Microsoft\Windows\Temporary Internet Files\Content.IE5\C1RPMU8S\1425663956-outlin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57" y="3687823"/>
            <a:ext cx="396012" cy="3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61" y="2270851"/>
            <a:ext cx="1035020" cy="10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469416" y="3250041"/>
            <a:ext cx="1600182" cy="43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Insurance office or designated person</a:t>
            </a:r>
          </a:p>
        </p:txBody>
      </p:sp>
      <p:pic>
        <p:nvPicPr>
          <p:cNvPr id="4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6" y="4080497"/>
            <a:ext cx="662716" cy="66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45" y="5026274"/>
            <a:ext cx="1026402" cy="1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3697296" y="4237555"/>
            <a:ext cx="1462600" cy="707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97" y="4470953"/>
            <a:ext cx="1613146" cy="161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8582326" y="5936192"/>
            <a:ext cx="1414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sp>
        <p:nvSpPr>
          <p:cNvPr id="55" name="Left-Right Arrow 54"/>
          <p:cNvSpPr/>
          <p:nvPr/>
        </p:nvSpPr>
        <p:spPr>
          <a:xfrm rot="589547">
            <a:off x="6728392" y="4410420"/>
            <a:ext cx="1792026" cy="3500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Left-Right Arrow 56"/>
          <p:cNvSpPr/>
          <p:nvPr/>
        </p:nvSpPr>
        <p:spPr>
          <a:xfrm rot="21154956">
            <a:off x="6805387" y="5144841"/>
            <a:ext cx="1792026" cy="3500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Left-Right Arrow 57"/>
          <p:cNvSpPr/>
          <p:nvPr/>
        </p:nvSpPr>
        <p:spPr>
          <a:xfrm rot="5181014">
            <a:off x="8791932" y="3889553"/>
            <a:ext cx="797124" cy="340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Client Service Utilization Process II – Pre facility check</a:t>
            </a:r>
            <a:endParaRPr lang="en-GB" altLang="en-US" sz="2800" kern="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809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66" y="3157811"/>
            <a:ext cx="9794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5121213"/>
            <a:ext cx="1152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3268" y="4240039"/>
            <a:ext cx="0" cy="9408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379329"/>
            <a:ext cx="840264" cy="6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5" y="5594609"/>
            <a:ext cx="1406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8" y="4471995"/>
            <a:ext cx="1165872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rivsi\AppData\Local\Microsoft\Windows\Temporary Internet Files\Content.IE5\7NAVLU8S\0511-0902-1117-3555_Pharmacist_Reading_a_Bottle_of_Medication_clipart_ima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7" y="5464726"/>
            <a:ext cx="1067797" cy="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rivsi\AppData\Local\Microsoft\Windows\Temporary Internet Files\Content.IE5\7NAVLU8S\clip_art_science_microscope[1].gi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3" y="3225543"/>
            <a:ext cx="920361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0" y="5478135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3" y="5552461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39288" y="5756993"/>
            <a:ext cx="1672523" cy="26810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927648" y="4065886"/>
            <a:ext cx="2103505" cy="98945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83925" y="3984417"/>
            <a:ext cx="2404565" cy="59385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40918" y="5316024"/>
            <a:ext cx="2519850" cy="67478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8" y="4204590"/>
            <a:ext cx="583883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6" y="5639708"/>
            <a:ext cx="539808" cy="4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0" y="3969363"/>
            <a:ext cx="418838" cy="3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H="1">
            <a:off x="2960874" y="4858612"/>
            <a:ext cx="5627616" cy="3812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2" y="5309898"/>
            <a:ext cx="427642" cy="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 flipH="1">
            <a:off x="4425869" y="3006771"/>
            <a:ext cx="2325798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861696" y="3681540"/>
            <a:ext cx="1644697" cy="1838159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218711" y="3338871"/>
            <a:ext cx="928548" cy="28880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8354295" y="3740067"/>
            <a:ext cx="281709" cy="109019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8" y="2509450"/>
            <a:ext cx="1016528" cy="1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83" y="2862989"/>
            <a:ext cx="653118" cy="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2269557"/>
            <a:ext cx="1404139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3017686" y="2429079"/>
            <a:ext cx="681646" cy="4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58" y="2235168"/>
            <a:ext cx="583007" cy="5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9416" y="19893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668073" y="3347752"/>
            <a:ext cx="4781562" cy="1782785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2" y="3256033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V="1">
            <a:off x="9725862" y="3762530"/>
            <a:ext cx="107804" cy="9550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645106" y="3496871"/>
            <a:ext cx="6772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 smtClean="0"/>
              <a:t>Claims </a:t>
            </a:r>
            <a:r>
              <a:rPr lang="en-GB" sz="2800" dirty="0"/>
              <a:t>Processing I: Submission</a:t>
            </a:r>
            <a:endParaRPr lang="en-GB" altLang="en-US" sz="2800" kern="0" dirty="0"/>
          </a:p>
          <a:p>
            <a:endParaRPr lang="en-GB" altLang="en-US" sz="2800" kern="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1" y="4903997"/>
            <a:ext cx="66831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37" y="4058491"/>
            <a:ext cx="545486" cy="4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>
            <a:off x="8762476" y="3106495"/>
            <a:ext cx="539398" cy="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8566523" y="2804358"/>
            <a:ext cx="744102" cy="40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8750155" y="3525978"/>
            <a:ext cx="551719" cy="7856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5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66" y="3157811"/>
            <a:ext cx="9794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63" y="5121213"/>
            <a:ext cx="1152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63268" y="4240039"/>
            <a:ext cx="0" cy="9408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379329"/>
            <a:ext cx="840264" cy="68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55" y="5594609"/>
            <a:ext cx="1406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srivsi\AppData\Local\Microsoft\Windows\Temporary Internet Files\Content.IE5\O5FBAJID\0060-0808-0514-2460_Accountant_Working_on_an_Adding_Machine_with_a_Bandage_Wrapped_Finger_clipart_image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8" y="4471995"/>
            <a:ext cx="1165872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rivsi\AppData\Local\Microsoft\Windows\Temporary Internet Files\Content.IE5\7NAVLU8S\0511-0902-1117-3555_Pharmacist_Reading_a_Bottle_of_Medication_clipart_ima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57" y="5464726"/>
            <a:ext cx="1067797" cy="8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rivsi\AppData\Local\Microsoft\Windows\Temporary Internet Files\Content.IE5\7NAVLU8S\clip_art_science_microscope[1].gi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53" y="3225543"/>
            <a:ext cx="920361" cy="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70" y="5478135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srivsi\AppData\Local\Microsoft\Windows\Temporary Internet Files\Content.IE5\7NAVLU8S\capsule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3" y="5552461"/>
            <a:ext cx="359875" cy="3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39288" y="5756993"/>
            <a:ext cx="1672523" cy="26810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927648" y="4065886"/>
            <a:ext cx="2103505" cy="98945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183925" y="3984417"/>
            <a:ext cx="2404565" cy="59385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040918" y="5316024"/>
            <a:ext cx="2519850" cy="67478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8" y="4204590"/>
            <a:ext cx="583883" cy="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86" y="5639708"/>
            <a:ext cx="539808" cy="4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0" y="3969363"/>
            <a:ext cx="418838" cy="3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H="1">
            <a:off x="2960874" y="4858612"/>
            <a:ext cx="5627616" cy="3812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52" y="5309898"/>
            <a:ext cx="427642" cy="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8" y="2509450"/>
            <a:ext cx="1016528" cy="10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2269557"/>
            <a:ext cx="1404139" cy="14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9416" y="1989384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server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2" y="3256033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3416969" y="3969365"/>
            <a:ext cx="5219035" cy="712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9645106" y="3496871"/>
            <a:ext cx="6772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 smtClean="0"/>
              <a:t>Claims </a:t>
            </a:r>
            <a:r>
              <a:rPr lang="en-GB" sz="2800" dirty="0"/>
              <a:t>Processing I: </a:t>
            </a:r>
            <a:r>
              <a:rPr lang="en-GB" sz="2800" dirty="0" smtClean="0"/>
              <a:t>Submission (reimbursement)</a:t>
            </a:r>
            <a:endParaRPr lang="en-GB" altLang="en-US" sz="2800" kern="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1" y="4903997"/>
            <a:ext cx="668314" cy="5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37" y="4058491"/>
            <a:ext cx="545486" cy="4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3591659" y="3157811"/>
            <a:ext cx="5516246" cy="46986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27958" y="2362093"/>
            <a:ext cx="1778742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Submission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05421" y="2934584"/>
            <a:ext cx="18002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Automatic </a:t>
            </a:r>
            <a:r>
              <a:rPr lang="en-US" dirty="0" smtClean="0">
                <a:solidFill>
                  <a:schemeClr val="tx1"/>
                </a:solidFill>
              </a:rPr>
              <a:t>checks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8301712">
            <a:off x="2795052" y="2770545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al 28"/>
          <p:cNvSpPr/>
          <p:nvPr/>
        </p:nvSpPr>
        <p:spPr>
          <a:xfrm>
            <a:off x="7436844" y="5381122"/>
            <a:ext cx="1798638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Claim Payment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1368757">
            <a:off x="8155982" y="5040187"/>
            <a:ext cx="360362" cy="329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al 28"/>
          <p:cNvSpPr/>
          <p:nvPr/>
        </p:nvSpPr>
        <p:spPr>
          <a:xfrm>
            <a:off x="5094807" y="3647293"/>
            <a:ext cx="1342088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Manual review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val 28"/>
          <p:cNvSpPr/>
          <p:nvPr/>
        </p:nvSpPr>
        <p:spPr>
          <a:xfrm>
            <a:off x="6668954" y="4258524"/>
            <a:ext cx="3334419" cy="71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Final calculation of payment to be </a:t>
            </a:r>
            <a:r>
              <a:rPr lang="en-US" dirty="0" smtClean="0">
                <a:solidFill>
                  <a:schemeClr val="tx1"/>
                </a:solidFill>
              </a:rPr>
              <a:t>made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dirty="0"/>
              <a:t>Claims Processing II: Claims scrutiny and payment</a:t>
            </a:r>
            <a:endParaRPr lang="en-GB" altLang="en-US" sz="28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20" name="Down Arrow 19"/>
          <p:cNvSpPr/>
          <p:nvPr/>
        </p:nvSpPr>
        <p:spPr>
          <a:xfrm rot="18301712">
            <a:off x="4879716" y="3366435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Down Arrow 21"/>
          <p:cNvSpPr/>
          <p:nvPr/>
        </p:nvSpPr>
        <p:spPr>
          <a:xfrm rot="18301712">
            <a:off x="6476739" y="4050363"/>
            <a:ext cx="360363" cy="48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10" y="2286422"/>
            <a:ext cx="640515" cy="7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69367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V="1">
            <a:off x="6111074" y="2394631"/>
            <a:ext cx="3240360" cy="921436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84" y="5180585"/>
            <a:ext cx="1600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7925908" y="3991043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58" y="2259951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99" y="4975679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38" y="4911595"/>
            <a:ext cx="779442" cy="6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7" y="4814129"/>
            <a:ext cx="1544937" cy="15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4490424" y="2370414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058609" y="333257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card </a:t>
            </a:r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38" y="3793507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91" y="4576850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8808965" y="5280097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33" y="5157827"/>
            <a:ext cx="1319130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>
            <a:off x="2369219" y="2590307"/>
            <a:ext cx="1398222" cy="2650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3027227" y="5489871"/>
            <a:ext cx="3821964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6200000">
            <a:off x="1036920" y="3984933"/>
            <a:ext cx="1491441" cy="4904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438046" y="3985577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76" y="3788041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29" y="4571384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11" y="2289476"/>
            <a:ext cx="9794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92" y="2200561"/>
            <a:ext cx="228502" cy="19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346102" y="400860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Updated or new ID card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0085" y="5018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Updated in the system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20035" y="72028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104920" y="2285759"/>
            <a:ext cx="453632" cy="28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66" y="2101761"/>
            <a:ext cx="387988" cy="3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08" y="2394632"/>
            <a:ext cx="434647" cy="2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/>
              <a:t>Renewal + Modification Process – I (client initiated)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554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524000" y="69367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20488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5" y="2181115"/>
            <a:ext cx="1873410" cy="10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ent-Up Arrow 16"/>
          <p:cNvSpPr/>
          <p:nvPr/>
        </p:nvSpPr>
        <p:spPr>
          <a:xfrm rot="16200000">
            <a:off x="8126543" y="2156711"/>
            <a:ext cx="1081055" cy="1051718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09" y="5065938"/>
            <a:ext cx="1600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8058252" y="3221022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2" y="5107939"/>
            <a:ext cx="757879" cy="6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99" y="4771459"/>
            <a:ext cx="1544937" cy="15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18470" y="26101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 card </a:t>
            </a:r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8" y="3023486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35" y="3806829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8941309" y="4510076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12" y="5291593"/>
            <a:ext cx="1319130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 rot="10800000">
            <a:off x="4924160" y="2404823"/>
            <a:ext cx="1074317" cy="416934"/>
          </a:xfrm>
          <a:prstGeom prst="rightArrow">
            <a:avLst>
              <a:gd name="adj1" fmla="val 45232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>
            <a:off x="3232555" y="5527898"/>
            <a:ext cx="3992824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7313732">
            <a:off x="2266087" y="3698713"/>
            <a:ext cx="2181556" cy="3212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86" y="2323629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4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03" y="4983251"/>
            <a:ext cx="696436" cy="55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96" y="3578415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341642" y="4199740"/>
            <a:ext cx="153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Policy is activated</a:t>
            </a:r>
          </a:p>
        </p:txBody>
      </p:sp>
      <p:pic>
        <p:nvPicPr>
          <p:cNvPr id="58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24" y="2175245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Plus 58"/>
          <p:cNvSpPr/>
          <p:nvPr/>
        </p:nvSpPr>
        <p:spPr>
          <a:xfrm>
            <a:off x="3192290" y="2285708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60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7" y="3755850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976114" y="6168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81740" y="1284643"/>
            <a:ext cx="9490137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/>
              <a:t>Renewal Process – II (Insurer initiated)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27958" y="2242686"/>
            <a:ext cx="9367326" cy="4130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952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2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2600" dirty="0"/>
              <a:t>Overview – key health financing concepts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Health system building blocks</a:t>
            </a:r>
          </a:p>
          <a:p>
            <a:r>
              <a:rPr lang="en-GB" sz="2200" dirty="0" smtClean="0"/>
              <a:t>Universal Health Coverage dimensions</a:t>
            </a:r>
          </a:p>
          <a:p>
            <a:r>
              <a:rPr lang="en-GB" sz="2200" dirty="0" smtClean="0"/>
              <a:t>Rol</a:t>
            </a:r>
            <a:r>
              <a:rPr lang="en-GB" sz="2200" dirty="0" smtClean="0"/>
              <a:t>e of health financing </a:t>
            </a:r>
          </a:p>
          <a:p>
            <a:r>
              <a:rPr lang="en-GB" sz="2200" dirty="0" smtClean="0"/>
              <a:t>Health financing mechanisms</a:t>
            </a:r>
          </a:p>
          <a:p>
            <a:r>
              <a:rPr lang="en-GB" sz="2200" dirty="0" smtClean="0"/>
              <a:t>Transactions in insurance system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endParaRPr lang="en-GB" sz="2200" dirty="0" smtClean="0"/>
          </a:p>
          <a:p>
            <a:pPr lvl="1"/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5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</a:t>
            </a:r>
            <a:r>
              <a:rPr lang="de-CH" dirty="0" err="1" smtClean="0"/>
              <a:t>building</a:t>
            </a:r>
            <a:r>
              <a:rPr lang="de-CH" dirty="0" smtClean="0"/>
              <a:t> </a:t>
            </a:r>
            <a:r>
              <a:rPr lang="de-CH" dirty="0" err="1" smtClean="0"/>
              <a:t>blocks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081337" cy="365125"/>
          </a:xfrm>
        </p:spPr>
        <p:txBody>
          <a:bodyPr/>
          <a:lstStyle/>
          <a:p>
            <a:r>
              <a:rPr lang="de-DE" dirty="0" smtClean="0"/>
              <a:t>Source: https://www.who.int/workforcealliance/knowledge/toolkit/26.pdf?ua=1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6" y="2164465"/>
            <a:ext cx="7445511" cy="40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Universal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Coverage</a:t>
            </a:r>
            <a:r>
              <a:rPr lang="de-CH" dirty="0" smtClean="0"/>
              <a:t> – UHC Cube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745480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13" y="2164464"/>
            <a:ext cx="6664933" cy="40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financing</a:t>
            </a:r>
            <a:r>
              <a:rPr lang="de-CH" dirty="0" smtClean="0"/>
              <a:t> </a:t>
            </a:r>
            <a:r>
              <a:rPr lang="de-CH" dirty="0" err="1" smtClean="0"/>
              <a:t>strategy</a:t>
            </a:r>
            <a:r>
              <a:rPr lang="de-CH" dirty="0" smtClean="0"/>
              <a:t> </a:t>
            </a:r>
            <a:r>
              <a:rPr lang="de-CH" dirty="0" err="1" smtClean="0"/>
              <a:t>key</a:t>
            </a:r>
            <a:r>
              <a:rPr lang="de-CH" dirty="0" smtClean="0"/>
              <a:t> </a:t>
            </a:r>
            <a:r>
              <a:rPr lang="de-CH" dirty="0" err="1" smtClean="0"/>
              <a:t>functions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86112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76" y="2202965"/>
            <a:ext cx="6135749" cy="39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800" dirty="0" err="1" smtClean="0"/>
              <a:t>Examples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health</a:t>
            </a:r>
            <a:r>
              <a:rPr lang="de-CH" sz="2800" dirty="0" smtClean="0"/>
              <a:t> </a:t>
            </a:r>
            <a:r>
              <a:rPr lang="de-CH" sz="2800" dirty="0" err="1" smtClean="0"/>
              <a:t>financing</a:t>
            </a:r>
            <a:r>
              <a:rPr lang="de-CH" sz="2800" dirty="0" smtClean="0"/>
              <a:t> </a:t>
            </a:r>
            <a:r>
              <a:rPr lang="de-CH" sz="2800" dirty="0" err="1" smtClean="0"/>
              <a:t>mechanisms</a:t>
            </a:r>
            <a:r>
              <a:rPr lang="de-CH" sz="2800" dirty="0" smtClean="0"/>
              <a:t>: </a:t>
            </a:r>
            <a:r>
              <a:rPr lang="de-CH" sz="2800" dirty="0" err="1" smtClean="0"/>
              <a:t>Tanzania</a:t>
            </a:r>
            <a:r>
              <a:rPr lang="de-CH" sz="2800" dirty="0" smtClean="0"/>
              <a:t> </a:t>
            </a:r>
            <a:r>
              <a:rPr lang="de-CH" sz="2800" dirty="0" err="1" smtClean="0"/>
              <a:t>setting</a:t>
            </a:r>
            <a:endParaRPr lang="de-C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18.11.2019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5889859" cy="365125"/>
          </a:xfrm>
        </p:spPr>
        <p:txBody>
          <a:bodyPr/>
          <a:lstStyle/>
          <a:p>
            <a:r>
              <a:rPr lang="en-GB" dirty="0"/>
              <a:t>Source: http://apps.who.int/iris/bitstream/10665/254757/1/9789241512107-eng.pdf?ua=1</a:t>
            </a:r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4" y="2164465"/>
            <a:ext cx="6665896" cy="40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816040" y="5387821"/>
            <a:ext cx="2736304" cy="799743"/>
          </a:xfrm>
          <a:prstGeom prst="wedgeEllipseCallout">
            <a:avLst>
              <a:gd name="adj1" fmla="val 106767"/>
              <a:gd name="adj2" fmla="val -79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Community Health Funds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10651" y="3511043"/>
            <a:ext cx="2736304" cy="799743"/>
          </a:xfrm>
          <a:prstGeom prst="wedgeEllipseCallout">
            <a:avLst>
              <a:gd name="adj1" fmla="val 132212"/>
              <a:gd name="adj2" fmla="val 131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National Health Insurance Fund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552344" y="5400954"/>
            <a:ext cx="2736304" cy="799743"/>
          </a:xfrm>
          <a:prstGeom prst="wedgeEllipseCallout">
            <a:avLst>
              <a:gd name="adj1" fmla="val 53718"/>
              <a:gd name="adj2" fmla="val -1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NGO based, savings groups,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906491" y="3109515"/>
            <a:ext cx="2483768" cy="1295319"/>
          </a:xfrm>
          <a:prstGeom prst="wedgeEllipseCallout">
            <a:avLst>
              <a:gd name="adj1" fmla="val -97710"/>
              <a:gd name="adj2" fmla="val 14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Multiple: companies – local/regional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9014284" y="4494528"/>
            <a:ext cx="1935832" cy="1671422"/>
          </a:xfrm>
          <a:prstGeom prst="wedgeEllipseCallout">
            <a:avLst>
              <a:gd name="adj1" fmla="val -66340"/>
              <a:gd name="adj2" fmla="val 2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Church based, Charitable health facilities,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69624" y="3729449"/>
            <a:ext cx="3672408" cy="1022815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Single National Health Insurer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910651" y="4494528"/>
            <a:ext cx="2736304" cy="799743"/>
          </a:xfrm>
          <a:prstGeom prst="wedgeEllipseCallout">
            <a:avLst>
              <a:gd name="adj1" fmla="val 131796"/>
              <a:gd name="adj2" fmla="val 25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Voucher Programme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8841560" y="4563245"/>
            <a:ext cx="791999" cy="856693"/>
            <a:chOff x="7192103" y="4195700"/>
            <a:chExt cx="1556692" cy="1510540"/>
          </a:xfrm>
        </p:grpSpPr>
        <p:pic>
          <p:nvPicPr>
            <p:cNvPr id="15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5" descr="C:\Users\srivsi\AppData\Local\Microsoft\Windows\Temporary Internet Files\Content.IE5\YOC8F3O3\Umbrella-3456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03" y="2216174"/>
            <a:ext cx="666398" cy="6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16" y="3469165"/>
            <a:ext cx="1202167" cy="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 descr="C:\Users\srivsi\AppData\Local\Microsoft\Windows\Temporary Internet Files\Content.IE5\MQ4LQITT\handshak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73" y="2647432"/>
            <a:ext cx="1002498" cy="6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656739" y="4591019"/>
            <a:ext cx="813176" cy="835995"/>
            <a:chOff x="7192103" y="4195700"/>
            <a:chExt cx="1556692" cy="1510540"/>
          </a:xfrm>
        </p:grpSpPr>
        <p:pic>
          <p:nvPicPr>
            <p:cNvPr id="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6928044" y="4128619"/>
            <a:ext cx="914403" cy="584812"/>
            <a:chOff x="719395" y="1031234"/>
            <a:chExt cx="2396922" cy="1392515"/>
          </a:xfrm>
        </p:grpSpPr>
        <p:pic>
          <p:nvPicPr>
            <p:cNvPr id="24" name="Picture 23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28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8779107" y="2538127"/>
            <a:ext cx="854453" cy="450662"/>
            <a:chOff x="719395" y="1031234"/>
            <a:chExt cx="2396922" cy="1392515"/>
          </a:xfrm>
        </p:grpSpPr>
        <p:pic>
          <p:nvPicPr>
            <p:cNvPr id="32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36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9235082" y="2517909"/>
            <a:ext cx="461302" cy="599001"/>
            <a:chOff x="7456275" y="1294401"/>
            <a:chExt cx="1409328" cy="1985476"/>
          </a:xfrm>
        </p:grpSpPr>
        <p:pic>
          <p:nvPicPr>
            <p:cNvPr id="40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522222" y="4227452"/>
            <a:ext cx="370094" cy="457502"/>
            <a:chOff x="7456275" y="1294401"/>
            <a:chExt cx="1409328" cy="1985476"/>
          </a:xfrm>
        </p:grpSpPr>
        <p:pic>
          <p:nvPicPr>
            <p:cNvPr id="4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9056648" y="3943689"/>
            <a:ext cx="914403" cy="584812"/>
            <a:chOff x="719395" y="1031234"/>
            <a:chExt cx="2396922" cy="1392515"/>
          </a:xfrm>
        </p:grpSpPr>
        <p:pic>
          <p:nvPicPr>
            <p:cNvPr id="46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5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9565596" y="4013203"/>
            <a:ext cx="370094" cy="457502"/>
            <a:chOff x="7456275" y="1294401"/>
            <a:chExt cx="1409328" cy="1985476"/>
          </a:xfrm>
        </p:grpSpPr>
        <p:pic>
          <p:nvPicPr>
            <p:cNvPr id="54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096102" y="4352295"/>
            <a:ext cx="517646" cy="435140"/>
            <a:chOff x="1538443" y="4836092"/>
            <a:chExt cx="690194" cy="580187"/>
          </a:xfrm>
        </p:grpSpPr>
        <p:pic>
          <p:nvPicPr>
            <p:cNvPr id="12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3229" y="5197991"/>
            <a:ext cx="222435" cy="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785" y="5499232"/>
            <a:ext cx="222435" cy="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0830" y="5442011"/>
            <a:ext cx="222435" cy="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706" y="5117643"/>
            <a:ext cx="222435" cy="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8569" y="5534976"/>
            <a:ext cx="222435" cy="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6498" y="5448997"/>
            <a:ext cx="222435" cy="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/>
          <p:cNvSpPr/>
          <p:nvPr/>
        </p:nvSpPr>
        <p:spPr>
          <a:xfrm>
            <a:off x="5096372" y="2938573"/>
            <a:ext cx="1485691" cy="25623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70" name="Left-Right Arrow 69"/>
          <p:cNvSpPr/>
          <p:nvPr/>
        </p:nvSpPr>
        <p:spPr>
          <a:xfrm rot="4940864">
            <a:off x="3208205" y="4094340"/>
            <a:ext cx="1485691" cy="25623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71" name="Left-Right Arrow 70"/>
          <p:cNvSpPr/>
          <p:nvPr/>
        </p:nvSpPr>
        <p:spPr>
          <a:xfrm rot="20332965">
            <a:off x="4795014" y="4983975"/>
            <a:ext cx="1485691" cy="25623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56" name="TextBox 55"/>
          <p:cNvSpPr txBox="1"/>
          <p:nvPr/>
        </p:nvSpPr>
        <p:spPr>
          <a:xfrm>
            <a:off x="7892316" y="2201924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53961" y="2231403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Purchaser</a:t>
            </a:r>
            <a:endParaRPr lang="de-CH" dirty="0"/>
          </a:p>
        </p:txBody>
      </p:sp>
      <p:sp>
        <p:nvSpPr>
          <p:cNvPr id="73" name="TextBox 72"/>
          <p:cNvSpPr txBox="1"/>
          <p:nvPr/>
        </p:nvSpPr>
        <p:spPr>
          <a:xfrm>
            <a:off x="3742254" y="5814813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Client</a:t>
            </a:r>
          </a:p>
        </p:txBody>
      </p:sp>
      <p:pic>
        <p:nvPicPr>
          <p:cNvPr id="74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6"/>
          <a:stretch/>
        </p:blipFill>
        <p:spPr bwMode="auto">
          <a:xfrm>
            <a:off x="7373861" y="2623415"/>
            <a:ext cx="1593947" cy="9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838200" y="109435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 smtClean="0"/>
              <a:t>Transactions </a:t>
            </a:r>
            <a:r>
              <a:rPr lang="en-US" dirty="0"/>
              <a:t>in health insurance systems</a:t>
            </a:r>
            <a:endParaRPr lang="de-CH" dirty="0"/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6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Overview - Processes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Enrolment/Beneficiary </a:t>
            </a:r>
            <a:r>
              <a:rPr lang="en-GB" sz="2200" dirty="0" smtClean="0"/>
              <a:t>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Client </a:t>
            </a:r>
            <a:r>
              <a:rPr lang="en-GB" sz="2200" dirty="0"/>
              <a:t>Service Utilization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Claims processing (submission + scrutiny and payment)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dirty="0"/>
              <a:t>Renewals (modifications)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845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43" y="1963254"/>
            <a:ext cx="640515" cy="7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292995" y="770676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20488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7" y="1922379"/>
            <a:ext cx="1873410" cy="10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758134" y="25903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V="1">
            <a:off x="8925200" y="1910597"/>
            <a:ext cx="1238059" cy="1082302"/>
          </a:xfrm>
          <a:prstGeom prst="bentUpArrow">
            <a:avLst>
              <a:gd name="adj1" fmla="val 18922"/>
              <a:gd name="adj2" fmla="val 25000"/>
              <a:gd name="adj3" fmla="val 3009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83" y="5342666"/>
            <a:ext cx="1600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8428826" y="3497750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0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91" y="1936783"/>
            <a:ext cx="845344" cy="6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83" y="5164622"/>
            <a:ext cx="701864" cy="5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82" y="4918693"/>
            <a:ext cx="1104395" cy="8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66" y="5084905"/>
            <a:ext cx="1252844" cy="12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5259157" y="2047246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6742421" y="2011975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26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05" y="1709838"/>
            <a:ext cx="795929" cy="8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01" y="2457640"/>
            <a:ext cx="507395" cy="4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9271" y="297316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ID no./Policy no. &amp; </a:t>
            </a:r>
            <a:r>
              <a:rPr lang="en-GB" dirty="0"/>
              <a:t>card </a:t>
            </a:r>
          </a:p>
        </p:txBody>
      </p:sp>
      <p:pic>
        <p:nvPicPr>
          <p:cNvPr id="1030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56" y="3300214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9" y="4083557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lus 36"/>
          <p:cNvSpPr/>
          <p:nvPr/>
        </p:nvSpPr>
        <p:spPr>
          <a:xfrm>
            <a:off x="9311883" y="4786804"/>
            <a:ext cx="503238" cy="45720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037" name="Picture 13" descr="C:\Users\srivsi\AppData\Local\Microsoft\Windows\Temporary Internet Files\Content.IE5\C1RPMU8S\6-CDC-Outbreak-Safety-Kit-Brochure-2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86" y="5568321"/>
            <a:ext cx="1319130" cy="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6" y="2315682"/>
            <a:ext cx="666500" cy="7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Arrow 44"/>
          <p:cNvSpPr/>
          <p:nvPr/>
        </p:nvSpPr>
        <p:spPr>
          <a:xfrm>
            <a:off x="3532865" y="2267139"/>
            <a:ext cx="1003309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0800000">
            <a:off x="3603129" y="5804626"/>
            <a:ext cx="3992824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8" name="Picture 2" descr="C:\Users\srivsi\AppData\Local\Microsoft\Windows\Temporary Internet Files\Content.IE5\C1RPMU8S\2327808306_40630c7a99_o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25" y="6199182"/>
            <a:ext cx="472246" cy="4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srivsi\AppData\Local\Microsoft\Windows\Temporary Internet Files\Content.IE5\O5FBAJID\iriszdiagnosztika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1" y="6208329"/>
            <a:ext cx="290806" cy="2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C:\Users\srivsi\AppData\Local\Microsoft\Windows\Temporary Internet Files\Content.IE5\O5FBAJID\2962789411_4ce99c108a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38" y="6176962"/>
            <a:ext cx="472658" cy="5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16200000">
            <a:off x="1878137" y="3843584"/>
            <a:ext cx="1841761" cy="4619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967">
            <a:off x="2940964" y="3492284"/>
            <a:ext cx="907263" cy="5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srivsi\AppData\Local\Microsoft\Windows\Temporary Internet Files\Content.IE5\DP88JB1M\Smart-Card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94" y="3294748"/>
            <a:ext cx="775975" cy="7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C:\Users\srivsi\AppData\Local\Microsoft\Windows\Temporary Internet Files\Content.IE5\O5FBAJID\id-card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47" y="4078091"/>
            <a:ext cx="869292" cy="5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46"/>
          <p:cNvSpPr txBox="1">
            <a:spLocks noChangeArrowheads="1"/>
          </p:cNvSpPr>
          <p:nvPr/>
        </p:nvSpPr>
        <p:spPr bwMode="auto">
          <a:xfrm>
            <a:off x="6253080" y="3801642"/>
            <a:ext cx="210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Centralized or decentralized storage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14554" y="628819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Insurer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340" y="1132243"/>
            <a:ext cx="10524460" cy="96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sz="2800" kern="0" dirty="0" smtClean="0"/>
              <a:t>Enrolment Process I – e.g. Voluntary schemes/informal sector</a:t>
            </a:r>
            <a:endParaRPr lang="en-GB" sz="26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136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786</Words>
  <Application>Microsoft Office PowerPoint</Application>
  <PresentationFormat>Widescreen</PresentationFormat>
  <Paragraphs>134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openIMIS_master</vt:lpstr>
      <vt:lpstr>Introduction -  Health Financing Mechanisms and Insurance Processes  </vt:lpstr>
      <vt:lpstr>Overview – key health financing concepts</vt:lpstr>
      <vt:lpstr>Health system building blocks</vt:lpstr>
      <vt:lpstr>Universal Health Coverage – UHC Cube</vt:lpstr>
      <vt:lpstr>Health financing strategy key functions</vt:lpstr>
      <vt:lpstr>Examples of health financing mechanisms: Tanzania setting</vt:lpstr>
      <vt:lpstr>PowerPoint Presentation</vt:lpstr>
      <vt:lpstr>Overview -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148</cp:revision>
  <dcterms:created xsi:type="dcterms:W3CDTF">2018-12-07T13:39:12Z</dcterms:created>
  <dcterms:modified xsi:type="dcterms:W3CDTF">2019-11-18T14:19:01Z</dcterms:modified>
</cp:coreProperties>
</file>