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39" r:id="rId3"/>
    <p:sldId id="400" r:id="rId4"/>
    <p:sldId id="350" r:id="rId5"/>
    <p:sldId id="402" r:id="rId6"/>
    <p:sldId id="404" r:id="rId7"/>
    <p:sldId id="412" r:id="rId8"/>
    <p:sldId id="413" r:id="rId9"/>
    <p:sldId id="414" r:id="rId10"/>
    <p:sldId id="345" r:id="rId11"/>
    <p:sldId id="347" r:id="rId12"/>
    <p:sldId id="415" r:id="rId13"/>
    <p:sldId id="416" r:id="rId14"/>
    <p:sldId id="356" r:id="rId15"/>
    <p:sldId id="354" r:id="rId16"/>
    <p:sldId id="417" r:id="rId17"/>
    <p:sldId id="362" r:id="rId18"/>
    <p:sldId id="420" r:id="rId19"/>
    <p:sldId id="421" r:id="rId20"/>
    <p:sldId id="422" r:id="rId21"/>
    <p:sldId id="423" r:id="rId22"/>
    <p:sldId id="424" r:id="rId23"/>
    <p:sldId id="428" r:id="rId24"/>
    <p:sldId id="429" r:id="rId25"/>
    <p:sldId id="425" r:id="rId26"/>
    <p:sldId id="391" r:id="rId27"/>
    <p:sldId id="395" r:id="rId28"/>
    <p:sldId id="396" r:id="rId29"/>
    <p:sldId id="427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6" autoAdjust="0"/>
    <p:restoredTop sz="85995" autoAdjust="0"/>
  </p:normalViewPr>
  <p:slideViewPr>
    <p:cSldViewPr snapToGrid="0" snapToObjects="1">
      <p:cViewPr varScale="1">
        <p:scale>
          <a:sx n="99" d="100"/>
          <a:sy n="99" d="100"/>
        </p:scale>
        <p:origin x="103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24.04.2019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37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397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030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287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673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933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48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01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80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48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34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 err="1" smtClean="0"/>
              <a:t>openIMIS</a:t>
            </a:r>
            <a:r>
              <a:rPr lang="de-DE" dirty="0" smtClean="0"/>
              <a:t> </a:t>
            </a:r>
            <a:r>
              <a:rPr lang="de-DE" dirty="0" err="1" smtClean="0"/>
              <a:t>Generic</a:t>
            </a:r>
            <a:r>
              <a:rPr lang="de-DE" dirty="0" smtClean="0"/>
              <a:t> Training Approach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A869-8113-48D2-8995-BE59E19464E9}" type="datetime1">
              <a:rPr lang="de-DE" smtClean="0"/>
              <a:t>24.04.2019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1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59C2-9EC6-4DD2-97DE-2E87190F5E5F}" type="datetime1">
              <a:rPr lang="de-DE" smtClean="0"/>
              <a:t>24.04.2019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67500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3ECD-A0D5-4071-971D-48D723805825}" type="datetime1">
              <a:rPr lang="de-DE" smtClean="0"/>
              <a:t>24.04.2019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A127-DA99-47D3-AFE1-9F9DFFD2B4DC}" type="datetime1">
              <a:rPr lang="de-DE" smtClean="0"/>
              <a:t>24.04.2019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1E14-AFC3-4053-A5FC-E56BD848B3A9}" type="datetime1">
              <a:rPr lang="de-DE" smtClean="0"/>
              <a:t>24.04.2019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>
            <a:lvl1pPr algn="ctr">
              <a:defRPr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>
              <a:defRPr/>
            </a:lvl3pPr>
          </a:lstStyle>
          <a:p>
            <a:pPr lvl="0"/>
            <a:endParaRPr lang="en-US" dirty="0" smtClean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76041"/>
            <a:ext cx="5181600" cy="4000921"/>
          </a:xfrm>
        </p:spPr>
        <p:txBody>
          <a:bodyPr/>
          <a:lstStyle>
            <a:lvl1pPr algn="ctr">
              <a:defRPr/>
            </a:lvl1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176E-0DC3-4153-B0FF-18DC9BE0F121}" type="datetime1">
              <a:rPr lang="de-DE" smtClean="0"/>
              <a:t>24.04.2019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7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1EC-8A11-434C-B979-1321120B89BD}" type="datetime1">
              <a:rPr lang="de-DE" smtClean="0"/>
              <a:t>24.04.2019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7DAC-DEBC-48EC-9F0F-021BBBB1315D}" type="datetime1">
              <a:rPr lang="de-DE" smtClean="0"/>
              <a:t>24.04.2019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CC9821C3-3642-4BBE-87C8-ACDB8CEDDEFD}" type="datetime1">
              <a:rPr lang="de-DE" smtClean="0"/>
              <a:t>24.04.2019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63" r:id="rId6"/>
    <p:sldLayoutId id="2147483662" r:id="rId7"/>
    <p:sldLayoutId id="2147483654" r:id="rId8"/>
    <p:sldLayoutId id="2147483655" r:id="rId9"/>
    <p:sldLayoutId id="2147483660" r:id="rId10"/>
    <p:sldLayoutId id="214748366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jpe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79.png"/><Relationship Id="rId3" Type="http://schemas.openxmlformats.org/officeDocument/2006/relationships/image" Target="../media/image73.wmf"/><Relationship Id="rId7" Type="http://schemas.openxmlformats.org/officeDocument/2006/relationships/image" Target="../media/image74.wmf"/><Relationship Id="rId12" Type="http://schemas.openxmlformats.org/officeDocument/2006/relationships/image" Target="../media/image7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image" Target="../media/image77.png"/><Relationship Id="rId5" Type="http://schemas.openxmlformats.org/officeDocument/2006/relationships/image" Target="../media/image6.png"/><Relationship Id="rId10" Type="http://schemas.openxmlformats.org/officeDocument/2006/relationships/image" Target="../media/image76.jpeg"/><Relationship Id="rId4" Type="http://schemas.openxmlformats.org/officeDocument/2006/relationships/image" Target="../media/image8.wmf"/><Relationship Id="rId9" Type="http://schemas.openxmlformats.org/officeDocument/2006/relationships/image" Target="../media/image7.png"/><Relationship Id="rId1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13" Type="http://schemas.openxmlformats.org/officeDocument/2006/relationships/image" Target="../media/image87.png"/><Relationship Id="rId3" Type="http://schemas.openxmlformats.org/officeDocument/2006/relationships/image" Target="../media/image18.jpeg"/><Relationship Id="rId7" Type="http://schemas.openxmlformats.org/officeDocument/2006/relationships/image" Target="../media/image9.wmf"/><Relationship Id="rId12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5.png"/><Relationship Id="rId5" Type="http://schemas.openxmlformats.org/officeDocument/2006/relationships/image" Target="../media/image8.wmf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5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92.png"/><Relationship Id="rId9" Type="http://schemas.openxmlformats.org/officeDocument/2006/relationships/image" Target="../media/image9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8.jpeg"/><Relationship Id="rId7" Type="http://schemas.openxmlformats.org/officeDocument/2006/relationships/image" Target="../media/image8.wmf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wmf"/><Relationship Id="rId5" Type="http://schemas.openxmlformats.org/officeDocument/2006/relationships/image" Target="../media/image6.png"/><Relationship Id="rId10" Type="http://schemas.openxmlformats.org/officeDocument/2006/relationships/image" Target="../media/image9.wmf"/><Relationship Id="rId4" Type="http://schemas.openxmlformats.org/officeDocument/2006/relationships/image" Target="../media/image5.png"/><Relationship Id="rId9" Type="http://schemas.openxmlformats.org/officeDocument/2006/relationships/image" Target="../media/image9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demo.openimis.org/" TargetMode="External"/><Relationship Id="rId3" Type="http://schemas.openxmlformats.org/officeDocument/2006/relationships/hyperlink" Target="http://www.openimis.org/" TargetMode="External"/><Relationship Id="rId7" Type="http://schemas.openxmlformats.org/officeDocument/2006/relationships/hyperlink" Target="http://www.github.com/openimi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imis.atlassian.net/wiki/spaces/OP/overview" TargetMode="External"/><Relationship Id="rId5" Type="http://schemas.openxmlformats.org/officeDocument/2006/relationships/hyperlink" Target="https://openimis.atlassian.net/wiki/spaces/OP/pages/40763404/Technical+advisory+group" TargetMode="External"/><Relationship Id="rId4" Type="http://schemas.openxmlformats.org/officeDocument/2006/relationships/hyperlink" Target="https://openimis.atlassian.net/wiki/spaces/OP/pages/40566794/Steering+Group" TargetMode="External"/><Relationship Id="rId9" Type="http://schemas.openxmlformats.org/officeDocument/2006/relationships/hyperlink" Target="https://openimis.atlassian.net/servicedesk/customer/portal/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19.jpeg"/><Relationship Id="rId5" Type="http://schemas.openxmlformats.org/officeDocument/2006/relationships/image" Target="../media/image16.emf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2.gif"/><Relationship Id="rId21" Type="http://schemas.openxmlformats.org/officeDocument/2006/relationships/image" Target="../media/image39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pn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0.png"/><Relationship Id="rId15" Type="http://schemas.openxmlformats.org/officeDocument/2006/relationships/image" Target="../media/image33.gif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3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4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1800" y="29744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800" dirty="0" err="1" smtClean="0"/>
              <a:t>openIMIS</a:t>
            </a:r>
            <a:r>
              <a:rPr lang="en-GB" sz="4800" dirty="0" smtClean="0"/>
              <a:t> Demo – Offline version</a:t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/>
              <a:t/>
            </a:r>
            <a:br>
              <a:rPr lang="en-GB" sz="4800" dirty="0"/>
            </a:br>
            <a:r>
              <a:rPr lang="en-GB" sz="2000" dirty="0" smtClean="0"/>
              <a:t>16.04.2019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164465"/>
            <a:ext cx="10515600" cy="4012497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3" t="11486" r="17043" b="1461"/>
          <a:stretch/>
        </p:blipFill>
        <p:spPr bwMode="auto">
          <a:xfrm>
            <a:off x="3478427" y="2137719"/>
            <a:ext cx="5665573" cy="409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Products – I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2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t="11319" r="17225" b="1628"/>
          <a:stretch/>
        </p:blipFill>
        <p:spPr bwMode="auto">
          <a:xfrm>
            <a:off x="3601505" y="2225054"/>
            <a:ext cx="5542497" cy="403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12846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de-CH" dirty="0" smtClean="0"/>
              <a:t>Products – </a:t>
            </a:r>
            <a:r>
              <a:rPr lang="de-CH" dirty="0" smtClean="0"/>
              <a:t>II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755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Product 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Overview of data flow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Construction of a scheme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b="1" i="1" dirty="0"/>
              <a:t>Processes</a:t>
            </a:r>
          </a:p>
          <a:p>
            <a:pPr marL="742950" lvl="1" indent="-742950">
              <a:spcBef>
                <a:spcPts val="1000"/>
              </a:spcBef>
              <a:buFont typeface="+mj-lt"/>
              <a:buAutoNum type="alphaLcPeriod"/>
            </a:pPr>
            <a:r>
              <a:rPr lang="en-GB" sz="3600" b="1" i="1" dirty="0">
                <a:solidFill>
                  <a:schemeClr val="tx1"/>
                </a:solidFill>
              </a:rPr>
              <a:t>Enrolment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Health Service </a:t>
            </a:r>
            <a:r>
              <a:rPr lang="en-GB" sz="1800" dirty="0"/>
              <a:t>Utilization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Claims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Renewal </a:t>
            </a:r>
            <a:r>
              <a:rPr lang="en-GB" sz="1800" dirty="0" smtClean="0"/>
              <a:t>Process</a:t>
            </a:r>
            <a:endParaRPr lang="en-GB" sz="1800" dirty="0"/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Reporting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028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rivs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57" y="3413448"/>
            <a:ext cx="1144949" cy="111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4" t="10145" r="22526"/>
          <a:stretch/>
        </p:blipFill>
        <p:spPr bwMode="auto">
          <a:xfrm>
            <a:off x="3545034" y="2089010"/>
            <a:ext cx="1682507" cy="21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Enrolment – I (Sample Process)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24.04.2019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62" y="2698513"/>
            <a:ext cx="671527" cy="79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85420" y="2633054"/>
            <a:ext cx="70842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 dirty="0">
                <a:solidFill>
                  <a:schemeClr val="tx1"/>
                </a:solidFill>
                <a:latin typeface="Calibri" pitchFamily="34" charset="0"/>
              </a:rPr>
              <a:t>			</a:t>
            </a:r>
            <a:endParaRPr lang="en-GB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685420" y="3899879"/>
            <a:ext cx="70842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>
                <a:solidFill>
                  <a:schemeClr val="tx1"/>
                </a:solidFill>
                <a:latin typeface="Calibri" pitchFamily="34" charset="0"/>
              </a:rPr>
              <a:t>	 </a:t>
            </a: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685420" y="8214704"/>
            <a:ext cx="70842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GB" altLang="en-US" sz="1800">
              <a:solidFill>
                <a:schemeClr val="tx1"/>
              </a:solidFill>
            </a:endParaRPr>
          </a:p>
        </p:txBody>
      </p:sp>
      <p:pic>
        <p:nvPicPr>
          <p:cNvPr id="12" name="Picture 1" descr="Description: http://www.io.tudelft.nl/fileadmin/Faculteit/IO/Onderzoek/Projecten/Base_of_the_Pyramid/Student_Projects/Cale_Thompson/img/photo_for_the_online_profile_Cale_thomps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95" y="5056095"/>
            <a:ext cx="2246439" cy="128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escription: http://smickworks.com/images/phone_capture_qrcod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43" y="2229805"/>
            <a:ext cx="1414784" cy="124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50558" y="3031513"/>
            <a:ext cx="7084243" cy="29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025009" y="3069185"/>
            <a:ext cx="679025" cy="14879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6" name="Bent-Up Arrow 15"/>
          <p:cNvSpPr/>
          <p:nvPr/>
        </p:nvSpPr>
        <p:spPr>
          <a:xfrm flipH="1" flipV="1">
            <a:off x="3377693" y="4322146"/>
            <a:ext cx="2647316" cy="515621"/>
          </a:xfrm>
          <a:prstGeom prst="bent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7738449">
            <a:off x="6285028" y="3715665"/>
            <a:ext cx="787709" cy="17143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4118212" y="5945078"/>
            <a:ext cx="558376" cy="9093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763" y="4852902"/>
            <a:ext cx="1239743" cy="71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82152" y="2502599"/>
            <a:ext cx="12065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100" b="1" dirty="0"/>
              <a:t>Collect contribution</a:t>
            </a:r>
            <a:endParaRPr lang="en-GB" sz="1050" b="1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669" y="5171367"/>
            <a:ext cx="1862074" cy="116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ight Arrow 22"/>
          <p:cNvSpPr/>
          <p:nvPr/>
        </p:nvSpPr>
        <p:spPr>
          <a:xfrm>
            <a:off x="7190781" y="5855181"/>
            <a:ext cx="557146" cy="8989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286" y="5643372"/>
            <a:ext cx="1238513" cy="69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237" y="5634565"/>
            <a:ext cx="1238513" cy="69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155" y="4324061"/>
            <a:ext cx="543764" cy="44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8" name="Right Arrow 27"/>
          <p:cNvSpPr/>
          <p:nvPr/>
        </p:nvSpPr>
        <p:spPr>
          <a:xfrm rot="16200000">
            <a:off x="9154806" y="4065569"/>
            <a:ext cx="1482966" cy="10700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9" name="Picture 7" descr="C:\Users\srivsi\AppData\Local\Microsoft\Windows\Temporary Internet Files\Content.IE5\MQ4LQITT\j0387150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500" y="2272729"/>
            <a:ext cx="1044574" cy="10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lus 29"/>
          <p:cNvSpPr/>
          <p:nvPr/>
        </p:nvSpPr>
        <p:spPr>
          <a:xfrm>
            <a:off x="3161076" y="2920388"/>
            <a:ext cx="389880" cy="297593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45" y="2089010"/>
            <a:ext cx="1488822" cy="21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8442937" y="3775864"/>
            <a:ext cx="2241210" cy="997023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C:\Users\srivsi\Desktop\Siddharth\IMIS\IMIS opensourcing GIZnSDC\Lamination card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4"/>
          <a:stretch/>
        </p:blipFill>
        <p:spPr bwMode="auto">
          <a:xfrm>
            <a:off x="3980642" y="5122096"/>
            <a:ext cx="867226" cy="770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001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kern="0" dirty="0" smtClean="0"/>
              <a:t>Enrolment of other members in the household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13436" r="1029" b="2794"/>
          <a:stretch/>
        </p:blipFill>
        <p:spPr bwMode="auto">
          <a:xfrm>
            <a:off x="3058939" y="2164465"/>
            <a:ext cx="5849194" cy="402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3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8797925" y="6545264"/>
            <a:ext cx="15113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B7FD98C-A4F5-4782-A6DC-CC5FF817F694}" type="slidenum">
              <a:rPr lang="en-GB" altLang="en-US" sz="1000">
                <a:solidFill>
                  <a:srgbClr val="000000"/>
                </a:solidFill>
              </a:rPr>
              <a:pPr algn="r" eaLnBrk="1" hangingPunct="1"/>
              <a:t>15</a:t>
            </a:fld>
            <a:endParaRPr lang="en-GB" altLang="en-US" sz="1000">
              <a:solidFill>
                <a:srgbClr val="000000"/>
              </a:solidFill>
            </a:endParaRP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1906726" y="2129313"/>
            <a:ext cx="3427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rgbClr val="000000"/>
                </a:solidFill>
                <a:cs typeface="Arial" charset="0"/>
              </a:rPr>
              <a:t>1.acquiring of a photo of an </a:t>
            </a:r>
            <a:r>
              <a:rPr lang="en-GB" altLang="en-US" sz="1600" dirty="0" err="1">
                <a:solidFill>
                  <a:srgbClr val="000000"/>
                </a:solidFill>
                <a:cs typeface="Arial" charset="0"/>
              </a:rPr>
              <a:t>insuree</a:t>
            </a:r>
            <a:r>
              <a:rPr lang="en-GB" altLang="en-US" sz="160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/>
            <a:r>
              <a:rPr lang="en-GB" altLang="en-US" sz="1600" dirty="0">
                <a:solidFill>
                  <a:srgbClr val="000000"/>
                </a:solidFill>
                <a:cs typeface="Arial" charset="0"/>
              </a:rPr>
              <a:t>by a mobile phone</a:t>
            </a:r>
          </a:p>
        </p:txBody>
      </p:sp>
      <p:sp>
        <p:nvSpPr>
          <p:cNvPr id="9" name="Right Arrow 8"/>
          <p:cNvSpPr/>
          <p:nvPr/>
        </p:nvSpPr>
        <p:spPr>
          <a:xfrm rot="2385264">
            <a:off x="3823970" y="4275254"/>
            <a:ext cx="1458838" cy="277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5608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76" y="479472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1"/>
          <p:cNvSpPr txBox="1">
            <a:spLocks noChangeArrowheads="1"/>
          </p:cNvSpPr>
          <p:nvPr/>
        </p:nvSpPr>
        <p:spPr bwMode="auto">
          <a:xfrm>
            <a:off x="4715733" y="4001873"/>
            <a:ext cx="1812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rgbClr val="000000"/>
                </a:solidFill>
                <a:cs typeface="Arial" charset="0"/>
              </a:rPr>
              <a:t>2.sending it on</a:t>
            </a:r>
          </a:p>
          <a:p>
            <a:pPr eaLnBrk="1" hangingPunct="1"/>
            <a:r>
              <a:rPr lang="en-GB" altLang="en-US" sz="1600" dirty="0">
                <a:solidFill>
                  <a:srgbClr val="000000"/>
                </a:solidFill>
                <a:cs typeface="Arial" charset="0"/>
              </a:rPr>
              <a:t> the central server</a:t>
            </a:r>
          </a:p>
        </p:txBody>
      </p:sp>
      <p:pic>
        <p:nvPicPr>
          <p:cNvPr id="2561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805" y="3920022"/>
            <a:ext cx="3271021" cy="23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TextBox 13"/>
          <p:cNvSpPr txBox="1">
            <a:spLocks noChangeArrowheads="1"/>
          </p:cNvSpPr>
          <p:nvPr/>
        </p:nvSpPr>
        <p:spPr bwMode="auto">
          <a:xfrm>
            <a:off x="8384501" y="3010745"/>
            <a:ext cx="23891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rgbClr val="000000"/>
                </a:solidFill>
                <a:cs typeface="Arial" charset="0"/>
              </a:rPr>
              <a:t>3.assigning it to </a:t>
            </a:r>
          </a:p>
          <a:p>
            <a:pPr eaLnBrk="1" hangingPunct="1"/>
            <a:r>
              <a:rPr lang="en-GB" altLang="en-US" sz="1600" dirty="0">
                <a:solidFill>
                  <a:srgbClr val="000000"/>
                </a:solidFill>
                <a:cs typeface="Arial" charset="0"/>
              </a:rPr>
              <a:t>the record of the </a:t>
            </a:r>
            <a:r>
              <a:rPr lang="en-GB" altLang="en-US" sz="1600" dirty="0" err="1">
                <a:solidFill>
                  <a:srgbClr val="000000"/>
                </a:solidFill>
                <a:cs typeface="Arial" charset="0"/>
              </a:rPr>
              <a:t>insuree</a:t>
            </a:r>
            <a:endParaRPr lang="en-GB" altLang="en-US" sz="1600" dirty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r>
              <a:rPr lang="en-GB" altLang="en-US" sz="1600" dirty="0">
                <a:solidFill>
                  <a:srgbClr val="000000"/>
                </a:solidFill>
                <a:cs typeface="Arial" charset="0"/>
              </a:rPr>
              <a:t>(automatically)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44" y="2921995"/>
            <a:ext cx="1778966" cy="296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132.148.151.32:88/Images/Updated/172000001_E00001_20170101_0.0_0.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79" y="3465168"/>
            <a:ext cx="110723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32.148.151.32:88/Images/Updated/172000001_E00001_20170101_0.0_0.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14" y="4623568"/>
            <a:ext cx="766208" cy="69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</p:spPr>
        <p:txBody>
          <a:bodyPr>
            <a:normAutofit/>
          </a:bodyPr>
          <a:lstStyle/>
          <a:p>
            <a:r>
              <a:rPr lang="en-GB" altLang="en-US" dirty="0"/>
              <a:t>Mobile phone applications- Enrolment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6798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Product 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Overview of data flow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Construction of a scheme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b="1" i="1" dirty="0"/>
              <a:t>Processes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Enrolment process</a:t>
            </a:r>
          </a:p>
          <a:p>
            <a:pPr marL="742950" lvl="1" indent="-742950">
              <a:spcBef>
                <a:spcPts val="1000"/>
              </a:spcBef>
              <a:buFont typeface="+mj-lt"/>
              <a:buAutoNum type="alphaLcPeriod"/>
            </a:pPr>
            <a:r>
              <a:rPr lang="en-GB" sz="3600" b="1" i="1" dirty="0">
                <a:solidFill>
                  <a:schemeClr val="tx1"/>
                </a:solidFill>
              </a:rPr>
              <a:t>Health Service Utilization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Claims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Renewal </a:t>
            </a:r>
            <a:r>
              <a:rPr lang="en-GB" sz="1800" dirty="0" smtClean="0"/>
              <a:t>Process</a:t>
            </a:r>
            <a:endParaRPr lang="en-GB" sz="1800" dirty="0"/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Reporting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566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kern="0" dirty="0"/>
              <a:t>Online/Offline querying of </a:t>
            </a:r>
            <a:r>
              <a:rPr lang="en-GB" kern="0" dirty="0" smtClean="0"/>
              <a:t>clients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9" t="13766" r="11180" b="20447"/>
          <a:stretch/>
        </p:blipFill>
        <p:spPr bwMode="auto">
          <a:xfrm>
            <a:off x="3182588" y="2164465"/>
            <a:ext cx="6393022" cy="4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7281324" y="2072654"/>
            <a:ext cx="1601419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3182588" y="2164465"/>
            <a:ext cx="6393021" cy="4166763"/>
            <a:chOff x="3182588" y="2164465"/>
            <a:chExt cx="6393021" cy="41667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0469" t="7317" r="10625" b="13212"/>
            <a:stretch/>
          </p:blipFill>
          <p:spPr>
            <a:xfrm>
              <a:off x="3182588" y="2164465"/>
              <a:ext cx="6393021" cy="4166763"/>
            </a:xfrm>
            <a:prstGeom prst="rect">
              <a:avLst/>
            </a:prstGeom>
          </p:spPr>
        </p:pic>
        <p:pic>
          <p:nvPicPr>
            <p:cNvPr id="7170" name="Picture 2" descr="http://132.148.151.32:88/Images/Updated/172000001_E00001_20170101_0.0_0.0.png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622" y="3783226"/>
              <a:ext cx="910177" cy="774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13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dirty="0" smtClean="0"/>
              <a:t>Use </a:t>
            </a:r>
            <a:r>
              <a:rPr lang="en-GB" altLang="en-US" dirty="0"/>
              <a:t>of mobile </a:t>
            </a:r>
            <a:r>
              <a:rPr lang="en-GB" altLang="en-US" dirty="0" smtClean="0"/>
              <a:t>application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24.04.2019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Oval Callout 6"/>
          <p:cNvSpPr/>
          <p:nvPr/>
        </p:nvSpPr>
        <p:spPr>
          <a:xfrm rot="6682757">
            <a:off x="6459031" y="1794087"/>
            <a:ext cx="4136349" cy="4276280"/>
          </a:xfrm>
          <a:prstGeom prst="wedgeEllipseCallout">
            <a:avLst>
              <a:gd name="adj1" fmla="val -17168"/>
              <a:gd name="adj2" fmla="val 65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5400000">
            <a:off x="4815614" y="3612932"/>
            <a:ext cx="1973124" cy="268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01" y="4704847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826308" y="4733767"/>
            <a:ext cx="1812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 smtClean="0">
                <a:cs typeface="Arial" charset="0"/>
              </a:rPr>
              <a:t>2.send </a:t>
            </a:r>
            <a:r>
              <a:rPr lang="en-GB" altLang="en-US" sz="1600" dirty="0">
                <a:cs typeface="Arial" charset="0"/>
              </a:rPr>
              <a:t>it </a:t>
            </a:r>
            <a:r>
              <a:rPr lang="en-GB" altLang="en-US" sz="1600" dirty="0" smtClean="0">
                <a:cs typeface="Arial" charset="0"/>
              </a:rPr>
              <a:t>to</a:t>
            </a:r>
            <a:endParaRPr lang="en-GB" altLang="en-US" sz="1600" dirty="0">
              <a:cs typeface="Arial" charset="0"/>
            </a:endParaRPr>
          </a:p>
          <a:p>
            <a:pPr eaLnBrk="1" hangingPunct="1"/>
            <a:r>
              <a:rPr lang="en-GB" altLang="en-US" sz="1600" dirty="0">
                <a:cs typeface="Arial" charset="0"/>
              </a:rPr>
              <a:t> the central server</a:t>
            </a:r>
          </a:p>
        </p:txBody>
      </p:sp>
      <p:sp>
        <p:nvSpPr>
          <p:cNvPr id="12" name="Right Arrow 11"/>
          <p:cNvSpPr/>
          <p:nvPr/>
        </p:nvSpPr>
        <p:spPr>
          <a:xfrm rot="16200000">
            <a:off x="5312239" y="3570894"/>
            <a:ext cx="1944204" cy="323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9046030" y="3268658"/>
            <a:ext cx="14913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 smtClean="0">
                <a:cs typeface="Arial" charset="0"/>
              </a:rPr>
              <a:t>3.retrieving </a:t>
            </a:r>
            <a:r>
              <a:rPr lang="en-GB" altLang="en-US" sz="1600" dirty="0">
                <a:cs typeface="Arial" charset="0"/>
              </a:rPr>
              <a:t>photo and information </a:t>
            </a:r>
          </a:p>
          <a:p>
            <a:pPr eaLnBrk="1" hangingPunct="1"/>
            <a:r>
              <a:rPr lang="en-GB" altLang="en-US" sz="1600" dirty="0">
                <a:cs typeface="Arial" charset="0"/>
              </a:rPr>
              <a:t>on </a:t>
            </a:r>
            <a:r>
              <a:rPr lang="en-GB" altLang="en-US" sz="1600" dirty="0" smtClean="0">
                <a:cs typeface="Arial" charset="0"/>
              </a:rPr>
              <a:t>coverage</a:t>
            </a:r>
            <a:endParaRPr lang="en-GB" altLang="en-US" sz="1600" dirty="0">
              <a:cs typeface="Arial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945329" y="2244947"/>
            <a:ext cx="3306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 smtClean="0">
                <a:cs typeface="Arial" charset="0"/>
              </a:rPr>
              <a:t>1. </a:t>
            </a:r>
            <a:r>
              <a:rPr lang="en-GB" altLang="en-US" sz="1600" dirty="0" err="1">
                <a:cs typeface="Arial" charset="0"/>
              </a:rPr>
              <a:t>i</a:t>
            </a:r>
            <a:r>
              <a:rPr lang="en-GB" altLang="en-US" sz="1600" dirty="0" err="1" smtClean="0">
                <a:cs typeface="Arial" charset="0"/>
              </a:rPr>
              <a:t>nsuree’s</a:t>
            </a:r>
            <a:r>
              <a:rPr lang="en-GB" altLang="en-US" sz="1600" dirty="0" smtClean="0">
                <a:cs typeface="Arial" charset="0"/>
              </a:rPr>
              <a:t> ID </a:t>
            </a:r>
            <a:r>
              <a:rPr lang="en-GB" altLang="en-US" sz="1600" dirty="0">
                <a:cs typeface="Arial" charset="0"/>
              </a:rPr>
              <a:t>number </a:t>
            </a:r>
            <a:r>
              <a:rPr lang="en-GB" altLang="en-US" sz="1600" dirty="0" smtClean="0">
                <a:cs typeface="Arial" charset="0"/>
              </a:rPr>
              <a:t>read by phone through QR code</a:t>
            </a:r>
            <a:endParaRPr lang="en-GB" altLang="en-US" sz="1600" dirty="0">
              <a:cs typeface="Arial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37" y="2892226"/>
            <a:ext cx="2094192" cy="14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G:\screenshots\shot_0000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792" y="2829722"/>
            <a:ext cx="1186632" cy="15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3454273" y="3323795"/>
            <a:ext cx="720725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8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23" y="1904191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ight Arrow 18"/>
          <p:cNvSpPr/>
          <p:nvPr/>
        </p:nvSpPr>
        <p:spPr>
          <a:xfrm rot="19880085">
            <a:off x="5510361" y="2372504"/>
            <a:ext cx="287337" cy="176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29905" y="2353838"/>
            <a:ext cx="1811765" cy="2719869"/>
            <a:chOff x="7129905" y="2353838"/>
            <a:chExt cx="1811765" cy="2719869"/>
          </a:xfrm>
        </p:grpSpPr>
        <p:pic>
          <p:nvPicPr>
            <p:cNvPr id="8" name="Picture 5" descr="G:\screenshots\shot_00003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05" y="2353838"/>
              <a:ext cx="1811765" cy="2719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http://132.148.151.32:88/Images/Updated/172000001_E00001_20170101_0.0_0.0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7621" y="3017273"/>
              <a:ext cx="519955" cy="750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7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Product 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Overview of data flow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Construction of a scheme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b="1" i="1" dirty="0"/>
              <a:t>Processes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Enrolment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Health Service Utilization</a:t>
            </a:r>
          </a:p>
          <a:p>
            <a:pPr marL="742950" lvl="1" indent="-742950">
              <a:spcBef>
                <a:spcPts val="1000"/>
              </a:spcBef>
              <a:buFont typeface="+mj-lt"/>
              <a:buAutoNum type="alphaLcPeriod"/>
            </a:pPr>
            <a:r>
              <a:rPr lang="en-GB" sz="3600" b="1" i="1" dirty="0">
                <a:solidFill>
                  <a:schemeClr val="tx1"/>
                </a:solidFill>
              </a:rPr>
              <a:t>Claims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Renewal </a:t>
            </a:r>
            <a:r>
              <a:rPr lang="en-GB" sz="1800" dirty="0" smtClean="0"/>
              <a:t>Process</a:t>
            </a:r>
            <a:endParaRPr lang="en-GB" sz="1800" dirty="0"/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Reporting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610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Product 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3600" b="1" i="1" dirty="0" smtClean="0"/>
              <a:t>Overview of data flow</a:t>
            </a:r>
            <a:endParaRPr lang="en-GB" sz="3600" b="1" i="1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/>
              <a:t>Construction of a scheme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/>
              <a:t>Processes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Enrolment </a:t>
            </a:r>
            <a:r>
              <a:rPr lang="en-GB" sz="1800" dirty="0"/>
              <a:t>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Health Service </a:t>
            </a:r>
            <a:r>
              <a:rPr lang="en-GB" sz="1800" dirty="0"/>
              <a:t>Utilization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Claims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Renewal </a:t>
            </a:r>
            <a:r>
              <a:rPr lang="en-GB" sz="1800" dirty="0" smtClean="0"/>
              <a:t>Process</a:t>
            </a:r>
            <a:endParaRPr lang="en-GB" sz="1800" dirty="0"/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Reporting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6096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24.04.2019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7" name="Oval 6"/>
          <p:cNvSpPr/>
          <p:nvPr/>
        </p:nvSpPr>
        <p:spPr>
          <a:xfrm>
            <a:off x="3984977" y="3857850"/>
            <a:ext cx="2571331" cy="23624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038647" y="2700105"/>
            <a:ext cx="2738210" cy="3685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6137504" y="1879227"/>
            <a:ext cx="1736725" cy="11636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200" dirty="0">
                <a:cs typeface="+mn-cs"/>
              </a:rPr>
              <a:t>mobile</a:t>
            </a:r>
          </a:p>
          <a:p>
            <a:pPr>
              <a:defRPr/>
            </a:pPr>
            <a:r>
              <a:rPr lang="en-US" sz="1200" dirty="0">
                <a:cs typeface="+mn-cs"/>
              </a:rPr>
              <a:t>network</a:t>
            </a:r>
            <a:endParaRPr lang="cs-CZ" sz="1200" dirty="0">
              <a:cs typeface="+mn-cs"/>
            </a:endParaRPr>
          </a:p>
        </p:txBody>
      </p:sp>
      <p:pic>
        <p:nvPicPr>
          <p:cNvPr id="10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93" y="199538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Users\Nemec\AppData\Local\Microsoft\Windows\Temporary Internet Files\Content.IE5\D7496SN9\MC900234454[1].wmf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656" y="5078715"/>
            <a:ext cx="431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7094766" y="2107827"/>
            <a:ext cx="2905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239112" y="1792423"/>
            <a:ext cx="611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</a:rPr>
              <a:t>server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4544706" y="5909557"/>
            <a:ext cx="139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solidFill>
                  <a:schemeClr val="tx1"/>
                </a:solidFill>
              </a:rPr>
              <a:t>on-line client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pic>
        <p:nvPicPr>
          <p:cNvPr id="15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099" y="3133883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8952503" y="3385799"/>
            <a:ext cx="16366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</a:rPr>
              <a:t>m</a:t>
            </a:r>
            <a:r>
              <a:rPr lang="en-US" altLang="en-US" sz="1200" dirty="0" smtClean="0">
                <a:solidFill>
                  <a:schemeClr val="tx1"/>
                </a:solidFill>
              </a:rPr>
              <a:t>obile client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9061905" y="4900556"/>
            <a:ext cx="13938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solidFill>
                  <a:schemeClr val="tx1"/>
                </a:solidFill>
              </a:rPr>
              <a:t>off-line client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pic>
        <p:nvPicPr>
          <p:cNvPr id="18" name="Picture 27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78" y="524167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Nemec\AppData\Local\Microsoft\Windows\Temporary Internet Files\Content.IE5\CRO01UWX\MC90039157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902" y="4673902"/>
            <a:ext cx="879963" cy="77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C:\Users\Nemec\AppData\Local\Microsoft\Windows\Temporary Internet Files\Content.IE5\QB95URZW\MC900411406[1].wmf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865" y="2689383"/>
            <a:ext cx="4603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87" y="3606639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loud"/>
          <p:cNvSpPr>
            <a:spLocks noChangeAspect="1" noEditPoints="1" noChangeArrowheads="1"/>
          </p:cNvSpPr>
          <p:nvPr/>
        </p:nvSpPr>
        <p:spPr bwMode="auto">
          <a:xfrm>
            <a:off x="4681655" y="2637933"/>
            <a:ext cx="1628775" cy="10906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200" dirty="0">
                <a:cs typeface="+mn-cs"/>
              </a:rPr>
              <a:t>Internet</a:t>
            </a:r>
          </a:p>
          <a:p>
            <a:pPr>
              <a:defRPr/>
            </a:pPr>
            <a:r>
              <a:rPr lang="en-US" sz="1200" dirty="0">
                <a:cs typeface="+mn-cs"/>
              </a:rPr>
              <a:t>network</a:t>
            </a:r>
            <a:endParaRPr lang="cs-CZ" sz="1200" dirty="0">
              <a:cs typeface="+mn-cs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9065502" y="3950398"/>
            <a:ext cx="13938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solidFill>
                  <a:schemeClr val="tx1"/>
                </a:solidFill>
              </a:rPr>
              <a:t>on-line client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TextBox 42"/>
          <p:cNvSpPr txBox="1">
            <a:spLocks noChangeArrowheads="1"/>
          </p:cNvSpPr>
          <p:nvPr/>
        </p:nvSpPr>
        <p:spPr bwMode="auto">
          <a:xfrm>
            <a:off x="4768995" y="4762696"/>
            <a:ext cx="954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CHF office</a:t>
            </a:r>
          </a:p>
        </p:txBody>
      </p:sp>
      <p:sp>
        <p:nvSpPr>
          <p:cNvPr id="25" name="TextBox 43"/>
          <p:cNvSpPr txBox="1">
            <a:spLocks noChangeArrowheads="1"/>
          </p:cNvSpPr>
          <p:nvPr/>
        </p:nvSpPr>
        <p:spPr bwMode="auto">
          <a:xfrm>
            <a:off x="8854536" y="2393233"/>
            <a:ext cx="116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health facility</a:t>
            </a:r>
          </a:p>
        </p:txBody>
      </p:sp>
      <p:pic>
        <p:nvPicPr>
          <p:cNvPr id="26" name="Picture 2" descr="C:\Users\Nemec\AppData\Local\Microsoft\Windows\Temporary Internet Files\Content.IE5\A3WHSOQH\MP900446464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93" y="5078716"/>
            <a:ext cx="1045312" cy="84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ight Arrow 26"/>
          <p:cNvSpPr/>
          <p:nvPr/>
        </p:nvSpPr>
        <p:spPr>
          <a:xfrm rot="12386400">
            <a:off x="7643777" y="2919970"/>
            <a:ext cx="1004732" cy="144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12248809">
            <a:off x="6143931" y="3695704"/>
            <a:ext cx="2019497" cy="178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ight Arrow 28"/>
          <p:cNvSpPr/>
          <p:nvPr/>
        </p:nvSpPr>
        <p:spPr>
          <a:xfrm rot="16200000">
            <a:off x="4830540" y="4137537"/>
            <a:ext cx="880202" cy="192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ight Arrow 29"/>
          <p:cNvSpPr/>
          <p:nvPr/>
        </p:nvSpPr>
        <p:spPr>
          <a:xfrm rot="10800000">
            <a:off x="4942278" y="1976969"/>
            <a:ext cx="1257182" cy="226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ight Arrow 30"/>
          <p:cNvSpPr/>
          <p:nvPr/>
        </p:nvSpPr>
        <p:spPr>
          <a:xfrm rot="14004644">
            <a:off x="4891949" y="2407260"/>
            <a:ext cx="338138" cy="19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ight Arrow 31"/>
          <p:cNvSpPr/>
          <p:nvPr/>
        </p:nvSpPr>
        <p:spPr>
          <a:xfrm rot="10800000">
            <a:off x="6235247" y="4883796"/>
            <a:ext cx="1803400" cy="223837"/>
          </a:xfrm>
          <a:prstGeom prst="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ight Arrow 32"/>
          <p:cNvSpPr/>
          <p:nvPr/>
        </p:nvSpPr>
        <p:spPr>
          <a:xfrm rot="10800000">
            <a:off x="5836039" y="5735443"/>
            <a:ext cx="2592388" cy="225425"/>
          </a:xfrm>
          <a:prstGeom prst="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408" y="5613140"/>
            <a:ext cx="822497" cy="67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34" y="5597455"/>
            <a:ext cx="822497" cy="67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33" y="5660776"/>
            <a:ext cx="822497" cy="67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48" y="5862808"/>
            <a:ext cx="492169" cy="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7" y="5871634"/>
            <a:ext cx="492169" cy="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616" y="5883041"/>
            <a:ext cx="492169" cy="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7" t="9000" r="11671" b="24924"/>
          <a:stretch/>
        </p:blipFill>
        <p:spPr bwMode="auto">
          <a:xfrm>
            <a:off x="1666422" y="1907830"/>
            <a:ext cx="2561329" cy="169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>
            <a:off x="2682364" y="3710290"/>
            <a:ext cx="0" cy="6479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6"/>
          <p:cNvSpPr txBox="1">
            <a:spLocks noChangeArrowheads="1"/>
          </p:cNvSpPr>
          <p:nvPr/>
        </p:nvSpPr>
        <p:spPr bwMode="auto">
          <a:xfrm>
            <a:off x="1801672" y="4373828"/>
            <a:ext cx="1761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 smtClean="0">
                <a:solidFill>
                  <a:schemeClr val="tx1"/>
                </a:solidFill>
              </a:rPr>
              <a:t>Internal claims processing in IMIS</a:t>
            </a:r>
            <a:endParaRPr lang="en-GB" altLang="en-US" sz="12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3082" y="5078715"/>
            <a:ext cx="4082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Automated Checking (client status, price lists,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by a Medical Advisor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Automated final claim calculations (remaining limits,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Generating consolidated claims report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24"/>
          <p:cNvSpPr txBox="1">
            <a:spLocks noChangeArrowheads="1"/>
          </p:cNvSpPr>
          <p:nvPr/>
        </p:nvSpPr>
        <p:spPr bwMode="auto">
          <a:xfrm>
            <a:off x="9039622" y="5770478"/>
            <a:ext cx="13938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</a:rPr>
              <a:t>p</a:t>
            </a:r>
            <a:r>
              <a:rPr lang="en-US" altLang="en-US" sz="1200" dirty="0" smtClean="0">
                <a:solidFill>
                  <a:schemeClr val="tx1"/>
                </a:solidFill>
              </a:rPr>
              <a:t>aper forms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pic>
        <p:nvPicPr>
          <p:cNvPr id="44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16" y="5078957"/>
            <a:ext cx="32543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1"/>
          <p:cNvSpPr txBox="1">
            <a:spLocks/>
          </p:cNvSpPr>
          <p:nvPr/>
        </p:nvSpPr>
        <p:spPr>
          <a:xfrm>
            <a:off x="990600" y="1284643"/>
            <a:ext cx="10515600" cy="9404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dirty="0" smtClean="0"/>
              <a:t>Claims Process – I (Sample Process)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95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24.04.2019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7" name="Oval Callout 6"/>
          <p:cNvSpPr/>
          <p:nvPr/>
        </p:nvSpPr>
        <p:spPr>
          <a:xfrm rot="6682757">
            <a:off x="6630600" y="1826546"/>
            <a:ext cx="4169743" cy="4492193"/>
          </a:xfrm>
          <a:prstGeom prst="wedgeEllipseCallout">
            <a:avLst>
              <a:gd name="adj1" fmla="val -17168"/>
              <a:gd name="adj2" fmla="val 65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5400000">
            <a:off x="4773336" y="3488720"/>
            <a:ext cx="2057682" cy="268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43" y="4651834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3826308" y="4567276"/>
            <a:ext cx="16482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 smtClean="0">
                <a:cs typeface="Arial" charset="0"/>
              </a:rPr>
              <a:t>3. send it to the </a:t>
            </a:r>
          </a:p>
          <a:p>
            <a:pPr eaLnBrk="1" hangingPunct="1"/>
            <a:r>
              <a:rPr lang="en-GB" altLang="en-US" sz="1600" dirty="0" smtClean="0">
                <a:cs typeface="Arial" charset="0"/>
              </a:rPr>
              <a:t>central </a:t>
            </a:r>
            <a:r>
              <a:rPr lang="en-GB" altLang="en-US" sz="1600" dirty="0">
                <a:cs typeface="Arial" charset="0"/>
              </a:rPr>
              <a:t>server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9939327" y="3505721"/>
            <a:ext cx="1260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 smtClean="0">
                <a:cs typeface="Arial" charset="0"/>
              </a:rPr>
              <a:t>2. claim details entered</a:t>
            </a:r>
            <a:endParaRPr lang="en-GB" altLang="en-US" sz="1600" dirty="0">
              <a:cs typeface="Arial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945329" y="2078456"/>
            <a:ext cx="3306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 smtClean="0">
                <a:cs typeface="Arial" charset="0"/>
              </a:rPr>
              <a:t>1. </a:t>
            </a:r>
            <a:r>
              <a:rPr lang="en-GB" altLang="en-US" sz="1600" dirty="0" err="1">
                <a:cs typeface="Arial" charset="0"/>
              </a:rPr>
              <a:t>i</a:t>
            </a:r>
            <a:r>
              <a:rPr lang="en-GB" altLang="en-US" sz="1600" dirty="0" err="1" smtClean="0">
                <a:cs typeface="Arial" charset="0"/>
              </a:rPr>
              <a:t>nsuree’s</a:t>
            </a:r>
            <a:r>
              <a:rPr lang="en-GB" altLang="en-US" sz="1600" dirty="0" smtClean="0">
                <a:cs typeface="Arial" charset="0"/>
              </a:rPr>
              <a:t> ID </a:t>
            </a:r>
            <a:r>
              <a:rPr lang="en-GB" altLang="en-US" sz="1600" dirty="0">
                <a:cs typeface="Arial" charset="0"/>
              </a:rPr>
              <a:t>number </a:t>
            </a:r>
            <a:r>
              <a:rPr lang="en-GB" altLang="en-US" sz="1600" dirty="0" smtClean="0">
                <a:cs typeface="Arial" charset="0"/>
              </a:rPr>
              <a:t>read by phone through QR code</a:t>
            </a:r>
            <a:endParaRPr lang="en-GB" altLang="en-US" sz="1600" dirty="0">
              <a:cs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37" y="2725735"/>
            <a:ext cx="2094192" cy="14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G:\screenshots\shot_0000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792" y="2663231"/>
            <a:ext cx="1186632" cy="15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3454273" y="3157304"/>
            <a:ext cx="720725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6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72" y="1942562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/>
          <p:cNvSpPr/>
          <p:nvPr/>
        </p:nvSpPr>
        <p:spPr>
          <a:xfrm rot="19880085">
            <a:off x="5510361" y="2206013"/>
            <a:ext cx="287337" cy="176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18" name="Picture 7" descr="shot_0000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480" y="2367580"/>
            <a:ext cx="2528459" cy="337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990600" y="12846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altLang="en-US" dirty="0" smtClean="0"/>
              <a:t>Use of mobile application – claim submission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1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Product 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Overview of data flow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Construction of a scheme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b="1" i="1" dirty="0"/>
              <a:t>Processes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Enrolment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Health Service Utilization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Claims process</a:t>
            </a:r>
          </a:p>
          <a:p>
            <a:pPr marL="742950" lvl="1" indent="-742950">
              <a:spcBef>
                <a:spcPts val="1000"/>
              </a:spcBef>
              <a:buFont typeface="+mj-lt"/>
              <a:buAutoNum type="alphaLcPeriod"/>
            </a:pPr>
            <a:r>
              <a:rPr lang="en-GB" sz="3600" b="1" i="1" dirty="0">
                <a:solidFill>
                  <a:schemeClr val="tx1"/>
                </a:solidFill>
              </a:rPr>
              <a:t>Renewal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Reporting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039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120" y="5691649"/>
            <a:ext cx="371394" cy="44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80" y="864126"/>
            <a:ext cx="10515600" cy="940411"/>
          </a:xfrm>
        </p:spPr>
        <p:txBody>
          <a:bodyPr>
            <a:normAutofit fontScale="90000"/>
          </a:bodyPr>
          <a:lstStyle/>
          <a:p>
            <a:r>
              <a:rPr lang="en-GB" dirty="0"/>
              <a:t>Renewal and Feedback – I (Standard Process)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A82F8-7E18-194C-BB26-7068D6A36273}" type="datetime1">
              <a:rPr kumimoji="0" lang="de-DE" sz="1100" b="0" i="1" u="none" strike="noStrike" kern="1200" cap="none" spc="0" normalizeH="0" baseline="0" noProof="0" smtClean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 Light" pitchFamily="2" charset="77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24.04.2019</a:t>
            </a:fld>
            <a:endParaRPr kumimoji="0" lang="de-DE" sz="1100" b="0" i="1" u="none" strike="noStrike" kern="1200" cap="none" spc="0" normalizeH="0" baseline="0" noProof="0">
              <a:ln>
                <a:noFill/>
              </a:ln>
              <a:solidFill>
                <a:srgbClr val="006374"/>
              </a:solidFill>
              <a:effectLst/>
              <a:uLnTx/>
              <a:uFillTx/>
              <a:latin typeface="Poppins Light" pitchFamily="2" charset="77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FBBF1-2128-0D46-A903-D4383F5E4CF1}" type="slidenum">
              <a:rPr kumimoji="0" lang="de-DE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oppins Light" pitchFamily="2" charset="77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1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oppins Light" pitchFamily="2" charset="77"/>
              <a:ea typeface="+mn-ea"/>
            </a:endParaRPr>
          </a:p>
        </p:txBody>
      </p:sp>
      <p:pic>
        <p:nvPicPr>
          <p:cNvPr id="7" name="Picture 49" descr="C:\Users\srivsi\AppData\Local\Microsoft\Windows\Temporary Internet Files\Content.IE5\Q1JJKK6W\how-to-make-an-ideas-community-work-defining-the-rol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93" y="1932682"/>
            <a:ext cx="2069344" cy="16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96165" y="1937489"/>
            <a:ext cx="3985337" cy="4093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4760614" y="2000377"/>
            <a:ext cx="1736725" cy="11636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-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sms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45" y="2832376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6039252" y="2197715"/>
            <a:ext cx="2905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3456710" y="2613793"/>
            <a:ext cx="6110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server</a:t>
            </a:r>
            <a:endParaRPr kumimoji="0" lang="cs-CZ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3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682" y="3075607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7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20" y="4448568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2"/>
          <p:cNvSpPr txBox="1">
            <a:spLocks noChangeArrowheads="1"/>
          </p:cNvSpPr>
          <p:nvPr/>
        </p:nvSpPr>
        <p:spPr bwMode="auto">
          <a:xfrm>
            <a:off x="3339116" y="4690674"/>
            <a:ext cx="954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CHF office</a:t>
            </a:r>
          </a:p>
        </p:txBody>
      </p:sp>
      <p:pic>
        <p:nvPicPr>
          <p:cNvPr id="16" name="Picture 2" descr="C:\Users\Nemec\AppData\Local\Microsoft\Windows\Temporary Internet Files\Content.IE5\A3WHSOQH\MP900446464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16" y="4599849"/>
            <a:ext cx="11557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3973809" y="2937797"/>
            <a:ext cx="628591" cy="226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ight Arrow 17"/>
          <p:cNvSpPr/>
          <p:nvPr/>
        </p:nvSpPr>
        <p:spPr>
          <a:xfrm rot="1325849">
            <a:off x="3689839" y="5123488"/>
            <a:ext cx="708347" cy="290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ight Arrow 18"/>
          <p:cNvSpPr/>
          <p:nvPr/>
        </p:nvSpPr>
        <p:spPr>
          <a:xfrm rot="20296789">
            <a:off x="5857486" y="4289680"/>
            <a:ext cx="3730692" cy="317777"/>
          </a:xfrm>
          <a:prstGeom prst="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00" y="4947011"/>
            <a:ext cx="1053627" cy="86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0" y="3353880"/>
            <a:ext cx="1808702" cy="1195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3857" r="10802" b="20332"/>
          <a:stretch/>
        </p:blipFill>
        <p:spPr bwMode="auto">
          <a:xfrm>
            <a:off x="810880" y="2054911"/>
            <a:ext cx="1777954" cy="116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2619582" y="2097661"/>
            <a:ext cx="892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Feedback </a:t>
            </a: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trigger</a:t>
            </a:r>
            <a:endParaRPr kumimoji="0" lang="cs-CZ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2678930" y="4071492"/>
            <a:ext cx="8332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Renewal</a:t>
            </a: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trigger</a:t>
            </a:r>
            <a:endParaRPr kumimoji="0" lang="cs-CZ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338146">
            <a:off x="6694810" y="2496339"/>
            <a:ext cx="2381221" cy="219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5657449" y="5217180"/>
            <a:ext cx="13276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Print out </a:t>
            </a: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</a:t>
            </a: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generated</a:t>
            </a: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Renewal</a:t>
            </a: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list</a:t>
            </a: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offline </a:t>
            </a: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file</a:t>
            </a: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to</a:t>
            </a: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be</a:t>
            </a: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uploaded</a:t>
            </a: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to</a:t>
            </a: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mobile </a:t>
            </a: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phone</a:t>
            </a:r>
            <a:endParaRPr kumimoji="0" lang="cs-CZ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7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922" y="5143450"/>
            <a:ext cx="591252" cy="107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ight Arrow 27"/>
          <p:cNvSpPr/>
          <p:nvPr/>
        </p:nvSpPr>
        <p:spPr>
          <a:xfrm rot="5245088">
            <a:off x="9533061" y="4263544"/>
            <a:ext cx="1604274" cy="291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49" descr="C:\Users\srivsi\AppData\Local\Microsoft\Windows\Temporary Internet Files\Content.IE5\Q1JJKK6W\how-to-make-an-ideas-community-work-defining-the-roles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6" t="12784" r="38016"/>
          <a:stretch/>
        </p:blipFill>
        <p:spPr bwMode="auto">
          <a:xfrm>
            <a:off x="9598854" y="4914998"/>
            <a:ext cx="498883" cy="142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225" y="5188994"/>
            <a:ext cx="456479" cy="45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loud"/>
          <p:cNvSpPr>
            <a:spLocks noChangeAspect="1" noEditPoints="1" noChangeArrowheads="1"/>
          </p:cNvSpPr>
          <p:nvPr/>
        </p:nvSpPr>
        <p:spPr bwMode="auto">
          <a:xfrm>
            <a:off x="5218786" y="3417896"/>
            <a:ext cx="1736725" cy="11636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– data transfer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ight Arrow 31"/>
          <p:cNvSpPr/>
          <p:nvPr/>
        </p:nvSpPr>
        <p:spPr>
          <a:xfrm rot="917237">
            <a:off x="4038012" y="3331115"/>
            <a:ext cx="1109479" cy="253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ight Arrow 32"/>
          <p:cNvSpPr/>
          <p:nvPr/>
        </p:nvSpPr>
        <p:spPr>
          <a:xfrm rot="20762179">
            <a:off x="7206945" y="3555515"/>
            <a:ext cx="1911325" cy="238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93" y="5697560"/>
            <a:ext cx="510455" cy="41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6310905" y="3571956"/>
            <a:ext cx="2905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ight Arrow 35"/>
          <p:cNvSpPr/>
          <p:nvPr/>
        </p:nvSpPr>
        <p:spPr>
          <a:xfrm rot="11865509">
            <a:off x="3987426" y="3639315"/>
            <a:ext cx="914277" cy="232127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ight Arrow 36"/>
          <p:cNvSpPr/>
          <p:nvPr/>
        </p:nvSpPr>
        <p:spPr>
          <a:xfrm rot="12844047">
            <a:off x="6785922" y="4960001"/>
            <a:ext cx="2593166" cy="339992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27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132" y="5787573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67" y="5958433"/>
            <a:ext cx="228239" cy="22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ight Arrow 39"/>
          <p:cNvSpPr/>
          <p:nvPr/>
        </p:nvSpPr>
        <p:spPr>
          <a:xfrm rot="11320078">
            <a:off x="4099188" y="5352417"/>
            <a:ext cx="4368009" cy="335358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38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3179"/>
            <a:ext cx="10515600" cy="940411"/>
          </a:xfrm>
        </p:spPr>
        <p:txBody>
          <a:bodyPr>
            <a:normAutofit fontScale="90000"/>
          </a:bodyPr>
          <a:lstStyle/>
          <a:p>
            <a:r>
              <a:rPr lang="en-GB" dirty="0"/>
              <a:t>Renewal and Feedback – II (Mobile phone supported)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A82F8-7E18-194C-BB26-7068D6A36273}" type="datetime1">
              <a:rPr kumimoji="0" lang="de-DE" sz="1100" b="0" i="1" u="none" strike="noStrike" kern="1200" cap="none" spc="0" normalizeH="0" baseline="0" noProof="0" smtClean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 Light" pitchFamily="2" charset="77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24.04.2019</a:t>
            </a:fld>
            <a:endParaRPr kumimoji="0" lang="de-DE" sz="1100" b="0" i="1" u="none" strike="noStrike" kern="1200" cap="none" spc="0" normalizeH="0" baseline="0" noProof="0" dirty="0">
              <a:ln>
                <a:noFill/>
              </a:ln>
              <a:solidFill>
                <a:srgbClr val="006374"/>
              </a:solidFill>
              <a:effectLst/>
              <a:uLnTx/>
              <a:uFillTx/>
              <a:latin typeface="Poppins Light" pitchFamily="2" charset="77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FBBF1-2128-0D46-A903-D4383F5E4CF1}" type="slidenum">
              <a:rPr kumimoji="0" lang="de-DE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oppins Light" pitchFamily="2" charset="77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1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oppins Light" pitchFamily="2" charset="77"/>
              <a:ea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298" y="3772323"/>
            <a:ext cx="1620482" cy="25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625157" y="3335618"/>
            <a:ext cx="1965158" cy="296551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285179" y="3335618"/>
            <a:ext cx="2418840" cy="2965511"/>
          </a:xfrm>
          <a:prstGeom prst="rect">
            <a:avLst/>
          </a:prstGeom>
        </p:spPr>
      </p:pic>
      <p:pic>
        <p:nvPicPr>
          <p:cNvPr id="10" name="Picture 3" descr="shot_0000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18" y="3335618"/>
            <a:ext cx="2418840" cy="292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 rot="5400000">
            <a:off x="4846286" y="3259487"/>
            <a:ext cx="786151" cy="152261"/>
          </a:xfrm>
          <a:prstGeom prst="rightArrow">
            <a:avLst>
              <a:gd name="adj1" fmla="val 4259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655" y="1949486"/>
            <a:ext cx="1080118" cy="108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92" y="3270302"/>
            <a:ext cx="478655" cy="47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3"/>
          <p:cNvSpPr/>
          <p:nvPr/>
        </p:nvSpPr>
        <p:spPr>
          <a:xfrm rot="16200000">
            <a:off x="5557645" y="3247329"/>
            <a:ext cx="761833" cy="152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4032058" y="5563428"/>
            <a:ext cx="488438" cy="238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62906" y="3357389"/>
            <a:ext cx="1927408" cy="2943739"/>
            <a:chOff x="5097697" y="2779195"/>
            <a:chExt cx="2738904" cy="4209328"/>
          </a:xfrm>
        </p:grpSpPr>
        <p:pic>
          <p:nvPicPr>
            <p:cNvPr id="17" name="Picture 2" descr="C:\Users\srivsi\Desktop\Siddharth\IMIS\IMIS opensourcing GIZnSDC\20160629_17182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697" y="2779195"/>
              <a:ext cx="2738903" cy="4209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srivsi\Desktop\Siddharth\IMIS\IMIS opensourcing GIZnSDC\20160629_171919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14" b="-566"/>
            <a:stretch/>
          </p:blipFill>
          <p:spPr bwMode="auto">
            <a:xfrm>
              <a:off x="5097698" y="5836239"/>
              <a:ext cx="2738903" cy="1121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ight Arrow 18"/>
          <p:cNvSpPr/>
          <p:nvPr/>
        </p:nvSpPr>
        <p:spPr>
          <a:xfrm>
            <a:off x="6840370" y="5563429"/>
            <a:ext cx="488438" cy="238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6005334" y="1999039"/>
            <a:ext cx="611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server</a:t>
            </a:r>
            <a:endParaRPr kumimoji="0" lang="cs-CZ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Product 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Overview of data flow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Construction of a scheme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b="1" i="1" dirty="0"/>
              <a:t>Processes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Enrolment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Health Service Utilization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Claims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Renewal Process</a:t>
            </a:r>
          </a:p>
          <a:p>
            <a:pPr marL="742950" lvl="1" indent="-742950">
              <a:spcBef>
                <a:spcPts val="1000"/>
              </a:spcBef>
              <a:buFont typeface="+mj-lt"/>
              <a:buAutoNum type="alphaLcPeriod"/>
            </a:pPr>
            <a:r>
              <a:rPr lang="en-GB" sz="3600" b="1" i="1" dirty="0">
                <a:solidFill>
                  <a:schemeClr val="tx1"/>
                </a:solidFill>
              </a:rPr>
              <a:t>Reporting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722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0938" t="8537" r="11405" b="20325"/>
          <a:stretch/>
        </p:blipFill>
        <p:spPr>
          <a:xfrm>
            <a:off x="3003668" y="2037931"/>
            <a:ext cx="5795948" cy="40816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56168" y="2794884"/>
            <a:ext cx="2269690" cy="16464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003668" y="2578293"/>
            <a:ext cx="4620290" cy="28803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944292" y="5786693"/>
            <a:ext cx="673100" cy="28892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sz="2800" dirty="0"/>
              <a:t>Generating </a:t>
            </a:r>
            <a:r>
              <a:rPr lang="en-US" altLang="en-US" sz="2800" dirty="0" smtClean="0"/>
              <a:t>pre configured reports</a:t>
            </a:r>
            <a:endParaRPr lang="en-GB" sz="2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8079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Magnetic Disk 46"/>
          <p:cNvSpPr/>
          <p:nvPr/>
        </p:nvSpPr>
        <p:spPr>
          <a:xfrm>
            <a:off x="1469759" y="5191355"/>
            <a:ext cx="1362075" cy="88265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External data sources (</a:t>
            </a:r>
            <a:r>
              <a:rPr lang="en-US" sz="1200" b="1" dirty="0" err="1">
                <a:solidFill>
                  <a:schemeClr val="tx1"/>
                </a:solidFill>
              </a:rPr>
              <a:t>eg</a:t>
            </a:r>
            <a:r>
              <a:rPr lang="en-US" sz="1200" b="1" dirty="0">
                <a:solidFill>
                  <a:schemeClr val="tx1"/>
                </a:solidFill>
              </a:rPr>
              <a:t>. DHIS)</a:t>
            </a:r>
            <a:endParaRPr lang="en-GB" sz="1200" b="1" dirty="0">
              <a:solidFill>
                <a:schemeClr val="tx1"/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59" y="2508481"/>
            <a:ext cx="935037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Slide Number Placeholder 3"/>
          <p:cNvSpPr txBox="1">
            <a:spLocks/>
          </p:cNvSpPr>
          <p:nvPr/>
        </p:nvSpPr>
        <p:spPr bwMode="auto">
          <a:xfrm>
            <a:off x="8797925" y="6545264"/>
            <a:ext cx="15113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DB6A7E8-F50E-4DA3-995D-255E5F459C64}" type="slidenum">
              <a:rPr lang="en-GB" altLang="en-US" sz="10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GB" altLang="en-US" sz="1000">
              <a:solidFill>
                <a:schemeClr val="tx1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6959601" y="5373689"/>
            <a:ext cx="1381125" cy="198437"/>
          </a:xfrm>
          <a:prstGeom prst="left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8194902" y="1939493"/>
            <a:ext cx="1873305" cy="12553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400" dirty="0"/>
              <a:t>mobile</a:t>
            </a:r>
          </a:p>
          <a:p>
            <a:pPr>
              <a:defRPr/>
            </a:pPr>
            <a:r>
              <a:rPr lang="en-US" sz="1400" dirty="0"/>
              <a:t>network</a:t>
            </a:r>
            <a:endParaRPr lang="cs-CZ" sz="1400" dirty="0"/>
          </a:p>
        </p:txBody>
      </p:sp>
      <p:pic>
        <p:nvPicPr>
          <p:cNvPr id="8201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339" y="4933950"/>
            <a:ext cx="10763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164" y="2476501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59" y="3682259"/>
            <a:ext cx="574433" cy="57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5" descr="C:\Users\Nemec\AppData\Local\Microsoft\Windows\Temporary Internet Files\Content.IE5\D7496SN9\MC900234454[1].wmf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4914901"/>
            <a:ext cx="5905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9253209" y="1944917"/>
            <a:ext cx="5127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6" y="4543426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TextBox 14"/>
          <p:cNvSpPr txBox="1">
            <a:spLocks noChangeArrowheads="1"/>
          </p:cNvSpPr>
          <p:nvPr/>
        </p:nvSpPr>
        <p:spPr bwMode="auto">
          <a:xfrm>
            <a:off x="6338888" y="2167753"/>
            <a:ext cx="755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server</a:t>
            </a:r>
            <a:endParaRPr lang="cs-CZ" altLang="en-US" sz="1600" dirty="0">
              <a:solidFill>
                <a:schemeClr val="tx1"/>
              </a:solidFill>
            </a:endParaRPr>
          </a:p>
        </p:txBody>
      </p:sp>
      <p:sp>
        <p:nvSpPr>
          <p:cNvPr id="8208" name="TextBox 15"/>
          <p:cNvSpPr txBox="1">
            <a:spLocks noChangeArrowheads="1"/>
          </p:cNvSpPr>
          <p:nvPr/>
        </p:nvSpPr>
        <p:spPr bwMode="auto">
          <a:xfrm>
            <a:off x="4476750" y="5721351"/>
            <a:ext cx="1392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on-line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 (thin) clients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pic>
        <p:nvPicPr>
          <p:cNvPr id="8209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993" y="3632298"/>
            <a:ext cx="574433" cy="57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79" y="3552650"/>
            <a:ext cx="574433" cy="57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7" y="3545048"/>
            <a:ext cx="575834" cy="57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TextBox 19"/>
          <p:cNvSpPr txBox="1">
            <a:spLocks noChangeArrowheads="1"/>
          </p:cNvSpPr>
          <p:nvPr/>
        </p:nvSpPr>
        <p:spPr bwMode="auto">
          <a:xfrm>
            <a:off x="9479221" y="4185497"/>
            <a:ext cx="1228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mobile phone clients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Left-Right Arrow 23"/>
          <p:cNvSpPr/>
          <p:nvPr/>
        </p:nvSpPr>
        <p:spPr>
          <a:xfrm rot="19756064">
            <a:off x="7334461" y="2645168"/>
            <a:ext cx="908053" cy="2239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8214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295" y="4933950"/>
            <a:ext cx="10763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5" name="TextBox 24"/>
          <p:cNvSpPr txBox="1">
            <a:spLocks noChangeArrowheads="1"/>
          </p:cNvSpPr>
          <p:nvPr/>
        </p:nvSpPr>
        <p:spPr bwMode="auto">
          <a:xfrm>
            <a:off x="8888414" y="5797551"/>
            <a:ext cx="139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off-line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 (thick) clients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pic>
        <p:nvPicPr>
          <p:cNvPr id="8216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6" y="4975226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334001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27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1" y="4837113"/>
            <a:ext cx="7540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eft-Right Arrow 30"/>
          <p:cNvSpPr/>
          <p:nvPr/>
        </p:nvSpPr>
        <p:spPr>
          <a:xfrm rot="5400000">
            <a:off x="9402862" y="3198295"/>
            <a:ext cx="565150" cy="1968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Left-Right Arrow 33"/>
          <p:cNvSpPr/>
          <p:nvPr/>
        </p:nvSpPr>
        <p:spPr>
          <a:xfrm rot="16200000">
            <a:off x="6342857" y="4414837"/>
            <a:ext cx="935037" cy="1873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Flowchart: Magnetic Disk 34"/>
          <p:cNvSpPr/>
          <p:nvPr/>
        </p:nvSpPr>
        <p:spPr>
          <a:xfrm>
            <a:off x="5164138" y="2947989"/>
            <a:ext cx="1395412" cy="102393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Operational database of IMIS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501508" y="1936981"/>
            <a:ext cx="3313112" cy="30940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25" name="TextBox 36"/>
          <p:cNvSpPr txBox="1">
            <a:spLocks noChangeArrowheads="1"/>
          </p:cNvSpPr>
          <p:nvPr/>
        </p:nvSpPr>
        <p:spPr bwMode="auto">
          <a:xfrm>
            <a:off x="2627046" y="4516667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AR-IMIS</a:t>
            </a:r>
            <a:endParaRPr lang="en-GB" altLang="en-US" sz="1800" b="1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 rot="10800000">
            <a:off x="3987799" y="3612492"/>
            <a:ext cx="1055689" cy="42204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27" name="TextBox 39"/>
          <p:cNvSpPr txBox="1">
            <a:spLocks noChangeArrowheads="1"/>
          </p:cNvSpPr>
          <p:nvPr/>
        </p:nvSpPr>
        <p:spPr bwMode="auto">
          <a:xfrm>
            <a:off x="4232008" y="3691168"/>
            <a:ext cx="47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</a:rPr>
              <a:t>ETL</a:t>
            </a:r>
            <a:endParaRPr lang="en-GB" altLang="en-US" sz="1200" b="1" dirty="0">
              <a:solidFill>
                <a:schemeClr val="tx1"/>
              </a:solidFill>
            </a:endParaRPr>
          </a:p>
        </p:txBody>
      </p:sp>
      <p:sp>
        <p:nvSpPr>
          <p:cNvPr id="41" name="Flowchart: Magnetic Disk 40"/>
          <p:cNvSpPr/>
          <p:nvPr/>
        </p:nvSpPr>
        <p:spPr>
          <a:xfrm>
            <a:off x="2293670" y="3429230"/>
            <a:ext cx="1574800" cy="939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IMIS Data Warehouse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 rot="16200000">
            <a:off x="2801670" y="3145067"/>
            <a:ext cx="533400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200" b="1">
              <a:solidFill>
                <a:schemeClr val="tx1"/>
              </a:solidFill>
            </a:endParaRPr>
          </a:p>
        </p:txBody>
      </p:sp>
      <p:sp>
        <p:nvSpPr>
          <p:cNvPr id="8230" name="TextBox 43"/>
          <p:cNvSpPr txBox="1">
            <a:spLocks noChangeArrowheads="1"/>
          </p:cNvSpPr>
          <p:nvPr/>
        </p:nvSpPr>
        <p:spPr bwMode="auto">
          <a:xfrm>
            <a:off x="2498458" y="2092555"/>
            <a:ext cx="1370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Front-end (Excel)</a:t>
            </a:r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7448357">
            <a:off x="1823580" y="4597401"/>
            <a:ext cx="737572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200" b="1">
              <a:solidFill>
                <a:schemeClr val="tx1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sz="2800" dirty="0"/>
              <a:t>Customizable </a:t>
            </a:r>
            <a:r>
              <a:rPr lang="en-US" altLang="en-US" sz="2800" dirty="0" smtClean="0"/>
              <a:t>reporting – AR IMIS</a:t>
            </a:r>
            <a:endParaRPr lang="en-GB" sz="2600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672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5" grpId="0" animBg="1"/>
      <p:bldP spid="36" grpId="0" animBg="1"/>
      <p:bldP spid="8225" grpId="0"/>
      <p:bldP spid="39" grpId="0" animBg="1"/>
      <p:bldP spid="8227" grpId="0"/>
      <p:bldP spid="41" grpId="0" animBg="1"/>
      <p:bldP spid="42" grpId="0" animBg="1"/>
      <p:bldP spid="8230" grpId="0"/>
      <p:bldP spid="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9" y="2106576"/>
            <a:ext cx="3322637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Excel front end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49" y="2072654"/>
            <a:ext cx="8587901" cy="327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49" y="2590551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48" y="2106576"/>
            <a:ext cx="8587901" cy="325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85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600" dirty="0" smtClean="0"/>
              <a:t>Additional resources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hlinkClick r:id="rId3"/>
              </a:rPr>
              <a:t>www.openimis.org</a:t>
            </a:r>
            <a:r>
              <a:rPr lang="en-US" dirty="0"/>
              <a:t> - Home of the </a:t>
            </a:r>
            <a:r>
              <a:rPr lang="en-US" dirty="0" err="1"/>
              <a:t>openIMIS</a:t>
            </a:r>
            <a:r>
              <a:rPr lang="en-US" dirty="0"/>
              <a:t> Initiative</a:t>
            </a:r>
          </a:p>
          <a:p>
            <a:endParaRPr lang="en-US" dirty="0"/>
          </a:p>
          <a:p>
            <a:r>
              <a:rPr lang="en-US" dirty="0"/>
              <a:t>Strategic direction given by a </a:t>
            </a:r>
            <a:r>
              <a:rPr lang="en-US" dirty="0">
                <a:hlinkClick r:id="rId4"/>
              </a:rPr>
              <a:t>Steering Group</a:t>
            </a:r>
            <a:endParaRPr lang="en-US" dirty="0"/>
          </a:p>
          <a:p>
            <a:endParaRPr lang="en-US" dirty="0"/>
          </a:p>
          <a:p>
            <a:r>
              <a:rPr lang="en-US" dirty="0"/>
              <a:t>Technical directions guided by a </a:t>
            </a:r>
            <a:r>
              <a:rPr lang="en-US" dirty="0">
                <a:hlinkClick r:id="rId5"/>
              </a:rPr>
              <a:t>Technical Advisory Group</a:t>
            </a:r>
            <a:endParaRPr lang="en-US" dirty="0"/>
          </a:p>
          <a:p>
            <a:endParaRPr lang="en-US" dirty="0">
              <a:hlinkClick r:id="rId6"/>
            </a:endParaRPr>
          </a:p>
          <a:p>
            <a:r>
              <a:rPr lang="en-US" dirty="0" err="1">
                <a:hlinkClick r:id="rId6"/>
              </a:rPr>
              <a:t>openIMIS</a:t>
            </a:r>
            <a:r>
              <a:rPr lang="en-US" dirty="0">
                <a:hlinkClick r:id="rId6"/>
              </a:rPr>
              <a:t> wiki</a:t>
            </a:r>
            <a:r>
              <a:rPr lang="en-US" dirty="0"/>
              <a:t> - Read more about </a:t>
            </a:r>
            <a:r>
              <a:rPr lang="en-US" dirty="0" err="1"/>
              <a:t>openIMIS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7"/>
              </a:rPr>
              <a:t>www.github.com/openimis</a:t>
            </a:r>
            <a:r>
              <a:rPr lang="en-US" dirty="0"/>
              <a:t> - Download software and source code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err="1">
                <a:hlinkClick r:id="rId8"/>
              </a:rPr>
              <a:t>openIMIS</a:t>
            </a:r>
            <a:r>
              <a:rPr lang="en-US" dirty="0">
                <a:hlinkClick r:id="rId8"/>
              </a:rPr>
              <a:t> Demo: demo.openimis.org</a:t>
            </a:r>
            <a:r>
              <a:rPr lang="en-US" dirty="0"/>
              <a:t> - use the demo now !</a:t>
            </a:r>
          </a:p>
          <a:p>
            <a:endParaRPr lang="en-US" dirty="0"/>
          </a:p>
          <a:p>
            <a:r>
              <a:rPr lang="en-US" dirty="0" err="1">
                <a:hlinkClick r:id="rId9"/>
              </a:rPr>
              <a:t>openIMIS</a:t>
            </a:r>
            <a:r>
              <a:rPr lang="en-US" dirty="0">
                <a:hlinkClick r:id="rId9"/>
              </a:rPr>
              <a:t> Service Desk</a:t>
            </a:r>
            <a:r>
              <a:rPr lang="en-US" dirty="0"/>
              <a:t>- report issues, bugs, or </a:t>
            </a:r>
            <a:r>
              <a:rPr lang="en-US" b="1" dirty="0"/>
              <a:t>feature requests 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9418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4568"/>
            <a:ext cx="10515600" cy="940411"/>
          </a:xfrm>
        </p:spPr>
        <p:txBody>
          <a:bodyPr/>
          <a:lstStyle/>
          <a:p>
            <a:pPr algn="ctr"/>
            <a:r>
              <a:rPr lang="en-GB" dirty="0"/>
              <a:t>Communication within </a:t>
            </a:r>
            <a:r>
              <a:rPr lang="en-GB" dirty="0" err="1"/>
              <a:t>openIMIS</a:t>
            </a:r>
            <a:endParaRPr lang="en-GB" dirty="0"/>
          </a:p>
        </p:txBody>
      </p:sp>
      <p:sp>
        <p:nvSpPr>
          <p:cNvPr id="7" name="Left-Right Arrow 6"/>
          <p:cNvSpPr/>
          <p:nvPr/>
        </p:nvSpPr>
        <p:spPr>
          <a:xfrm rot="1725237">
            <a:off x="3015080" y="5592329"/>
            <a:ext cx="1677987" cy="231775"/>
          </a:xfrm>
          <a:prstGeom prst="left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61" y="5490638"/>
            <a:ext cx="828769" cy="82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28" y="183832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853" y="4301202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7" y="4066309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8306242" y="2919259"/>
            <a:ext cx="5127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07" y="4020618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47762" y="1986522"/>
            <a:ext cx="1428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central server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87807" y="4957052"/>
            <a:ext cx="13922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on-line</a:t>
            </a:r>
          </a:p>
        </p:txBody>
      </p:sp>
      <p:pic>
        <p:nvPicPr>
          <p:cNvPr id="17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608" y="4263951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112" y="4229997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987" y="4216182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800868" y="4952077"/>
            <a:ext cx="1392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mobile</a:t>
            </a:r>
            <a:endParaRPr kumimoji="0" lang="cs-CZ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" name="Left-Right Arrow 20"/>
          <p:cNvSpPr/>
          <p:nvPr/>
        </p:nvSpPr>
        <p:spPr>
          <a:xfrm rot="1513374">
            <a:off x="6743703" y="2830564"/>
            <a:ext cx="1556362" cy="1983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7322679" y="5764384"/>
            <a:ext cx="1393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off-line</a:t>
            </a:r>
          </a:p>
        </p:txBody>
      </p:sp>
      <p:pic>
        <p:nvPicPr>
          <p:cNvPr id="25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56" y="4038382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19" y="4085358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7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66" y="4475758"/>
            <a:ext cx="7540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Left-Right Arrow 27"/>
          <p:cNvSpPr/>
          <p:nvPr/>
        </p:nvSpPr>
        <p:spPr>
          <a:xfrm rot="1829828">
            <a:off x="8877818" y="3725032"/>
            <a:ext cx="1116581" cy="20178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Left-Right Arrow 28"/>
          <p:cNvSpPr/>
          <p:nvPr/>
        </p:nvSpPr>
        <p:spPr>
          <a:xfrm rot="8305619">
            <a:off x="4274866" y="3472713"/>
            <a:ext cx="1139911" cy="1941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746825" y="3358358"/>
            <a:ext cx="790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Internet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673081" y="3494570"/>
            <a:ext cx="790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Internet</a:t>
            </a:r>
          </a:p>
        </p:txBody>
      </p:sp>
      <p:sp>
        <p:nvSpPr>
          <p:cNvPr id="32" name="Left-Right Arrow 31"/>
          <p:cNvSpPr/>
          <p:nvPr/>
        </p:nvSpPr>
        <p:spPr>
          <a:xfrm>
            <a:off x="5183524" y="4219284"/>
            <a:ext cx="3673592" cy="226546"/>
          </a:xfrm>
          <a:prstGeom prst="left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491533" y="3729084"/>
            <a:ext cx="890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physical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transport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13711" r="10977" b="19824"/>
          <a:stretch/>
        </p:blipFill>
        <p:spPr bwMode="auto">
          <a:xfrm>
            <a:off x="4332922" y="1986522"/>
            <a:ext cx="1141208" cy="75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5" descr="C:\Users\Nemec\AppData\Local\Microsoft\Windows\Temporary Internet Files\Content.IE5\Q4RYVWLE\MC900439798[1].pn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28" y="4436865"/>
            <a:ext cx="388867" cy="38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60" y="4467141"/>
            <a:ext cx="437594" cy="43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591545" y="2892265"/>
            <a:ext cx="790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Internet</a:t>
            </a:r>
          </a:p>
        </p:txBody>
      </p:sp>
      <p:pic>
        <p:nvPicPr>
          <p:cNvPr id="38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332" y="5486971"/>
            <a:ext cx="828769" cy="82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97" y="5486814"/>
            <a:ext cx="828769" cy="82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8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774826" y="3357564"/>
            <a:ext cx="4321175" cy="2879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38988" y="3933825"/>
            <a:ext cx="3529012" cy="2374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7654" name="Picture 3" descr="shot_0000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3933826"/>
            <a:ext cx="863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 descr="G:\screenshots\shot_0000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4365625"/>
            <a:ext cx="8651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5" descr="G:\screenshots\shot_0000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3933825"/>
            <a:ext cx="942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3933825"/>
            <a:ext cx="9350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7" descr="shot_0000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4365625"/>
            <a:ext cx="971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901" y="4218827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5785100" y="2899396"/>
            <a:ext cx="1339603" cy="89715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mobile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network</a:t>
            </a:r>
            <a:endParaRPr lang="cs-CZ" sz="1200" dirty="0">
              <a:solidFill>
                <a:srgbClr val="000000"/>
              </a:solidFill>
            </a:endParaRPr>
          </a:p>
        </p:txBody>
      </p:sp>
      <p:pic>
        <p:nvPicPr>
          <p:cNvPr id="27661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5" y="1726613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6670926" y="3221877"/>
            <a:ext cx="2889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>
          <a:xfrm rot="16375305">
            <a:off x="6363745" y="3922758"/>
            <a:ext cx="287337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7664" name="TextBox 15"/>
          <p:cNvSpPr txBox="1">
            <a:spLocks noChangeArrowheads="1"/>
          </p:cNvSpPr>
          <p:nvPr/>
        </p:nvSpPr>
        <p:spPr bwMode="auto">
          <a:xfrm>
            <a:off x="5656264" y="2085388"/>
            <a:ext cx="681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dirty="0">
                <a:solidFill>
                  <a:srgbClr val="000000"/>
                </a:solidFill>
              </a:rPr>
              <a:t>server</a:t>
            </a:r>
          </a:p>
        </p:txBody>
      </p:sp>
      <p:sp>
        <p:nvSpPr>
          <p:cNvPr id="27667" name="TextBox 19"/>
          <p:cNvSpPr txBox="1">
            <a:spLocks noChangeArrowheads="1"/>
          </p:cNvSpPr>
          <p:nvPr/>
        </p:nvSpPr>
        <p:spPr bwMode="auto">
          <a:xfrm>
            <a:off x="2279650" y="5300663"/>
            <a:ext cx="95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acquiring of </a:t>
            </a:r>
          </a:p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photos</a:t>
            </a:r>
          </a:p>
        </p:txBody>
      </p:sp>
      <p:sp>
        <p:nvSpPr>
          <p:cNvPr id="27668" name="TextBox 20"/>
          <p:cNvSpPr txBox="1">
            <a:spLocks noChangeArrowheads="1"/>
          </p:cNvSpPr>
          <p:nvPr/>
        </p:nvSpPr>
        <p:spPr bwMode="auto">
          <a:xfrm>
            <a:off x="3503614" y="5300663"/>
            <a:ext cx="815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renewal </a:t>
            </a:r>
          </a:p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of a policy</a:t>
            </a:r>
          </a:p>
        </p:txBody>
      </p:sp>
      <p:sp>
        <p:nvSpPr>
          <p:cNvPr id="27669" name="TextBox 21"/>
          <p:cNvSpPr txBox="1">
            <a:spLocks noChangeArrowheads="1"/>
          </p:cNvSpPr>
          <p:nvPr/>
        </p:nvSpPr>
        <p:spPr bwMode="auto">
          <a:xfrm>
            <a:off x="4656139" y="5300663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acquiring </a:t>
            </a:r>
          </a:p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of  feedbacks</a:t>
            </a:r>
          </a:p>
        </p:txBody>
      </p:sp>
      <p:sp>
        <p:nvSpPr>
          <p:cNvPr id="27670" name="TextBox 23"/>
          <p:cNvSpPr txBox="1">
            <a:spLocks noChangeArrowheads="1"/>
          </p:cNvSpPr>
          <p:nvPr/>
        </p:nvSpPr>
        <p:spPr bwMode="auto">
          <a:xfrm>
            <a:off x="7751764" y="5661025"/>
            <a:ext cx="93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retrieving</a:t>
            </a:r>
          </a:p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 of coverage</a:t>
            </a:r>
          </a:p>
        </p:txBody>
      </p:sp>
      <p:sp>
        <p:nvSpPr>
          <p:cNvPr id="27671" name="TextBox 24"/>
          <p:cNvSpPr txBox="1">
            <a:spLocks noChangeArrowheads="1"/>
          </p:cNvSpPr>
          <p:nvPr/>
        </p:nvSpPr>
        <p:spPr bwMode="auto">
          <a:xfrm>
            <a:off x="9191625" y="5661025"/>
            <a:ext cx="895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submission</a:t>
            </a:r>
          </a:p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 of bills</a:t>
            </a:r>
          </a:p>
        </p:txBody>
      </p:sp>
      <p:sp>
        <p:nvSpPr>
          <p:cNvPr id="26" name="Right Arrow 25"/>
          <p:cNvSpPr/>
          <p:nvPr/>
        </p:nvSpPr>
        <p:spPr>
          <a:xfrm rot="19880085">
            <a:off x="6097839" y="4687139"/>
            <a:ext cx="287337" cy="176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12615707">
            <a:off x="6890000" y="4710952"/>
            <a:ext cx="287338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 rot="17342181">
            <a:off x="6230346" y="2675070"/>
            <a:ext cx="287337" cy="176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8" name="Picture 49" descr="C:\Users\srivsi\AppData\Local\Microsoft\Windows\Temporary Internet Files\Content.IE5\Q1JJKK6W\how-to-make-an-ideas-community-work-defining-the-roles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52" y="2278064"/>
            <a:ext cx="1966712" cy="155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8412424" y="2780929"/>
            <a:ext cx="1226877" cy="1457383"/>
            <a:chOff x="7192103" y="4195700"/>
            <a:chExt cx="1556692" cy="1510540"/>
          </a:xfrm>
        </p:grpSpPr>
        <p:pic>
          <p:nvPicPr>
            <p:cNvPr id="31" name="Picture 71" descr="C:\Users\srivsi\AppData\Local\Microsoft\Windows\Temporary Internet Files\Content.IE5\YOC8F3O3\escape_health[1]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103" y="4366201"/>
              <a:ext cx="1556692" cy="134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C:\Users\srivsi\AppData\Local\Microsoft\Windows\Temporary Internet Files\Content.IE5\UTA0NKQV\16250-illustration-of-a-nurse-pv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27" y="4195700"/>
              <a:ext cx="450904" cy="50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19" y="3933826"/>
            <a:ext cx="1656979" cy="27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838200" y="944568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altLang="en-US" dirty="0"/>
              <a:t>Data transfer in insurance system using mobile phone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41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Product 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Overview of data flow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b="1" i="1" dirty="0"/>
              <a:t>Construction of a scheme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/>
              <a:t>Processes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Enrolment </a:t>
            </a:r>
            <a:r>
              <a:rPr lang="en-GB" sz="1800" dirty="0"/>
              <a:t>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Health Service </a:t>
            </a:r>
            <a:r>
              <a:rPr lang="en-GB" sz="1800" dirty="0"/>
              <a:t>Utilization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Claims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Renewal </a:t>
            </a:r>
            <a:r>
              <a:rPr lang="en-GB" sz="1800" dirty="0" smtClean="0"/>
              <a:t>Process</a:t>
            </a:r>
            <a:endParaRPr lang="en-GB" sz="1800" dirty="0"/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Reporting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3656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 smtClean="0"/>
              <a:t>Construction of a scheme - I</a:t>
            </a:r>
            <a:endParaRPr lang="en-GB" b="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24.04.2019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3" name="Picture 6" descr="C:\Users\srivsi\AppData\Local\Microsoft\Windows\Temporary Internet Files\Content.IE5\UTA0NKQV\hospital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813" y="2354885"/>
            <a:ext cx="2125263" cy="159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9756746" y="4941325"/>
            <a:ext cx="1055998" cy="1142257"/>
            <a:chOff x="7192103" y="4195700"/>
            <a:chExt cx="1556692" cy="1510540"/>
          </a:xfrm>
        </p:grpSpPr>
        <p:pic>
          <p:nvPicPr>
            <p:cNvPr id="15" name="Picture 71" descr="C:\Users\srivsi\AppData\Local\Microsoft\Windows\Temporary Internet Files\Content.IE5\YOC8F3O3\escape_health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103" y="4366201"/>
              <a:ext cx="1556692" cy="134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srivsi\AppData\Local\Microsoft\Windows\Temporary Internet Files\Content.IE5\UTA0NKQV\16250-illustration-of-a-nurse-pv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27" y="4195700"/>
              <a:ext cx="450904" cy="50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35" descr="C:\Users\srivsi\AppData\Local\Microsoft\Windows\Temporary Internet Files\Content.IE5\YOC8F3O3\Umbrella-34563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385" y="2180419"/>
            <a:ext cx="888531" cy="89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9" descr="C:\Users\srivsi\AppData\Local\Microsoft\Windows\Temporary Internet Files\Content.IE5\Q1JJKK6W\how-to-make-an-ideas-community-work-defining-the-roles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08" y="3632194"/>
            <a:ext cx="1602889" cy="114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1" descr="C:\Users\srivsi\AppData\Local\Microsoft\Windows\Temporary Internet Files\Content.IE5\MQ4LQITT\handshak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21" y="2815275"/>
            <a:ext cx="1336664" cy="90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843652" y="4978357"/>
            <a:ext cx="1084234" cy="1114660"/>
            <a:chOff x="7192103" y="4195700"/>
            <a:chExt cx="1556692" cy="1510540"/>
          </a:xfrm>
        </p:grpSpPr>
        <p:pic>
          <p:nvPicPr>
            <p:cNvPr id="21" name="Picture 71" descr="C:\Users\srivsi\AppData\Local\Microsoft\Windows\Temporary Internet Files\Content.IE5\YOC8F3O3\escape_health[1]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103" y="4366201"/>
              <a:ext cx="1556692" cy="134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:\Users\srivsi\AppData\Local\Microsoft\Windows\Temporary Internet Files\Content.IE5\UTA0NKQV\16250-illustration-of-a-nurse-pv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27" y="4195700"/>
              <a:ext cx="450904" cy="50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7205391" y="4361825"/>
            <a:ext cx="1219204" cy="779749"/>
            <a:chOff x="719395" y="1031234"/>
            <a:chExt cx="2396922" cy="1392515"/>
          </a:xfrm>
        </p:grpSpPr>
        <p:pic>
          <p:nvPicPr>
            <p:cNvPr id="24" name="Picture 23" descr="C:\Users\srivsi\AppData\Local\Microsoft\Windows\Temporary Internet Files\Content.IE5\1L3AV0ZX\large-Syringe-0-12338[1]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598" y="1620852"/>
              <a:ext cx="800053" cy="79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719395" y="1266568"/>
              <a:ext cx="1019332" cy="513263"/>
              <a:chOff x="719395" y="1266568"/>
              <a:chExt cx="1019332" cy="513263"/>
            </a:xfrm>
          </p:grpSpPr>
          <p:pic>
            <p:nvPicPr>
              <p:cNvPr id="28" name="Picture 65" descr="C:\Users\srivsi\AppData\Local\Microsoft\Windows\Temporary Internet Files\Content.IE5\YOC8F3O3\large-medical-pills-33.3-3630[1].gi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8727" y="1266568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6" descr="C:\Users\srivsi\AppData\Local\Microsoft\Windows\Temporary Internet Files\Content.IE5\MQ4LQITT\medical-pills-3630-large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395" y="1296327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68" descr="C:\Users\srivsi\AppData\Local\Microsoft\Windows\Temporary Internet Files\Content.IE5\O5536ILV\medium-medical-pills-0-3630[1].gif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770" y="1422231"/>
                <a:ext cx="360000" cy="3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6" name="Picture 73" descr="C:\Users\srivsi\AppData\Local\Microsoft\Windows\Temporary Internet Files\Content.IE5\YOC8F3O3\Análisis-de-sangre[1]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48" y="2004178"/>
              <a:ext cx="745904" cy="41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75" descr="C:\Users\srivsi\AppData\Local\Microsoft\Windows\Temporary Internet Files\Content.IE5\O5536ILV\xray-image[1].gif"/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449" y="1031234"/>
              <a:ext cx="828868" cy="82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9673475" y="2241169"/>
            <a:ext cx="1139270" cy="600883"/>
            <a:chOff x="719395" y="1031234"/>
            <a:chExt cx="2396922" cy="1392515"/>
          </a:xfrm>
        </p:grpSpPr>
        <p:pic>
          <p:nvPicPr>
            <p:cNvPr id="32" name="Picture 18" descr="C:\Users\srivsi\AppData\Local\Microsoft\Windows\Temporary Internet Files\Content.IE5\1L3AV0ZX\large-Syringe-0-12338[1].gif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598" y="1620852"/>
              <a:ext cx="800053" cy="79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719395" y="1266568"/>
              <a:ext cx="1019332" cy="513263"/>
              <a:chOff x="719395" y="1266568"/>
              <a:chExt cx="1019332" cy="513263"/>
            </a:xfrm>
          </p:grpSpPr>
          <p:pic>
            <p:nvPicPr>
              <p:cNvPr id="36" name="Picture 65" descr="C:\Users\srivsi\AppData\Local\Microsoft\Windows\Temporary Internet Files\Content.IE5\YOC8F3O3\large-medical-pills-33.3-3630[1].gif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8727" y="1266568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66" descr="C:\Users\srivsi\AppData\Local\Microsoft\Windows\Temporary Internet Files\Content.IE5\MQ4LQITT\medical-pills-3630-large[1]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395" y="1296327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68" descr="C:\Users\srivsi\AppData\Local\Microsoft\Windows\Temporary Internet Files\Content.IE5\O5536ILV\medium-medical-pills-0-3630[1].gif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770" y="1422231"/>
                <a:ext cx="360000" cy="3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4" name="Picture 73" descr="C:\Users\srivsi\AppData\Local\Microsoft\Windows\Temporary Internet Files\Content.IE5\YOC8F3O3\Análisis-de-sangre[1]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48" y="2004178"/>
              <a:ext cx="745904" cy="41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5" descr="C:\Users\srivsi\AppData\Local\Microsoft\Windows\Temporary Internet Files\Content.IE5\O5536ILV\xray-image[1].gif"/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449" y="1031234"/>
              <a:ext cx="828868" cy="82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10281442" y="2214210"/>
            <a:ext cx="615069" cy="798668"/>
            <a:chOff x="7456275" y="1294401"/>
            <a:chExt cx="1409328" cy="1985476"/>
          </a:xfrm>
        </p:grpSpPr>
        <p:pic>
          <p:nvPicPr>
            <p:cNvPr id="40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275" y="1309428"/>
              <a:ext cx="1409328" cy="197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294401"/>
              <a:ext cx="574954" cy="550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7997629" y="4493602"/>
            <a:ext cx="493458" cy="610003"/>
            <a:chOff x="7456275" y="1294401"/>
            <a:chExt cx="1409328" cy="1985476"/>
          </a:xfrm>
        </p:grpSpPr>
        <p:pic>
          <p:nvPicPr>
            <p:cNvPr id="43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275" y="1309428"/>
              <a:ext cx="1409328" cy="197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294401"/>
              <a:ext cx="574954" cy="550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10043529" y="4115251"/>
            <a:ext cx="1219204" cy="779749"/>
            <a:chOff x="719395" y="1031234"/>
            <a:chExt cx="2396922" cy="1392515"/>
          </a:xfrm>
        </p:grpSpPr>
        <p:pic>
          <p:nvPicPr>
            <p:cNvPr id="46" name="Picture 18" descr="C:\Users\srivsi\AppData\Local\Microsoft\Windows\Temporary Internet Files\Content.IE5\1L3AV0ZX\large-Syringe-0-12338[1]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598" y="1620852"/>
              <a:ext cx="800053" cy="79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Group 46"/>
            <p:cNvGrpSpPr/>
            <p:nvPr/>
          </p:nvGrpSpPr>
          <p:grpSpPr>
            <a:xfrm>
              <a:off x="719395" y="1266568"/>
              <a:ext cx="1019332" cy="513263"/>
              <a:chOff x="719395" y="1266568"/>
              <a:chExt cx="1019332" cy="513263"/>
            </a:xfrm>
          </p:grpSpPr>
          <p:pic>
            <p:nvPicPr>
              <p:cNvPr id="50" name="Picture 65" descr="C:\Users\srivsi\AppData\Local\Microsoft\Windows\Temporary Internet Files\Content.IE5\YOC8F3O3\large-medical-pills-33.3-3630[1].gi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8727" y="1266568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66" descr="C:\Users\srivsi\AppData\Local\Microsoft\Windows\Temporary Internet Files\Content.IE5\MQ4LQITT\medical-pills-3630-large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395" y="1296327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68" descr="C:\Users\srivsi\AppData\Local\Microsoft\Windows\Temporary Internet Files\Content.IE5\O5536ILV\medium-medical-pills-0-3630[1].gif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770" y="1422231"/>
                <a:ext cx="360000" cy="3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8" name="Picture 73" descr="C:\Users\srivsi\AppData\Local\Microsoft\Windows\Temporary Internet Files\Content.IE5\YOC8F3O3\Análisis-de-sangre[1]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48" y="2004178"/>
              <a:ext cx="745904" cy="41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75" descr="C:\Users\srivsi\AppData\Local\Microsoft\Windows\Temporary Internet Files\Content.IE5\O5536ILV\xray-image[1].gif"/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449" y="1031234"/>
              <a:ext cx="828868" cy="82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10722128" y="4207937"/>
            <a:ext cx="493458" cy="610003"/>
            <a:chOff x="7456275" y="1294401"/>
            <a:chExt cx="1409328" cy="1985476"/>
          </a:xfrm>
        </p:grpSpPr>
        <p:pic>
          <p:nvPicPr>
            <p:cNvPr id="54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275" y="1309428"/>
              <a:ext cx="1409328" cy="197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294401"/>
              <a:ext cx="574954" cy="550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111417" y="2354886"/>
            <a:ext cx="854654" cy="1456830"/>
            <a:chOff x="3111417" y="2354886"/>
            <a:chExt cx="854654" cy="1456830"/>
          </a:xfrm>
        </p:grpSpPr>
        <p:pic>
          <p:nvPicPr>
            <p:cNvPr id="57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417" y="2365912"/>
              <a:ext cx="854654" cy="1445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356" y="2354886"/>
              <a:ext cx="348667" cy="403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538443" y="4836092"/>
            <a:ext cx="690194" cy="580187"/>
            <a:chOff x="1538443" y="4836092"/>
            <a:chExt cx="690194" cy="580187"/>
          </a:xfrm>
        </p:grpSpPr>
        <p:pic>
          <p:nvPicPr>
            <p:cNvPr id="12" name="Picture 44" descr="C:\Users\srivsi\AppData\Local\Microsoft\Windows\Temporary Internet Files\Content.IE5\UTA0NKQV\0511-0809-0703-4604_Signing_a_Contract_Clip_Art_clipart_image[1]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443" y="4836092"/>
              <a:ext cx="583521" cy="580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890" y="5041036"/>
              <a:ext cx="342747" cy="328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0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9437" y="5499688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0334" y="5543383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9080" y="5552817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903" y="5627919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9603" y="5608610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2272" y="5611856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Left Arrow 65"/>
          <p:cNvSpPr/>
          <p:nvPr/>
        </p:nvSpPr>
        <p:spPr>
          <a:xfrm rot="760799">
            <a:off x="4601122" y="3602039"/>
            <a:ext cx="5349334" cy="36309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Left Arrow 66"/>
          <p:cNvSpPr/>
          <p:nvPr/>
        </p:nvSpPr>
        <p:spPr>
          <a:xfrm rot="21168811">
            <a:off x="4580618" y="2714858"/>
            <a:ext cx="3295934" cy="36309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Left Arrow 67"/>
          <p:cNvSpPr/>
          <p:nvPr/>
        </p:nvSpPr>
        <p:spPr>
          <a:xfrm rot="1307138">
            <a:off x="4665583" y="3594831"/>
            <a:ext cx="2915359" cy="3842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0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Price List -&gt; Medical Services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191" t="7995" r="10951" b="18757"/>
          <a:stretch/>
        </p:blipFill>
        <p:spPr>
          <a:xfrm>
            <a:off x="3222170" y="2189513"/>
            <a:ext cx="547866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Price List -&gt; Medical Items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190" t="8149" r="11190" b="18448"/>
          <a:stretch/>
        </p:blipFill>
        <p:spPr>
          <a:xfrm>
            <a:off x="3300928" y="2164465"/>
            <a:ext cx="5590143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Facilities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311" t="8304" r="10951" b="19222"/>
          <a:stretch/>
        </p:blipFill>
        <p:spPr>
          <a:xfrm>
            <a:off x="3091541" y="2164465"/>
            <a:ext cx="5789445" cy="41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MIS_master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openIMIS_master</Template>
  <TotalTime>0</TotalTime>
  <Words>629</Words>
  <Application>Microsoft Office PowerPoint</Application>
  <PresentationFormat>Widescreen</PresentationFormat>
  <Paragraphs>237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Poppins</vt:lpstr>
      <vt:lpstr>Poppins ExtraLight</vt:lpstr>
      <vt:lpstr>Poppins Light</vt:lpstr>
      <vt:lpstr>Poppins SemiBold</vt:lpstr>
      <vt:lpstr>Symbol</vt:lpstr>
      <vt:lpstr>openIMIS_master</vt:lpstr>
      <vt:lpstr>openIMIS Demo – Offline version   16.04.2019 </vt:lpstr>
      <vt:lpstr>Product Presentation Overview</vt:lpstr>
      <vt:lpstr>Communication within openIMIS</vt:lpstr>
      <vt:lpstr>PowerPoint Presentation</vt:lpstr>
      <vt:lpstr>Product Presentation Overview</vt:lpstr>
      <vt:lpstr>Construction of a scheme - I</vt:lpstr>
      <vt:lpstr>Price List -&gt; Medical Services</vt:lpstr>
      <vt:lpstr>Price List -&gt; Medical Items</vt:lpstr>
      <vt:lpstr>Health Facilities</vt:lpstr>
      <vt:lpstr>Products – I</vt:lpstr>
      <vt:lpstr>PowerPoint Presentation</vt:lpstr>
      <vt:lpstr>Product Presentation Overview</vt:lpstr>
      <vt:lpstr>Enrolment – I (Sample Process)</vt:lpstr>
      <vt:lpstr>Enrolment of other members in the household</vt:lpstr>
      <vt:lpstr>Mobile phone applications- Enrolment</vt:lpstr>
      <vt:lpstr>Product Presentation Overview</vt:lpstr>
      <vt:lpstr>Online/Offline querying of clients</vt:lpstr>
      <vt:lpstr>Use of mobile application</vt:lpstr>
      <vt:lpstr>Product Presentation Overview</vt:lpstr>
      <vt:lpstr>PowerPoint Presentation</vt:lpstr>
      <vt:lpstr>PowerPoint Presentation</vt:lpstr>
      <vt:lpstr>Product Presentation Overview</vt:lpstr>
      <vt:lpstr>Renewal and Feedback – I (Standard Process)</vt:lpstr>
      <vt:lpstr>Renewal and Feedback – II (Mobile phone supported)</vt:lpstr>
      <vt:lpstr>Product Presentation Overview</vt:lpstr>
      <vt:lpstr>PowerPoint Presentation</vt:lpstr>
      <vt:lpstr>PowerPoint Presentation</vt:lpstr>
      <vt:lpstr>Excel front end</vt:lpstr>
      <vt:lpstr>Additional resources</vt:lpstr>
    </vt:vector>
  </TitlesOfParts>
  <Company>Swiss TPH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Siddharth Srivastava</dc:creator>
  <cp:lastModifiedBy>Siddharth Srivastava</cp:lastModifiedBy>
  <cp:revision>141</cp:revision>
  <dcterms:created xsi:type="dcterms:W3CDTF">2018-12-07T13:39:12Z</dcterms:created>
  <dcterms:modified xsi:type="dcterms:W3CDTF">2019-04-24T11:52:42Z</dcterms:modified>
</cp:coreProperties>
</file>