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9" r:id="rId3"/>
    <p:sldId id="400" r:id="rId4"/>
    <p:sldId id="350" r:id="rId5"/>
    <p:sldId id="402" r:id="rId6"/>
    <p:sldId id="404" r:id="rId7"/>
    <p:sldId id="412" r:id="rId8"/>
    <p:sldId id="413" r:id="rId9"/>
    <p:sldId id="414" r:id="rId10"/>
    <p:sldId id="345" r:id="rId11"/>
    <p:sldId id="347" r:id="rId12"/>
    <p:sldId id="415" r:id="rId13"/>
    <p:sldId id="416" r:id="rId14"/>
    <p:sldId id="356" r:id="rId15"/>
    <p:sldId id="354" r:id="rId16"/>
    <p:sldId id="417" r:id="rId17"/>
    <p:sldId id="362" r:id="rId18"/>
    <p:sldId id="420" r:id="rId19"/>
    <p:sldId id="421" r:id="rId20"/>
    <p:sldId id="422" r:id="rId21"/>
    <p:sldId id="423" r:id="rId22"/>
    <p:sldId id="424" r:id="rId23"/>
    <p:sldId id="428" r:id="rId24"/>
    <p:sldId id="429" r:id="rId25"/>
    <p:sldId id="425" r:id="rId26"/>
    <p:sldId id="391" r:id="rId27"/>
    <p:sldId id="395" r:id="rId28"/>
    <p:sldId id="396" r:id="rId29"/>
    <p:sldId id="427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6" autoAdjust="0"/>
    <p:restoredTop sz="85995" autoAdjust="0"/>
  </p:normalViewPr>
  <p:slideViewPr>
    <p:cSldViewPr snapToGrid="0" snapToObjects="1">
      <p:cViewPr varScale="1">
        <p:scale>
          <a:sx n="99" d="100"/>
          <a:sy n="99" d="100"/>
        </p:scale>
        <p:origin x="10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24.04.2019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37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9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30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7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3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48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0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0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4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A869-8113-48D2-8995-BE59E19464E9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59C2-9EC6-4DD2-97DE-2E87190F5E5F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3ECD-A0D5-4071-971D-48D723805825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127-DA99-47D3-AFE1-9F9DFFD2B4DC}" type="datetime1">
              <a:rPr lang="de-DE" smtClean="0"/>
              <a:t>24.04.2019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1E14-AFC3-4053-A5FC-E56BD848B3A9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176E-0DC3-4153-B0FF-18DC9BE0F121}" type="datetime1">
              <a:rPr lang="de-DE" smtClean="0"/>
              <a:t>24.04.2019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B1EC-8A11-434C-B979-1321120B89BD}" type="datetime1">
              <a:rPr lang="de-DE" smtClean="0"/>
              <a:t>24.04.2019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7DAC-DEBC-48EC-9F0F-021BBBB1315D}" type="datetime1">
              <a:rPr lang="de-DE" smtClean="0"/>
              <a:t>24.04.2019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CC9821C3-3642-4BBE-87C8-ACDB8CEDDEFD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9.png"/><Relationship Id="rId3" Type="http://schemas.openxmlformats.org/officeDocument/2006/relationships/image" Target="../media/image73.wmf"/><Relationship Id="rId7" Type="http://schemas.openxmlformats.org/officeDocument/2006/relationships/image" Target="../media/image74.wmf"/><Relationship Id="rId12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77.png"/><Relationship Id="rId5" Type="http://schemas.openxmlformats.org/officeDocument/2006/relationships/image" Target="../media/image6.png"/><Relationship Id="rId10" Type="http://schemas.openxmlformats.org/officeDocument/2006/relationships/image" Target="../media/image76.jpeg"/><Relationship Id="rId4" Type="http://schemas.openxmlformats.org/officeDocument/2006/relationships/image" Target="../media/image8.wmf"/><Relationship Id="rId9" Type="http://schemas.openxmlformats.org/officeDocument/2006/relationships/image" Target="../media/image7.png"/><Relationship Id="rId1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13" Type="http://schemas.openxmlformats.org/officeDocument/2006/relationships/image" Target="../media/image87.png"/><Relationship Id="rId3" Type="http://schemas.openxmlformats.org/officeDocument/2006/relationships/image" Target="../media/image18.jpeg"/><Relationship Id="rId7" Type="http://schemas.openxmlformats.org/officeDocument/2006/relationships/image" Target="../media/image9.wmf"/><Relationship Id="rId12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5.png"/><Relationship Id="rId5" Type="http://schemas.openxmlformats.org/officeDocument/2006/relationships/image" Target="../media/image8.wmf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91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92.png"/><Relationship Id="rId9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8.jpeg"/><Relationship Id="rId7" Type="http://schemas.openxmlformats.org/officeDocument/2006/relationships/image" Target="../media/image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wmf"/><Relationship Id="rId5" Type="http://schemas.openxmlformats.org/officeDocument/2006/relationships/image" Target="../media/image6.png"/><Relationship Id="rId10" Type="http://schemas.openxmlformats.org/officeDocument/2006/relationships/image" Target="../media/image9.wmf"/><Relationship Id="rId4" Type="http://schemas.openxmlformats.org/officeDocument/2006/relationships/image" Target="../media/image5.png"/><Relationship Id="rId9" Type="http://schemas.openxmlformats.org/officeDocument/2006/relationships/image" Target="../media/image9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openimis.org/" TargetMode="External"/><Relationship Id="rId3" Type="http://schemas.openxmlformats.org/officeDocument/2006/relationships/hyperlink" Target="http://www.openimis.org/" TargetMode="External"/><Relationship Id="rId7" Type="http://schemas.openxmlformats.org/officeDocument/2006/relationships/hyperlink" Target="http://www.github.com/openimi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overview" TargetMode="External"/><Relationship Id="rId5" Type="http://schemas.openxmlformats.org/officeDocument/2006/relationships/hyperlink" Target="https://openimis.atlassian.net/wiki/spaces/OP/pages/40763404/Technical+advisory+group" TargetMode="External"/><Relationship Id="rId4" Type="http://schemas.openxmlformats.org/officeDocument/2006/relationships/hyperlink" Target="https://openimis.atlassian.net/wiki/spaces/OP/pages/40566794/Steering+Group" TargetMode="External"/><Relationship Id="rId9" Type="http://schemas.openxmlformats.org/officeDocument/2006/relationships/hyperlink" Target="https://openimis.atlassian.net/servicedesk/customer/portal/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19.jpeg"/><Relationship Id="rId5" Type="http://schemas.openxmlformats.org/officeDocument/2006/relationships/image" Target="../media/image16.emf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2.gif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0.png"/><Relationship Id="rId15" Type="http://schemas.openxmlformats.org/officeDocument/2006/relationships/image" Target="../media/image33.gif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Relationship Id="rId22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</a:t>
            </a:r>
            <a:r>
              <a:rPr lang="en-GB" sz="4800" dirty="0" smtClean="0"/>
              <a:t>version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</a:t>
            </a:r>
            <a:r>
              <a:rPr lang="en-GB" sz="2700" dirty="0" smtClean="0"/>
              <a:t>s</a:t>
            </a:r>
            <a:r>
              <a:rPr lang="en-GB" sz="2700" dirty="0" smtClean="0"/>
              <a:t>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24.04.2019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3478427" y="2137719"/>
            <a:ext cx="5665573" cy="409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3601505" y="2225054"/>
            <a:ext cx="5542497" cy="40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55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028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vs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57" y="3413448"/>
            <a:ext cx="1144949" cy="1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545034" y="2089010"/>
            <a:ext cx="1682507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Enrolment – I (Sample Process)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2" y="2698513"/>
            <a:ext cx="671527" cy="7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5420" y="263305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dirty="0">
                <a:solidFill>
                  <a:schemeClr val="tx1"/>
                </a:solidFill>
                <a:latin typeface="Calibri" pitchFamily="34" charset="0"/>
              </a:rPr>
              <a:t>			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85420" y="3899879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	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5420" y="821470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2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5056095"/>
            <a:ext cx="2246439" cy="12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http://smickworks.com/images/phone_capture_qr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3" y="2229805"/>
            <a:ext cx="1414784" cy="1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0558" y="3031513"/>
            <a:ext cx="7084243" cy="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5009" y="3069185"/>
            <a:ext cx="679025" cy="1487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Bent-Up Arrow 15"/>
          <p:cNvSpPr/>
          <p:nvPr/>
        </p:nvSpPr>
        <p:spPr>
          <a:xfrm flipH="1" flipV="1">
            <a:off x="3377693" y="4322146"/>
            <a:ext cx="2647316" cy="51562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7738449">
            <a:off x="6285028" y="3715665"/>
            <a:ext cx="787709" cy="1714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118212" y="5945078"/>
            <a:ext cx="558376" cy="90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4852902"/>
            <a:ext cx="1239743" cy="7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152" y="2502599"/>
            <a:ext cx="12065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100" b="1" dirty="0"/>
              <a:t>Collect contribution</a:t>
            </a:r>
            <a:endParaRPr lang="en-GB" sz="105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69" y="5171367"/>
            <a:ext cx="1862074" cy="11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190781" y="5855181"/>
            <a:ext cx="557146" cy="898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6" y="5643372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7" y="5634565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55" y="4324061"/>
            <a:ext cx="543764" cy="4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6200000">
            <a:off x="9154806" y="4065569"/>
            <a:ext cx="1482966" cy="1070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00" y="2272729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3161076" y="2920388"/>
            <a:ext cx="389880" cy="297593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5" y="2089010"/>
            <a:ext cx="1488822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8442937" y="3775864"/>
            <a:ext cx="2241210" cy="99702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C:\Users\srivsi\Desktop\Siddharth\IMIS\IMIS opensourcing GIZnSDC\Lamination car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 bwMode="auto">
          <a:xfrm>
            <a:off x="3980642" y="5122096"/>
            <a:ext cx="867226" cy="7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kern="0" dirty="0" smtClean="0"/>
              <a:t>Enrolment of other members in the household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3058939" y="2164465"/>
            <a:ext cx="5849194" cy="402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8797925" y="6545264"/>
            <a:ext cx="1511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B7FD98C-A4F5-4782-A6DC-CC5FF817F694}" type="slidenum">
              <a:rPr lang="en-GB" altLang="en-US" sz="1000">
                <a:solidFill>
                  <a:srgbClr val="000000"/>
                </a:solidFill>
              </a:rPr>
              <a:pPr algn="r" eaLnBrk="1" hangingPunct="1"/>
              <a:t>15</a:t>
            </a:fld>
            <a:endParaRPr lang="en-GB" altLang="en-US" sz="1000">
              <a:solidFill>
                <a:srgbClr val="000000"/>
              </a:solidFill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906726" y="2129313"/>
            <a:ext cx="3427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1.acquiring of a photo of an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by a mobile phone</a:t>
            </a:r>
          </a:p>
        </p:txBody>
      </p:sp>
      <p:sp>
        <p:nvSpPr>
          <p:cNvPr id="9" name="Right Arrow 8"/>
          <p:cNvSpPr/>
          <p:nvPr/>
        </p:nvSpPr>
        <p:spPr>
          <a:xfrm rot="2385264">
            <a:off x="3823970" y="4275254"/>
            <a:ext cx="1458838" cy="277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5608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76" y="47947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4715733" y="4001873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2.sending it on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 the central server</a:t>
            </a:r>
          </a:p>
        </p:txBody>
      </p:sp>
      <p:pic>
        <p:nvPicPr>
          <p:cNvPr id="256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05" y="3920022"/>
            <a:ext cx="3271021" cy="237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8384501" y="3010745"/>
            <a:ext cx="23891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3.assigning it to </a:t>
            </a: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the record of the </a:t>
            </a:r>
            <a:r>
              <a:rPr lang="en-GB" altLang="en-US" sz="1600" dirty="0" err="1">
                <a:solidFill>
                  <a:srgbClr val="000000"/>
                </a:solidFill>
                <a:cs typeface="Arial" charset="0"/>
              </a:rPr>
              <a:t>insuree</a:t>
            </a:r>
            <a:endParaRPr lang="en-GB" altLang="en-US" sz="1600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GB" altLang="en-US" sz="1600" dirty="0">
                <a:solidFill>
                  <a:srgbClr val="000000"/>
                </a:solidFill>
                <a:cs typeface="Arial" charset="0"/>
              </a:rPr>
              <a:t>(automatically)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4" y="2921995"/>
            <a:ext cx="1778966" cy="29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79" y="3465168"/>
            <a:ext cx="110723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132.148.151.32:88/Images/Updated/172000001_E00001_20170101_0.0_0.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4" y="4623568"/>
            <a:ext cx="766208" cy="6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</p:spPr>
        <p:txBody>
          <a:bodyPr>
            <a:normAutofit/>
          </a:bodyPr>
          <a:lstStyle/>
          <a:p>
            <a:r>
              <a:rPr lang="en-GB" altLang="en-US" dirty="0"/>
              <a:t>Mobile phone applications- Enrolment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67984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6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kern="0" dirty="0"/>
              <a:t>Online/Offline querying of </a:t>
            </a:r>
            <a:r>
              <a:rPr lang="en-GB" kern="0" dirty="0" smtClean="0"/>
              <a:t>clients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9" t="13766" r="11180" b="20447"/>
          <a:stretch/>
        </p:blipFill>
        <p:spPr bwMode="auto">
          <a:xfrm>
            <a:off x="3182588" y="2164465"/>
            <a:ext cx="6393022" cy="4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281324" y="2072654"/>
            <a:ext cx="160141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182588" y="2164465"/>
            <a:ext cx="6393021" cy="4166763"/>
            <a:chOff x="3182588" y="2164465"/>
            <a:chExt cx="6393021" cy="41667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0469" t="7317" r="10625" b="13212"/>
            <a:stretch/>
          </p:blipFill>
          <p:spPr>
            <a:xfrm>
              <a:off x="3182588" y="2164465"/>
              <a:ext cx="6393021" cy="4166763"/>
            </a:xfrm>
            <a:prstGeom prst="rect">
              <a:avLst/>
            </a:prstGeom>
          </p:spPr>
        </p:pic>
        <p:pic>
          <p:nvPicPr>
            <p:cNvPr id="717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622" y="3783226"/>
              <a:ext cx="910177" cy="774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3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dirty="0" smtClean="0"/>
              <a:t>Use </a:t>
            </a:r>
            <a:r>
              <a:rPr lang="en-GB" altLang="en-US" dirty="0"/>
              <a:t>of mobile </a:t>
            </a:r>
            <a:r>
              <a:rPr lang="en-GB" altLang="en-US" dirty="0" smtClean="0"/>
              <a:t>application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459031" y="1794087"/>
            <a:ext cx="4136349" cy="4276280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5400000">
            <a:off x="4815614" y="3612932"/>
            <a:ext cx="1973124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501" y="4704847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826308" y="4733767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2.send </a:t>
            </a:r>
            <a:r>
              <a:rPr lang="en-GB" altLang="en-US" sz="1600" dirty="0">
                <a:cs typeface="Arial" charset="0"/>
              </a:rPr>
              <a:t>it </a:t>
            </a:r>
            <a:r>
              <a:rPr lang="en-GB" altLang="en-US" sz="1600" dirty="0" smtClean="0">
                <a:cs typeface="Arial" charset="0"/>
              </a:rPr>
              <a:t>to</a:t>
            </a:r>
            <a:endParaRPr lang="en-GB" altLang="en-US" sz="1600" dirty="0">
              <a:cs typeface="Arial" charset="0"/>
            </a:endParaRPr>
          </a:p>
          <a:p>
            <a:pPr eaLnBrk="1" hangingPunct="1"/>
            <a:r>
              <a:rPr lang="en-GB" altLang="en-US" sz="1600" dirty="0">
                <a:cs typeface="Arial" charset="0"/>
              </a:rPr>
              <a:t> the central server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5312239" y="3570894"/>
            <a:ext cx="1944204" cy="3237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9046030" y="3268658"/>
            <a:ext cx="14913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3.retrieving </a:t>
            </a:r>
            <a:r>
              <a:rPr lang="en-GB" altLang="en-US" sz="1600" dirty="0">
                <a:cs typeface="Arial" charset="0"/>
              </a:rPr>
              <a:t>photo and information </a:t>
            </a:r>
          </a:p>
          <a:p>
            <a:pPr eaLnBrk="1" hangingPunct="1"/>
            <a:r>
              <a:rPr lang="en-GB" altLang="en-US" sz="1600" dirty="0">
                <a:cs typeface="Arial" charset="0"/>
              </a:rPr>
              <a:t>on </a:t>
            </a:r>
            <a:r>
              <a:rPr lang="en-GB" altLang="en-US" sz="1600" dirty="0" smtClean="0">
                <a:cs typeface="Arial" charset="0"/>
              </a:rPr>
              <a:t>coverage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945329" y="2244947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892226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829722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454273" y="3323795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23" y="190419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/>
          <p:cNvSpPr/>
          <p:nvPr/>
        </p:nvSpPr>
        <p:spPr>
          <a:xfrm rot="19880085">
            <a:off x="5510361" y="2372504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29905" y="2353838"/>
            <a:ext cx="1811765" cy="2719869"/>
            <a:chOff x="7129905" y="2353838"/>
            <a:chExt cx="1811765" cy="2719869"/>
          </a:xfrm>
        </p:grpSpPr>
        <p:pic>
          <p:nvPicPr>
            <p:cNvPr id="8" name="Picture 5" descr="G:\screenshots\shot_000038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05" y="2353838"/>
              <a:ext cx="1811765" cy="2719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21" y="3017273"/>
              <a:ext cx="519955" cy="75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7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10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3600" b="1" i="1" dirty="0" smtClean="0"/>
              <a:t>Overview of data flow</a:t>
            </a:r>
            <a:endParaRPr lang="en-GB" sz="3600" b="1" i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096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3984977" y="3857850"/>
            <a:ext cx="2571331" cy="2362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38647" y="2700105"/>
            <a:ext cx="2738210" cy="36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37504" y="187922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3" y="199538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56" y="507871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7094766" y="2107827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112" y="179242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544706" y="590955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99" y="313388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8952503" y="3385799"/>
            <a:ext cx="1636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m</a:t>
            </a:r>
            <a:r>
              <a:rPr lang="en-US" altLang="en-US" sz="1200" dirty="0" smtClean="0">
                <a:solidFill>
                  <a:schemeClr val="tx1"/>
                </a:solidFill>
              </a:rPr>
              <a:t>obile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9061905" y="4900556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off-line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78" y="524167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emec\AppData\Local\Microsoft\Windows\Temporary Internet Files\Content.IE5\CRO01UWX\MC9003915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2" y="4673902"/>
            <a:ext cx="879963" cy="77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Nemec\AppData\Local\Microsoft\Windows\Temporary Internet Files\Content.IE5\QB95URZW\MC900411406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5" y="2689383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87" y="360663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681655" y="2637933"/>
            <a:ext cx="1628775" cy="109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Internet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9065502" y="395039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4768995" y="4762696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8854536" y="2393233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health facility</a:t>
            </a:r>
          </a:p>
        </p:txBody>
      </p:sp>
      <p:pic>
        <p:nvPicPr>
          <p:cNvPr id="2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93" y="5078716"/>
            <a:ext cx="1045312" cy="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12386400">
            <a:off x="7643777" y="2919970"/>
            <a:ext cx="1004732" cy="14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2248809">
            <a:off x="6143931" y="3695704"/>
            <a:ext cx="2019497" cy="17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6200000">
            <a:off x="4830540" y="4137537"/>
            <a:ext cx="880202" cy="19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10800000">
            <a:off x="4942278" y="1976969"/>
            <a:ext cx="1257182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4004644">
            <a:off x="4891949" y="2407260"/>
            <a:ext cx="338138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6235247" y="4883796"/>
            <a:ext cx="1803400" cy="22383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5836039" y="5735443"/>
            <a:ext cx="2592388" cy="225425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08" y="5613140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4" y="5597455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3" y="5660776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48" y="5862808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7" y="5871634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16" y="5883041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9000" r="11671" b="24924"/>
          <a:stretch/>
        </p:blipFill>
        <p:spPr bwMode="auto">
          <a:xfrm>
            <a:off x="1666422" y="1907830"/>
            <a:ext cx="2561329" cy="1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682364" y="3710290"/>
            <a:ext cx="0" cy="647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6"/>
          <p:cNvSpPr txBox="1">
            <a:spLocks noChangeArrowheads="1"/>
          </p:cNvSpPr>
          <p:nvPr/>
        </p:nvSpPr>
        <p:spPr bwMode="auto">
          <a:xfrm>
            <a:off x="1801672" y="4373828"/>
            <a:ext cx="176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082" y="5078715"/>
            <a:ext cx="408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039622" y="577047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p</a:t>
            </a:r>
            <a:r>
              <a:rPr lang="en-US" altLang="en-US" sz="1200" dirty="0" smtClean="0">
                <a:solidFill>
                  <a:schemeClr val="tx1"/>
                </a:solidFill>
              </a:rPr>
              <a:t>aper forms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44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16" y="5078957"/>
            <a:ext cx="3254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Claims Process – I (Sample Process)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Oval Callout 6"/>
          <p:cNvSpPr/>
          <p:nvPr/>
        </p:nvSpPr>
        <p:spPr>
          <a:xfrm rot="6682757">
            <a:off x="6630600" y="1826546"/>
            <a:ext cx="4169743" cy="4492193"/>
          </a:xfrm>
          <a:prstGeom prst="wedgeEllipseCallout">
            <a:avLst>
              <a:gd name="adj1" fmla="val -17168"/>
              <a:gd name="adj2" fmla="val 65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5400000">
            <a:off x="4773336" y="3488720"/>
            <a:ext cx="2057682" cy="268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43" y="4651834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826308" y="4567276"/>
            <a:ext cx="1648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3. send it to the </a:t>
            </a:r>
          </a:p>
          <a:p>
            <a:pPr eaLnBrk="1" hangingPunct="1"/>
            <a:r>
              <a:rPr lang="en-GB" altLang="en-US" sz="1600" dirty="0" smtClean="0">
                <a:cs typeface="Arial" charset="0"/>
              </a:rPr>
              <a:t>central </a:t>
            </a:r>
            <a:r>
              <a:rPr lang="en-GB" altLang="en-US" sz="1600" dirty="0">
                <a:cs typeface="Arial" charset="0"/>
              </a:rPr>
              <a:t>server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9939327" y="3505721"/>
            <a:ext cx="12608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2. claim details entered</a:t>
            </a:r>
            <a:endParaRPr lang="en-GB" altLang="en-US" sz="1600" dirty="0">
              <a:cs typeface="Arial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945329" y="2078456"/>
            <a:ext cx="33062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cs typeface="Arial" charset="0"/>
              </a:rPr>
              <a:t>1. </a:t>
            </a:r>
            <a:r>
              <a:rPr lang="en-GB" altLang="en-US" sz="1600" dirty="0" err="1">
                <a:cs typeface="Arial" charset="0"/>
              </a:rPr>
              <a:t>i</a:t>
            </a:r>
            <a:r>
              <a:rPr lang="en-GB" altLang="en-US" sz="1600" dirty="0" err="1" smtClean="0">
                <a:cs typeface="Arial" charset="0"/>
              </a:rPr>
              <a:t>nsuree’s</a:t>
            </a:r>
            <a:r>
              <a:rPr lang="en-GB" altLang="en-US" sz="1600" dirty="0" smtClean="0">
                <a:cs typeface="Arial" charset="0"/>
              </a:rPr>
              <a:t> ID </a:t>
            </a:r>
            <a:r>
              <a:rPr lang="en-GB" altLang="en-US" sz="1600" dirty="0">
                <a:cs typeface="Arial" charset="0"/>
              </a:rPr>
              <a:t>number </a:t>
            </a:r>
            <a:r>
              <a:rPr lang="en-GB" altLang="en-US" sz="1600" dirty="0" smtClean="0">
                <a:cs typeface="Arial" charset="0"/>
              </a:rPr>
              <a:t>read by phone through QR code</a:t>
            </a:r>
            <a:endParaRPr lang="en-GB" altLang="en-US" sz="1600" dirty="0"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37" y="2725735"/>
            <a:ext cx="2094192" cy="149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G:\screenshots\shot_0000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2663231"/>
            <a:ext cx="1186632" cy="15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3454273" y="3157304"/>
            <a:ext cx="720725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72" y="194256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 rot="19880085">
            <a:off x="5510361" y="2206013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1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80" y="2367580"/>
            <a:ext cx="2528459" cy="337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altLang="en-US" dirty="0" smtClean="0"/>
              <a:t>Use of mobile application – claim submission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Renewal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20" y="5691649"/>
            <a:ext cx="371394" cy="44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80" y="864126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GB" dirty="0"/>
              <a:t>Renewal and Feedback – I (Standard Process)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A82F8-7E18-194C-BB26-7068D6A36273}" type="datetime1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24.04.2019</a:t>
            </a:fld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1932682"/>
            <a:ext cx="2069344" cy="1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96165" y="1937489"/>
            <a:ext cx="3985337" cy="4093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4760614" y="200037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-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245" y="2832376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039252" y="2197715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456710" y="2613793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682" y="307560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420" y="4448568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3339116" y="4690674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CHF office</a:t>
            </a:r>
          </a:p>
        </p:txBody>
      </p:sp>
      <p:pic>
        <p:nvPicPr>
          <p:cNvPr id="1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16" y="4599849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3973809" y="2937797"/>
            <a:ext cx="628591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325849">
            <a:off x="3689839" y="5123488"/>
            <a:ext cx="708347" cy="290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20296789">
            <a:off x="5857486" y="4289680"/>
            <a:ext cx="3730692" cy="31777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00" y="4947011"/>
            <a:ext cx="1053627" cy="8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0" y="3353880"/>
            <a:ext cx="1808702" cy="119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3857" r="10802" b="20332"/>
          <a:stretch/>
        </p:blipFill>
        <p:spPr bwMode="auto">
          <a:xfrm>
            <a:off x="810880" y="2054911"/>
            <a:ext cx="1777954" cy="1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2619582" y="2097661"/>
            <a:ext cx="892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Feedback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trigger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678930" y="4071492"/>
            <a:ext cx="833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Renewal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trigger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338146">
            <a:off x="6694810" y="2496339"/>
            <a:ext cx="2381221" cy="219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657449" y="5217180"/>
            <a:ext cx="132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Print out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generated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Renewal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list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offline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file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uploaded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to</a:t>
            </a: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 </a:t>
            </a:r>
            <a:r>
              <a:rPr kumimoji="0" lang="de-CH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phone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922" y="5143450"/>
            <a:ext cx="591252" cy="10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ight Arrow 27"/>
          <p:cNvSpPr/>
          <p:nvPr/>
        </p:nvSpPr>
        <p:spPr>
          <a:xfrm rot="5245088">
            <a:off x="9533061" y="4263544"/>
            <a:ext cx="1604274" cy="29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9598854" y="4914998"/>
            <a:ext cx="498883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25" y="5188994"/>
            <a:ext cx="456479" cy="4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loud"/>
          <p:cNvSpPr>
            <a:spLocks noChangeAspect="1" noEditPoints="1" noChangeArrowheads="1"/>
          </p:cNvSpPr>
          <p:nvPr/>
        </p:nvSpPr>
        <p:spPr bwMode="auto">
          <a:xfrm>
            <a:off x="5218786" y="3417896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 – data transfer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 rot="917237">
            <a:off x="4038012" y="3331115"/>
            <a:ext cx="1109479" cy="253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ight Arrow 32"/>
          <p:cNvSpPr/>
          <p:nvPr/>
        </p:nvSpPr>
        <p:spPr>
          <a:xfrm rot="20762179">
            <a:off x="7206945" y="3555515"/>
            <a:ext cx="1911325" cy="238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93" y="5697560"/>
            <a:ext cx="510455" cy="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310905" y="3571956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 rot="11865509">
            <a:off x="3987426" y="3639315"/>
            <a:ext cx="914277" cy="232127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 rot="12844047">
            <a:off x="6785922" y="4960001"/>
            <a:ext cx="2593166" cy="33999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32" y="5787573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467" y="5958433"/>
            <a:ext cx="228239" cy="2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ight Arrow 39"/>
          <p:cNvSpPr/>
          <p:nvPr/>
        </p:nvSpPr>
        <p:spPr>
          <a:xfrm rot="11320078">
            <a:off x="4099188" y="5352417"/>
            <a:ext cx="4368009" cy="335358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3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3179"/>
            <a:ext cx="10515600" cy="940411"/>
          </a:xfrm>
        </p:spPr>
        <p:txBody>
          <a:bodyPr>
            <a:normAutofit fontScale="90000"/>
          </a:bodyPr>
          <a:lstStyle/>
          <a:p>
            <a:r>
              <a:rPr lang="en-GB" dirty="0"/>
              <a:t>Renewal and Feedback – II (Mobile phone supported)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A82F8-7E18-194C-BB26-7068D6A36273}" type="datetime1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24.04.2019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98" y="3772323"/>
            <a:ext cx="1620482" cy="25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7625157" y="3335618"/>
            <a:ext cx="1965158" cy="296551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179" y="3335618"/>
            <a:ext cx="2418840" cy="2965511"/>
          </a:xfrm>
          <a:prstGeom prst="rect">
            <a:avLst/>
          </a:prstGeom>
        </p:spPr>
      </p:pic>
      <p:pic>
        <p:nvPicPr>
          <p:cNvPr id="10" name="Picture 3" descr="shot_0000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18" y="3335618"/>
            <a:ext cx="2418840" cy="29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4846286" y="3259487"/>
            <a:ext cx="786151" cy="152261"/>
          </a:xfrm>
          <a:prstGeom prst="rightArrow">
            <a:avLst>
              <a:gd name="adj1" fmla="val 4259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55" y="1949486"/>
            <a:ext cx="1080118" cy="108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92" y="3270302"/>
            <a:ext cx="478655" cy="4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16200000">
            <a:off x="5557645" y="3247329"/>
            <a:ext cx="761833" cy="152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032058" y="5563428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62906" y="3357389"/>
            <a:ext cx="1927408" cy="2943739"/>
            <a:chOff x="5097697" y="2779195"/>
            <a:chExt cx="2738904" cy="4209328"/>
          </a:xfrm>
        </p:grpSpPr>
        <p:pic>
          <p:nvPicPr>
            <p:cNvPr id="17" name="Picture 2" descr="C:\Users\srivsi\Desktop\Siddharth\IMIS\IMIS opensourcing GIZnSDC\20160629_17182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697" y="2779195"/>
              <a:ext cx="2738903" cy="4209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srivsi\Desktop\Siddharth\IMIS\IMIS opensourcing GIZnSDC\20160629_171919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14" b="-566"/>
            <a:stretch/>
          </p:blipFill>
          <p:spPr bwMode="auto">
            <a:xfrm>
              <a:off x="5097698" y="5836239"/>
              <a:ext cx="2738903" cy="1121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ight Arrow 18"/>
          <p:cNvSpPr/>
          <p:nvPr/>
        </p:nvSpPr>
        <p:spPr>
          <a:xfrm>
            <a:off x="6840370" y="5563429"/>
            <a:ext cx="488438" cy="238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6005334" y="1999039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4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722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938" t="8537" r="11405" b="20325"/>
          <a:stretch/>
        </p:blipFill>
        <p:spPr>
          <a:xfrm>
            <a:off x="3003668" y="2037931"/>
            <a:ext cx="5795948" cy="408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956168" y="2794884"/>
            <a:ext cx="2269690" cy="1646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003668" y="2578293"/>
            <a:ext cx="4620290" cy="28803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944292" y="5786693"/>
            <a:ext cx="673100" cy="2889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/>
              <a:t>Generating </a:t>
            </a:r>
            <a:r>
              <a:rPr lang="en-US" altLang="en-US" sz="2800" dirty="0" smtClean="0"/>
              <a:t>pre configured reports</a:t>
            </a:r>
            <a:endParaRPr lang="en-GB" sz="2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079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owchart: Magnetic Disk 46"/>
          <p:cNvSpPr/>
          <p:nvPr/>
        </p:nvSpPr>
        <p:spPr>
          <a:xfrm>
            <a:off x="1469759" y="5191355"/>
            <a:ext cx="1362075" cy="88265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External data sources (</a:t>
            </a:r>
            <a:r>
              <a:rPr lang="en-US" sz="1200" b="1" dirty="0" err="1">
                <a:solidFill>
                  <a:schemeClr val="tx1"/>
                </a:solidFill>
              </a:rPr>
              <a:t>eg</a:t>
            </a:r>
            <a:r>
              <a:rPr lang="en-US" sz="1200" b="1" dirty="0">
                <a:solidFill>
                  <a:schemeClr val="tx1"/>
                </a:solidFill>
              </a:rPr>
              <a:t>. DHIS)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59" y="2508481"/>
            <a:ext cx="935037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Slide Number Placeholder 3"/>
          <p:cNvSpPr txBox="1">
            <a:spLocks/>
          </p:cNvSpPr>
          <p:nvPr/>
        </p:nvSpPr>
        <p:spPr bwMode="auto">
          <a:xfrm>
            <a:off x="8797925" y="6545264"/>
            <a:ext cx="15113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B6A7E8-F50E-4DA3-995D-255E5F459C64}" type="slidenum">
              <a:rPr lang="en-GB" altLang="en-US" sz="10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6959601" y="5373689"/>
            <a:ext cx="1381125" cy="198437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194902" y="1939493"/>
            <a:ext cx="1873305" cy="12553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400" dirty="0"/>
              <a:t>mobile</a:t>
            </a:r>
          </a:p>
          <a:p>
            <a:pPr>
              <a:defRPr/>
            </a:pPr>
            <a:r>
              <a:rPr lang="en-US" sz="1400" dirty="0"/>
              <a:t>network</a:t>
            </a:r>
            <a:endParaRPr lang="cs-CZ" sz="1400" dirty="0"/>
          </a:p>
        </p:txBody>
      </p:sp>
      <p:pic>
        <p:nvPicPr>
          <p:cNvPr id="8201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339" y="4933950"/>
            <a:ext cx="1076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64" y="2476501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59" y="3682259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4914901"/>
            <a:ext cx="5905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9253209" y="1944917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6" y="45434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Box 14"/>
          <p:cNvSpPr txBox="1">
            <a:spLocks noChangeArrowheads="1"/>
          </p:cNvSpPr>
          <p:nvPr/>
        </p:nvSpPr>
        <p:spPr bwMode="auto">
          <a:xfrm>
            <a:off x="6338888" y="2167753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server</a:t>
            </a: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8208" name="TextBox 15"/>
          <p:cNvSpPr txBox="1">
            <a:spLocks noChangeArrowheads="1"/>
          </p:cNvSpPr>
          <p:nvPr/>
        </p:nvSpPr>
        <p:spPr bwMode="auto">
          <a:xfrm>
            <a:off x="4476750" y="5721351"/>
            <a:ext cx="1392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on-line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(thin)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0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993" y="3632298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79" y="3552650"/>
            <a:ext cx="574433" cy="57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67" y="3545048"/>
            <a:ext cx="575834" cy="57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TextBox 19"/>
          <p:cNvSpPr txBox="1">
            <a:spLocks noChangeArrowheads="1"/>
          </p:cNvSpPr>
          <p:nvPr/>
        </p:nvSpPr>
        <p:spPr bwMode="auto">
          <a:xfrm>
            <a:off x="9479221" y="4185497"/>
            <a:ext cx="1228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mobile phone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 rot="19756064">
            <a:off x="7334461" y="2645168"/>
            <a:ext cx="908053" cy="2239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8214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295" y="4933950"/>
            <a:ext cx="10763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Box 24"/>
          <p:cNvSpPr txBox="1">
            <a:spLocks noChangeArrowheads="1"/>
          </p:cNvSpPr>
          <p:nvPr/>
        </p:nvSpPr>
        <p:spPr bwMode="auto">
          <a:xfrm>
            <a:off x="8888414" y="5797551"/>
            <a:ext cx="1393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off-line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 (thick) clients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821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4975226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34001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1" y="4837113"/>
            <a:ext cx="75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eft-Right Arrow 30"/>
          <p:cNvSpPr/>
          <p:nvPr/>
        </p:nvSpPr>
        <p:spPr>
          <a:xfrm rot="5400000">
            <a:off x="9402862" y="3198295"/>
            <a:ext cx="565150" cy="196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Left-Right Arrow 33"/>
          <p:cNvSpPr/>
          <p:nvPr/>
        </p:nvSpPr>
        <p:spPr>
          <a:xfrm rot="16200000">
            <a:off x="6342857" y="4414837"/>
            <a:ext cx="935037" cy="1873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Flowchart: Magnetic Disk 34"/>
          <p:cNvSpPr/>
          <p:nvPr/>
        </p:nvSpPr>
        <p:spPr>
          <a:xfrm>
            <a:off x="5164138" y="2947989"/>
            <a:ext cx="1395412" cy="10239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</a:rPr>
              <a:t>Operational database of IMIS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501508" y="1936981"/>
            <a:ext cx="3313112" cy="30940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5" name="TextBox 36"/>
          <p:cNvSpPr txBox="1">
            <a:spLocks noChangeArrowheads="1"/>
          </p:cNvSpPr>
          <p:nvPr/>
        </p:nvSpPr>
        <p:spPr bwMode="auto">
          <a:xfrm>
            <a:off x="2627046" y="4516667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AR-IMIS</a:t>
            </a:r>
            <a:endParaRPr lang="en-GB" altLang="en-US" sz="1800" b="1">
              <a:solidFill>
                <a:schemeClr val="tx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3987799" y="3612492"/>
            <a:ext cx="1055689" cy="42204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27" name="TextBox 39"/>
          <p:cNvSpPr txBox="1">
            <a:spLocks noChangeArrowheads="1"/>
          </p:cNvSpPr>
          <p:nvPr/>
        </p:nvSpPr>
        <p:spPr bwMode="auto">
          <a:xfrm>
            <a:off x="4232008" y="3691168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chemeClr val="tx1"/>
                </a:solidFill>
              </a:rPr>
              <a:t>ETL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1" name="Flowchart: Magnetic Disk 40"/>
          <p:cNvSpPr/>
          <p:nvPr/>
        </p:nvSpPr>
        <p:spPr>
          <a:xfrm>
            <a:off x="2293670" y="3429230"/>
            <a:ext cx="1574800" cy="93980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IMIS Data Warehouse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2801670" y="3145067"/>
            <a:ext cx="533400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8230" name="TextBox 43"/>
          <p:cNvSpPr txBox="1">
            <a:spLocks noChangeArrowheads="1"/>
          </p:cNvSpPr>
          <p:nvPr/>
        </p:nvSpPr>
        <p:spPr bwMode="auto">
          <a:xfrm>
            <a:off x="2498458" y="2092555"/>
            <a:ext cx="1370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Front-end (Excel)</a:t>
            </a:r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0" name="Right Arrow 39"/>
          <p:cNvSpPr/>
          <p:nvPr/>
        </p:nvSpPr>
        <p:spPr>
          <a:xfrm rot="7448357">
            <a:off x="1823580" y="4597401"/>
            <a:ext cx="737572" cy="33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sz="1200" b="1">
              <a:solidFill>
                <a:schemeClr val="tx1"/>
              </a:solidFill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/>
              <a:t>Customizable </a:t>
            </a:r>
            <a:r>
              <a:rPr lang="en-US" altLang="en-US" sz="2800" dirty="0" smtClean="0"/>
              <a:t>reporting – AR IMIS</a:t>
            </a:r>
            <a:endParaRPr lang="en-GB" sz="26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2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 animBg="1"/>
      <p:bldP spid="36" grpId="0" animBg="1"/>
      <p:bldP spid="8225" grpId="0"/>
      <p:bldP spid="39" grpId="0" animBg="1"/>
      <p:bldP spid="8227" grpId="0"/>
      <p:bldP spid="41" grpId="0" animBg="1"/>
      <p:bldP spid="42" grpId="0" animBg="1"/>
      <p:bldP spid="8230" grpId="0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2106576"/>
            <a:ext cx="3322637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Excel front end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9" y="2072654"/>
            <a:ext cx="8587901" cy="32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9" y="2590551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8" y="2106576"/>
            <a:ext cx="8587901" cy="325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600" dirty="0" smtClean="0"/>
              <a:t>Additional resources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www.openimis.org</a:t>
            </a:r>
            <a:r>
              <a:rPr lang="en-US" dirty="0"/>
              <a:t> - Home of the </a:t>
            </a:r>
            <a:r>
              <a:rPr lang="en-US" dirty="0" err="1"/>
              <a:t>openIMIS</a:t>
            </a:r>
            <a:r>
              <a:rPr lang="en-US" dirty="0"/>
              <a:t> Initiative</a:t>
            </a:r>
          </a:p>
          <a:p>
            <a:endParaRPr lang="en-US" dirty="0"/>
          </a:p>
          <a:p>
            <a:r>
              <a:rPr lang="en-US" dirty="0"/>
              <a:t>Strategic direction given by a </a:t>
            </a:r>
            <a:r>
              <a:rPr lang="en-US" dirty="0">
                <a:hlinkClick r:id="rId4"/>
              </a:rPr>
              <a:t>Steering Group</a:t>
            </a:r>
            <a:endParaRPr lang="en-US" dirty="0"/>
          </a:p>
          <a:p>
            <a:endParaRPr lang="en-US" dirty="0"/>
          </a:p>
          <a:p>
            <a:r>
              <a:rPr lang="en-US" dirty="0"/>
              <a:t>Technical directions guided by a </a:t>
            </a:r>
            <a:r>
              <a:rPr lang="en-US" dirty="0">
                <a:hlinkClick r:id="rId5"/>
              </a:rPr>
              <a:t>Technical Advisory Group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 err="1">
                <a:hlinkClick r:id="rId6"/>
              </a:rPr>
              <a:t>openIMIS</a:t>
            </a:r>
            <a:r>
              <a:rPr lang="en-US" dirty="0">
                <a:hlinkClick r:id="rId6"/>
              </a:rPr>
              <a:t> wiki</a:t>
            </a:r>
            <a:r>
              <a:rPr lang="en-US" dirty="0"/>
              <a:t> - Read more about </a:t>
            </a:r>
            <a:r>
              <a:rPr lang="en-US" dirty="0" err="1"/>
              <a:t>openIMIS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www.github.com/openimis</a:t>
            </a:r>
            <a:r>
              <a:rPr lang="en-US" dirty="0"/>
              <a:t> - Download software and source code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>
                <a:hlinkClick r:id="rId8"/>
              </a:rPr>
              <a:t>openIMIS</a:t>
            </a:r>
            <a:r>
              <a:rPr lang="en-US" dirty="0">
                <a:hlinkClick r:id="rId8"/>
              </a:rPr>
              <a:t> Demo: demo.openimis.org</a:t>
            </a:r>
            <a:r>
              <a:rPr lang="en-US" dirty="0"/>
              <a:t> - use the demo now !</a:t>
            </a:r>
          </a:p>
          <a:p>
            <a:endParaRPr lang="en-US" dirty="0"/>
          </a:p>
          <a:p>
            <a:r>
              <a:rPr lang="en-US" dirty="0" err="1">
                <a:hlinkClick r:id="rId9"/>
              </a:rPr>
              <a:t>openIMIS</a:t>
            </a:r>
            <a:r>
              <a:rPr lang="en-US" dirty="0">
                <a:hlinkClick r:id="rId9"/>
              </a:rPr>
              <a:t> Service Desk</a:t>
            </a:r>
            <a:r>
              <a:rPr lang="en-US" dirty="0"/>
              <a:t>- report issues, bugs, or </a:t>
            </a:r>
            <a:r>
              <a:rPr lang="en-US" b="1" dirty="0"/>
              <a:t>feature requests 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1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568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Communication within </a:t>
            </a:r>
            <a:r>
              <a:rPr lang="en-GB" dirty="0" err="1"/>
              <a:t>openIMIS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725237">
            <a:off x="3015080" y="5592329"/>
            <a:ext cx="1677987" cy="231775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1" y="5490638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8" y="183832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3" y="43012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" y="406630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8306242" y="2919259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7" y="402061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7762" y="1986522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7807" y="4957052"/>
            <a:ext cx="1392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on-line</a:t>
            </a:r>
          </a:p>
        </p:txBody>
      </p:sp>
      <p:pic>
        <p:nvPicPr>
          <p:cNvPr id="1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8" y="426395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12" y="422999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7" y="4216182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0868" y="4952077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</a:t>
            </a:r>
            <a:endParaRPr kumimoji="0" lang="cs-CZ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1513374">
            <a:off x="6743703" y="2830564"/>
            <a:ext cx="1556362" cy="19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322679" y="5764384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off-line</a:t>
            </a:r>
          </a:p>
        </p:txBody>
      </p:sp>
      <p:pic>
        <p:nvPicPr>
          <p:cNvPr id="25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6" y="403838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9" y="408535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4475758"/>
            <a:ext cx="754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 rot="1829828">
            <a:off x="8877818" y="3725032"/>
            <a:ext cx="1116581" cy="2017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 rot="8305619">
            <a:off x="4274866" y="3472713"/>
            <a:ext cx="1139911" cy="1941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46825" y="3358358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73081" y="3494570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5183524" y="4219284"/>
            <a:ext cx="3673592" cy="226546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91533" y="3729084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physical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transport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4332922" y="1986522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C:\Users\Nemec\AppData\Local\Microsoft\Windows\Temporary Internet Files\Content.IE5\Q4RYVWLE\MC900439798[1]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8" y="4436865"/>
            <a:ext cx="388867" cy="3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60" y="4467141"/>
            <a:ext cx="43759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91545" y="2892265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pic>
        <p:nvPicPr>
          <p:cNvPr id="3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2" y="5486971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97" y="5486814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774826" y="3357564"/>
            <a:ext cx="4321175" cy="287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38988" y="3933825"/>
            <a:ext cx="3529012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7654" name="Picture 3" descr="shot_0000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933826"/>
            <a:ext cx="863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 descr="G:\screenshots\shot_0000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365625"/>
            <a:ext cx="8651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 descr="G:\screenshots\shot_0000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3933825"/>
            <a:ext cx="942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933825"/>
            <a:ext cx="9350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" descr="shot_000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65625"/>
            <a:ext cx="971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01" y="421882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5785100" y="2899396"/>
            <a:ext cx="1339603" cy="89715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mobile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network</a:t>
            </a:r>
            <a:endParaRPr lang="cs-CZ" sz="1200" dirty="0">
              <a:solidFill>
                <a:srgbClr val="000000"/>
              </a:solidFill>
            </a:endParaRPr>
          </a:p>
        </p:txBody>
      </p:sp>
      <p:pic>
        <p:nvPicPr>
          <p:cNvPr id="27661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5" y="1726613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670926" y="3221877"/>
            <a:ext cx="2889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 rot="16375305">
            <a:off x="6363745" y="3922758"/>
            <a:ext cx="287337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5656264" y="2085388"/>
            <a:ext cx="681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27667" name="TextBox 19"/>
          <p:cNvSpPr txBox="1">
            <a:spLocks noChangeArrowheads="1"/>
          </p:cNvSpPr>
          <p:nvPr/>
        </p:nvSpPr>
        <p:spPr bwMode="auto">
          <a:xfrm>
            <a:off x="2279650" y="5300663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acquiring of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photos</a:t>
            </a:r>
          </a:p>
        </p:txBody>
      </p:sp>
      <p:sp>
        <p:nvSpPr>
          <p:cNvPr id="27668" name="TextBox 20"/>
          <p:cNvSpPr txBox="1">
            <a:spLocks noChangeArrowheads="1"/>
          </p:cNvSpPr>
          <p:nvPr/>
        </p:nvSpPr>
        <p:spPr bwMode="auto">
          <a:xfrm>
            <a:off x="3503614" y="5300663"/>
            <a:ext cx="815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renewal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a policy</a:t>
            </a:r>
          </a:p>
        </p:txBody>
      </p:sp>
      <p:sp>
        <p:nvSpPr>
          <p:cNvPr id="27669" name="TextBox 21"/>
          <p:cNvSpPr txBox="1">
            <a:spLocks noChangeArrowheads="1"/>
          </p:cNvSpPr>
          <p:nvPr/>
        </p:nvSpPr>
        <p:spPr bwMode="auto">
          <a:xfrm>
            <a:off x="4656139" y="5300663"/>
            <a:ext cx="1000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acquiring 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of  feedbacks</a:t>
            </a:r>
          </a:p>
        </p:txBody>
      </p:sp>
      <p:sp>
        <p:nvSpPr>
          <p:cNvPr id="27670" name="TextBox 23"/>
          <p:cNvSpPr txBox="1">
            <a:spLocks noChangeArrowheads="1"/>
          </p:cNvSpPr>
          <p:nvPr/>
        </p:nvSpPr>
        <p:spPr bwMode="auto">
          <a:xfrm>
            <a:off x="7751764" y="56610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retrieving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coverage</a:t>
            </a:r>
          </a:p>
        </p:txBody>
      </p:sp>
      <p:sp>
        <p:nvSpPr>
          <p:cNvPr id="27671" name="TextBox 24"/>
          <p:cNvSpPr txBox="1">
            <a:spLocks noChangeArrowheads="1"/>
          </p:cNvSpPr>
          <p:nvPr/>
        </p:nvSpPr>
        <p:spPr bwMode="auto">
          <a:xfrm>
            <a:off x="9191625" y="5661025"/>
            <a:ext cx="895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submission</a:t>
            </a:r>
          </a:p>
          <a:p>
            <a:pPr eaLnBrk="1" hangingPunct="1"/>
            <a:r>
              <a:rPr lang="en-GB" altLang="en-US" sz="1000" b="1">
                <a:solidFill>
                  <a:srgbClr val="000000"/>
                </a:solidFill>
              </a:rPr>
              <a:t> of bills</a:t>
            </a:r>
          </a:p>
        </p:txBody>
      </p:sp>
      <p:sp>
        <p:nvSpPr>
          <p:cNvPr id="26" name="Right Arrow 25"/>
          <p:cNvSpPr/>
          <p:nvPr/>
        </p:nvSpPr>
        <p:spPr>
          <a:xfrm rot="19880085">
            <a:off x="6097839" y="4687139"/>
            <a:ext cx="287337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12615707">
            <a:off x="6890000" y="4710952"/>
            <a:ext cx="287338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17342181">
            <a:off x="6230346" y="2675070"/>
            <a:ext cx="287337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2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2" y="2278064"/>
            <a:ext cx="1966712" cy="155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8412424" y="2780929"/>
            <a:ext cx="1226877" cy="1457383"/>
            <a:chOff x="7192103" y="4195700"/>
            <a:chExt cx="1556692" cy="1510540"/>
          </a:xfrm>
        </p:grpSpPr>
        <p:pic>
          <p:nvPicPr>
            <p:cNvPr id="3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119" y="3933826"/>
            <a:ext cx="1656979" cy="27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838200" y="944568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GB" altLang="en-US" dirty="0"/>
              <a:t>Data transfer in insurance system using mobile phone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1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Reporting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656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Construction of a scheme - I</a:t>
            </a:r>
            <a:endParaRPr lang="en-GB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24.04.2019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3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3" y="2354885"/>
            <a:ext cx="2125263" cy="15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756746" y="4941325"/>
            <a:ext cx="1055998" cy="1142257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5" y="2180419"/>
            <a:ext cx="888531" cy="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8" y="3632194"/>
            <a:ext cx="1602889" cy="1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1" y="2815275"/>
            <a:ext cx="1336664" cy="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843652" y="4978357"/>
            <a:ext cx="1084234" cy="1114660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205391" y="4361825"/>
            <a:ext cx="1219204" cy="779749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9673475" y="2241169"/>
            <a:ext cx="1139270" cy="600883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0281442" y="2214210"/>
            <a:ext cx="615069" cy="798668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997629" y="4493602"/>
            <a:ext cx="493458" cy="610003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0043529" y="4115251"/>
            <a:ext cx="1219204" cy="779749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722128" y="4207937"/>
            <a:ext cx="493458" cy="610003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11417" y="2354886"/>
            <a:ext cx="854654" cy="1456830"/>
            <a:chOff x="3111417" y="2354886"/>
            <a:chExt cx="854654" cy="1456830"/>
          </a:xfrm>
        </p:grpSpPr>
        <p:pic>
          <p:nvPicPr>
            <p:cNvPr id="57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38443" y="4836092"/>
            <a:ext cx="690194" cy="580187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37" y="5499688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34" y="5543383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9080" y="5552817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903" y="5627919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03" y="5608610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2272" y="5611856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eft Arrow 65"/>
          <p:cNvSpPr/>
          <p:nvPr/>
        </p:nvSpPr>
        <p:spPr>
          <a:xfrm rot="760799">
            <a:off x="4601122" y="3602039"/>
            <a:ext cx="53493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 rot="21168811">
            <a:off x="4580618" y="2714858"/>
            <a:ext cx="32959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Arrow 67"/>
          <p:cNvSpPr/>
          <p:nvPr/>
        </p:nvSpPr>
        <p:spPr>
          <a:xfrm rot="1307138">
            <a:off x="4665583" y="3594831"/>
            <a:ext cx="2915359" cy="384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3222170" y="2189513"/>
            <a:ext cx="547866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3300928" y="2164465"/>
            <a:ext cx="559014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3091541" y="2164465"/>
            <a:ext cx="5789445" cy="41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629</Words>
  <Application>Microsoft Office PowerPoint</Application>
  <PresentationFormat>Widescreen</PresentationFormat>
  <Paragraphs>237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24.04.2019 </vt:lpstr>
      <vt:lpstr>Product Presentation Overview</vt:lpstr>
      <vt:lpstr>Communication within openIMIS</vt:lpstr>
      <vt:lpstr>PowerPoint Presentation</vt:lpstr>
      <vt:lpstr>Product Presentation Overview</vt:lpstr>
      <vt:lpstr>Construction of a scheme - I</vt:lpstr>
      <vt:lpstr>Price List -&gt; Medical Services</vt:lpstr>
      <vt:lpstr>Price List -&gt; Medical Items</vt:lpstr>
      <vt:lpstr>Health Facilities</vt:lpstr>
      <vt:lpstr>Products – I</vt:lpstr>
      <vt:lpstr>PowerPoint Presentation</vt:lpstr>
      <vt:lpstr>Product Presentation Overview</vt:lpstr>
      <vt:lpstr>Enrolment – I (Sample Process)</vt:lpstr>
      <vt:lpstr>Enrolment of other members in the household</vt:lpstr>
      <vt:lpstr>Mobile phone applications- Enrolment</vt:lpstr>
      <vt:lpstr>Product Presentation Overview</vt:lpstr>
      <vt:lpstr>Online/Offline querying of clients</vt:lpstr>
      <vt:lpstr>Use of mobile application</vt:lpstr>
      <vt:lpstr>Product Presentation Overview</vt:lpstr>
      <vt:lpstr>PowerPoint Presentation</vt:lpstr>
      <vt:lpstr>PowerPoint Presentation</vt:lpstr>
      <vt:lpstr>Product Presentation Overview</vt:lpstr>
      <vt:lpstr>Renewal and Feedback – I (Standard Process)</vt:lpstr>
      <vt:lpstr>Renewal and Feedback – II (Mobile phone supported)</vt:lpstr>
      <vt:lpstr>Product Presentation Overview</vt:lpstr>
      <vt:lpstr>PowerPoint Presentation</vt:lpstr>
      <vt:lpstr>PowerPoint Presentation</vt:lpstr>
      <vt:lpstr>Excel front end</vt:lpstr>
      <vt:lpstr>Additional resources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143</cp:revision>
  <dcterms:created xsi:type="dcterms:W3CDTF">2018-12-07T13:39:12Z</dcterms:created>
  <dcterms:modified xsi:type="dcterms:W3CDTF">2019-04-24T12:13:00Z</dcterms:modified>
</cp:coreProperties>
</file>