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39" r:id="rId3"/>
    <p:sldId id="400" r:id="rId4"/>
    <p:sldId id="350" r:id="rId5"/>
    <p:sldId id="341" r:id="rId6"/>
    <p:sldId id="342" r:id="rId7"/>
    <p:sldId id="402" r:id="rId8"/>
    <p:sldId id="404" r:id="rId9"/>
    <p:sldId id="403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345" r:id="rId21"/>
    <p:sldId id="346" r:id="rId22"/>
    <p:sldId id="347" r:id="rId23"/>
    <p:sldId id="415" r:id="rId24"/>
    <p:sldId id="416" r:id="rId25"/>
    <p:sldId id="355" r:id="rId26"/>
    <p:sldId id="356" r:id="rId27"/>
    <p:sldId id="357" r:id="rId28"/>
    <p:sldId id="358" r:id="rId29"/>
    <p:sldId id="354" r:id="rId30"/>
    <p:sldId id="417" r:id="rId31"/>
    <p:sldId id="418" r:id="rId32"/>
    <p:sldId id="362" r:id="rId33"/>
    <p:sldId id="420" r:id="rId34"/>
    <p:sldId id="421" r:id="rId35"/>
    <p:sldId id="422" r:id="rId36"/>
    <p:sldId id="368" r:id="rId37"/>
    <p:sldId id="369" r:id="rId38"/>
    <p:sldId id="371" r:id="rId39"/>
    <p:sldId id="373" r:id="rId40"/>
    <p:sldId id="374" r:id="rId41"/>
    <p:sldId id="375" r:id="rId42"/>
    <p:sldId id="376" r:id="rId43"/>
    <p:sldId id="378" r:id="rId44"/>
    <p:sldId id="380" r:id="rId45"/>
    <p:sldId id="381" r:id="rId46"/>
    <p:sldId id="382" r:id="rId47"/>
    <p:sldId id="383" r:id="rId48"/>
    <p:sldId id="423" r:id="rId49"/>
    <p:sldId id="424" r:id="rId50"/>
    <p:sldId id="385" r:id="rId51"/>
    <p:sldId id="386" r:id="rId52"/>
    <p:sldId id="387" r:id="rId53"/>
    <p:sldId id="389" r:id="rId54"/>
    <p:sldId id="388" r:id="rId55"/>
    <p:sldId id="425" r:id="rId56"/>
    <p:sldId id="391" r:id="rId57"/>
    <p:sldId id="392" r:id="rId58"/>
    <p:sldId id="393" r:id="rId59"/>
    <p:sldId id="395" r:id="rId60"/>
    <p:sldId id="396" r:id="rId61"/>
    <p:sldId id="427" r:id="rId6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6" autoAdjust="0"/>
    <p:restoredTop sz="85995" autoAdjust="0"/>
  </p:normalViewPr>
  <p:slideViewPr>
    <p:cSldViewPr snapToGrid="0" snapToObjects="1">
      <p:cViewPr>
        <p:scale>
          <a:sx n="75" d="100"/>
          <a:sy n="75" d="100"/>
        </p:scale>
        <p:origin x="324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1F81A-8498-3A4C-860F-40737845AAF0}" type="datetimeFigureOut">
              <a:rPr lang="de-DE" smtClean="0"/>
              <a:t>16.04.2019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98ABF-1AB6-DE49-A9A6-7EBB17D8BE6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1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3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248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7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74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1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511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>
                <a:solidFill>
                  <a:schemeClr val="tx1"/>
                </a:solidFill>
              </a:rPr>
              <a:t>After reviewing is accomplished and feedback gathered, claims can be sent to valuation-processed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56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348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87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3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53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03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8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98ABF-1AB6-DE49-A9A6-7EBB17D8BE6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67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98ABF-1AB6-DE49-A9A6-7EBB17D8BE6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55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33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74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Configuration</a:t>
            </a:r>
            <a:endParaRPr lang="de-CH" dirty="0" smtClean="0"/>
          </a:p>
          <a:p>
            <a:r>
              <a:rPr lang="de-CH" dirty="0" smtClean="0"/>
              <a:t>Split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process</a:t>
            </a:r>
            <a:endParaRPr lang="de-CH" baseline="0" dirty="0" smtClean="0"/>
          </a:p>
          <a:p>
            <a:r>
              <a:rPr lang="de-CH" baseline="0" dirty="0" smtClean="0"/>
              <a:t>Reporting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9C5A3-A91B-4F9D-8B6A-471B2D10D7D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901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94FACC-9A39-4DA1-AF2B-82684A44F31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12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B18FB27-42E0-284F-8BC6-3D025426D2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89FAB4-1EE9-3940-BB55-A2083FA83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80773"/>
            <a:ext cx="9144000" cy="2387600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/>
          <a:lstStyle>
            <a:lvl1pPr algn="ctr">
              <a:defRPr sz="6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de-DE" dirty="0" err="1" smtClean="0"/>
              <a:t>openIMIS</a:t>
            </a:r>
            <a:r>
              <a:rPr lang="de-DE" dirty="0" smtClean="0"/>
              <a:t> </a:t>
            </a:r>
            <a:r>
              <a:rPr lang="de-DE" dirty="0" err="1" smtClean="0"/>
              <a:t>Generic</a:t>
            </a:r>
            <a:r>
              <a:rPr lang="de-DE" dirty="0" smtClean="0"/>
              <a:t> Training Approach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82F92D-6907-CE45-97F2-CB51EBFE0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0448"/>
            <a:ext cx="9144000" cy="1655762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buNone/>
              <a:defRPr sz="1800" b="0" i="0"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5F22D5-F5C2-CF4F-82C8-120C447CB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24" y="768214"/>
            <a:ext cx="1691351" cy="17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3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D232F73-696F-B24C-8E4D-7039843450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1A6AD8C-A040-3F4D-A16F-861DC13FC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6041"/>
            <a:ext cx="5181600" cy="4000921"/>
          </a:xfrm>
        </p:spPr>
        <p:txBody>
          <a:bodyPr>
            <a:noAutofit/>
          </a:bodyPr>
          <a:lstStyle>
            <a:lvl1pPr marL="0" indent="0">
              <a:buNone/>
              <a:defRPr lang="de-DE" sz="1200" b="0" i="0" smtClean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A6C929-E4DF-8742-9F78-931FF6466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7"/>
            <a:ext cx="1409700" cy="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A869-8113-48D2-8995-BE59E19464E9}" type="datetime1">
              <a:rPr lang="de-DE" smtClean="0"/>
              <a:t>16.04.2019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208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65BC6-95DA-3F48-BF65-C5E7CCCF9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Contents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7216DD-2CF0-5247-A898-4D1031478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aseline="0"/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lvl="1"/>
            <a:endParaRPr lang="en-US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300BFD-D844-9842-A98E-FDBEDB7E7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9C2-9EC6-4DD2-97DE-2E87190F5E5F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7E9B01-2145-DB4D-90C0-FE8CC55F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5C545E5-C7BF-D64D-87F1-7981E9539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77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A9FBBF1-2128-0D46-A903-D4383F5E4CF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EF33ECA-2998-6E4B-AE2D-2D3C6B6F6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67500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4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D232F73-696F-B24C-8E4D-7039843450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518EEE-8038-AC46-B178-6850618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/>
          <a:lstStyle>
            <a:lvl1pPr algn="ctr">
              <a:defRPr sz="6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461E53-3DDD-3042-B451-43C390AC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BAD0A3-FBA4-9647-B602-38897102E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7"/>
            <a:ext cx="1409700" cy="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8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65BC6-95DA-3F48-BF65-C5E7CCCF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7216DD-2CF0-5247-A898-4D1031478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endParaRPr lang="en-US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300BFD-D844-9842-A98E-FDBEDB7E7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3ECD-A0D5-4071-971D-48D723805825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7E9B01-2145-DB4D-90C0-FE8CC55F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5C545E5-C7BF-D64D-87F1-7981E9539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77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A9FBBF1-2128-0D46-A903-D4383F5E4CF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EF33ECA-2998-6E4B-AE2D-2D3C6B6F6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5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E2CCA-CF02-5743-A416-A289D4D5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E6B7A6-870F-5949-8848-F27FCA77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A127-DA99-47D3-AFE1-9F9DFFD2B4DC}" type="datetime1">
              <a:rPr lang="de-DE" smtClean="0"/>
              <a:t>16.04.2019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D04E6D-824C-CA4A-8678-8E240733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F5F41F-7EAB-D343-9AD6-4E650724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t>‹#›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A50E75-4AF1-1440-98AC-6D7B898E4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6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65BC6-95DA-3F48-BF65-C5E7CCCF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7216DD-2CF0-5247-A898-4D1031478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endParaRPr lang="en-US" dirty="0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300BFD-D844-9842-A98E-FDBEDB7E7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D1E14-AFC3-4053-A5FC-E56BD848B3A9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7E9B01-2145-DB4D-90C0-FE8CC55F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5C545E5-C7BF-D64D-87F1-7981E9539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77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A9FBBF1-2128-0D46-A903-D4383F5E4CF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EF33ECA-2998-6E4B-AE2D-2D3C6B6F6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51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E2CCA-CF02-5743-A416-A289D4D5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F97C85-F75B-394B-B9A8-498A7AC56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6041"/>
            <a:ext cx="5181600" cy="4000921"/>
          </a:xfrm>
        </p:spPr>
        <p:txBody>
          <a:bodyPr/>
          <a:lstStyle>
            <a:lvl1pPr algn="ctr">
              <a:defRPr baseline="0"/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>
              <a:defRPr/>
            </a:lvl3pPr>
          </a:lstStyle>
          <a:p>
            <a:pPr lvl="0"/>
            <a:endParaRPr lang="en-US" dirty="0" smtClean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942077-9076-BD45-82A4-8F713976759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76041"/>
            <a:ext cx="5181600" cy="4000921"/>
          </a:xfrm>
        </p:spPr>
        <p:txBody>
          <a:bodyPr/>
          <a:lstStyle>
            <a:lvl1pPr algn="ctr">
              <a:defRPr/>
            </a:lvl1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E6B7A6-870F-5949-8848-F27FCA771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2176E-0DC3-4153-B0FF-18DC9BE0F121}" type="datetime1">
              <a:rPr lang="de-DE" smtClean="0"/>
              <a:t>16.04.2019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D04E6D-824C-CA4A-8678-8E240733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F5F41F-7EAB-D343-9AD6-4E650724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t>‹#›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A50E75-4AF1-1440-98AC-6D7B898E4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7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613CF-6DC7-EF4E-A41B-78295C63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224801-83C3-FD4A-9F2D-DB633819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B1EC-8A11-434C-B979-1321120B89BD}" type="datetime1">
              <a:rPr lang="de-DE" smtClean="0"/>
              <a:t>16.04.2019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6868E9-4FB5-D24A-B901-41F1FCCF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4F39F7-1ED7-DB46-A4E6-DCB6D1D5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FE8E75-B035-2345-8EC0-D192FC9EB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9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A25366-F27F-014D-80AE-4C0F93A7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7DAC-DEBC-48EC-9F0F-021BBBB1315D}" type="datetime1">
              <a:rPr lang="de-DE" smtClean="0"/>
              <a:t>16.04.2019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6E91EE-04A7-6545-AEAC-1FA0457E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40ABEB-8F0B-4042-BFEC-FC32772A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107A4E-F480-B840-99A1-E7A94FEEA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" y="296376"/>
            <a:ext cx="1409700" cy="4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8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28167B-32A2-0448-8CFF-4DF40AEA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3466F-B552-DA42-A04B-EAFA1317B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64465"/>
            <a:ext cx="10515600" cy="4012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AF2E70-6F05-9641-B535-C481861ED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>
                <a:solidFill>
                  <a:schemeClr val="accent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CC9821C3-3642-4BBE-87C8-ACDB8CEDDEFD}" type="datetime1">
              <a:rPr lang="de-DE" smtClean="0"/>
              <a:t>16.04.2019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6CC905-7515-524F-9C91-FD40AEF85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1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F2C558-D589-9546-A818-9AD8B89D1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77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A9FBBF1-2128-0D46-A903-D4383F5E4CF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91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  <p:sldLayoutId id="2147483662" r:id="rId7"/>
    <p:sldLayoutId id="2147483654" r:id="rId8"/>
    <p:sldLayoutId id="2147483655" r:id="rId9"/>
    <p:sldLayoutId id="2147483660" r:id="rId10"/>
    <p:sldLayoutId id="214748366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accent5"/>
          </a:solidFill>
          <a:latin typeface="Poppins" pitchFamily="2" charset="77"/>
          <a:ea typeface="+mn-ea"/>
          <a:cs typeface="Poppins" pitchFamily="2" charset="77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800" b="0" i="0" kern="1200">
          <a:solidFill>
            <a:schemeClr val="accent5"/>
          </a:solidFill>
          <a:latin typeface="Poppins" pitchFamily="2" charset="77"/>
          <a:ea typeface="+mn-ea"/>
          <a:cs typeface="Poppins" pitchFamily="2" charset="77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itchFamily="2" charset="2"/>
        <a:buNone/>
        <a:defRPr sz="1800" b="0" i="0" kern="1200">
          <a:solidFill>
            <a:schemeClr val="accent6"/>
          </a:solidFill>
          <a:latin typeface="Poppins Light" pitchFamily="2" charset="77"/>
          <a:ea typeface="+mn-ea"/>
          <a:cs typeface="Poppins Light" pitchFamily="2" charset="77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Symbol" pitchFamily="2" charset="2"/>
        <a:buNone/>
        <a:defRPr sz="1800" b="0" i="0" kern="1200">
          <a:solidFill>
            <a:schemeClr val="accent6"/>
          </a:solidFill>
          <a:latin typeface="Poppins ExtraLight" pitchFamily="2" charset="77"/>
          <a:ea typeface="+mn-ea"/>
          <a:cs typeface="Poppins Extra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wmf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image" Target="../media/image114.png"/><Relationship Id="rId3" Type="http://schemas.openxmlformats.org/officeDocument/2006/relationships/image" Target="../media/image108.wmf"/><Relationship Id="rId7" Type="http://schemas.openxmlformats.org/officeDocument/2006/relationships/image" Target="../media/image109.wmf"/><Relationship Id="rId12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11" Type="http://schemas.openxmlformats.org/officeDocument/2006/relationships/image" Target="../media/image112.png"/><Relationship Id="rId5" Type="http://schemas.openxmlformats.org/officeDocument/2006/relationships/image" Target="../media/image6.png"/><Relationship Id="rId10" Type="http://schemas.openxmlformats.org/officeDocument/2006/relationships/image" Target="../media/image111.jpeg"/><Relationship Id="rId4" Type="http://schemas.openxmlformats.org/officeDocument/2006/relationships/image" Target="../media/image8.wmf"/><Relationship Id="rId9" Type="http://schemas.openxmlformats.org/officeDocument/2006/relationships/image" Target="../media/image7.png"/><Relationship Id="rId1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16.emf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5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png"/><Relationship Id="rId5" Type="http://schemas.openxmlformats.org/officeDocument/2006/relationships/image" Target="../media/image6.png"/><Relationship Id="rId10" Type="http://schemas.openxmlformats.org/officeDocument/2006/relationships/image" Target="../media/image139.png"/><Relationship Id="rId4" Type="http://schemas.openxmlformats.org/officeDocument/2006/relationships/image" Target="../media/image8.wmf"/><Relationship Id="rId9" Type="http://schemas.openxmlformats.org/officeDocument/2006/relationships/image" Target="../media/image138.png"/><Relationship Id="rId14" Type="http://schemas.openxmlformats.org/officeDocument/2006/relationships/image" Target="../media/image9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1.jpeg"/><Relationship Id="rId7" Type="http://schemas.openxmlformats.org/officeDocument/2006/relationships/image" Target="../media/image8.w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wmf"/><Relationship Id="rId5" Type="http://schemas.openxmlformats.org/officeDocument/2006/relationships/image" Target="../media/image6.png"/><Relationship Id="rId10" Type="http://schemas.openxmlformats.org/officeDocument/2006/relationships/image" Target="../media/image9.wmf"/><Relationship Id="rId4" Type="http://schemas.openxmlformats.org/officeDocument/2006/relationships/image" Target="../media/image5.png"/><Relationship Id="rId9" Type="http://schemas.openxmlformats.org/officeDocument/2006/relationships/image" Target="../media/image1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demo.openimis.org/" TargetMode="External"/><Relationship Id="rId3" Type="http://schemas.openxmlformats.org/officeDocument/2006/relationships/hyperlink" Target="http://www.openimis.org/" TargetMode="External"/><Relationship Id="rId7" Type="http://schemas.openxmlformats.org/officeDocument/2006/relationships/hyperlink" Target="http://www.github.com/openimi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imis.atlassian.net/wiki/spaces/OP/overview" TargetMode="External"/><Relationship Id="rId5" Type="http://schemas.openxmlformats.org/officeDocument/2006/relationships/hyperlink" Target="https://openimis.atlassian.net/wiki/spaces/OP/pages/40763404/Technical+advisory+group" TargetMode="External"/><Relationship Id="rId4" Type="http://schemas.openxmlformats.org/officeDocument/2006/relationships/hyperlink" Target="https://openimis.atlassian.net/wiki/spaces/OP/pages/40566794/Steering+Group" TargetMode="External"/><Relationship Id="rId9" Type="http://schemas.openxmlformats.org/officeDocument/2006/relationships/hyperlink" Target="https://openimis.atlassian.net/servicedesk/customer/portal/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4.gif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0.png"/><Relationship Id="rId15" Type="http://schemas.openxmlformats.org/officeDocument/2006/relationships/image" Target="../media/image35.gif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24.gif"/><Relationship Id="rId3" Type="http://schemas.openxmlformats.org/officeDocument/2006/relationships/image" Target="../media/image47.png"/><Relationship Id="rId21" Type="http://schemas.openxmlformats.org/officeDocument/2006/relationships/image" Target="../media/image6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4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18.jpeg"/><Relationship Id="rId15" Type="http://schemas.openxmlformats.org/officeDocument/2006/relationships/image" Target="../media/image35.gif"/><Relationship Id="rId10" Type="http://schemas.openxmlformats.org/officeDocument/2006/relationships/image" Target="../media/image53.png"/><Relationship Id="rId19" Type="http://schemas.openxmlformats.org/officeDocument/2006/relationships/image" Target="../media/image58.jpeg"/><Relationship Id="rId4" Type="http://schemas.openxmlformats.org/officeDocument/2006/relationships/image" Target="../media/image48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01800" y="297447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4800" dirty="0" err="1" smtClean="0"/>
              <a:t>openIMIS</a:t>
            </a:r>
            <a:r>
              <a:rPr lang="en-GB" sz="4800" dirty="0" smtClean="0"/>
              <a:t> Demo – Offline version</a:t>
            </a:r>
            <a:br>
              <a:rPr lang="en-GB" sz="4800" dirty="0" smtClean="0"/>
            </a:br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/>
              <a:t/>
            </a:r>
            <a:br>
              <a:rPr lang="en-GB" sz="4800" dirty="0"/>
            </a:br>
            <a:r>
              <a:rPr lang="en-GB" sz="2000" dirty="0" smtClean="0"/>
              <a:t>16.04.2019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20650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Locations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53" t="7869" r="11072" b="17916"/>
          <a:stretch/>
        </p:blipFill>
        <p:spPr>
          <a:xfrm>
            <a:off x="3309167" y="2164465"/>
            <a:ext cx="5573666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Payers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53" t="8149" r="11072" b="17983"/>
          <a:stretch/>
        </p:blipFill>
        <p:spPr>
          <a:xfrm>
            <a:off x="3512457" y="2164465"/>
            <a:ext cx="5631543" cy="41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Claim </a:t>
            </a:r>
            <a:r>
              <a:rPr lang="de-CH" dirty="0" err="1" smtClean="0"/>
              <a:t>administrators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833" t="8149" r="11072" b="17673"/>
          <a:stretch/>
        </p:blipFill>
        <p:spPr>
          <a:xfrm>
            <a:off x="3293258" y="2164465"/>
            <a:ext cx="5605483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Enrolment</a:t>
            </a:r>
            <a:r>
              <a:rPr lang="de-CH" dirty="0" smtClean="0"/>
              <a:t> </a:t>
            </a:r>
            <a:r>
              <a:rPr lang="de-CH" dirty="0" err="1" smtClean="0"/>
              <a:t>Officers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28" t="8149" r="11190" b="18603"/>
          <a:stretch/>
        </p:blipFill>
        <p:spPr>
          <a:xfrm>
            <a:off x="3396343" y="2205675"/>
            <a:ext cx="5457371" cy="39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Users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190" t="8149" r="11072" b="18448"/>
          <a:stretch/>
        </p:blipFill>
        <p:spPr>
          <a:xfrm>
            <a:off x="3338286" y="2204773"/>
            <a:ext cx="559871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Medical Items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953" t="7995" r="11072" b="19841"/>
          <a:stretch/>
        </p:blipFill>
        <p:spPr>
          <a:xfrm>
            <a:off x="3207659" y="2197462"/>
            <a:ext cx="5704115" cy="40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Medical Services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310" t="8149" r="11072" b="19067"/>
          <a:stretch/>
        </p:blipFill>
        <p:spPr>
          <a:xfrm>
            <a:off x="3309258" y="2164465"/>
            <a:ext cx="5776114" cy="41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Price List -&gt; Medical Services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191" t="7995" r="10951" b="18757"/>
          <a:stretch/>
        </p:blipFill>
        <p:spPr>
          <a:xfrm>
            <a:off x="3222170" y="2189513"/>
            <a:ext cx="547866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Price List -&gt; Medical Items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190" t="8149" r="11190" b="18448"/>
          <a:stretch/>
        </p:blipFill>
        <p:spPr>
          <a:xfrm>
            <a:off x="3300928" y="2164465"/>
            <a:ext cx="559014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Health</a:t>
            </a:r>
            <a:r>
              <a:rPr lang="de-CH" dirty="0" smtClean="0"/>
              <a:t> </a:t>
            </a:r>
            <a:r>
              <a:rPr lang="de-CH" dirty="0" err="1" smtClean="0"/>
              <a:t>Facilities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311" t="8304" r="10951" b="19222"/>
          <a:stretch/>
        </p:blipFill>
        <p:spPr>
          <a:xfrm>
            <a:off x="3091541" y="2164465"/>
            <a:ext cx="5789445" cy="41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3600" b="1" i="1" dirty="0" smtClean="0"/>
              <a:t>Overview of data flow</a:t>
            </a:r>
            <a:endParaRPr lang="en-GB" sz="3600" b="1" i="1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 smtClean="0"/>
              <a:t>Enrolment </a:t>
            </a:r>
            <a:r>
              <a:rPr lang="en-GB" sz="1800" dirty="0"/>
              <a:t>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 smtClean="0"/>
              <a:t>Health Service </a:t>
            </a:r>
            <a:r>
              <a:rPr lang="en-GB" sz="1800" dirty="0"/>
              <a:t>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</a:t>
            </a:r>
            <a:r>
              <a:rPr lang="en-GB" sz="1800" dirty="0" smtClean="0"/>
              <a:t>Process</a:t>
            </a:r>
            <a:endParaRPr lang="en-GB" sz="1800" dirty="0"/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6096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164465"/>
            <a:ext cx="10515600" cy="4012497"/>
          </a:xfrm>
        </p:spPr>
        <p:txBody>
          <a:bodyPr/>
          <a:lstStyle/>
          <a:p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11486" r="17043" b="1461"/>
          <a:stretch/>
        </p:blipFill>
        <p:spPr bwMode="auto">
          <a:xfrm>
            <a:off x="3478427" y="2137719"/>
            <a:ext cx="5665573" cy="409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167086" y="2452914"/>
            <a:ext cx="4194628" cy="2344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132243"/>
            <a:ext cx="10515600" cy="940411"/>
          </a:xfrm>
        </p:spPr>
        <p:txBody>
          <a:bodyPr/>
          <a:lstStyle/>
          <a:p>
            <a:pPr algn="ctr"/>
            <a:r>
              <a:rPr lang="de-CH" dirty="0" smtClean="0"/>
              <a:t>Products – 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2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2164465"/>
            <a:ext cx="10515600" cy="4012497"/>
          </a:xfrm>
        </p:spPr>
        <p:txBody>
          <a:bodyPr/>
          <a:lstStyle/>
          <a:p>
            <a:endParaRPr lang="de-C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22589" r="5306" b="34845"/>
          <a:stretch/>
        </p:blipFill>
        <p:spPr bwMode="auto">
          <a:xfrm>
            <a:off x="2901727" y="2190638"/>
            <a:ext cx="6619648" cy="404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132243"/>
            <a:ext cx="10515600" cy="940411"/>
          </a:xfrm>
        </p:spPr>
        <p:txBody>
          <a:bodyPr/>
          <a:lstStyle/>
          <a:p>
            <a:pPr algn="ctr"/>
            <a:r>
              <a:rPr lang="de-CH" dirty="0" smtClean="0"/>
              <a:t>Products – II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15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11319" r="17225" b="1628"/>
          <a:stretch/>
        </p:blipFill>
        <p:spPr bwMode="auto">
          <a:xfrm>
            <a:off x="3601505" y="2225054"/>
            <a:ext cx="5542497" cy="40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0600" y="12846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de-CH" dirty="0" smtClean="0"/>
              <a:t>Products – III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55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Processes</a:t>
            </a:r>
          </a:p>
          <a:p>
            <a:pPr marL="742950" lvl="1" indent="-742950">
              <a:spcBef>
                <a:spcPts val="1000"/>
              </a:spcBef>
              <a:buFont typeface="+mj-lt"/>
              <a:buAutoNum type="alphaLcPeriod"/>
            </a:pPr>
            <a:r>
              <a:rPr lang="en-GB" sz="3600" b="1" i="1" dirty="0">
                <a:solidFill>
                  <a:schemeClr val="tx1"/>
                </a:solidFill>
              </a:rPr>
              <a:t>Enrolment </a:t>
            </a:r>
            <a:r>
              <a:rPr lang="en-GB" sz="3600" b="1" i="1" dirty="0">
                <a:solidFill>
                  <a:schemeClr val="tx1"/>
                </a:solidFill>
              </a:rPr>
              <a:t>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 smtClean="0"/>
              <a:t>Health Service </a:t>
            </a:r>
            <a:r>
              <a:rPr lang="en-GB" sz="1800" dirty="0"/>
              <a:t>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</a:t>
            </a:r>
            <a:r>
              <a:rPr lang="en-GB" sz="1800" dirty="0" smtClean="0"/>
              <a:t>Process</a:t>
            </a:r>
            <a:endParaRPr lang="en-GB" sz="1800" dirty="0"/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6028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rivsi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557" y="3413448"/>
            <a:ext cx="1144949" cy="11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4" t="10145" r="22526"/>
          <a:stretch/>
        </p:blipFill>
        <p:spPr bwMode="auto">
          <a:xfrm>
            <a:off x="3545034" y="2089010"/>
            <a:ext cx="1682507" cy="218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Enrolment – I (Sample Process)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62" y="2698513"/>
            <a:ext cx="671527" cy="7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85420" y="2633054"/>
            <a:ext cx="708424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 dirty="0">
                <a:solidFill>
                  <a:schemeClr val="tx1"/>
                </a:solidFill>
                <a:latin typeface="Calibri" pitchFamily="34" charset="0"/>
              </a:rPr>
              <a:t>			</a:t>
            </a:r>
            <a:endParaRPr lang="en-GB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85420" y="3899879"/>
            <a:ext cx="708424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  <a:latin typeface="Calibri" pitchFamily="34" charset="0"/>
              </a:rPr>
              <a:t>	 </a:t>
            </a: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685420" y="8214704"/>
            <a:ext cx="708424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12" name="Picture 1" descr="Description: http://www.io.tudelft.nl/fileadmin/Faculteit/IO/Onderzoek/Projecten/Base_of_the_Pyramid/Student_Projects/Cale_Thompson/img/photo_for_the_online_profile_Cale_thomp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95" y="5056095"/>
            <a:ext cx="2246439" cy="12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escription: http://smickworks.com/images/phone_capture_qrco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143" y="2229805"/>
            <a:ext cx="1414784" cy="124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50558" y="3031513"/>
            <a:ext cx="7084243" cy="29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25009" y="3069185"/>
            <a:ext cx="679025" cy="14879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Bent-Up Arrow 15"/>
          <p:cNvSpPr/>
          <p:nvPr/>
        </p:nvSpPr>
        <p:spPr>
          <a:xfrm flipH="1" flipV="1">
            <a:off x="3377693" y="4322146"/>
            <a:ext cx="2647316" cy="515621"/>
          </a:xfrm>
          <a:prstGeom prst="bent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7738449">
            <a:off x="6285028" y="3715665"/>
            <a:ext cx="787709" cy="1714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4118212" y="5945078"/>
            <a:ext cx="558376" cy="909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763" y="4852902"/>
            <a:ext cx="1239743" cy="71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82152" y="2502599"/>
            <a:ext cx="1206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100" b="1" dirty="0"/>
              <a:t>Collect contribution</a:t>
            </a:r>
            <a:endParaRPr lang="en-GB" sz="1050" b="1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69" y="5171367"/>
            <a:ext cx="1862074" cy="116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7190781" y="5855181"/>
            <a:ext cx="557146" cy="8989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286" y="5643372"/>
            <a:ext cx="1238513" cy="6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237" y="5634565"/>
            <a:ext cx="1238513" cy="69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5" y="4324061"/>
            <a:ext cx="543764" cy="44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8" name="Right Arrow 27"/>
          <p:cNvSpPr/>
          <p:nvPr/>
        </p:nvSpPr>
        <p:spPr>
          <a:xfrm rot="16200000">
            <a:off x="9154806" y="4065569"/>
            <a:ext cx="1482966" cy="10700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9" name="Picture 7" descr="C:\Users\srivsi\AppData\Local\Microsoft\Windows\Temporary Internet Files\Content.IE5\MQ4LQITT\j0387150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00" y="2272729"/>
            <a:ext cx="1044574" cy="10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lus 29"/>
          <p:cNvSpPr/>
          <p:nvPr/>
        </p:nvSpPr>
        <p:spPr>
          <a:xfrm>
            <a:off x="3161076" y="2920388"/>
            <a:ext cx="389880" cy="297593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745" y="2089010"/>
            <a:ext cx="1488822" cy="218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8442937" y="3775864"/>
            <a:ext cx="2241210" cy="99702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C:\Users\srivsi\Desktop\Siddharth\IMIS\IMIS opensourcing GIZnSDC\Lamination card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4"/>
          <a:stretch/>
        </p:blipFill>
        <p:spPr bwMode="auto">
          <a:xfrm>
            <a:off x="3980642" y="5122096"/>
            <a:ext cx="867226" cy="770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00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dirty="0" smtClean="0"/>
              <a:t>Enrolment of head of household unit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1072" t="7685" r="10952" b="19842"/>
          <a:stretch/>
        </p:blipFill>
        <p:spPr>
          <a:xfrm>
            <a:off x="3048000" y="2179574"/>
            <a:ext cx="5573486" cy="3982278"/>
          </a:xfrm>
          <a:prstGeom prst="rect">
            <a:avLst/>
          </a:prstGeom>
        </p:spPr>
      </p:pic>
      <p:pic>
        <p:nvPicPr>
          <p:cNvPr id="15" name="Picture 2" descr="http://132.148.151.32:88/Images/Updated/172000001_E00001_20170101_0.0_0.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24" y="3374206"/>
            <a:ext cx="1221410" cy="11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kern="0" dirty="0" smtClean="0"/>
              <a:t>Enrolment of other members in the household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13436" r="1029" b="2794"/>
          <a:stretch/>
        </p:blipFill>
        <p:spPr bwMode="auto">
          <a:xfrm>
            <a:off x="3058939" y="2164465"/>
            <a:ext cx="5849194" cy="402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/>
              <a:t>Product </a:t>
            </a:r>
            <a:r>
              <a:rPr lang="en-GB" kern="0" dirty="0" smtClean="0"/>
              <a:t>Selection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009" r="11276" b="20332"/>
          <a:stretch/>
        </p:blipFill>
        <p:spPr bwMode="auto">
          <a:xfrm>
            <a:off x="2940813" y="2164465"/>
            <a:ext cx="6167560" cy="40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88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/>
              <a:t>Payment </a:t>
            </a:r>
            <a:r>
              <a:rPr lang="en-GB" kern="0" dirty="0" smtClean="0"/>
              <a:t>Information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13607" r="1162" b="2965"/>
          <a:stretch/>
        </p:blipFill>
        <p:spPr bwMode="auto">
          <a:xfrm>
            <a:off x="3235429" y="2164464"/>
            <a:ext cx="6114489" cy="405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35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8797925" y="6545264"/>
            <a:ext cx="1511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B7FD98C-A4F5-4782-A6DC-CC5FF817F694}" type="slidenum">
              <a:rPr lang="en-GB" altLang="en-US" sz="1000">
                <a:solidFill>
                  <a:srgbClr val="000000"/>
                </a:solidFill>
              </a:rPr>
              <a:pPr algn="r" eaLnBrk="1" hangingPunct="1"/>
              <a:t>29</a:t>
            </a:fld>
            <a:endParaRPr lang="en-GB" altLang="en-US" sz="1000">
              <a:solidFill>
                <a:srgbClr val="000000"/>
              </a:solidFill>
            </a:endParaRP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1906726" y="2129313"/>
            <a:ext cx="3427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1.acquiring of a photo of an </a:t>
            </a:r>
            <a:r>
              <a:rPr lang="en-GB" altLang="en-US" sz="1600" dirty="0" err="1">
                <a:solidFill>
                  <a:srgbClr val="000000"/>
                </a:solidFill>
                <a:cs typeface="Arial" charset="0"/>
              </a:rPr>
              <a:t>insuree</a:t>
            </a:r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by a mobile phone</a:t>
            </a:r>
          </a:p>
        </p:txBody>
      </p:sp>
      <p:sp>
        <p:nvSpPr>
          <p:cNvPr id="9" name="Right Arrow 8"/>
          <p:cNvSpPr/>
          <p:nvPr/>
        </p:nvSpPr>
        <p:spPr>
          <a:xfrm rot="2385264">
            <a:off x="3823970" y="4275254"/>
            <a:ext cx="1458838" cy="277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5608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376" y="479472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4715733" y="4001873"/>
            <a:ext cx="1812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2.sending it on</a:t>
            </a:r>
          </a:p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 the central server</a:t>
            </a:r>
          </a:p>
        </p:txBody>
      </p:sp>
      <p:pic>
        <p:nvPicPr>
          <p:cNvPr id="256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05" y="3920022"/>
            <a:ext cx="3271021" cy="23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13"/>
          <p:cNvSpPr txBox="1">
            <a:spLocks noChangeArrowheads="1"/>
          </p:cNvSpPr>
          <p:nvPr/>
        </p:nvSpPr>
        <p:spPr bwMode="auto">
          <a:xfrm>
            <a:off x="8384501" y="3010745"/>
            <a:ext cx="23891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3.assigning it to </a:t>
            </a:r>
          </a:p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the record of the </a:t>
            </a:r>
            <a:r>
              <a:rPr lang="en-GB" altLang="en-US" sz="1600" dirty="0" err="1">
                <a:solidFill>
                  <a:srgbClr val="000000"/>
                </a:solidFill>
                <a:cs typeface="Arial" charset="0"/>
              </a:rPr>
              <a:t>insuree</a:t>
            </a:r>
            <a:endParaRPr lang="en-GB" altLang="en-US" sz="1600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en-GB" altLang="en-US" sz="1600" dirty="0">
                <a:solidFill>
                  <a:srgbClr val="000000"/>
                </a:solidFill>
                <a:cs typeface="Arial" charset="0"/>
              </a:rPr>
              <a:t>(automatically)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44" y="2921995"/>
            <a:ext cx="1778966" cy="296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132.148.151.32:88/Images/Updated/172000001_E00001_20170101_0.0_0.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79" y="3465168"/>
            <a:ext cx="11072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132.148.151.32:88/Images/Updated/172000001_E00001_20170101_0.0_0.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14" y="4623568"/>
            <a:ext cx="766208" cy="6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838200" y="1132243"/>
            <a:ext cx="10515600" cy="940411"/>
          </a:xfrm>
        </p:spPr>
        <p:txBody>
          <a:bodyPr>
            <a:normAutofit/>
          </a:bodyPr>
          <a:lstStyle/>
          <a:p>
            <a:r>
              <a:rPr lang="en-GB" altLang="en-US" dirty="0"/>
              <a:t>Mobile phone applications- Enrolment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6798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4568"/>
            <a:ext cx="10515600" cy="940411"/>
          </a:xfrm>
        </p:spPr>
        <p:txBody>
          <a:bodyPr/>
          <a:lstStyle/>
          <a:p>
            <a:pPr algn="ctr"/>
            <a:r>
              <a:rPr lang="en-GB" dirty="0"/>
              <a:t>Communication within </a:t>
            </a:r>
            <a:r>
              <a:rPr lang="en-GB" dirty="0" err="1"/>
              <a:t>openIMIS</a:t>
            </a:r>
            <a:endParaRPr lang="en-GB" dirty="0"/>
          </a:p>
        </p:txBody>
      </p:sp>
      <p:sp>
        <p:nvSpPr>
          <p:cNvPr id="7" name="Left-Right Arrow 6"/>
          <p:cNvSpPr/>
          <p:nvPr/>
        </p:nvSpPr>
        <p:spPr>
          <a:xfrm rot="1725237">
            <a:off x="3015080" y="5592329"/>
            <a:ext cx="1677987" cy="231775"/>
          </a:xfrm>
          <a:prstGeom prst="left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61" y="5490638"/>
            <a:ext cx="828769" cy="8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28" y="1838320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53" y="4301202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57" y="4066309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8306242" y="2919259"/>
            <a:ext cx="512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07" y="4020618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47762" y="1986522"/>
            <a:ext cx="1428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central server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7807" y="4957052"/>
            <a:ext cx="1392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on-line</a:t>
            </a:r>
          </a:p>
        </p:txBody>
      </p:sp>
      <p:pic>
        <p:nvPicPr>
          <p:cNvPr id="17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08" y="42639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12" y="422999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987" y="4216182"/>
            <a:ext cx="6524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800868" y="4952077"/>
            <a:ext cx="1392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mobile</a:t>
            </a:r>
            <a:endParaRPr kumimoji="0" lang="cs-CZ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Left-Right Arrow 20"/>
          <p:cNvSpPr/>
          <p:nvPr/>
        </p:nvSpPr>
        <p:spPr>
          <a:xfrm rot="1513374">
            <a:off x="6743703" y="2830564"/>
            <a:ext cx="1556362" cy="1983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7322679" y="5764384"/>
            <a:ext cx="1393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off-line</a:t>
            </a:r>
          </a:p>
        </p:txBody>
      </p:sp>
      <p:pic>
        <p:nvPicPr>
          <p:cNvPr id="25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56" y="4038382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19" y="4085358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66" y="4475758"/>
            <a:ext cx="754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eft-Right Arrow 27"/>
          <p:cNvSpPr/>
          <p:nvPr/>
        </p:nvSpPr>
        <p:spPr>
          <a:xfrm rot="1829828">
            <a:off x="8877818" y="3725032"/>
            <a:ext cx="1116581" cy="2017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eft-Right Arrow 28"/>
          <p:cNvSpPr/>
          <p:nvPr/>
        </p:nvSpPr>
        <p:spPr>
          <a:xfrm rot="8305619">
            <a:off x="4274866" y="3472713"/>
            <a:ext cx="1139911" cy="1941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46825" y="3358358"/>
            <a:ext cx="790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Internet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673081" y="3494570"/>
            <a:ext cx="790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Internet</a:t>
            </a:r>
          </a:p>
        </p:txBody>
      </p:sp>
      <p:sp>
        <p:nvSpPr>
          <p:cNvPr id="32" name="Left-Right Arrow 31"/>
          <p:cNvSpPr/>
          <p:nvPr/>
        </p:nvSpPr>
        <p:spPr>
          <a:xfrm>
            <a:off x="5183524" y="4219284"/>
            <a:ext cx="3673592" cy="226546"/>
          </a:xfrm>
          <a:prstGeom prst="left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491533" y="3729084"/>
            <a:ext cx="890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physical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transport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3711" r="10977" b="19824"/>
          <a:stretch/>
        </p:blipFill>
        <p:spPr bwMode="auto">
          <a:xfrm>
            <a:off x="4332922" y="1986522"/>
            <a:ext cx="1141208" cy="75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" descr="C:\Users\Nemec\AppData\Local\Microsoft\Windows\Temporary Internet Files\Content.IE5\Q4RYVWLE\MC900439798[1].pn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28" y="4436865"/>
            <a:ext cx="388867" cy="38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60" y="4467141"/>
            <a:ext cx="437594" cy="43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591545" y="2892265"/>
            <a:ext cx="790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Internet</a:t>
            </a:r>
          </a:p>
        </p:txBody>
      </p:sp>
      <p:pic>
        <p:nvPicPr>
          <p:cNvPr id="38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32" y="5486971"/>
            <a:ext cx="828769" cy="8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97" y="5486814"/>
            <a:ext cx="828769" cy="8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8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Enrolment process</a:t>
            </a:r>
          </a:p>
          <a:p>
            <a:pPr marL="742950" lvl="1" indent="-742950">
              <a:spcBef>
                <a:spcPts val="1000"/>
              </a:spcBef>
              <a:buFont typeface="+mj-lt"/>
              <a:buAutoNum type="alphaLcPeriod"/>
            </a:pPr>
            <a:r>
              <a:rPr lang="en-GB" sz="3600" b="1" i="1" dirty="0">
                <a:solidFill>
                  <a:schemeClr val="tx1"/>
                </a:solidFill>
              </a:rPr>
              <a:t>Health Service </a:t>
            </a:r>
            <a:r>
              <a:rPr lang="en-GB" sz="3600" b="1" i="1" dirty="0">
                <a:solidFill>
                  <a:schemeClr val="tx1"/>
                </a:solidFill>
              </a:rPr>
              <a:t>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</a:t>
            </a:r>
            <a:r>
              <a:rPr lang="en-GB" sz="1800" dirty="0" smtClean="0"/>
              <a:t>Process</a:t>
            </a:r>
            <a:endParaRPr lang="en-GB" sz="1800" dirty="0"/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566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18" y="2767966"/>
            <a:ext cx="182244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9" y="2176306"/>
            <a:ext cx="1109134" cy="83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7" y="4432936"/>
            <a:ext cx="17399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26" y="2674228"/>
            <a:ext cx="9271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8" descr="C:\Users\yanngelister\AppData\Local\Microsoft\Windows\Temporary Internet Files\Content.IE5\QHVZLDHN\MC90043613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1" y="4217354"/>
            <a:ext cx="15367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137026" y="3615691"/>
            <a:ext cx="573616" cy="6016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5611285" y="2221865"/>
            <a:ext cx="1534583" cy="444500"/>
          </a:xfrm>
          <a:prstGeom prst="bentConnector3">
            <a:avLst>
              <a:gd name="adj1" fmla="val -4135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rot="16200000" flipH="1">
            <a:off x="9937122" y="2068836"/>
            <a:ext cx="1547812" cy="1933245"/>
          </a:xfrm>
          <a:prstGeom prst="bentConnector3">
            <a:avLst>
              <a:gd name="adj1" fmla="val 1227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TextBox 43"/>
          <p:cNvSpPr txBox="1">
            <a:spLocks noChangeArrowheads="1"/>
          </p:cNvSpPr>
          <p:nvPr/>
        </p:nvSpPr>
        <p:spPr bwMode="auto">
          <a:xfrm>
            <a:off x="2101851" y="3713799"/>
            <a:ext cx="215476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chemeClr val="tx1"/>
                </a:solidFill>
              </a:rPr>
              <a:t>Receptionist scans card with phone (offline &amp; </a:t>
            </a:r>
            <a:r>
              <a:rPr lang="en-GB" altLang="en-US" sz="1100" b="1" dirty="0" smtClean="0">
                <a:solidFill>
                  <a:schemeClr val="tx1"/>
                </a:solidFill>
              </a:rPr>
              <a:t>online</a:t>
            </a:r>
            <a:r>
              <a:rPr lang="en-GB" altLang="en-US" sz="1100" b="1" dirty="0">
                <a:solidFill>
                  <a:schemeClr val="tx1"/>
                </a:solidFill>
              </a:rPr>
              <a:t>)  connectivity OK</a:t>
            </a:r>
          </a:p>
        </p:txBody>
      </p:sp>
      <p:sp>
        <p:nvSpPr>
          <p:cNvPr id="34830" name="TextBox 46"/>
          <p:cNvSpPr txBox="1">
            <a:spLocks noChangeArrowheads="1"/>
          </p:cNvSpPr>
          <p:nvPr/>
        </p:nvSpPr>
        <p:spPr bwMode="auto">
          <a:xfrm>
            <a:off x="9911986" y="5691347"/>
            <a:ext cx="159808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</a:rPr>
              <a:t>Send patient for treatment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743839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3E2C2F-8CB6-421D-816C-CF6D68342A1D}" type="slidenum">
              <a:rPr lang="en-GB" altLang="en-US">
                <a:solidFill>
                  <a:srgbClr val="000000"/>
                </a:solidFill>
              </a:rPr>
              <a:pPr/>
              <a:t>31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869" y="3586617"/>
            <a:ext cx="1001183" cy="128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altLang="en-US" sz="900" b="1" dirty="0" smtClean="0">
                <a:solidFill>
                  <a:schemeClr val="tx1"/>
                </a:solidFill>
              </a:rPr>
              <a:t>Reception1st </a:t>
            </a:r>
            <a:r>
              <a:rPr lang="en-GB" altLang="en-US" sz="900" b="1" dirty="0">
                <a:solidFill>
                  <a:schemeClr val="tx1"/>
                </a:solidFill>
              </a:rPr>
              <a:t>registers patient in </a:t>
            </a:r>
            <a:r>
              <a:rPr lang="en-GB" altLang="en-US" sz="900" b="1" dirty="0" smtClean="0">
                <a:solidFill>
                  <a:schemeClr val="tx1"/>
                </a:solidFill>
              </a:rPr>
              <a:t>OPD/IPD </a:t>
            </a:r>
            <a:r>
              <a:rPr lang="en-GB" altLang="en-US" sz="900" b="1" dirty="0">
                <a:solidFill>
                  <a:schemeClr val="tx1"/>
                </a:solidFill>
              </a:rPr>
              <a:t>register</a:t>
            </a:r>
            <a:endParaRPr lang="en-GB" sz="900" dirty="0">
              <a:solidFill>
                <a:schemeClr val="tx1"/>
              </a:solidFill>
            </a:endParaRPr>
          </a:p>
        </p:txBody>
      </p:sp>
      <p:pic>
        <p:nvPicPr>
          <p:cNvPr id="3483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4" y="1881346"/>
            <a:ext cx="20828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5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07" y="5467352"/>
            <a:ext cx="1506374" cy="5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>
            <a:off x="4520142" y="4708616"/>
            <a:ext cx="381000" cy="3683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71" y="5130802"/>
            <a:ext cx="1684867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577330"/>
            <a:ext cx="9271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291793" y="5467352"/>
            <a:ext cx="1023407" cy="2762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EXPIRED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7376160" y="5627371"/>
            <a:ext cx="639233" cy="492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4835" idx="3"/>
          </p:cNvCxnSpPr>
          <p:nvPr/>
        </p:nvCxnSpPr>
        <p:spPr>
          <a:xfrm flipV="1">
            <a:off x="9658081" y="5343052"/>
            <a:ext cx="1507760" cy="4092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088641" y="5921378"/>
            <a:ext cx="4926752" cy="2319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129455" y="3031809"/>
            <a:ext cx="9526" cy="5548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1129455" y="4954996"/>
            <a:ext cx="1" cy="3982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631951" y="4655820"/>
            <a:ext cx="802216" cy="777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4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9" y="5353209"/>
            <a:ext cx="2614084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4" name="Straight Connector 83"/>
          <p:cNvCxnSpPr/>
          <p:nvPr/>
        </p:nvCxnSpPr>
        <p:spPr>
          <a:xfrm>
            <a:off x="313267" y="5491164"/>
            <a:ext cx="2686686" cy="96504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dirty="0" smtClean="0"/>
              <a:t>Health Service Utilization </a:t>
            </a:r>
            <a:r>
              <a:rPr lang="en-GB" dirty="0" smtClean="0"/>
              <a:t>(</a:t>
            </a:r>
            <a:r>
              <a:rPr lang="en-GB" dirty="0" smtClean="0"/>
              <a:t>Sample Process)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0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/>
              <a:t>Online/Offline querying of </a:t>
            </a:r>
            <a:r>
              <a:rPr lang="en-GB" kern="0" dirty="0" smtClean="0"/>
              <a:t>clients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3766" r="11180" b="20447"/>
          <a:stretch/>
        </p:blipFill>
        <p:spPr bwMode="auto">
          <a:xfrm>
            <a:off x="3182588" y="2164465"/>
            <a:ext cx="6393022" cy="4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281324" y="2072654"/>
            <a:ext cx="1601419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3182588" y="2164465"/>
            <a:ext cx="6393021" cy="4166763"/>
            <a:chOff x="3182588" y="2164465"/>
            <a:chExt cx="6393021" cy="41667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0469" t="7317" r="10625" b="13212"/>
            <a:stretch/>
          </p:blipFill>
          <p:spPr>
            <a:xfrm>
              <a:off x="3182588" y="2164465"/>
              <a:ext cx="6393021" cy="4166763"/>
            </a:xfrm>
            <a:prstGeom prst="rect">
              <a:avLst/>
            </a:prstGeom>
          </p:spPr>
        </p:pic>
        <p:pic>
          <p:nvPicPr>
            <p:cNvPr id="7170" name="Picture 2" descr="http://132.148.151.32:88/Images/Updated/172000001_E00001_20170101_0.0_0.0.png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622" y="3783226"/>
              <a:ext cx="910177" cy="774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136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dirty="0" smtClean="0"/>
              <a:t>Use </a:t>
            </a:r>
            <a:r>
              <a:rPr lang="en-GB" altLang="en-US" dirty="0"/>
              <a:t>of mobile </a:t>
            </a:r>
            <a:r>
              <a:rPr lang="en-GB" altLang="en-US" dirty="0" smtClean="0"/>
              <a:t>application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Oval Callout 6"/>
          <p:cNvSpPr/>
          <p:nvPr/>
        </p:nvSpPr>
        <p:spPr>
          <a:xfrm rot="6682757">
            <a:off x="6459031" y="1794087"/>
            <a:ext cx="4136349" cy="4276280"/>
          </a:xfrm>
          <a:prstGeom prst="wedgeEllipseCallout">
            <a:avLst>
              <a:gd name="adj1" fmla="val -17168"/>
              <a:gd name="adj2" fmla="val 65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 rot="5400000">
            <a:off x="4815614" y="3612932"/>
            <a:ext cx="1973124" cy="268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01" y="4704847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826308" y="4733767"/>
            <a:ext cx="1812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2.send </a:t>
            </a:r>
            <a:r>
              <a:rPr lang="en-GB" altLang="en-US" sz="1600" dirty="0">
                <a:cs typeface="Arial" charset="0"/>
              </a:rPr>
              <a:t>it </a:t>
            </a:r>
            <a:r>
              <a:rPr lang="en-GB" altLang="en-US" sz="1600" dirty="0" smtClean="0">
                <a:cs typeface="Arial" charset="0"/>
              </a:rPr>
              <a:t>to</a:t>
            </a:r>
            <a:endParaRPr lang="en-GB" altLang="en-US" sz="1600" dirty="0">
              <a:cs typeface="Arial" charset="0"/>
            </a:endParaRPr>
          </a:p>
          <a:p>
            <a:pPr eaLnBrk="1" hangingPunct="1"/>
            <a:r>
              <a:rPr lang="en-GB" altLang="en-US" sz="1600" dirty="0">
                <a:cs typeface="Arial" charset="0"/>
              </a:rPr>
              <a:t> the central server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5312239" y="3570894"/>
            <a:ext cx="1944204" cy="323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046030" y="3268658"/>
            <a:ext cx="14913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3.retrieving </a:t>
            </a:r>
            <a:r>
              <a:rPr lang="en-GB" altLang="en-US" sz="1600" dirty="0">
                <a:cs typeface="Arial" charset="0"/>
              </a:rPr>
              <a:t>photo and information </a:t>
            </a:r>
          </a:p>
          <a:p>
            <a:pPr eaLnBrk="1" hangingPunct="1"/>
            <a:r>
              <a:rPr lang="en-GB" altLang="en-US" sz="1600" dirty="0">
                <a:cs typeface="Arial" charset="0"/>
              </a:rPr>
              <a:t>on </a:t>
            </a:r>
            <a:r>
              <a:rPr lang="en-GB" altLang="en-US" sz="1600" dirty="0" smtClean="0">
                <a:cs typeface="Arial" charset="0"/>
              </a:rPr>
              <a:t>coverage</a:t>
            </a:r>
            <a:endParaRPr lang="en-GB" altLang="en-US" sz="1600" dirty="0">
              <a:cs typeface="Arial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945329" y="2244947"/>
            <a:ext cx="3306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1. </a:t>
            </a:r>
            <a:r>
              <a:rPr lang="en-GB" altLang="en-US" sz="1600" dirty="0" err="1">
                <a:cs typeface="Arial" charset="0"/>
              </a:rPr>
              <a:t>i</a:t>
            </a:r>
            <a:r>
              <a:rPr lang="en-GB" altLang="en-US" sz="1600" dirty="0" err="1" smtClean="0">
                <a:cs typeface="Arial" charset="0"/>
              </a:rPr>
              <a:t>nsuree’s</a:t>
            </a:r>
            <a:r>
              <a:rPr lang="en-GB" altLang="en-US" sz="1600" dirty="0" smtClean="0">
                <a:cs typeface="Arial" charset="0"/>
              </a:rPr>
              <a:t> ID </a:t>
            </a:r>
            <a:r>
              <a:rPr lang="en-GB" altLang="en-US" sz="1600" dirty="0">
                <a:cs typeface="Arial" charset="0"/>
              </a:rPr>
              <a:t>number </a:t>
            </a:r>
            <a:r>
              <a:rPr lang="en-GB" altLang="en-US" sz="1600" dirty="0" smtClean="0">
                <a:cs typeface="Arial" charset="0"/>
              </a:rPr>
              <a:t>read by phone through QR code</a:t>
            </a:r>
            <a:endParaRPr lang="en-GB" altLang="en-US" sz="1600" dirty="0">
              <a:cs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37" y="2892226"/>
            <a:ext cx="2094192" cy="14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G:\screenshots\shot_000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92" y="2829722"/>
            <a:ext cx="1186632" cy="15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3454273" y="3323795"/>
            <a:ext cx="720725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23" y="190419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8"/>
          <p:cNvSpPr/>
          <p:nvPr/>
        </p:nvSpPr>
        <p:spPr>
          <a:xfrm rot="19880085">
            <a:off x="5510361" y="2372504"/>
            <a:ext cx="287337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29905" y="2353838"/>
            <a:ext cx="1811765" cy="2719869"/>
            <a:chOff x="7129905" y="2353838"/>
            <a:chExt cx="1811765" cy="2719869"/>
          </a:xfrm>
        </p:grpSpPr>
        <p:pic>
          <p:nvPicPr>
            <p:cNvPr id="8" name="Picture 5" descr="G:\screenshots\shot_00003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905" y="2353838"/>
              <a:ext cx="1811765" cy="2719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http://132.148.151.32:88/Images/Updated/172000001_E00001_20170101_0.0_0.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621" y="3017273"/>
              <a:ext cx="519955" cy="75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7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Enrolment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Health Service Utilization</a:t>
            </a:r>
          </a:p>
          <a:p>
            <a:pPr marL="742950" lvl="1" indent="-742950">
              <a:spcBef>
                <a:spcPts val="1000"/>
              </a:spcBef>
              <a:buFont typeface="+mj-lt"/>
              <a:buAutoNum type="alphaLcPeriod"/>
            </a:pPr>
            <a:r>
              <a:rPr lang="en-GB" sz="3600" b="1" i="1" dirty="0">
                <a:solidFill>
                  <a:schemeClr val="tx1"/>
                </a:solidFill>
              </a:rPr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</a:t>
            </a:r>
            <a:r>
              <a:rPr lang="en-GB" sz="1800" dirty="0" smtClean="0"/>
              <a:t>Process</a:t>
            </a:r>
            <a:endParaRPr lang="en-GB" sz="1800" dirty="0"/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610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7" name="Oval 6"/>
          <p:cNvSpPr/>
          <p:nvPr/>
        </p:nvSpPr>
        <p:spPr>
          <a:xfrm>
            <a:off x="3984977" y="3857850"/>
            <a:ext cx="2571331" cy="23624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038647" y="2700105"/>
            <a:ext cx="2738210" cy="3685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6137504" y="1879227"/>
            <a:ext cx="1736725" cy="11636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200" dirty="0">
                <a:cs typeface="+mn-cs"/>
              </a:rPr>
              <a:t>mobile</a:t>
            </a:r>
          </a:p>
          <a:p>
            <a:pPr>
              <a:defRPr/>
            </a:pPr>
            <a:r>
              <a:rPr lang="en-US" sz="1200" dirty="0">
                <a:cs typeface="+mn-cs"/>
              </a:rPr>
              <a:t>network</a:t>
            </a:r>
            <a:endParaRPr lang="cs-CZ" sz="1200" dirty="0">
              <a:cs typeface="+mn-cs"/>
            </a:endParaRPr>
          </a:p>
        </p:txBody>
      </p:sp>
      <p:pic>
        <p:nvPicPr>
          <p:cNvPr id="10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93" y="199538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Nemec\AppData\Local\Microsoft\Windows\Temporary Internet Files\Content.IE5\D7496SN9\MC900234454[1].wmf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56" y="5078715"/>
            <a:ext cx="43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7094766" y="2107827"/>
            <a:ext cx="2905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4239112" y="1792423"/>
            <a:ext cx="611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server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544706" y="5909557"/>
            <a:ext cx="1392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>
                <a:solidFill>
                  <a:schemeClr val="tx1"/>
                </a:solidFill>
              </a:rPr>
              <a:t>on-line client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pic>
        <p:nvPicPr>
          <p:cNvPr id="15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099" y="313388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8952503" y="3385799"/>
            <a:ext cx="16366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m</a:t>
            </a:r>
            <a:r>
              <a:rPr lang="en-US" altLang="en-US" sz="1200" dirty="0" smtClean="0">
                <a:solidFill>
                  <a:schemeClr val="tx1"/>
                </a:solidFill>
              </a:rPr>
              <a:t>obile client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9061905" y="4900556"/>
            <a:ext cx="1393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>
                <a:solidFill>
                  <a:schemeClr val="tx1"/>
                </a:solidFill>
              </a:rPr>
              <a:t>off-line client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pic>
        <p:nvPicPr>
          <p:cNvPr id="18" name="Picture 27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78" y="5241676"/>
            <a:ext cx="647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Nemec\AppData\Local\Microsoft\Windows\Temporary Internet Files\Content.IE5\CRO01UWX\MC900391572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02" y="4673902"/>
            <a:ext cx="879963" cy="77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Nemec\AppData\Local\Microsoft\Windows\Temporary Internet Files\Content.IE5\QB95URZW\MC900411406[1].wmf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65" y="2689383"/>
            <a:ext cx="4603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287" y="3606639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loud"/>
          <p:cNvSpPr>
            <a:spLocks noChangeAspect="1" noEditPoints="1" noChangeArrowheads="1"/>
          </p:cNvSpPr>
          <p:nvPr/>
        </p:nvSpPr>
        <p:spPr bwMode="auto">
          <a:xfrm>
            <a:off x="4681655" y="2637933"/>
            <a:ext cx="1628775" cy="1090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200" dirty="0">
                <a:cs typeface="+mn-cs"/>
              </a:rPr>
              <a:t>Internet</a:t>
            </a:r>
          </a:p>
          <a:p>
            <a:pPr>
              <a:defRPr/>
            </a:pPr>
            <a:r>
              <a:rPr lang="en-US" sz="1200" dirty="0">
                <a:cs typeface="+mn-cs"/>
              </a:rPr>
              <a:t>network</a:t>
            </a:r>
            <a:endParaRPr lang="cs-CZ" sz="1200" dirty="0">
              <a:cs typeface="+mn-cs"/>
            </a:endParaRP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9065502" y="3950398"/>
            <a:ext cx="1393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 smtClean="0">
                <a:solidFill>
                  <a:schemeClr val="tx1"/>
                </a:solidFill>
              </a:rPr>
              <a:t>on-line client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sp>
        <p:nvSpPr>
          <p:cNvPr id="24" name="TextBox 42"/>
          <p:cNvSpPr txBox="1">
            <a:spLocks noChangeArrowheads="1"/>
          </p:cNvSpPr>
          <p:nvPr/>
        </p:nvSpPr>
        <p:spPr bwMode="auto">
          <a:xfrm>
            <a:off x="4768995" y="4762696"/>
            <a:ext cx="954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</a:rPr>
              <a:t>CHF office</a:t>
            </a:r>
          </a:p>
        </p:txBody>
      </p:sp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8854536" y="2393233"/>
            <a:ext cx="116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</a:rPr>
              <a:t>health facility</a:t>
            </a:r>
          </a:p>
        </p:txBody>
      </p:sp>
      <p:pic>
        <p:nvPicPr>
          <p:cNvPr id="26" name="Picture 2" descr="C:\Users\Nemec\AppData\Local\Microsoft\Windows\Temporary Internet Files\Content.IE5\A3WHSOQH\MP900446464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93" y="5078716"/>
            <a:ext cx="1045312" cy="8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ight Arrow 26"/>
          <p:cNvSpPr/>
          <p:nvPr/>
        </p:nvSpPr>
        <p:spPr>
          <a:xfrm rot="12386400">
            <a:off x="7643777" y="2919970"/>
            <a:ext cx="1004732" cy="144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ight Arrow 27"/>
          <p:cNvSpPr/>
          <p:nvPr/>
        </p:nvSpPr>
        <p:spPr>
          <a:xfrm rot="12248809">
            <a:off x="6143931" y="3695704"/>
            <a:ext cx="2019497" cy="178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16200000">
            <a:off x="4830540" y="4137537"/>
            <a:ext cx="880202" cy="192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Right Arrow 29"/>
          <p:cNvSpPr/>
          <p:nvPr/>
        </p:nvSpPr>
        <p:spPr>
          <a:xfrm rot="10800000">
            <a:off x="4942278" y="1976969"/>
            <a:ext cx="1257182" cy="226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Right Arrow 30"/>
          <p:cNvSpPr/>
          <p:nvPr/>
        </p:nvSpPr>
        <p:spPr>
          <a:xfrm rot="14004644">
            <a:off x="4891949" y="2407260"/>
            <a:ext cx="338138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ight Arrow 31"/>
          <p:cNvSpPr/>
          <p:nvPr/>
        </p:nvSpPr>
        <p:spPr>
          <a:xfrm rot="10800000">
            <a:off x="6235247" y="4883796"/>
            <a:ext cx="1803400" cy="223837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0800000">
            <a:off x="5836039" y="5735443"/>
            <a:ext cx="2592388" cy="225425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408" y="5613140"/>
            <a:ext cx="822497" cy="67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34" y="5597455"/>
            <a:ext cx="822497" cy="67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33" y="5660776"/>
            <a:ext cx="822497" cy="67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48" y="5862808"/>
            <a:ext cx="492169" cy="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47" y="5871634"/>
            <a:ext cx="492169" cy="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16" y="5883041"/>
            <a:ext cx="492169" cy="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9000" r="11671" b="24924"/>
          <a:stretch/>
        </p:blipFill>
        <p:spPr bwMode="auto">
          <a:xfrm>
            <a:off x="1666422" y="1907830"/>
            <a:ext cx="2561329" cy="169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2682364" y="3710290"/>
            <a:ext cx="0" cy="6479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6"/>
          <p:cNvSpPr txBox="1">
            <a:spLocks noChangeArrowheads="1"/>
          </p:cNvSpPr>
          <p:nvPr/>
        </p:nvSpPr>
        <p:spPr bwMode="auto">
          <a:xfrm>
            <a:off x="1801672" y="4373828"/>
            <a:ext cx="1761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 smtClean="0">
                <a:solidFill>
                  <a:schemeClr val="tx1"/>
                </a:solidFill>
              </a:rPr>
              <a:t>Internal claims processing in IMIS</a:t>
            </a:r>
            <a:endParaRPr lang="en-GB" altLang="en-US" sz="1200" b="1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3082" y="5078715"/>
            <a:ext cx="4082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 Checking (client status, price lists,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by a Medical Advisor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 final claim calculations (remaining limits,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Generating consolidated claims report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9039622" y="5770478"/>
            <a:ext cx="1393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p</a:t>
            </a:r>
            <a:r>
              <a:rPr lang="en-US" altLang="en-US" sz="1200" dirty="0" smtClean="0">
                <a:solidFill>
                  <a:schemeClr val="tx1"/>
                </a:solidFill>
              </a:rPr>
              <a:t>aper forms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pic>
        <p:nvPicPr>
          <p:cNvPr id="44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316" y="5078957"/>
            <a:ext cx="32543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990600" y="1284643"/>
            <a:ext cx="10515600" cy="940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dirty="0" smtClean="0"/>
              <a:t>Claims Process – I (Sample Process)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9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838200" y="2164465"/>
            <a:ext cx="10515600" cy="401249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3858" r="11040" b="20179"/>
          <a:stretch/>
        </p:blipFill>
        <p:spPr bwMode="auto">
          <a:xfrm>
            <a:off x="3297074" y="2189429"/>
            <a:ext cx="6149788" cy="404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297074" y="2693106"/>
            <a:ext cx="23762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141306" y="5675145"/>
            <a:ext cx="86409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0600" y="1284643"/>
            <a:ext cx="10515600" cy="940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kern="0" dirty="0"/>
              <a:t>Online/offline entry of claims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575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/>
              <a:t>Claim entry </a:t>
            </a:r>
            <a:r>
              <a:rPr lang="en-GB" kern="0" dirty="0" smtClean="0"/>
              <a:t>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r="1559" b="1433"/>
          <a:stretch/>
        </p:blipFill>
        <p:spPr bwMode="auto">
          <a:xfrm>
            <a:off x="3240498" y="2196162"/>
            <a:ext cx="6046006" cy="419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03512" y="260649"/>
            <a:ext cx="8560048" cy="3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GB" kern="0" dirty="0"/>
          </a:p>
        </p:txBody>
      </p:sp>
      <p:sp>
        <p:nvSpPr>
          <p:cNvPr id="8" name="Oval 7"/>
          <p:cNvSpPr/>
          <p:nvPr/>
        </p:nvSpPr>
        <p:spPr>
          <a:xfrm>
            <a:off x="5218517" y="6061704"/>
            <a:ext cx="599724" cy="332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225945" y="6093401"/>
            <a:ext cx="599724" cy="332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90" y="3975703"/>
            <a:ext cx="2969352" cy="83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2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24" y="2081144"/>
            <a:ext cx="6332942" cy="42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773139" y="4026672"/>
            <a:ext cx="237622" cy="2276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8405868" y="3381157"/>
            <a:ext cx="836798" cy="2276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739097" y="2732088"/>
            <a:ext cx="1860959" cy="1206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408326" y="5864920"/>
            <a:ext cx="715491" cy="22768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2809064"/>
            <a:ext cx="3750751" cy="263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altLang="en-US" dirty="0"/>
              <a:t>Submission of claims </a:t>
            </a:r>
            <a:r>
              <a:rPr lang="en-GB" altLang="en-US" dirty="0" smtClean="0"/>
              <a:t>- administrative checks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4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kern="0" dirty="0"/>
              <a:t> Selection for medical review and feedback - 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4010" r="11040" b="20332"/>
          <a:stretch/>
        </p:blipFill>
        <p:spPr bwMode="auto">
          <a:xfrm>
            <a:off x="2482194" y="2164465"/>
            <a:ext cx="6210987" cy="40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9"/>
          <p:cNvSpPr/>
          <p:nvPr/>
        </p:nvSpPr>
        <p:spPr>
          <a:xfrm rot="16200000">
            <a:off x="2635659" y="2641643"/>
            <a:ext cx="130510" cy="400476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Down Arrow 10"/>
          <p:cNvSpPr/>
          <p:nvPr/>
        </p:nvSpPr>
        <p:spPr>
          <a:xfrm rot="16200000">
            <a:off x="2563652" y="2835273"/>
            <a:ext cx="130510" cy="400478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Down Arrow 11"/>
          <p:cNvSpPr/>
          <p:nvPr/>
        </p:nvSpPr>
        <p:spPr>
          <a:xfrm rot="16200000">
            <a:off x="6182854" y="3076772"/>
            <a:ext cx="130510" cy="400478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Down Arrow 12"/>
          <p:cNvSpPr/>
          <p:nvPr/>
        </p:nvSpPr>
        <p:spPr>
          <a:xfrm rot="16200000">
            <a:off x="4333749" y="3389958"/>
            <a:ext cx="130510" cy="350416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Down Arrow 13"/>
          <p:cNvSpPr/>
          <p:nvPr/>
        </p:nvSpPr>
        <p:spPr>
          <a:xfrm rot="16200000">
            <a:off x="5785126" y="2588085"/>
            <a:ext cx="130510" cy="400478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Down Arrow 14"/>
          <p:cNvSpPr/>
          <p:nvPr/>
        </p:nvSpPr>
        <p:spPr>
          <a:xfrm rot="16200000">
            <a:off x="5785126" y="2854451"/>
            <a:ext cx="130510" cy="400478"/>
          </a:xfrm>
          <a:prstGeom prst="down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52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774826" y="3357564"/>
            <a:ext cx="4321175" cy="2879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38988" y="3933825"/>
            <a:ext cx="3529012" cy="2374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7654" name="Picture 3" descr="shot_0000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3933826"/>
            <a:ext cx="8636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G:\screenshots\shot_0000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4365625"/>
            <a:ext cx="8651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5" descr="G:\screenshots\shot_000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933825"/>
            <a:ext cx="942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3933825"/>
            <a:ext cx="9350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7" descr="shot_000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4365625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01" y="421882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5785100" y="2899396"/>
            <a:ext cx="1339603" cy="897154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mobile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network</a:t>
            </a:r>
            <a:endParaRPr lang="cs-CZ" sz="1200" dirty="0">
              <a:solidFill>
                <a:srgbClr val="000000"/>
              </a:solidFill>
            </a:endParaRPr>
          </a:p>
        </p:txBody>
      </p:sp>
      <p:pic>
        <p:nvPicPr>
          <p:cNvPr id="27661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5" y="1726613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6670926" y="3221877"/>
            <a:ext cx="2889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 rot="16375305">
            <a:off x="6363745" y="3922758"/>
            <a:ext cx="287337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664" name="TextBox 15"/>
          <p:cNvSpPr txBox="1">
            <a:spLocks noChangeArrowheads="1"/>
          </p:cNvSpPr>
          <p:nvPr/>
        </p:nvSpPr>
        <p:spPr bwMode="auto">
          <a:xfrm>
            <a:off x="5656264" y="2085388"/>
            <a:ext cx="68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400" dirty="0">
                <a:solidFill>
                  <a:srgbClr val="000000"/>
                </a:solidFill>
              </a:rPr>
              <a:t>server</a:t>
            </a:r>
          </a:p>
        </p:txBody>
      </p:sp>
      <p:sp>
        <p:nvSpPr>
          <p:cNvPr id="27667" name="TextBox 19"/>
          <p:cNvSpPr txBox="1">
            <a:spLocks noChangeArrowheads="1"/>
          </p:cNvSpPr>
          <p:nvPr/>
        </p:nvSpPr>
        <p:spPr bwMode="auto">
          <a:xfrm>
            <a:off x="2279650" y="5300663"/>
            <a:ext cx="95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acquiring of </a:t>
            </a:r>
          </a:p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photos</a:t>
            </a:r>
          </a:p>
        </p:txBody>
      </p:sp>
      <p:sp>
        <p:nvSpPr>
          <p:cNvPr id="27668" name="TextBox 20"/>
          <p:cNvSpPr txBox="1">
            <a:spLocks noChangeArrowheads="1"/>
          </p:cNvSpPr>
          <p:nvPr/>
        </p:nvSpPr>
        <p:spPr bwMode="auto">
          <a:xfrm>
            <a:off x="3503614" y="5300663"/>
            <a:ext cx="815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renewal </a:t>
            </a:r>
          </a:p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of a policy</a:t>
            </a:r>
          </a:p>
        </p:txBody>
      </p:sp>
      <p:sp>
        <p:nvSpPr>
          <p:cNvPr id="27669" name="TextBox 21"/>
          <p:cNvSpPr txBox="1">
            <a:spLocks noChangeArrowheads="1"/>
          </p:cNvSpPr>
          <p:nvPr/>
        </p:nvSpPr>
        <p:spPr bwMode="auto">
          <a:xfrm>
            <a:off x="4656139" y="5300663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acquiring </a:t>
            </a:r>
          </a:p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of  feedbacks</a:t>
            </a:r>
          </a:p>
        </p:txBody>
      </p:sp>
      <p:sp>
        <p:nvSpPr>
          <p:cNvPr id="27670" name="TextBox 23"/>
          <p:cNvSpPr txBox="1">
            <a:spLocks noChangeArrowheads="1"/>
          </p:cNvSpPr>
          <p:nvPr/>
        </p:nvSpPr>
        <p:spPr bwMode="auto">
          <a:xfrm>
            <a:off x="7751764" y="5661025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retrieving</a:t>
            </a:r>
          </a:p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 of coverage</a:t>
            </a:r>
          </a:p>
        </p:txBody>
      </p:sp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9191625" y="5661025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submission</a:t>
            </a:r>
          </a:p>
          <a:p>
            <a:pPr eaLnBrk="1" hangingPunct="1"/>
            <a:r>
              <a:rPr lang="en-GB" altLang="en-US" sz="1000" b="1">
                <a:solidFill>
                  <a:srgbClr val="000000"/>
                </a:solidFill>
              </a:rPr>
              <a:t> of bills</a:t>
            </a:r>
          </a:p>
        </p:txBody>
      </p:sp>
      <p:sp>
        <p:nvSpPr>
          <p:cNvPr id="26" name="Right Arrow 25"/>
          <p:cNvSpPr/>
          <p:nvPr/>
        </p:nvSpPr>
        <p:spPr>
          <a:xfrm rot="19880085">
            <a:off x="6097839" y="4687139"/>
            <a:ext cx="287337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2615707">
            <a:off x="6890000" y="4710952"/>
            <a:ext cx="287338" cy="174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17342181">
            <a:off x="6230346" y="2675070"/>
            <a:ext cx="287337" cy="176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8" name="Picture 49" descr="C:\Users\srivsi\AppData\Local\Microsoft\Windows\Temporary Internet Files\Content.IE5\Q1JJKK6W\how-to-make-an-ideas-community-work-defining-the-roles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2" y="2278064"/>
            <a:ext cx="1966712" cy="155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412424" y="2780929"/>
            <a:ext cx="1226877" cy="1457383"/>
            <a:chOff x="7192103" y="4195700"/>
            <a:chExt cx="1556692" cy="1510540"/>
          </a:xfrm>
        </p:grpSpPr>
        <p:pic>
          <p:nvPicPr>
            <p:cNvPr id="31" name="Picture 71" descr="C:\Users\srivsi\AppData\Local\Microsoft\Windows\Temporary Internet Files\Content.IE5\YOC8F3O3\escape_health[1]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03" y="4366201"/>
              <a:ext cx="1556692" cy="134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C:\Users\srivsi\AppData\Local\Microsoft\Windows\Temporary Internet Files\Content.IE5\UTA0NKQV\16250-illustration-of-a-nurse-pv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27" y="4195700"/>
              <a:ext cx="450904" cy="50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19" y="3933826"/>
            <a:ext cx="1656979" cy="27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838200" y="944568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n-GB" altLang="en-US" dirty="0"/>
              <a:t>Data transfer in insurance system using mobile phone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kern="0" dirty="0"/>
              <a:t>Selection for medical review and feedback - 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3857" r="10802" b="20332"/>
          <a:stretch/>
        </p:blipFill>
        <p:spPr bwMode="auto">
          <a:xfrm>
            <a:off x="3115218" y="2164464"/>
            <a:ext cx="6130203" cy="40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2801114" y="3735927"/>
            <a:ext cx="5759431" cy="869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28" y="3075522"/>
            <a:ext cx="3066181" cy="10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28" y="4605496"/>
            <a:ext cx="3041372" cy="114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kern="0" dirty="0"/>
              <a:t> Selection for medical review and feedback - III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3857" r="10802" b="20332"/>
          <a:stretch/>
        </p:blipFill>
        <p:spPr bwMode="auto">
          <a:xfrm>
            <a:off x="2640205" y="2164465"/>
            <a:ext cx="6290039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628236" y="5861438"/>
            <a:ext cx="623707" cy="252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5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938900" y="5415756"/>
            <a:ext cx="2159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5807969" y="6165305"/>
            <a:ext cx="669925" cy="23018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3351212" y="5877396"/>
            <a:ext cx="1512888" cy="2159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538615" y="5431916"/>
            <a:ext cx="1512887" cy="2159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5938900" y="4851584"/>
            <a:ext cx="2159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altLang="en-US" dirty="0"/>
              <a:t>Reviewing of claims</a:t>
            </a:r>
            <a:endParaRPr lang="en-GB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7" y="2069511"/>
            <a:ext cx="6565980" cy="446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733083" y="5523424"/>
            <a:ext cx="171819" cy="1732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3660103" y="5920048"/>
            <a:ext cx="1203997" cy="17324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272576" y="5535027"/>
            <a:ext cx="1203996" cy="17324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5769947" y="5094816"/>
            <a:ext cx="171819" cy="1732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2651127" y="6114605"/>
            <a:ext cx="669925" cy="228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4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82" y="1964580"/>
            <a:ext cx="6735306" cy="44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080177" y="4344643"/>
            <a:ext cx="298671" cy="1094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335037" y="6049392"/>
            <a:ext cx="466406" cy="23124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89" y="2249368"/>
            <a:ext cx="3908550" cy="129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89" y="3721223"/>
            <a:ext cx="4016478" cy="232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kern="0" dirty="0" smtClean="0"/>
              <a:t> </a:t>
            </a:r>
            <a:r>
              <a:rPr lang="en-GB" altLang="en-US" dirty="0"/>
              <a:t>Processing of reviewed </a:t>
            </a:r>
            <a:r>
              <a:rPr lang="en-GB" altLang="en-US" dirty="0" smtClean="0"/>
              <a:t>claims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3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13858" r="10921" b="20179"/>
          <a:stretch/>
        </p:blipFill>
        <p:spPr bwMode="auto">
          <a:xfrm>
            <a:off x="3193220" y="2185062"/>
            <a:ext cx="6201130" cy="406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kern="0" dirty="0" smtClean="0"/>
              <a:t> </a:t>
            </a:r>
            <a:r>
              <a:rPr lang="en-GB" dirty="0"/>
              <a:t>Batch run - calculate final payment to facilities for given period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164465"/>
            <a:ext cx="10515600" cy="401249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5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35" y="2128196"/>
            <a:ext cx="6648425" cy="44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59943" y="2664944"/>
            <a:ext cx="1656184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220123" y="2712573"/>
            <a:ext cx="2808312" cy="2159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31231" y="2696501"/>
            <a:ext cx="639762" cy="20637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206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1" y="2584102"/>
            <a:ext cx="4073397" cy="140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1" y="4209908"/>
            <a:ext cx="4129416" cy="161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kern="0" dirty="0" smtClean="0"/>
              <a:t> </a:t>
            </a:r>
            <a:r>
              <a:rPr lang="en-US" altLang="en-US" dirty="0"/>
              <a:t>Creation of batches/link to </a:t>
            </a:r>
            <a:r>
              <a:rPr lang="en-US" altLang="en-US" dirty="0" smtClean="0"/>
              <a:t>accounting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61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04" y="2250784"/>
            <a:ext cx="6749591" cy="4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721204" y="5276879"/>
            <a:ext cx="6284967" cy="3905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4533305" y="5059776"/>
            <a:ext cx="766236" cy="16644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kern="0" dirty="0" smtClean="0"/>
              <a:t> </a:t>
            </a:r>
            <a:r>
              <a:rPr lang="en-US" altLang="en-US" dirty="0"/>
              <a:t>Creation of </a:t>
            </a:r>
            <a:r>
              <a:rPr lang="en-US" altLang="en-US" dirty="0" smtClean="0"/>
              <a:t>batches</a:t>
            </a:r>
            <a:r>
              <a:rPr lang="en-US" altLang="en-US" dirty="0"/>
              <a:t> </a:t>
            </a:r>
            <a:r>
              <a:rPr lang="en-US" altLang="en-US" dirty="0" smtClean="0"/>
              <a:t>- </a:t>
            </a:r>
            <a:r>
              <a:rPr lang="en-US" altLang="en-US" dirty="0"/>
              <a:t>generating </a:t>
            </a:r>
            <a:r>
              <a:rPr lang="en-US" altLang="en-US" dirty="0" smtClean="0"/>
              <a:t>report for making final payment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54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11363" r="24025" b="19309"/>
          <a:stretch/>
        </p:blipFill>
        <p:spPr bwMode="auto">
          <a:xfrm>
            <a:off x="3152188" y="2079714"/>
            <a:ext cx="5887623" cy="429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52188" y="2717123"/>
            <a:ext cx="2304256" cy="28803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152188" y="3265386"/>
            <a:ext cx="2304256" cy="2160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3152188" y="3937656"/>
            <a:ext cx="2304256" cy="2160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648314" y="4153680"/>
            <a:ext cx="2367747" cy="21602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dirty="0"/>
              <a:t>Creation of </a:t>
            </a:r>
            <a:r>
              <a:rPr lang="en-US" altLang="en-US" dirty="0" smtClean="0"/>
              <a:t>batches </a:t>
            </a:r>
            <a:r>
              <a:rPr lang="en-US" altLang="en-US" dirty="0"/>
              <a:t>- report for </a:t>
            </a:r>
            <a:r>
              <a:rPr lang="en-US" altLang="en-US" dirty="0" smtClean="0"/>
              <a:t>payment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4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7" name="Oval Callout 6"/>
          <p:cNvSpPr/>
          <p:nvPr/>
        </p:nvSpPr>
        <p:spPr>
          <a:xfrm rot="6682757">
            <a:off x="6630600" y="1826546"/>
            <a:ext cx="4169743" cy="4492193"/>
          </a:xfrm>
          <a:prstGeom prst="wedgeEllipseCallout">
            <a:avLst>
              <a:gd name="adj1" fmla="val -17168"/>
              <a:gd name="adj2" fmla="val 65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5400000">
            <a:off x="4773336" y="3488720"/>
            <a:ext cx="2057682" cy="268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3" y="4651834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826308" y="4567276"/>
            <a:ext cx="164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3. send it to the </a:t>
            </a:r>
          </a:p>
          <a:p>
            <a:pPr eaLnBrk="1" hangingPunct="1"/>
            <a:r>
              <a:rPr lang="en-GB" altLang="en-US" sz="1600" dirty="0" smtClean="0">
                <a:cs typeface="Arial" charset="0"/>
              </a:rPr>
              <a:t>central </a:t>
            </a:r>
            <a:r>
              <a:rPr lang="en-GB" altLang="en-US" sz="1600" dirty="0">
                <a:cs typeface="Arial" charset="0"/>
              </a:rPr>
              <a:t>server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9939327" y="3505721"/>
            <a:ext cx="1260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2. claim details entered</a:t>
            </a:r>
            <a:endParaRPr lang="en-GB" altLang="en-US" sz="1600" dirty="0">
              <a:cs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45329" y="2078456"/>
            <a:ext cx="3306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cs typeface="Arial" charset="0"/>
              </a:rPr>
              <a:t>1. </a:t>
            </a:r>
            <a:r>
              <a:rPr lang="en-GB" altLang="en-US" sz="1600" dirty="0" err="1">
                <a:cs typeface="Arial" charset="0"/>
              </a:rPr>
              <a:t>i</a:t>
            </a:r>
            <a:r>
              <a:rPr lang="en-GB" altLang="en-US" sz="1600" dirty="0" err="1" smtClean="0">
                <a:cs typeface="Arial" charset="0"/>
              </a:rPr>
              <a:t>nsuree’s</a:t>
            </a:r>
            <a:r>
              <a:rPr lang="en-GB" altLang="en-US" sz="1600" dirty="0" smtClean="0">
                <a:cs typeface="Arial" charset="0"/>
              </a:rPr>
              <a:t> ID </a:t>
            </a:r>
            <a:r>
              <a:rPr lang="en-GB" altLang="en-US" sz="1600" dirty="0">
                <a:cs typeface="Arial" charset="0"/>
              </a:rPr>
              <a:t>number </a:t>
            </a:r>
            <a:r>
              <a:rPr lang="en-GB" altLang="en-US" sz="1600" dirty="0" smtClean="0">
                <a:cs typeface="Arial" charset="0"/>
              </a:rPr>
              <a:t>read by phone through QR code</a:t>
            </a:r>
            <a:endParaRPr lang="en-GB" altLang="en-US" sz="1600" dirty="0">
              <a:cs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37" y="2725735"/>
            <a:ext cx="2094192" cy="14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G:\screenshots\shot_000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92" y="2663231"/>
            <a:ext cx="1186632" cy="155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3454273" y="3157304"/>
            <a:ext cx="720725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72" y="1942562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/>
          <p:cNvSpPr/>
          <p:nvPr/>
        </p:nvSpPr>
        <p:spPr>
          <a:xfrm rot="19880085">
            <a:off x="5510361" y="2206013"/>
            <a:ext cx="287337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8" name="Picture 7" descr="shot_000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480" y="2367580"/>
            <a:ext cx="2528459" cy="337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90600" y="12846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altLang="en-US" dirty="0" smtClean="0"/>
              <a:t>Use </a:t>
            </a:r>
            <a:r>
              <a:rPr lang="en-GB" altLang="en-US" dirty="0" smtClean="0"/>
              <a:t>of mobile </a:t>
            </a:r>
            <a:r>
              <a:rPr lang="en-GB" altLang="en-US" dirty="0" smtClean="0"/>
              <a:t>application – claim submission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Enrolment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Health Service 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742950" lvl="1" indent="-742950">
              <a:spcBef>
                <a:spcPts val="1000"/>
              </a:spcBef>
              <a:buFont typeface="+mj-lt"/>
              <a:buAutoNum type="alphaLcPeriod"/>
            </a:pPr>
            <a:r>
              <a:rPr lang="en-GB" sz="3600" b="1" i="1" dirty="0">
                <a:solidFill>
                  <a:schemeClr val="tx1"/>
                </a:solidFill>
              </a:rPr>
              <a:t>Renewal </a:t>
            </a:r>
            <a:r>
              <a:rPr lang="en-GB" sz="3600" b="1" i="1" dirty="0">
                <a:solidFill>
                  <a:schemeClr val="tx1"/>
                </a:solidFill>
              </a:rPr>
              <a:t>Process</a:t>
            </a:r>
            <a:endParaRPr lang="en-GB" sz="3600" b="1" i="1" dirty="0">
              <a:solidFill>
                <a:schemeClr val="tx1"/>
              </a:solidFill>
            </a:endParaRP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94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>
                <a:solidFill>
                  <a:srgbClr val="000000"/>
                </a:solidFill>
              </a:rPr>
              <a:t>Login </a:t>
            </a:r>
            <a:r>
              <a:rPr lang="en-GB" kern="0" dirty="0" smtClean="0">
                <a:solidFill>
                  <a:srgbClr val="000000"/>
                </a:solidFill>
              </a:rPr>
              <a:t>Screen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813"/>
          <a:stretch/>
        </p:blipFill>
        <p:spPr>
          <a:xfrm>
            <a:off x="3657600" y="2072654"/>
            <a:ext cx="5544457" cy="40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838200" y="2164465"/>
            <a:ext cx="10515600" cy="4012497"/>
          </a:xfrm>
        </p:spPr>
        <p:txBody>
          <a:bodyPr/>
          <a:lstStyle/>
          <a:p>
            <a:pPr marL="0" indent="0">
              <a:buNone/>
            </a:pPr>
            <a:endParaRPr lang="en-GB" sz="2200" dirty="0"/>
          </a:p>
        </p:txBody>
      </p:sp>
      <p:pic>
        <p:nvPicPr>
          <p:cNvPr id="49" name="Picture 49" descr="C:\Users\srivsi\AppData\Local\Microsoft\Windows\Temporary Internet Files\Content.IE5\Q1JJKK6W\how-to-make-an-ideas-community-work-defining-the-role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11" y="2243356"/>
            <a:ext cx="2069344" cy="16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/>
          <p:cNvSpPr/>
          <p:nvPr/>
        </p:nvSpPr>
        <p:spPr>
          <a:xfrm>
            <a:off x="882999" y="2198663"/>
            <a:ext cx="3985337" cy="4093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5581345" y="2195702"/>
            <a:ext cx="1388970" cy="930636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200" dirty="0"/>
              <a:t>mobile</a:t>
            </a:r>
          </a:p>
          <a:p>
            <a:pPr>
              <a:defRPr/>
            </a:pPr>
            <a:r>
              <a:rPr lang="en-US" sz="1200" dirty="0"/>
              <a:t>Network - </a:t>
            </a:r>
            <a:r>
              <a:rPr lang="en-US" sz="1200" dirty="0" err="1"/>
              <a:t>sms</a:t>
            </a:r>
            <a:endParaRPr lang="cs-CZ" sz="1200" dirty="0"/>
          </a:p>
        </p:txBody>
      </p:sp>
      <p:pic>
        <p:nvPicPr>
          <p:cNvPr id="14343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64" y="3351294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6485830" y="2271641"/>
            <a:ext cx="2905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4"/>
          <p:cNvSpPr txBox="1">
            <a:spLocks noChangeArrowheads="1"/>
          </p:cNvSpPr>
          <p:nvPr/>
        </p:nvSpPr>
        <p:spPr bwMode="auto">
          <a:xfrm>
            <a:off x="4251668" y="1422099"/>
            <a:ext cx="6110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 err="1">
                <a:solidFill>
                  <a:schemeClr val="tx1"/>
                </a:solidFill>
              </a:rPr>
              <a:t>server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pic>
        <p:nvPicPr>
          <p:cNvPr id="14348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15" y="2195702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7" name="TextBox 42"/>
          <p:cNvSpPr txBox="1">
            <a:spLocks noChangeArrowheads="1"/>
          </p:cNvSpPr>
          <p:nvPr/>
        </p:nvSpPr>
        <p:spPr bwMode="auto">
          <a:xfrm>
            <a:off x="3411234" y="5209592"/>
            <a:ext cx="954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chemeClr val="tx1"/>
                </a:solidFill>
              </a:rPr>
              <a:t>CHF office</a:t>
            </a:r>
          </a:p>
        </p:txBody>
      </p:sp>
      <p:pic>
        <p:nvPicPr>
          <p:cNvPr id="14365" name="Picture 2" descr="C:\Users\Nemec\AppData\Local\Microsoft\Windows\Temporary Internet Files\Content.IE5\A3WHSOQH\MP90044646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34" y="5118767"/>
            <a:ext cx="11557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ight Arrow 42"/>
          <p:cNvSpPr/>
          <p:nvPr/>
        </p:nvSpPr>
        <p:spPr>
          <a:xfrm rot="19866710">
            <a:off x="4057110" y="2743361"/>
            <a:ext cx="1621694" cy="282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21097535">
            <a:off x="4386836" y="3616201"/>
            <a:ext cx="1148136" cy="256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Right Arrow 46"/>
          <p:cNvSpPr/>
          <p:nvPr/>
        </p:nvSpPr>
        <p:spPr>
          <a:xfrm rot="20296789">
            <a:off x="6358207" y="3838412"/>
            <a:ext cx="2746635" cy="317777"/>
          </a:xfrm>
          <a:prstGeom prst="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15" y="4159965"/>
            <a:ext cx="1053627" cy="86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98" y="3872797"/>
            <a:ext cx="1808702" cy="1195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3857" r="10802" b="20332"/>
          <a:stretch/>
        </p:blipFill>
        <p:spPr bwMode="auto">
          <a:xfrm>
            <a:off x="882998" y="2573828"/>
            <a:ext cx="1777954" cy="116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2751049" y="4590410"/>
            <a:ext cx="833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 err="1">
                <a:solidFill>
                  <a:schemeClr val="tx1"/>
                </a:solidFill>
              </a:rPr>
              <a:t>Renewal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  <a:r>
              <a:rPr lang="de-CH" altLang="en-US" sz="1200" dirty="0" err="1">
                <a:solidFill>
                  <a:schemeClr val="tx1"/>
                </a:solidFill>
              </a:rPr>
              <a:t>trigger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7292444" y="2460751"/>
            <a:ext cx="646389" cy="21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14"/>
          <p:cNvSpPr txBox="1">
            <a:spLocks noChangeArrowheads="1"/>
          </p:cNvSpPr>
          <p:nvPr/>
        </p:nvSpPr>
        <p:spPr bwMode="auto">
          <a:xfrm>
            <a:off x="6501974" y="4484031"/>
            <a:ext cx="13276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>
                <a:solidFill>
                  <a:schemeClr val="tx1"/>
                </a:solidFill>
              </a:rPr>
              <a:t>Print out </a:t>
            </a:r>
            <a:r>
              <a:rPr lang="de-CH" altLang="en-US" sz="1200" dirty="0" err="1">
                <a:solidFill>
                  <a:schemeClr val="tx1"/>
                </a:solidFill>
              </a:rPr>
              <a:t>of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 err="1">
                <a:solidFill>
                  <a:schemeClr val="tx1"/>
                </a:solidFill>
              </a:rPr>
              <a:t>generated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 err="1">
                <a:solidFill>
                  <a:schemeClr val="tx1"/>
                </a:solidFill>
              </a:rPr>
              <a:t>Renewal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  <a:r>
              <a:rPr lang="de-CH" altLang="en-US" sz="1200" dirty="0" err="1">
                <a:solidFill>
                  <a:schemeClr val="tx1"/>
                </a:solidFill>
              </a:rPr>
              <a:t>list</a:t>
            </a:r>
            <a:r>
              <a:rPr lang="de-CH" altLang="en-US" sz="1200" dirty="0">
                <a:solidFill>
                  <a:schemeClr val="tx1"/>
                </a:solidFill>
              </a:rPr>
              <a:t> OR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>
                <a:solidFill>
                  <a:schemeClr val="tx1"/>
                </a:solidFill>
              </a:rPr>
              <a:t>offline </a:t>
            </a:r>
            <a:r>
              <a:rPr lang="de-CH" altLang="en-US" sz="1200" dirty="0" err="1">
                <a:solidFill>
                  <a:schemeClr val="tx1"/>
                </a:solidFill>
              </a:rPr>
              <a:t>file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  <a:r>
              <a:rPr lang="de-CH" altLang="en-US" sz="1200" dirty="0" err="1">
                <a:solidFill>
                  <a:schemeClr val="tx1"/>
                </a:solidFill>
              </a:rPr>
              <a:t>to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  <a:r>
              <a:rPr lang="de-CH" altLang="en-US" sz="1200" dirty="0" err="1">
                <a:solidFill>
                  <a:schemeClr val="tx1"/>
                </a:solidFill>
              </a:rPr>
              <a:t>be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 err="1">
                <a:solidFill>
                  <a:schemeClr val="tx1"/>
                </a:solidFill>
              </a:rPr>
              <a:t>uploaded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  <a:r>
              <a:rPr lang="de-CH" altLang="en-US" sz="1200" dirty="0" err="1">
                <a:solidFill>
                  <a:schemeClr val="tx1"/>
                </a:solidFill>
              </a:rPr>
              <a:t>to</a:t>
            </a:r>
            <a:r>
              <a:rPr lang="de-CH" altLang="en-US" sz="12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en-US" sz="1200" dirty="0">
                <a:solidFill>
                  <a:schemeClr val="tx1"/>
                </a:solidFill>
              </a:rPr>
              <a:t>mobile </a:t>
            </a:r>
            <a:r>
              <a:rPr lang="de-CH" altLang="en-US" sz="1200" dirty="0" err="1">
                <a:solidFill>
                  <a:schemeClr val="tx1"/>
                </a:solidFill>
              </a:rPr>
              <a:t>phone</a:t>
            </a:r>
            <a:endParaRPr lang="cs-CZ" altLang="en-US" sz="1200" dirty="0">
              <a:solidFill>
                <a:schemeClr val="tx1"/>
              </a:solidFill>
            </a:endParaRPr>
          </a:p>
        </p:txBody>
      </p:sp>
      <p:pic>
        <p:nvPicPr>
          <p:cNvPr id="62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13" y="5453224"/>
            <a:ext cx="591252" cy="10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ight Arrow 63"/>
          <p:cNvSpPr/>
          <p:nvPr/>
        </p:nvSpPr>
        <p:spPr>
          <a:xfrm rot="5245088">
            <a:off x="9192330" y="4310334"/>
            <a:ext cx="1101998" cy="291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6" name="Picture 49" descr="C:\Users\srivsi\AppData\Local\Microsoft\Windows\Temporary Internet Files\Content.IE5\Q1JJKK6W\how-to-make-an-ideas-community-work-defining-the-roles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t="12784" r="38016"/>
          <a:stretch/>
        </p:blipFill>
        <p:spPr bwMode="auto">
          <a:xfrm>
            <a:off x="8903057" y="5311125"/>
            <a:ext cx="498883" cy="142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38" y="5314012"/>
            <a:ext cx="456479" cy="4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Cloud"/>
          <p:cNvSpPr>
            <a:spLocks noChangeAspect="1" noEditPoints="1" noChangeArrowheads="1"/>
          </p:cNvSpPr>
          <p:nvPr/>
        </p:nvSpPr>
        <p:spPr bwMode="auto">
          <a:xfrm>
            <a:off x="5587703" y="3046000"/>
            <a:ext cx="1550594" cy="109453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200" dirty="0"/>
              <a:t>mobile</a:t>
            </a:r>
          </a:p>
          <a:p>
            <a:pPr>
              <a:defRPr/>
            </a:pPr>
            <a:r>
              <a:rPr lang="en-US" sz="1200" dirty="0"/>
              <a:t>Network – data transfer</a:t>
            </a:r>
            <a:endParaRPr lang="cs-CZ" sz="1200" dirty="0"/>
          </a:p>
        </p:txBody>
      </p:sp>
      <p:sp>
        <p:nvSpPr>
          <p:cNvPr id="69" name="Right Arrow 68"/>
          <p:cNvSpPr/>
          <p:nvPr/>
        </p:nvSpPr>
        <p:spPr>
          <a:xfrm rot="395769">
            <a:off x="4307581" y="4180578"/>
            <a:ext cx="628591" cy="226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0" name="Right Arrow 69"/>
          <p:cNvSpPr/>
          <p:nvPr/>
        </p:nvSpPr>
        <p:spPr>
          <a:xfrm rot="20762179">
            <a:off x="7468508" y="2821510"/>
            <a:ext cx="646389" cy="21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53" y="5789642"/>
            <a:ext cx="510455" cy="41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6641143" y="3210408"/>
            <a:ext cx="2905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ight Arrow 73"/>
          <p:cNvSpPr/>
          <p:nvPr/>
        </p:nvSpPr>
        <p:spPr>
          <a:xfrm rot="12844047">
            <a:off x="7422164" y="4619432"/>
            <a:ext cx="1969670" cy="339992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98" y="5736620"/>
            <a:ext cx="487590" cy="57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6" name="Picture 27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23" y="5580092"/>
            <a:ext cx="647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sz="2800" dirty="0"/>
              <a:t>Renewal </a:t>
            </a:r>
            <a:r>
              <a:rPr lang="en-US" altLang="en-US" sz="2800" dirty="0" smtClean="0"/>
              <a:t>process </a:t>
            </a:r>
            <a:r>
              <a:rPr lang="en-US" altLang="en-US" sz="2800" dirty="0"/>
              <a:t>flow</a:t>
            </a:r>
            <a:endParaRPr lang="en-GB" sz="2600" dirty="0"/>
          </a:p>
        </p:txBody>
      </p:sp>
      <p:sp>
        <p:nvSpPr>
          <p:cNvPr id="77" name="Right Arrow 76"/>
          <p:cNvSpPr/>
          <p:nvPr/>
        </p:nvSpPr>
        <p:spPr>
          <a:xfrm rot="12059463">
            <a:off x="4322984" y="5297980"/>
            <a:ext cx="3122931" cy="317777"/>
          </a:xfrm>
          <a:prstGeom prst="rightArrow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86" y="2012303"/>
            <a:ext cx="6591895" cy="4356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001629" y="2716176"/>
            <a:ext cx="208823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052795" y="2932199"/>
            <a:ext cx="1764048" cy="50474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2890703" y="3436941"/>
            <a:ext cx="2310084" cy="19442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2891792" y="3631367"/>
            <a:ext cx="2086054" cy="38348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5505370" y="5907571"/>
            <a:ext cx="720725" cy="3503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altLang="en-US" sz="2800" dirty="0"/>
              <a:t>Generating list of renewals (Tools  -&gt; Policy Renewals)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28729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32" y="1935338"/>
            <a:ext cx="6671461" cy="442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GB" sz="2800" dirty="0"/>
              <a:t>Print out of list of renewals</a:t>
            </a:r>
            <a:endParaRPr lang="en-GB" sz="2600" dirty="0"/>
          </a:p>
        </p:txBody>
      </p:sp>
      <p:sp>
        <p:nvSpPr>
          <p:cNvPr id="7" name="Rounded Rectangle 6"/>
          <p:cNvSpPr/>
          <p:nvPr/>
        </p:nvSpPr>
        <p:spPr>
          <a:xfrm>
            <a:off x="5409813" y="2370636"/>
            <a:ext cx="230967" cy="3516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8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Completing renewals </a:t>
            </a:r>
            <a:r>
              <a:rPr lang="en-GB" dirty="0" smtClean="0"/>
              <a:t>using web application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13705" r="10921" b="20332"/>
          <a:stretch/>
        </p:blipFill>
        <p:spPr bwMode="auto">
          <a:xfrm>
            <a:off x="2612843" y="2164465"/>
            <a:ext cx="6388654" cy="418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415343" y="4348732"/>
            <a:ext cx="864096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032276" y="4021306"/>
            <a:ext cx="230967" cy="3516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20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44" y="4263242"/>
            <a:ext cx="1060142" cy="176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/>
          <p:nvPr/>
        </p:nvPicPr>
        <p:blipFill>
          <a:blip r:embed="rId4"/>
          <a:stretch>
            <a:fillRect/>
          </a:stretch>
        </p:blipFill>
        <p:spPr>
          <a:xfrm>
            <a:off x="2078527" y="3330186"/>
            <a:ext cx="2007926" cy="2734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 smtClean="0"/>
              <a:t>Using mobile application</a:t>
            </a:r>
            <a:endParaRPr lang="en-GB" dirty="0"/>
          </a:p>
        </p:txBody>
      </p:sp>
      <p:pic>
        <p:nvPicPr>
          <p:cNvPr id="7" name="Picture 3" descr="shot_0000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35" y="3330186"/>
            <a:ext cx="2007926" cy="278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5400000">
            <a:off x="5526332" y="3380661"/>
            <a:ext cx="559393" cy="187728"/>
          </a:xfrm>
          <a:prstGeom prst="rightArrow">
            <a:avLst>
              <a:gd name="adj1" fmla="val 4259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34" y="2240478"/>
            <a:ext cx="855732" cy="85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18" y="3754221"/>
            <a:ext cx="454994" cy="45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16200000">
            <a:off x="6014953" y="3352057"/>
            <a:ext cx="524790" cy="187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10800000">
            <a:off x="4597442" y="4526256"/>
            <a:ext cx="602213" cy="169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9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Enrolment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Health Service 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Process</a:t>
            </a:r>
          </a:p>
          <a:p>
            <a:pPr marL="742950" lvl="1" indent="-742950">
              <a:spcBef>
                <a:spcPts val="1000"/>
              </a:spcBef>
              <a:buFont typeface="+mj-lt"/>
              <a:buAutoNum type="alphaLcPeriod"/>
            </a:pPr>
            <a:r>
              <a:rPr lang="en-GB" sz="3600" b="1" i="1" dirty="0">
                <a:solidFill>
                  <a:schemeClr val="tx1"/>
                </a:solidFill>
              </a:rPr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0722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938" t="8537" r="11405" b="20325"/>
          <a:stretch/>
        </p:blipFill>
        <p:spPr>
          <a:xfrm>
            <a:off x="3003668" y="2037931"/>
            <a:ext cx="5795948" cy="40816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56168" y="2794884"/>
            <a:ext cx="2269690" cy="16464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3003668" y="2578293"/>
            <a:ext cx="4620290" cy="28803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2944292" y="5786693"/>
            <a:ext cx="673100" cy="2889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sz="2800" dirty="0"/>
              <a:t>Generating </a:t>
            </a:r>
            <a:r>
              <a:rPr lang="en-US" altLang="en-US" sz="2800" dirty="0" smtClean="0"/>
              <a:t>pre configured reports</a:t>
            </a:r>
            <a:endParaRPr lang="en-GB" sz="2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2164465"/>
            <a:ext cx="10515600" cy="4012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accent5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itchFamily="2" charset="2"/>
              <a:buNone/>
              <a:defRPr sz="1800" b="0" i="0" kern="1200">
                <a:solidFill>
                  <a:schemeClr val="accent6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itchFamily="2" charset="2"/>
              <a:buNone/>
              <a:defRPr sz="1800" b="0" i="0" kern="1200">
                <a:solidFill>
                  <a:schemeClr val="accent6"/>
                </a:solidFill>
                <a:latin typeface="Poppins ExtraLight" pitchFamily="2" charset="77"/>
                <a:ea typeface="+mn-ea"/>
                <a:cs typeface="Poppins Extra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079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51" y="1983179"/>
            <a:ext cx="6220344" cy="412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58199" y="2434442"/>
            <a:ext cx="538163" cy="712565"/>
          </a:xfrm>
          <a:prstGeom prst="roundRect">
            <a:avLst>
              <a:gd name="adj" fmla="val 1446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ounded Rectangle 6"/>
          <p:cNvSpPr/>
          <p:nvPr/>
        </p:nvSpPr>
        <p:spPr>
          <a:xfrm flipV="1">
            <a:off x="2992582" y="3568434"/>
            <a:ext cx="6433613" cy="156170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dirty="0"/>
              <a:t>Saving </a:t>
            </a:r>
            <a:r>
              <a:rPr lang="en-US" altLang="en-US" dirty="0" smtClean="0"/>
              <a:t>and printing reports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8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950" y="2124240"/>
            <a:ext cx="8712200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Poppins"/>
              </a:rPr>
              <a:t>Reports on management of families, </a:t>
            </a:r>
            <a:r>
              <a:rPr lang="en-US" sz="1600" b="1" dirty="0" err="1">
                <a:latin typeface="Poppins"/>
              </a:rPr>
              <a:t>insurees</a:t>
            </a:r>
            <a:r>
              <a:rPr lang="en-US" sz="1600" b="1" dirty="0">
                <a:latin typeface="Poppins"/>
              </a:rPr>
              <a:t>, policies, premiums: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"/>
              </a:rPr>
              <a:t>Primary Operational </a:t>
            </a:r>
            <a:r>
              <a:rPr lang="en-US" sz="1600" dirty="0" smtClean="0">
                <a:latin typeface="Poppins"/>
              </a:rPr>
              <a:t>Indicators-policies &amp; claims</a:t>
            </a:r>
            <a:endParaRPr lang="en-US" sz="1600" dirty="0">
              <a:latin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Derived </a:t>
            </a:r>
            <a:r>
              <a:rPr lang="en-US" sz="1600" dirty="0">
                <a:latin typeface="Poppins"/>
              </a:rPr>
              <a:t>Operational Indicators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Contribution Collection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Product Sales</a:t>
            </a:r>
            <a:endParaRPr lang="en-US" sz="1600" dirty="0">
              <a:latin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Contribution </a:t>
            </a:r>
            <a:r>
              <a:rPr lang="en-US" sz="1600" dirty="0">
                <a:latin typeface="Poppins"/>
              </a:rPr>
              <a:t>Distribution</a:t>
            </a:r>
            <a:endParaRPr lang="en-US" sz="1600" dirty="0">
              <a:latin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User Activity Report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Enrolment Performance Indicators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Status of registers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err="1" smtClean="0">
                <a:latin typeface="Poppins"/>
              </a:rPr>
              <a:t>Insurees</a:t>
            </a:r>
            <a:r>
              <a:rPr lang="en-US" sz="1600" dirty="0" smtClean="0">
                <a:latin typeface="Poppins"/>
              </a:rPr>
              <a:t> </a:t>
            </a:r>
            <a:r>
              <a:rPr lang="en-US" sz="1600" dirty="0">
                <a:latin typeface="Poppins"/>
              </a:rPr>
              <a:t>without photos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Matching Funds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Families </a:t>
            </a:r>
            <a:r>
              <a:rPr lang="en-US" sz="1600" dirty="0">
                <a:latin typeface="Poppins"/>
              </a:rPr>
              <a:t>and </a:t>
            </a:r>
            <a:r>
              <a:rPr lang="en-US" sz="1600" dirty="0" err="1">
                <a:latin typeface="Poppins"/>
              </a:rPr>
              <a:t>Insurees</a:t>
            </a:r>
            <a:r>
              <a:rPr lang="en-US" sz="1600" dirty="0">
                <a:latin typeface="Poppins"/>
              </a:rPr>
              <a:t> Overview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Pending </a:t>
            </a:r>
            <a:r>
              <a:rPr lang="en-US" sz="1600" dirty="0" err="1" smtClean="0">
                <a:latin typeface="Poppins"/>
              </a:rPr>
              <a:t>Insurees</a:t>
            </a:r>
            <a:endParaRPr lang="en-US" sz="1600" dirty="0" smtClean="0">
              <a:latin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Renewals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Capitation Payment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Poppins"/>
              </a:rPr>
              <a:t>Rejected Photos</a:t>
            </a:r>
            <a:endParaRPr lang="en-US" sz="1600" dirty="0">
              <a:latin typeface="Poppin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dirty="0"/>
              <a:t>Types of reports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5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lowchart: Magnetic Disk 46"/>
          <p:cNvSpPr/>
          <p:nvPr/>
        </p:nvSpPr>
        <p:spPr>
          <a:xfrm>
            <a:off x="1469759" y="5191355"/>
            <a:ext cx="1362075" cy="88265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</a:rPr>
              <a:t>External data </a:t>
            </a:r>
            <a:r>
              <a:rPr lang="en-US" sz="1200" b="1" dirty="0">
                <a:solidFill>
                  <a:schemeClr val="tx1"/>
                </a:solidFill>
              </a:rPr>
              <a:t>sources (</a:t>
            </a:r>
            <a:r>
              <a:rPr lang="en-US" sz="1200" b="1" dirty="0" err="1">
                <a:solidFill>
                  <a:schemeClr val="tx1"/>
                </a:solidFill>
              </a:rPr>
              <a:t>eg</a:t>
            </a:r>
            <a:r>
              <a:rPr lang="en-US" sz="1200" b="1" dirty="0">
                <a:solidFill>
                  <a:schemeClr val="tx1"/>
                </a:solidFill>
              </a:rPr>
              <a:t>. DHIS)</a:t>
            </a:r>
            <a:endParaRPr lang="en-GB" sz="1200" b="1" dirty="0">
              <a:solidFill>
                <a:schemeClr val="tx1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59" y="2508481"/>
            <a:ext cx="935037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Slide Number Placeholder 3"/>
          <p:cNvSpPr txBox="1">
            <a:spLocks/>
          </p:cNvSpPr>
          <p:nvPr/>
        </p:nvSpPr>
        <p:spPr bwMode="auto">
          <a:xfrm>
            <a:off x="8797925" y="6545264"/>
            <a:ext cx="1511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DB6A7E8-F50E-4DA3-995D-255E5F459C64}" type="slidenum">
              <a:rPr lang="en-GB" altLang="en-US" sz="100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GB" altLang="en-US" sz="1000">
              <a:solidFill>
                <a:schemeClr val="tx1"/>
              </a:solidFill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6959601" y="5373689"/>
            <a:ext cx="1381125" cy="198437"/>
          </a:xfrm>
          <a:prstGeom prst="leftRightArrow">
            <a:avLst/>
          </a:prstGeom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194902" y="1939493"/>
            <a:ext cx="1873305" cy="12553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sz="1400" dirty="0"/>
              <a:t>mobile</a:t>
            </a:r>
          </a:p>
          <a:p>
            <a:pPr>
              <a:defRPr/>
            </a:pPr>
            <a:r>
              <a:rPr lang="en-US" sz="1400" dirty="0"/>
              <a:t>network</a:t>
            </a:r>
            <a:endParaRPr lang="cs-CZ" sz="1400" dirty="0"/>
          </a:p>
        </p:txBody>
      </p:sp>
      <p:pic>
        <p:nvPicPr>
          <p:cNvPr id="8201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39" y="4933950"/>
            <a:ext cx="10763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C:\Users\Nemec\AppData\Local\Microsoft\Windows\Temporary Internet Files\Content.IE5\Q4RYVWLE\MC90043484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64" y="2476501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59" y="3682259"/>
            <a:ext cx="574433" cy="5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5" descr="C:\Users\Nemec\AppData\Local\Microsoft\Windows\Temporary Internet Files\Content.IE5\D7496SN9\MC90023445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914901"/>
            <a:ext cx="5905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9" descr="C:\Users\Nemec\AppData\Local\Microsoft\Windows\Temporary Internet Files\Content.IE5\BDJBG9NR\MC90034999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69">
            <a:off x="9253209" y="1944917"/>
            <a:ext cx="512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543426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14"/>
          <p:cNvSpPr txBox="1">
            <a:spLocks noChangeArrowheads="1"/>
          </p:cNvSpPr>
          <p:nvPr/>
        </p:nvSpPr>
        <p:spPr bwMode="auto">
          <a:xfrm>
            <a:off x="6338888" y="2167753"/>
            <a:ext cx="755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server</a:t>
            </a:r>
            <a:endParaRPr lang="cs-CZ" altLang="en-US" sz="1600" dirty="0">
              <a:solidFill>
                <a:schemeClr val="tx1"/>
              </a:solidFill>
            </a:endParaRP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4476750" y="5721351"/>
            <a:ext cx="1392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on-line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 (thin) clients</a:t>
            </a:r>
            <a:endParaRPr lang="cs-CZ" altLang="en-US" sz="1400" dirty="0">
              <a:solidFill>
                <a:schemeClr val="tx1"/>
              </a:solidFill>
            </a:endParaRPr>
          </a:p>
        </p:txBody>
      </p:sp>
      <p:pic>
        <p:nvPicPr>
          <p:cNvPr id="8209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93" y="3632298"/>
            <a:ext cx="574433" cy="5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79" y="3552650"/>
            <a:ext cx="574433" cy="57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5" descr="C:\Users\Nemec\AppData\Local\Microsoft\Windows\Temporary Internet Files\Content.IE5\Q4RYVWLE\MC900439798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67" y="3545048"/>
            <a:ext cx="575834" cy="57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" name="TextBox 19"/>
          <p:cNvSpPr txBox="1">
            <a:spLocks noChangeArrowheads="1"/>
          </p:cNvSpPr>
          <p:nvPr/>
        </p:nvSpPr>
        <p:spPr bwMode="auto">
          <a:xfrm>
            <a:off x="9479221" y="4185497"/>
            <a:ext cx="1228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mobile phone clients</a:t>
            </a:r>
            <a:endParaRPr lang="cs-CZ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 rot="19756064">
            <a:off x="7334461" y="2645168"/>
            <a:ext cx="908053" cy="2239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214" name="Picture 6" descr="C:\Users\Nemec\AppData\Local\Microsoft\Windows\Temporary Internet Files\Content.IE5\D7496SN9\MP900433172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95" y="4933950"/>
            <a:ext cx="1076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TextBox 24"/>
          <p:cNvSpPr txBox="1">
            <a:spLocks noChangeArrowheads="1"/>
          </p:cNvSpPr>
          <p:nvPr/>
        </p:nvSpPr>
        <p:spPr bwMode="auto">
          <a:xfrm>
            <a:off x="8888414" y="5797551"/>
            <a:ext cx="139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off-line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 (thick) clients</a:t>
            </a:r>
            <a:endParaRPr lang="cs-CZ" altLang="en-US" sz="1400" dirty="0">
              <a:solidFill>
                <a:schemeClr val="tx1"/>
              </a:solidFill>
            </a:endParaRPr>
          </a:p>
        </p:txBody>
      </p:sp>
      <p:pic>
        <p:nvPicPr>
          <p:cNvPr id="8216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4975226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22" descr="C:\Users\Nemec\AppData\Local\Microsoft\Windows\Temporary Internet Files\Content.IE5\BDJBG9NR\MC900441338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334001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7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1" y="4837113"/>
            <a:ext cx="754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eft-Right Arrow 30"/>
          <p:cNvSpPr/>
          <p:nvPr/>
        </p:nvSpPr>
        <p:spPr>
          <a:xfrm rot="5400000">
            <a:off x="9402862" y="3198295"/>
            <a:ext cx="565150" cy="1968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Left-Right Arrow 33"/>
          <p:cNvSpPr/>
          <p:nvPr/>
        </p:nvSpPr>
        <p:spPr>
          <a:xfrm rot="16200000">
            <a:off x="6342857" y="4414837"/>
            <a:ext cx="935037" cy="1873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Flowchart: Magnetic Disk 34"/>
          <p:cNvSpPr/>
          <p:nvPr/>
        </p:nvSpPr>
        <p:spPr>
          <a:xfrm>
            <a:off x="5164138" y="2947989"/>
            <a:ext cx="1395412" cy="102393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</a:rPr>
              <a:t>Operational database of IMIS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01508" y="1936981"/>
            <a:ext cx="3313112" cy="30940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25" name="TextBox 36"/>
          <p:cNvSpPr txBox="1">
            <a:spLocks noChangeArrowheads="1"/>
          </p:cNvSpPr>
          <p:nvPr/>
        </p:nvSpPr>
        <p:spPr bwMode="auto">
          <a:xfrm>
            <a:off x="2627046" y="4516667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AR-IMIS</a:t>
            </a:r>
            <a:endParaRPr lang="en-GB" altLang="en-US" sz="1800" b="1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 rot="10800000">
            <a:off x="3987799" y="3612492"/>
            <a:ext cx="1055689" cy="42204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27" name="TextBox 39"/>
          <p:cNvSpPr txBox="1">
            <a:spLocks noChangeArrowheads="1"/>
          </p:cNvSpPr>
          <p:nvPr/>
        </p:nvSpPr>
        <p:spPr bwMode="auto">
          <a:xfrm>
            <a:off x="4232008" y="3691168"/>
            <a:ext cx="476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ETL</a:t>
            </a:r>
            <a:endParaRPr lang="en-GB" altLang="en-US" sz="1200" b="1" dirty="0">
              <a:solidFill>
                <a:schemeClr val="tx1"/>
              </a:solidFill>
            </a:endParaRPr>
          </a:p>
        </p:txBody>
      </p:sp>
      <p:sp>
        <p:nvSpPr>
          <p:cNvPr id="41" name="Flowchart: Magnetic Disk 40"/>
          <p:cNvSpPr/>
          <p:nvPr/>
        </p:nvSpPr>
        <p:spPr>
          <a:xfrm>
            <a:off x="2293670" y="3429230"/>
            <a:ext cx="1574800" cy="939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IMIS Data Warehouse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42" name="Right Arrow 41"/>
          <p:cNvSpPr/>
          <p:nvPr/>
        </p:nvSpPr>
        <p:spPr>
          <a:xfrm rot="16200000">
            <a:off x="2801670" y="3145067"/>
            <a:ext cx="5334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8230" name="TextBox 43"/>
          <p:cNvSpPr txBox="1">
            <a:spLocks noChangeArrowheads="1"/>
          </p:cNvSpPr>
          <p:nvPr/>
        </p:nvSpPr>
        <p:spPr bwMode="auto">
          <a:xfrm>
            <a:off x="2498458" y="2092555"/>
            <a:ext cx="1370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756B99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Front-end (Excel)</a:t>
            </a:r>
            <a:endParaRPr lang="en-GB" altLang="en-US" sz="1200">
              <a:solidFill>
                <a:schemeClr val="tx1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7448357">
            <a:off x="1823580" y="4597401"/>
            <a:ext cx="737572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sz="1200" b="1">
              <a:solidFill>
                <a:schemeClr val="tx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38200" y="1132243"/>
            <a:ext cx="10515600" cy="94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altLang="en-US" sz="2800" dirty="0"/>
              <a:t>Customizable </a:t>
            </a:r>
            <a:r>
              <a:rPr lang="en-US" altLang="en-US" sz="2800" dirty="0" smtClean="0"/>
              <a:t>reporting – AR IMIS</a:t>
            </a:r>
            <a:endParaRPr lang="en-GB" sz="2600" dirty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838200" y="2164465"/>
            <a:ext cx="10515600" cy="40124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accent5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accent5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itchFamily="2" charset="2"/>
              <a:buNone/>
              <a:defRPr sz="1800" b="0" i="0" kern="1200">
                <a:solidFill>
                  <a:schemeClr val="accent6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mbol" pitchFamily="2" charset="2"/>
              <a:buNone/>
              <a:defRPr sz="1800" b="0" i="0" kern="1200">
                <a:solidFill>
                  <a:schemeClr val="accent6"/>
                </a:solidFill>
                <a:latin typeface="Poppins ExtraLight" pitchFamily="2" charset="77"/>
                <a:ea typeface="+mn-ea"/>
                <a:cs typeface="Poppins Extra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67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5" grpId="0" animBg="1"/>
      <p:bldP spid="36" grpId="0" animBg="1"/>
      <p:bldP spid="8225" grpId="0"/>
      <p:bldP spid="39" grpId="0" animBg="1"/>
      <p:bldP spid="8227" grpId="0"/>
      <p:bldP spid="41" grpId="0" animBg="1"/>
      <p:bldP spid="42" grpId="0" animBg="1"/>
      <p:bldP spid="8230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kern="0" dirty="0">
                <a:solidFill>
                  <a:srgbClr val="000000"/>
                </a:solidFill>
              </a:rPr>
              <a:t>Home </a:t>
            </a:r>
            <a:r>
              <a:rPr lang="en-GB" kern="0" dirty="0" smtClean="0">
                <a:solidFill>
                  <a:srgbClr val="000000"/>
                </a:solidFill>
              </a:rPr>
              <a:t>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834" t="3502" r="11071" b="12718"/>
          <a:stretch/>
        </p:blipFill>
        <p:spPr>
          <a:xfrm>
            <a:off x="3541486" y="2164465"/>
            <a:ext cx="4920343" cy="40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9" y="2106576"/>
            <a:ext cx="3322637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Excel front end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49" y="2072654"/>
            <a:ext cx="8587901" cy="327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49" y="2590551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48" y="2106576"/>
            <a:ext cx="8587901" cy="32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85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600" dirty="0" smtClean="0"/>
              <a:t>Additional resources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3"/>
              </a:rPr>
              <a:t>www.openimis.org</a:t>
            </a:r>
            <a:r>
              <a:rPr lang="en-US" dirty="0"/>
              <a:t> - Home of the </a:t>
            </a:r>
            <a:r>
              <a:rPr lang="en-US" dirty="0" err="1"/>
              <a:t>openIMIS</a:t>
            </a:r>
            <a:r>
              <a:rPr lang="en-US" dirty="0"/>
              <a:t> Initiative</a:t>
            </a:r>
          </a:p>
          <a:p>
            <a:endParaRPr lang="en-US" dirty="0"/>
          </a:p>
          <a:p>
            <a:r>
              <a:rPr lang="en-US" dirty="0"/>
              <a:t>Strategic direction given by a </a:t>
            </a:r>
            <a:r>
              <a:rPr lang="en-US" dirty="0">
                <a:hlinkClick r:id="rId4"/>
              </a:rPr>
              <a:t>Steering Group</a:t>
            </a:r>
            <a:endParaRPr lang="en-US" dirty="0"/>
          </a:p>
          <a:p>
            <a:endParaRPr lang="en-US" dirty="0"/>
          </a:p>
          <a:p>
            <a:r>
              <a:rPr lang="en-US" dirty="0"/>
              <a:t>Technical directions guided by a </a:t>
            </a:r>
            <a:r>
              <a:rPr lang="en-US" dirty="0">
                <a:hlinkClick r:id="rId5"/>
              </a:rPr>
              <a:t>Technical Advisory Group</a:t>
            </a:r>
            <a:endParaRPr lang="en-US" dirty="0"/>
          </a:p>
          <a:p>
            <a:endParaRPr lang="en-US" dirty="0">
              <a:hlinkClick r:id="rId6"/>
            </a:endParaRPr>
          </a:p>
          <a:p>
            <a:r>
              <a:rPr lang="en-US" dirty="0" err="1">
                <a:hlinkClick r:id="rId6"/>
              </a:rPr>
              <a:t>openIMIS</a:t>
            </a:r>
            <a:r>
              <a:rPr lang="en-US" dirty="0">
                <a:hlinkClick r:id="rId6"/>
              </a:rPr>
              <a:t> wiki</a:t>
            </a:r>
            <a:r>
              <a:rPr lang="en-US" dirty="0"/>
              <a:t> - Read more about </a:t>
            </a:r>
            <a:r>
              <a:rPr lang="en-US" dirty="0" err="1"/>
              <a:t>openIMIS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7"/>
              </a:rPr>
              <a:t>www.github.com/openimis</a:t>
            </a:r>
            <a:r>
              <a:rPr lang="en-US" dirty="0"/>
              <a:t> - Download software and source code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err="1">
                <a:hlinkClick r:id="rId8"/>
              </a:rPr>
              <a:t>openIMIS</a:t>
            </a:r>
            <a:r>
              <a:rPr lang="en-US" dirty="0">
                <a:hlinkClick r:id="rId8"/>
              </a:rPr>
              <a:t> Demo: demo.openimis.org</a:t>
            </a:r>
            <a:r>
              <a:rPr lang="en-US" dirty="0"/>
              <a:t> - use the demo now !</a:t>
            </a:r>
          </a:p>
          <a:p>
            <a:endParaRPr lang="en-US" dirty="0"/>
          </a:p>
          <a:p>
            <a:r>
              <a:rPr lang="en-US" dirty="0" err="1">
                <a:hlinkClick r:id="rId9"/>
              </a:rPr>
              <a:t>openIMIS</a:t>
            </a:r>
            <a:r>
              <a:rPr lang="en-US" dirty="0">
                <a:hlinkClick r:id="rId9"/>
              </a:rPr>
              <a:t> Service Desk</a:t>
            </a:r>
            <a:r>
              <a:rPr lang="en-US" dirty="0"/>
              <a:t>- report issues, bugs, or </a:t>
            </a:r>
            <a:r>
              <a:rPr lang="en-US" b="1" dirty="0"/>
              <a:t>feature requests 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9418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Product Presentation Overview</a:t>
            </a:r>
            <a:endParaRPr lang="en-GB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200" dirty="0"/>
              <a:t>Overview of data flow</a:t>
            </a: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3600" b="1" i="1" dirty="0"/>
              <a:t>Construction of a scheme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Processes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 smtClean="0"/>
              <a:t>Enrolment </a:t>
            </a:r>
            <a:r>
              <a:rPr lang="en-GB" sz="1800" dirty="0"/>
              <a:t>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 smtClean="0"/>
              <a:t>Health Service </a:t>
            </a:r>
            <a:r>
              <a:rPr lang="en-GB" sz="1800" dirty="0"/>
              <a:t>Utilization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Claims process</a:t>
            </a:r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Renewal </a:t>
            </a:r>
            <a:r>
              <a:rPr lang="en-GB" sz="1800" dirty="0" smtClean="0"/>
              <a:t>Process</a:t>
            </a:r>
            <a:endParaRPr lang="en-GB" sz="1800" dirty="0"/>
          </a:p>
          <a:p>
            <a:pPr marL="571500" lvl="1" indent="-457200">
              <a:buFont typeface="+mj-lt"/>
              <a:buAutoNum type="alphaLcPeriod"/>
            </a:pPr>
            <a:r>
              <a:rPr lang="en-GB" sz="1800" dirty="0"/>
              <a:t>Reporting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3656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 smtClean="0"/>
              <a:t>Construction of a </a:t>
            </a:r>
            <a:r>
              <a:rPr lang="en-GB" b="0" dirty="0" smtClean="0"/>
              <a:t>scheme - </a:t>
            </a:r>
            <a:r>
              <a:rPr lang="en-GB" b="0" dirty="0" smtClean="0"/>
              <a:t>I</a:t>
            </a:r>
            <a:endParaRPr lang="en-GB" b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3" name="Picture 6" descr="C:\Users\srivsi\AppData\Local\Microsoft\Windows\Temporary Internet Files\Content.IE5\UTA0NKQV\hospital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13" y="2354885"/>
            <a:ext cx="2125263" cy="15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756746" y="4941325"/>
            <a:ext cx="1055998" cy="1142257"/>
            <a:chOff x="7192103" y="4195700"/>
            <a:chExt cx="1556692" cy="1510540"/>
          </a:xfrm>
        </p:grpSpPr>
        <p:pic>
          <p:nvPicPr>
            <p:cNvPr id="15" name="Picture 71" descr="C:\Users\srivsi\AppData\Local\Microsoft\Windows\Temporary Internet Files\Content.IE5\YOC8F3O3\escape_health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03" y="4366201"/>
              <a:ext cx="1556692" cy="134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C:\Users\srivsi\AppData\Local\Microsoft\Windows\Temporary Internet Files\Content.IE5\UTA0NKQV\16250-illustration-of-a-nurse-pv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27" y="4195700"/>
              <a:ext cx="450904" cy="50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35" descr="C:\Users\srivsi\AppData\Local\Microsoft\Windows\Temporary Internet Files\Content.IE5\YOC8F3O3\Umbrella-34563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85" y="2180419"/>
            <a:ext cx="888531" cy="8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9" descr="C:\Users\srivsi\AppData\Local\Microsoft\Windows\Temporary Internet Files\Content.IE5\Q1JJKK6W\how-to-make-an-ideas-community-work-defining-the-roles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8" y="3632194"/>
            <a:ext cx="1602889" cy="11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1" descr="C:\Users\srivsi\AppData\Local\Microsoft\Windows\Temporary Internet Files\Content.IE5\MQ4LQITT\handshake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21" y="2815275"/>
            <a:ext cx="1336664" cy="90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843652" y="4978357"/>
            <a:ext cx="1084234" cy="1114660"/>
            <a:chOff x="7192103" y="4195700"/>
            <a:chExt cx="1556692" cy="1510540"/>
          </a:xfrm>
        </p:grpSpPr>
        <p:pic>
          <p:nvPicPr>
            <p:cNvPr id="21" name="Picture 71" descr="C:\Users\srivsi\AppData\Local\Microsoft\Windows\Temporary Internet Files\Content.IE5\YOC8F3O3\escape_health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03" y="4366201"/>
              <a:ext cx="1556692" cy="134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C:\Users\srivsi\AppData\Local\Microsoft\Windows\Temporary Internet Files\Content.IE5\UTA0NKQV\16250-illustration-of-a-nurse-pv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27" y="4195700"/>
              <a:ext cx="450904" cy="50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7205391" y="4361825"/>
            <a:ext cx="1219204" cy="779749"/>
            <a:chOff x="719395" y="1031234"/>
            <a:chExt cx="2396922" cy="1392515"/>
          </a:xfrm>
        </p:grpSpPr>
        <p:pic>
          <p:nvPicPr>
            <p:cNvPr id="24" name="Picture 23" descr="C:\Users\srivsi\AppData\Local\Microsoft\Windows\Temporary Internet Files\Content.IE5\1L3AV0ZX\large-Syringe-0-12338[1]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98" y="1620852"/>
              <a:ext cx="800053" cy="79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719395" y="1266568"/>
              <a:ext cx="1019332" cy="513263"/>
              <a:chOff x="719395" y="1266568"/>
              <a:chExt cx="1019332" cy="513263"/>
            </a:xfrm>
          </p:grpSpPr>
          <p:pic>
            <p:nvPicPr>
              <p:cNvPr id="28" name="Picture 65" descr="C:\Users\srivsi\AppData\Local\Microsoft\Windows\Temporary Internet Files\Content.IE5\YOC8F3O3\large-medical-pills-33.3-3630[1]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727" y="1266568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6" descr="C:\Users\srivsi\AppData\Local\Microsoft\Windows\Temporary Internet Files\Content.IE5\MQ4LQITT\medical-pills-3630-large[1]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395" y="1296327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8" descr="C:\Users\srivsi\AppData\Local\Microsoft\Windows\Temporary Internet Files\Content.IE5\O5536ILV\medium-medical-pills-0-3630[1].gif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70" y="1422231"/>
                <a:ext cx="360000" cy="3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73" descr="C:\Users\srivsi\AppData\Local\Microsoft\Windows\Temporary Internet Files\Content.IE5\YOC8F3O3\Análisis-de-sangre[1]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48" y="2004178"/>
              <a:ext cx="745904" cy="41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75" descr="C:\Users\srivsi\AppData\Local\Microsoft\Windows\Temporary Internet Files\Content.IE5\O5536ILV\xray-image[1].gif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449" y="1031234"/>
              <a:ext cx="828868" cy="8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9673475" y="2241169"/>
            <a:ext cx="1139270" cy="600883"/>
            <a:chOff x="719395" y="1031234"/>
            <a:chExt cx="2396922" cy="1392515"/>
          </a:xfrm>
        </p:grpSpPr>
        <p:pic>
          <p:nvPicPr>
            <p:cNvPr id="32" name="Picture 18" descr="C:\Users\srivsi\AppData\Local\Microsoft\Windows\Temporary Internet Files\Content.IE5\1L3AV0ZX\large-Syringe-0-12338[1].gi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98" y="1620852"/>
              <a:ext cx="800053" cy="79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719395" y="1266568"/>
              <a:ext cx="1019332" cy="513263"/>
              <a:chOff x="719395" y="1266568"/>
              <a:chExt cx="1019332" cy="513263"/>
            </a:xfrm>
          </p:grpSpPr>
          <p:pic>
            <p:nvPicPr>
              <p:cNvPr id="36" name="Picture 65" descr="C:\Users\srivsi\AppData\Local\Microsoft\Windows\Temporary Internet Files\Content.IE5\YOC8F3O3\large-medical-pills-33.3-3630[1].gif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727" y="1266568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6" descr="C:\Users\srivsi\AppData\Local\Microsoft\Windows\Temporary Internet Files\Content.IE5\MQ4LQITT\medical-pills-3630-large[1].pn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395" y="1296327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68" descr="C:\Users\srivsi\AppData\Local\Microsoft\Windows\Temporary Internet Files\Content.IE5\O5536ILV\medium-medical-pills-0-3630[1].gif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70" y="1422231"/>
                <a:ext cx="360000" cy="3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73" descr="C:\Users\srivsi\AppData\Local\Microsoft\Windows\Temporary Internet Files\Content.IE5\YOC8F3O3\Análisis-de-sangre[1]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48" y="2004178"/>
              <a:ext cx="745904" cy="41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5" descr="C:\Users\srivsi\AppData\Local\Microsoft\Windows\Temporary Internet Files\Content.IE5\O5536ILV\xray-image[1].gif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449" y="1031234"/>
              <a:ext cx="828868" cy="8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10281442" y="2214210"/>
            <a:ext cx="615069" cy="798668"/>
            <a:chOff x="7456275" y="1294401"/>
            <a:chExt cx="1409328" cy="1985476"/>
          </a:xfrm>
        </p:grpSpPr>
        <p:pic>
          <p:nvPicPr>
            <p:cNvPr id="40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275" y="1309428"/>
              <a:ext cx="1409328" cy="1970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1294401"/>
              <a:ext cx="574954" cy="55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7997629" y="4493602"/>
            <a:ext cx="493458" cy="610003"/>
            <a:chOff x="7456275" y="1294401"/>
            <a:chExt cx="1409328" cy="1985476"/>
          </a:xfrm>
        </p:grpSpPr>
        <p:pic>
          <p:nvPicPr>
            <p:cNvPr id="43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275" y="1309428"/>
              <a:ext cx="1409328" cy="1970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1294401"/>
              <a:ext cx="574954" cy="55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10043529" y="4115251"/>
            <a:ext cx="1219204" cy="779749"/>
            <a:chOff x="719395" y="1031234"/>
            <a:chExt cx="2396922" cy="1392515"/>
          </a:xfrm>
        </p:grpSpPr>
        <p:pic>
          <p:nvPicPr>
            <p:cNvPr id="46" name="Picture 18" descr="C:\Users\srivsi\AppData\Local\Microsoft\Windows\Temporary Internet Files\Content.IE5\1L3AV0ZX\large-Syringe-0-12338[1]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98" y="1620852"/>
              <a:ext cx="800053" cy="79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719395" y="1266568"/>
              <a:ext cx="1019332" cy="513263"/>
              <a:chOff x="719395" y="1266568"/>
              <a:chExt cx="1019332" cy="513263"/>
            </a:xfrm>
          </p:grpSpPr>
          <p:pic>
            <p:nvPicPr>
              <p:cNvPr id="50" name="Picture 65" descr="C:\Users\srivsi\AppData\Local\Microsoft\Windows\Temporary Internet Files\Content.IE5\YOC8F3O3\large-medical-pills-33.3-3630[1]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727" y="1266568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66" descr="C:\Users\srivsi\AppData\Local\Microsoft\Windows\Temporary Internet Files\Content.IE5\MQ4LQITT\medical-pills-3630-large[1]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395" y="1296327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68" descr="C:\Users\srivsi\AppData\Local\Microsoft\Windows\Temporary Internet Files\Content.IE5\O5536ILV\medium-medical-pills-0-3630[1].gif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70" y="1422231"/>
                <a:ext cx="360000" cy="3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73" descr="C:\Users\srivsi\AppData\Local\Microsoft\Windows\Temporary Internet Files\Content.IE5\YOC8F3O3\Análisis-de-sangre[1]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48" y="2004178"/>
              <a:ext cx="745904" cy="41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75" descr="C:\Users\srivsi\AppData\Local\Microsoft\Windows\Temporary Internet Files\Content.IE5\O5536ILV\xray-image[1].gif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449" y="1031234"/>
              <a:ext cx="828868" cy="8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10722128" y="4207937"/>
            <a:ext cx="493458" cy="610003"/>
            <a:chOff x="7456275" y="1294401"/>
            <a:chExt cx="1409328" cy="1985476"/>
          </a:xfrm>
        </p:grpSpPr>
        <p:pic>
          <p:nvPicPr>
            <p:cNvPr id="54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275" y="1309428"/>
              <a:ext cx="1409328" cy="1970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1294401"/>
              <a:ext cx="574954" cy="55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111417" y="2354886"/>
            <a:ext cx="854654" cy="1456830"/>
            <a:chOff x="3111417" y="2354886"/>
            <a:chExt cx="854654" cy="1456830"/>
          </a:xfrm>
        </p:grpSpPr>
        <p:pic>
          <p:nvPicPr>
            <p:cNvPr id="57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417" y="2365912"/>
              <a:ext cx="854654" cy="1445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356" y="2354886"/>
              <a:ext cx="348667" cy="403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538443" y="4836092"/>
            <a:ext cx="690194" cy="580187"/>
            <a:chOff x="1538443" y="4836092"/>
            <a:chExt cx="690194" cy="580187"/>
          </a:xfrm>
        </p:grpSpPr>
        <p:pic>
          <p:nvPicPr>
            <p:cNvPr id="12" name="Picture 44" descr="C:\Users\srivsi\AppData\Local\Microsoft\Windows\Temporary Internet Files\Content.IE5\UTA0NKQV\0511-0809-0703-4604_Signing_a_Contract_Clip_Art_clipart_image[1]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443" y="4836092"/>
              <a:ext cx="583521" cy="5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890" y="5041036"/>
              <a:ext cx="342747" cy="32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437" y="5499688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0334" y="5543383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9080" y="5552817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3903" y="5627919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9603" y="5608610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7" descr="C:\Users\srivsi\AppData\Local\Microsoft\Windows\Temporary Internet Files\Content.IE5\1L3AV0ZX\stickman[1]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2272" y="5611856"/>
            <a:ext cx="296580" cy="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Left Arrow 65"/>
          <p:cNvSpPr/>
          <p:nvPr/>
        </p:nvSpPr>
        <p:spPr>
          <a:xfrm rot="760799">
            <a:off x="4601122" y="3602039"/>
            <a:ext cx="5349334" cy="3630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Left Arrow 66"/>
          <p:cNvSpPr/>
          <p:nvPr/>
        </p:nvSpPr>
        <p:spPr>
          <a:xfrm rot="21168811">
            <a:off x="4580618" y="2714858"/>
            <a:ext cx="3295934" cy="3630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Left Arrow 67"/>
          <p:cNvSpPr/>
          <p:nvPr/>
        </p:nvSpPr>
        <p:spPr>
          <a:xfrm rot="1307138">
            <a:off x="4665583" y="3594831"/>
            <a:ext cx="2915359" cy="38429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Construction of a scheme - </a:t>
            </a:r>
            <a:r>
              <a:rPr lang="en-GB" b="0" dirty="0" smtClean="0"/>
              <a:t>II</a:t>
            </a:r>
            <a:endParaRPr lang="en-GB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2F8-7E18-194C-BB26-7068D6A36273}" type="datetime1">
              <a:rPr lang="de-DE" smtClean="0"/>
              <a:t>16.04.2019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9FBBF1-2128-0D46-A903-D4383F5E4CF1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27" name="Picture 3" descr="C:\Users\srivsi\AppData\Local\Microsoft\Windows\Temporary Internet Files\Content.IE5\DP88JB1M\PL_Warsaw_wilanów_locati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8" y="3828086"/>
            <a:ext cx="2016997" cy="233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Content Placeholder 69"/>
          <p:cNvPicPr>
            <a:picLocks noGrp="1"/>
          </p:cNvPicPr>
          <p:nvPr>
            <p:ph idx="1"/>
          </p:nvPr>
        </p:nvPicPr>
        <p:blipFill rotWithShape="1">
          <a:blip r:embed="rId4"/>
          <a:srcRect l="31430" t="13359" r="51636" b="39773"/>
          <a:stretch/>
        </p:blipFill>
        <p:spPr bwMode="auto">
          <a:xfrm>
            <a:off x="7458726" y="2378630"/>
            <a:ext cx="1651675" cy="3553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3445" y="4226110"/>
            <a:ext cx="199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Is someone paying on behalf on the insured family/group?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893102" y="5583836"/>
            <a:ext cx="4565626" cy="172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4927177" y="4768026"/>
            <a:ext cx="2531551" cy="658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49" descr="C:\Users\srivsi\AppData\Local\Microsoft\Windows\Temporary Internet Files\Content.IE5\Q1JJKK6W\how-to-make-an-ideas-community-work-defining-the-roles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6" t="12784" r="38016"/>
          <a:stretch/>
        </p:blipFill>
        <p:spPr bwMode="auto">
          <a:xfrm>
            <a:off x="2993445" y="2192373"/>
            <a:ext cx="551099" cy="11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1023488" y="2692790"/>
            <a:ext cx="817918" cy="810942"/>
            <a:chOff x="7192103" y="4195700"/>
            <a:chExt cx="1556692" cy="1510540"/>
          </a:xfrm>
        </p:grpSpPr>
        <p:pic>
          <p:nvPicPr>
            <p:cNvPr id="83" name="Picture 71" descr="C:\Users\srivsi\AppData\Local\Microsoft\Windows\Temporary Internet Files\Content.IE5\YOC8F3O3\escape_health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03" y="4366201"/>
              <a:ext cx="1556692" cy="134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 descr="C:\Users\srivsi\AppData\Local\Microsoft\Windows\Temporary Internet Files\Content.IE5\UTA0NKQV\16250-illustration-of-a-nurse-pv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27" y="4195700"/>
              <a:ext cx="450904" cy="50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6" name="Straight Arrow Connector 85"/>
          <p:cNvCxnSpPr/>
          <p:nvPr/>
        </p:nvCxnSpPr>
        <p:spPr>
          <a:xfrm flipH="1" flipV="1">
            <a:off x="2098624" y="3144029"/>
            <a:ext cx="5360104" cy="2033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 flipV="1">
            <a:off x="3656516" y="3087561"/>
            <a:ext cx="3802210" cy="1738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2" descr="C:\Users\Nemec\AppData\Local\Microsoft\Windows\Temporary Internet Files\Content.IE5\A3WHSOQH\MP900446464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19" y="2340343"/>
            <a:ext cx="522656" cy="4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7" descr="C:\Users\srivsi\AppData\Local\Microsoft\Windows\Temporary Internet Files\Content.IE5\MQ4LQITT\j0387150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04" y="2371345"/>
            <a:ext cx="522287" cy="5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" name="Straight Arrow Connector 91"/>
          <p:cNvCxnSpPr/>
          <p:nvPr/>
        </p:nvCxnSpPr>
        <p:spPr>
          <a:xfrm flipH="1" flipV="1">
            <a:off x="4590792" y="2964677"/>
            <a:ext cx="2867934" cy="1652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859840" y="2562793"/>
            <a:ext cx="797597" cy="419182"/>
            <a:chOff x="719395" y="1031234"/>
            <a:chExt cx="2396922" cy="1392515"/>
          </a:xfrm>
        </p:grpSpPr>
        <p:pic>
          <p:nvPicPr>
            <p:cNvPr id="96" name="Picture 95" descr="C:\Users\srivsi\AppData\Local\Microsoft\Windows\Temporary Internet Files\Content.IE5\1L3AV0ZX\large-Syringe-0-12338[1]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598" y="1620852"/>
              <a:ext cx="800053" cy="79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7" name="Group 96"/>
            <p:cNvGrpSpPr/>
            <p:nvPr/>
          </p:nvGrpSpPr>
          <p:grpSpPr>
            <a:xfrm>
              <a:off x="719395" y="1266568"/>
              <a:ext cx="1019332" cy="513263"/>
              <a:chOff x="719395" y="1266568"/>
              <a:chExt cx="1019332" cy="513263"/>
            </a:xfrm>
          </p:grpSpPr>
          <p:pic>
            <p:nvPicPr>
              <p:cNvPr id="100" name="Picture 65" descr="C:\Users\srivsi\AppData\Local\Microsoft\Windows\Temporary Internet Files\Content.IE5\YOC8F3O3\large-medical-pills-33.3-3630[1]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727" y="1266568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66" descr="C:\Users\srivsi\AppData\Local\Microsoft\Windows\Temporary Internet Files\Content.IE5\MQ4LQITT\medical-pills-3630-large[1]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395" y="1296327"/>
                <a:ext cx="360000" cy="35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68" descr="C:\Users\srivsi\AppData\Local\Microsoft\Windows\Temporary Internet Files\Content.IE5\O5536ILV\medium-medical-pills-0-3630[1].gif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70" y="1422231"/>
                <a:ext cx="360000" cy="3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8" name="Picture 73" descr="C:\Users\srivsi\AppData\Local\Microsoft\Windows\Temporary Internet Files\Content.IE5\YOC8F3O3\Análisis-de-sangre[1]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48" y="2004178"/>
              <a:ext cx="745904" cy="41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75" descr="C:\Users\srivsi\AppData\Local\Microsoft\Windows\Temporary Internet Files\Content.IE5\O5536ILV\xray-image[1].gif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449" y="1031234"/>
              <a:ext cx="828868" cy="8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3" name="Straight Arrow Connector 102"/>
          <p:cNvCxnSpPr>
            <a:stCxn id="70" idx="1"/>
          </p:cNvCxnSpPr>
          <p:nvPr/>
        </p:nvCxnSpPr>
        <p:spPr>
          <a:xfrm flipH="1" flipV="1">
            <a:off x="6333108" y="3087562"/>
            <a:ext cx="1125618" cy="1067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 flipV="1">
            <a:off x="6485508" y="3087561"/>
            <a:ext cx="973220" cy="869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9344607" y="4922370"/>
            <a:ext cx="493458" cy="610003"/>
            <a:chOff x="7456275" y="1294401"/>
            <a:chExt cx="1409328" cy="1985476"/>
          </a:xfrm>
        </p:grpSpPr>
        <p:pic>
          <p:nvPicPr>
            <p:cNvPr id="113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275" y="1309428"/>
              <a:ext cx="1409328" cy="1970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1294401"/>
              <a:ext cx="574954" cy="550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1" name="Straight Arrow Connector 110"/>
          <p:cNvCxnSpPr/>
          <p:nvPr/>
        </p:nvCxnSpPr>
        <p:spPr>
          <a:xfrm>
            <a:off x="9110401" y="3626084"/>
            <a:ext cx="422544" cy="1200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6" descr="C:\Users\srivsi\AppData\Local\Microsoft\Windows\Temporary Internet Files\Content.IE5\UTA0NKQV\hospital[1].gif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71" y="4528500"/>
            <a:ext cx="1062631" cy="79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8" name="Straight Arrow Connector 117"/>
          <p:cNvCxnSpPr/>
          <p:nvPr/>
        </p:nvCxnSpPr>
        <p:spPr>
          <a:xfrm>
            <a:off x="9019340" y="3219535"/>
            <a:ext cx="1238935" cy="1702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/>
          <p:cNvGrpSpPr/>
          <p:nvPr/>
        </p:nvGrpSpPr>
        <p:grpSpPr>
          <a:xfrm>
            <a:off x="10734600" y="5444410"/>
            <a:ext cx="578372" cy="451238"/>
            <a:chOff x="7192103" y="4195700"/>
            <a:chExt cx="1556692" cy="1510540"/>
          </a:xfrm>
        </p:grpSpPr>
        <p:pic>
          <p:nvPicPr>
            <p:cNvPr id="121" name="Picture 71" descr="C:\Users\srivsi\AppData\Local\Microsoft\Windows\Temporary Internet Files\Content.IE5\YOC8F3O3\escape_health[1]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103" y="4366201"/>
              <a:ext cx="1556692" cy="134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8" descr="C:\Users\srivsi\AppData\Local\Microsoft\Windows\Temporary Internet Files\Content.IE5\UTA0NKQV\16250-illustration-of-a-nurse-pv[1]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27" y="4195700"/>
              <a:ext cx="450904" cy="50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7" name="Group 126"/>
          <p:cNvGrpSpPr/>
          <p:nvPr/>
        </p:nvGrpSpPr>
        <p:grpSpPr>
          <a:xfrm>
            <a:off x="10740628" y="3219535"/>
            <a:ext cx="357784" cy="848708"/>
            <a:chOff x="3111417" y="2354886"/>
            <a:chExt cx="854654" cy="1456830"/>
          </a:xfrm>
        </p:grpSpPr>
        <p:pic>
          <p:nvPicPr>
            <p:cNvPr id="128" name="Picture 12" descr="C:\Users\srivsi\AppData\Local\Microsoft\Windows\Temporary Internet Files\Content.IE5\XXWN3C7E\qegBC[1]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417" y="2365912"/>
              <a:ext cx="854654" cy="1445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356" y="2354886"/>
              <a:ext cx="348667" cy="403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Group 129"/>
          <p:cNvGrpSpPr/>
          <p:nvPr/>
        </p:nvGrpSpPr>
        <p:grpSpPr>
          <a:xfrm>
            <a:off x="10258275" y="3237164"/>
            <a:ext cx="468392" cy="923729"/>
            <a:chOff x="1538443" y="4836092"/>
            <a:chExt cx="690194" cy="580187"/>
          </a:xfrm>
        </p:grpSpPr>
        <p:pic>
          <p:nvPicPr>
            <p:cNvPr id="131" name="Picture 44" descr="C:\Users\srivsi\AppData\Local\Microsoft\Windows\Temporary Internet Files\Content.IE5\UTA0NKQV\0511-0809-0703-4604_Signing_a_Contract_Clip_Art_clipart_image[1]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443" y="4836092"/>
              <a:ext cx="583521" cy="58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15" descr="C:\Users\srivsi\AppData\Local\Microsoft\Windows\Temporary Internet Files\Content.IE5\H3T0LUSE\dollar[1].gif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890" y="5041036"/>
              <a:ext cx="342747" cy="32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6" name="Straight Arrow Connector 135"/>
          <p:cNvCxnSpPr/>
          <p:nvPr/>
        </p:nvCxnSpPr>
        <p:spPr>
          <a:xfrm>
            <a:off x="9171740" y="3087562"/>
            <a:ext cx="946621" cy="475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1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enIMIS_master">
  <a:themeElements>
    <a:clrScheme name="openIM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374"/>
      </a:accent1>
      <a:accent2>
        <a:srgbClr val="33818F"/>
      </a:accent2>
      <a:accent3>
        <a:srgbClr val="B2D0D5"/>
      </a:accent3>
      <a:accent4>
        <a:srgbClr val="80B0B9"/>
      </a:accent4>
      <a:accent5>
        <a:srgbClr val="424242"/>
      </a:accent5>
      <a:accent6>
        <a:srgbClr val="747474"/>
      </a:accent6>
      <a:hlink>
        <a:srgbClr val="2D96EA"/>
      </a:hlink>
      <a:folHlink>
        <a:srgbClr val="D949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IS_master" id="{5BAE1D2A-0D41-1B45-B814-3012FA874713}" vid="{BF864BEA-582F-9F47-BB01-B22C8EF747E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openIMIS_master</Template>
  <TotalTime>0</TotalTime>
  <Words>871</Words>
  <Application>Microsoft Office PowerPoint</Application>
  <PresentationFormat>Widescreen</PresentationFormat>
  <Paragraphs>297</Paragraphs>
  <Slides>61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Poppins</vt:lpstr>
      <vt:lpstr>Poppins ExtraLight</vt:lpstr>
      <vt:lpstr>Poppins Light</vt:lpstr>
      <vt:lpstr>Poppins SemiBold</vt:lpstr>
      <vt:lpstr>Symbol</vt:lpstr>
      <vt:lpstr>openIMIS_master</vt:lpstr>
      <vt:lpstr>openIMIS Demo – Offline version   16.04.2019 </vt:lpstr>
      <vt:lpstr>Product Presentation Overview</vt:lpstr>
      <vt:lpstr>Communication within openIMIS</vt:lpstr>
      <vt:lpstr>PowerPoint Presentation</vt:lpstr>
      <vt:lpstr>Login Screen</vt:lpstr>
      <vt:lpstr>Home page</vt:lpstr>
      <vt:lpstr>Product Presentation Overview</vt:lpstr>
      <vt:lpstr>Construction of a scheme - I</vt:lpstr>
      <vt:lpstr>Construction of a scheme - II</vt:lpstr>
      <vt:lpstr>Locations</vt:lpstr>
      <vt:lpstr>Payers</vt:lpstr>
      <vt:lpstr>Claim administrators</vt:lpstr>
      <vt:lpstr>Enrolment Officers</vt:lpstr>
      <vt:lpstr>Users</vt:lpstr>
      <vt:lpstr>Medical Items</vt:lpstr>
      <vt:lpstr>Medical Services</vt:lpstr>
      <vt:lpstr>Price List -&gt; Medical Services</vt:lpstr>
      <vt:lpstr>Price List -&gt; Medical Items</vt:lpstr>
      <vt:lpstr>Health Facilities</vt:lpstr>
      <vt:lpstr>Products – I</vt:lpstr>
      <vt:lpstr>Products – II</vt:lpstr>
      <vt:lpstr>PowerPoint Presentation</vt:lpstr>
      <vt:lpstr>Product Presentation Overview</vt:lpstr>
      <vt:lpstr>Enrolment – I (Sample Process)</vt:lpstr>
      <vt:lpstr>Enrolment of head of household unit</vt:lpstr>
      <vt:lpstr>Enrolment of other members in the household</vt:lpstr>
      <vt:lpstr>Product Selection</vt:lpstr>
      <vt:lpstr>Payment Information</vt:lpstr>
      <vt:lpstr>Mobile phone applications- Enrolment</vt:lpstr>
      <vt:lpstr>Product Presentation Overview</vt:lpstr>
      <vt:lpstr>PowerPoint Presentation</vt:lpstr>
      <vt:lpstr>Online/Offline querying of clients</vt:lpstr>
      <vt:lpstr>Use of mobile application</vt:lpstr>
      <vt:lpstr>Product Presentation Overview</vt:lpstr>
      <vt:lpstr>PowerPoint Presentation</vt:lpstr>
      <vt:lpstr>PowerPoint Presentation</vt:lpstr>
      <vt:lpstr>Claim entry page</vt:lpstr>
      <vt:lpstr>PowerPoint Presentation</vt:lpstr>
      <vt:lpstr> Selection for medical review and feedback - I</vt:lpstr>
      <vt:lpstr>Selection for medical review and feedback - II</vt:lpstr>
      <vt:lpstr> Selection for medical review and feedback -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Presentation Overview</vt:lpstr>
      <vt:lpstr>PowerPoint Presentation</vt:lpstr>
      <vt:lpstr>PowerPoint Presentation</vt:lpstr>
      <vt:lpstr>PowerPoint Presentation</vt:lpstr>
      <vt:lpstr>Completing renewals using web application</vt:lpstr>
      <vt:lpstr>Using mobile application</vt:lpstr>
      <vt:lpstr>Product Presentation Overview</vt:lpstr>
      <vt:lpstr>PowerPoint Presentation</vt:lpstr>
      <vt:lpstr>PowerPoint Presentation</vt:lpstr>
      <vt:lpstr>PowerPoint Presentation</vt:lpstr>
      <vt:lpstr>PowerPoint Presentation</vt:lpstr>
      <vt:lpstr>Excel front end</vt:lpstr>
      <vt:lpstr>Additional resources</vt:lpstr>
    </vt:vector>
  </TitlesOfParts>
  <Company>Swiss TPH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Siddharth Srivastava</dc:creator>
  <cp:lastModifiedBy>Siddharth Srivastava</cp:lastModifiedBy>
  <cp:revision>140</cp:revision>
  <dcterms:created xsi:type="dcterms:W3CDTF">2018-12-07T13:39:12Z</dcterms:created>
  <dcterms:modified xsi:type="dcterms:W3CDTF">2019-04-16T15:46:31Z</dcterms:modified>
</cp:coreProperties>
</file>