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6" r:id="rId1"/>
    <p:sldMasterId id="2147483727" r:id="rId2"/>
  </p:sldMasterIdLst>
  <p:notesMasterIdLst>
    <p:notesMasterId r:id="rId51"/>
  </p:notesMasterIdLst>
  <p:handoutMasterIdLst>
    <p:handoutMasterId r:id="rId52"/>
  </p:handoutMasterIdLst>
  <p:sldIdLst>
    <p:sldId id="441" r:id="rId3"/>
    <p:sldId id="447" r:id="rId4"/>
    <p:sldId id="442" r:id="rId5"/>
    <p:sldId id="448" r:id="rId6"/>
    <p:sldId id="449" r:id="rId7"/>
    <p:sldId id="450" r:id="rId8"/>
    <p:sldId id="443" r:id="rId9"/>
    <p:sldId id="486" r:id="rId10"/>
    <p:sldId id="452" r:id="rId11"/>
    <p:sldId id="453" r:id="rId12"/>
    <p:sldId id="489" r:id="rId13"/>
    <p:sldId id="490" r:id="rId14"/>
    <p:sldId id="491" r:id="rId15"/>
    <p:sldId id="492" r:id="rId16"/>
    <p:sldId id="493" r:id="rId17"/>
    <p:sldId id="444" r:id="rId18"/>
    <p:sldId id="454" r:id="rId19"/>
    <p:sldId id="455" r:id="rId20"/>
    <p:sldId id="456" r:id="rId21"/>
    <p:sldId id="457" r:id="rId22"/>
    <p:sldId id="458" r:id="rId23"/>
    <p:sldId id="459" r:id="rId24"/>
    <p:sldId id="461" r:id="rId25"/>
    <p:sldId id="480" r:id="rId26"/>
    <p:sldId id="462" r:id="rId27"/>
    <p:sldId id="464" r:id="rId28"/>
    <p:sldId id="445" r:id="rId29"/>
    <p:sldId id="446" r:id="rId30"/>
    <p:sldId id="487" r:id="rId31"/>
    <p:sldId id="488" r:id="rId32"/>
    <p:sldId id="470" r:id="rId33"/>
    <p:sldId id="471" r:id="rId34"/>
    <p:sldId id="474" r:id="rId35"/>
    <p:sldId id="475" r:id="rId36"/>
    <p:sldId id="476" r:id="rId37"/>
    <p:sldId id="481" r:id="rId38"/>
    <p:sldId id="477" r:id="rId39"/>
    <p:sldId id="465" r:id="rId40"/>
    <p:sldId id="466" r:id="rId41"/>
    <p:sldId id="482" r:id="rId42"/>
    <p:sldId id="467" r:id="rId43"/>
    <p:sldId id="483" r:id="rId44"/>
    <p:sldId id="468" r:id="rId45"/>
    <p:sldId id="469" r:id="rId46"/>
    <p:sldId id="478" r:id="rId47"/>
    <p:sldId id="479" r:id="rId48"/>
    <p:sldId id="485" r:id="rId49"/>
    <p:sldId id="358"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57" userDrawn="1">
          <p15:clr>
            <a:srgbClr val="A4A3A4"/>
          </p15:clr>
        </p15:guide>
        <p15:guide id="2" pos="86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bovskaja, Viktoria GIZ" initials="RVG" lastIdx="2" clrIdx="0">
    <p:extLst/>
  </p:cmAuthor>
  <p:cmAuthor id="2" name="Bhattarai, Saurav GIZ NP" initials="BSGN" lastIdx="4" clrIdx="1">
    <p:extLst>
      <p:ext uri="{19B8F6BF-5375-455C-9EA6-DF929625EA0E}">
        <p15:presenceInfo xmlns:p15="http://schemas.microsoft.com/office/powerpoint/2012/main" userId="Bhattarai, Saurav GIZ N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757E"/>
    <a:srgbClr val="006374"/>
    <a:srgbClr val="095A65"/>
    <a:srgbClr val="FFFFFF"/>
    <a:srgbClr val="B2D0D5"/>
    <a:srgbClr val="33818F"/>
    <a:srgbClr val="009999"/>
    <a:srgbClr val="008080"/>
    <a:srgbClr val="006666"/>
    <a:srgbClr val="059B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45" autoAdjust="0"/>
    <p:restoredTop sz="87990" autoAdjust="0"/>
  </p:normalViewPr>
  <p:slideViewPr>
    <p:cSldViewPr snapToGrid="0">
      <p:cViewPr varScale="1">
        <p:scale>
          <a:sx n="98" d="100"/>
          <a:sy n="98" d="100"/>
        </p:scale>
        <p:origin x="588" y="78"/>
      </p:cViewPr>
      <p:guideLst>
        <p:guide orient="horz" pos="1457"/>
        <p:guide pos="869"/>
      </p:guideLst>
    </p:cSldViewPr>
  </p:slideViewPr>
  <p:outlineViewPr>
    <p:cViewPr>
      <p:scale>
        <a:sx n="33" d="100"/>
        <a:sy n="33" d="100"/>
      </p:scale>
      <p:origin x="0" y="-29241"/>
    </p:cViewPr>
  </p:outlineViewPr>
  <p:notesTextViewPr>
    <p:cViewPr>
      <p:scale>
        <a:sx n="1" d="1"/>
        <a:sy n="1" d="1"/>
      </p:scale>
      <p:origin x="0" y="0"/>
    </p:cViewPr>
  </p:notesTextViewPr>
  <p:sorterViewPr>
    <p:cViewPr>
      <p:scale>
        <a:sx n="80" d="100"/>
        <a:sy n="80" d="100"/>
      </p:scale>
      <p:origin x="0" y="1086"/>
    </p:cViewPr>
  </p:sorterViewPr>
  <p:notesViewPr>
    <p:cSldViewPr snapToGrid="0">
      <p:cViewPr varScale="1">
        <p:scale>
          <a:sx n="117" d="100"/>
          <a:sy n="117" d="100"/>
        </p:scale>
        <p:origin x="337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8-11-01T09:06:52.061" idx="4">
    <p:pos x="10" y="10"/>
    <p:text>This slide (Scheme Design) and the next might be too much information for an audience that is not aware of health insurance issues, and runs the risk of confusing people.</p:text>
    <p:extLst>
      <p:ext uri="{C676402C-5697-4E1C-873F-D02D1690AC5C}">
        <p15:threadingInfo xmlns:p15="http://schemas.microsoft.com/office/powerpoint/2012/main" timeZoneBias="-345"/>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39419A-2970-4679-92A8-6166FB46E7F1}" type="doc">
      <dgm:prSet loTypeId="urn:microsoft.com/office/officeart/2005/8/layout/arrow2" loCatId="process" qsTypeId="urn:microsoft.com/office/officeart/2005/8/quickstyle/simple4" qsCatId="simple" csTypeId="urn:microsoft.com/office/officeart/2005/8/colors/accent1_2" csCatId="accent1" phldr="1"/>
      <dgm:spPr/>
      <dgm:t>
        <a:bodyPr/>
        <a:lstStyle/>
        <a:p>
          <a:endParaRPr lang="en-US"/>
        </a:p>
      </dgm:t>
    </dgm:pt>
    <dgm:pt modelId="{03C55A36-E10A-4363-8E66-C8514D83185A}">
      <dgm:prSet phldrT="[Text]" custT="1"/>
      <dgm:spPr/>
      <dgm:t>
        <a:bodyPr/>
        <a:lstStyle/>
        <a:p>
          <a:endParaRPr lang="en-US" sz="2000" b="1" dirty="0"/>
        </a:p>
      </dgm:t>
    </dgm:pt>
    <dgm:pt modelId="{FF328901-6249-4495-AEF0-81861C2DC4ED}" type="parTrans" cxnId="{410F957B-507E-4099-B9A3-5D633E1059DA}">
      <dgm:prSet/>
      <dgm:spPr/>
      <dgm:t>
        <a:bodyPr/>
        <a:lstStyle/>
        <a:p>
          <a:endParaRPr lang="en-US"/>
        </a:p>
      </dgm:t>
    </dgm:pt>
    <dgm:pt modelId="{6D2EC59E-3D60-41C4-BE09-06DD0D56A28D}" type="sibTrans" cxnId="{410F957B-507E-4099-B9A3-5D633E1059DA}">
      <dgm:prSet/>
      <dgm:spPr/>
      <dgm:t>
        <a:bodyPr/>
        <a:lstStyle/>
        <a:p>
          <a:endParaRPr lang="en-US"/>
        </a:p>
      </dgm:t>
    </dgm:pt>
    <dgm:pt modelId="{AD2313A7-155C-47E8-82AF-EDD290C72052}">
      <dgm:prSet phldrT="[Text]" custT="1"/>
      <dgm:spPr/>
      <dgm:t>
        <a:bodyPr/>
        <a:lstStyle/>
        <a:p>
          <a:pPr algn="ctr"/>
          <a:endParaRPr lang="en-US" sz="2000" dirty="0"/>
        </a:p>
      </dgm:t>
    </dgm:pt>
    <dgm:pt modelId="{E62D4480-A695-4577-8B39-BE1284477B86}" type="parTrans" cxnId="{B814B868-D246-4E3A-A5EF-51AF292DA59B}">
      <dgm:prSet/>
      <dgm:spPr/>
      <dgm:t>
        <a:bodyPr/>
        <a:lstStyle/>
        <a:p>
          <a:endParaRPr lang="en-US"/>
        </a:p>
      </dgm:t>
    </dgm:pt>
    <dgm:pt modelId="{1FBE01D2-865E-4AE8-8411-437D551AC058}" type="sibTrans" cxnId="{B814B868-D246-4E3A-A5EF-51AF292DA59B}">
      <dgm:prSet/>
      <dgm:spPr/>
      <dgm:t>
        <a:bodyPr/>
        <a:lstStyle/>
        <a:p>
          <a:endParaRPr lang="en-US"/>
        </a:p>
      </dgm:t>
    </dgm:pt>
    <dgm:pt modelId="{6B5495A7-F64B-4C08-9389-5672D794223C}">
      <dgm:prSet phldrT="[Text]" custT="1"/>
      <dgm:spPr/>
      <dgm:t>
        <a:bodyPr/>
        <a:lstStyle/>
        <a:p>
          <a:pPr algn="ctr"/>
          <a:endParaRPr lang="en-US" sz="2000" b="0" dirty="0"/>
        </a:p>
      </dgm:t>
    </dgm:pt>
    <dgm:pt modelId="{739B5BCC-CC96-4978-ADD2-DB9463AF2D54}" type="parTrans" cxnId="{FD024FE6-BB88-44AF-A4E7-6C84AF3C4747}">
      <dgm:prSet/>
      <dgm:spPr/>
      <dgm:t>
        <a:bodyPr/>
        <a:lstStyle/>
        <a:p>
          <a:endParaRPr lang="en-US"/>
        </a:p>
      </dgm:t>
    </dgm:pt>
    <dgm:pt modelId="{319296AA-5C87-4E7C-8FA6-F4D597122BAA}" type="sibTrans" cxnId="{FD024FE6-BB88-44AF-A4E7-6C84AF3C4747}">
      <dgm:prSet/>
      <dgm:spPr/>
      <dgm:t>
        <a:bodyPr/>
        <a:lstStyle/>
        <a:p>
          <a:endParaRPr lang="en-US"/>
        </a:p>
      </dgm:t>
    </dgm:pt>
    <dgm:pt modelId="{A1CA7B61-D998-40CC-B267-176C1969FDE6}">
      <dgm:prSet phldrT="[Text]" custT="1"/>
      <dgm:spPr/>
      <dgm:t>
        <a:bodyPr/>
        <a:lstStyle/>
        <a:p>
          <a:endParaRPr lang="en-US" sz="2000" b="1" dirty="0"/>
        </a:p>
      </dgm:t>
    </dgm:pt>
    <dgm:pt modelId="{E12F2D38-CE95-4D3C-A467-32EEF1138B2E}" type="parTrans" cxnId="{55141AC8-45D1-4E8C-A28B-CDA41109A9D4}">
      <dgm:prSet/>
      <dgm:spPr/>
      <dgm:t>
        <a:bodyPr/>
        <a:lstStyle/>
        <a:p>
          <a:endParaRPr lang="en-US"/>
        </a:p>
      </dgm:t>
    </dgm:pt>
    <dgm:pt modelId="{F30879AF-D04C-4024-8625-CA5A3CC8B0EA}" type="sibTrans" cxnId="{55141AC8-45D1-4E8C-A28B-CDA41109A9D4}">
      <dgm:prSet/>
      <dgm:spPr/>
      <dgm:t>
        <a:bodyPr/>
        <a:lstStyle/>
        <a:p>
          <a:endParaRPr lang="en-US"/>
        </a:p>
      </dgm:t>
    </dgm:pt>
    <dgm:pt modelId="{A2E91899-4427-486F-8F92-6EC082E7A0CF}">
      <dgm:prSet phldrT="[Text]" custT="1"/>
      <dgm:spPr/>
      <dgm:t>
        <a:bodyPr/>
        <a:lstStyle/>
        <a:p>
          <a:pPr algn="ctr"/>
          <a:endParaRPr lang="en-US" sz="2000" dirty="0"/>
        </a:p>
      </dgm:t>
    </dgm:pt>
    <dgm:pt modelId="{6921911D-E74E-4837-AB4A-4322EB62ABFC}" type="parTrans" cxnId="{B32AB076-20E6-4A02-BFA3-D64933636776}">
      <dgm:prSet/>
      <dgm:spPr/>
      <dgm:t>
        <a:bodyPr/>
        <a:lstStyle/>
        <a:p>
          <a:endParaRPr lang="en-US"/>
        </a:p>
      </dgm:t>
    </dgm:pt>
    <dgm:pt modelId="{6C2E10DC-88AF-4D17-BE05-235E3BFCE1DE}" type="sibTrans" cxnId="{B32AB076-20E6-4A02-BFA3-D64933636776}">
      <dgm:prSet/>
      <dgm:spPr/>
      <dgm:t>
        <a:bodyPr/>
        <a:lstStyle/>
        <a:p>
          <a:endParaRPr lang="en-US"/>
        </a:p>
      </dgm:t>
    </dgm:pt>
    <dgm:pt modelId="{A6BDEB9D-2CFF-4D9C-82DD-B9C236C5A8CD}">
      <dgm:prSet phldrT="[Text]" custT="1"/>
      <dgm:spPr/>
      <dgm:t>
        <a:bodyPr/>
        <a:lstStyle/>
        <a:p>
          <a:endParaRPr lang="de-DE"/>
        </a:p>
      </dgm:t>
    </dgm:pt>
    <dgm:pt modelId="{9E79320E-D63F-486E-A0CB-C4C2406AB9E2}" type="parTrans" cxnId="{93C203CC-DBE4-4695-B049-F352EF41FFE4}">
      <dgm:prSet/>
      <dgm:spPr/>
      <dgm:t>
        <a:bodyPr/>
        <a:lstStyle/>
        <a:p>
          <a:endParaRPr lang="en-US"/>
        </a:p>
      </dgm:t>
    </dgm:pt>
    <dgm:pt modelId="{BC544535-156D-48F5-B1A8-C6BC0DA1A43B}" type="sibTrans" cxnId="{93C203CC-DBE4-4695-B049-F352EF41FFE4}">
      <dgm:prSet/>
      <dgm:spPr/>
      <dgm:t>
        <a:bodyPr/>
        <a:lstStyle/>
        <a:p>
          <a:endParaRPr lang="en-US"/>
        </a:p>
      </dgm:t>
    </dgm:pt>
    <dgm:pt modelId="{68860452-1C5C-4B8C-832C-045C08039000}">
      <dgm:prSet phldrT="[Text]" custT="1"/>
      <dgm:spPr/>
      <dgm:t>
        <a:bodyPr/>
        <a:lstStyle/>
        <a:p>
          <a:endParaRPr lang="en-US" sz="2000" b="0" dirty="0"/>
        </a:p>
      </dgm:t>
    </dgm:pt>
    <dgm:pt modelId="{59900C90-0B02-48CF-BFEE-1405B6D0F123}" type="sibTrans" cxnId="{09B6D8E5-B194-4DEB-93D9-24723E6C2825}">
      <dgm:prSet/>
      <dgm:spPr/>
      <dgm:t>
        <a:bodyPr/>
        <a:lstStyle/>
        <a:p>
          <a:endParaRPr lang="en-US"/>
        </a:p>
      </dgm:t>
    </dgm:pt>
    <dgm:pt modelId="{8EE8B5F2-0657-499C-AF56-42C2495B38DD}" type="parTrans" cxnId="{09B6D8E5-B194-4DEB-93D9-24723E6C2825}">
      <dgm:prSet/>
      <dgm:spPr/>
      <dgm:t>
        <a:bodyPr/>
        <a:lstStyle/>
        <a:p>
          <a:endParaRPr lang="en-US"/>
        </a:p>
      </dgm:t>
    </dgm:pt>
    <dgm:pt modelId="{1BBA434E-C0BF-40DB-8860-E1C89E1B8C79}" type="pres">
      <dgm:prSet presAssocID="{C139419A-2970-4679-92A8-6166FB46E7F1}" presName="arrowDiagram" presStyleCnt="0">
        <dgm:presLayoutVars>
          <dgm:chMax val="5"/>
          <dgm:dir/>
          <dgm:resizeHandles val="exact"/>
        </dgm:presLayoutVars>
      </dgm:prSet>
      <dgm:spPr/>
      <dgm:t>
        <a:bodyPr/>
        <a:lstStyle/>
        <a:p>
          <a:endParaRPr lang="de-DE"/>
        </a:p>
      </dgm:t>
    </dgm:pt>
    <dgm:pt modelId="{BDD21A5E-3D7C-4280-85FA-940DE94213ED}" type="pres">
      <dgm:prSet presAssocID="{C139419A-2970-4679-92A8-6166FB46E7F1}" presName="arrow" presStyleLbl="bgShp" presStyleIdx="0" presStyleCnt="1" custAng="0" custScaleX="132223" custScaleY="75550" custLinFactNeighborX="-2327" custLinFactNeighborY="8381"/>
      <dgm:spPr/>
      <dgm:t>
        <a:bodyPr/>
        <a:lstStyle/>
        <a:p>
          <a:endParaRPr lang="de-DE"/>
        </a:p>
      </dgm:t>
    </dgm:pt>
    <dgm:pt modelId="{1E617DEB-CDF5-4D50-8A38-BA6F18D17B31}" type="pres">
      <dgm:prSet presAssocID="{C139419A-2970-4679-92A8-6166FB46E7F1}" presName="arrowDiagram5" presStyleCnt="0"/>
      <dgm:spPr/>
      <dgm:t>
        <a:bodyPr/>
        <a:lstStyle/>
        <a:p>
          <a:endParaRPr lang="de-DE"/>
        </a:p>
      </dgm:t>
    </dgm:pt>
    <dgm:pt modelId="{A9386443-CB82-4FA7-A1B0-E4E48EC9093A}" type="pres">
      <dgm:prSet presAssocID="{68860452-1C5C-4B8C-832C-045C08039000}" presName="bullet5a" presStyleLbl="node1" presStyleIdx="0" presStyleCnt="5" custAng="21377117" custScaleX="122130" custScaleY="84891" custLinFactX="-160864" custLinFactNeighborX="-200000" custLinFactNeighborY="-88869"/>
      <dgm:spPr/>
      <dgm:t>
        <a:bodyPr/>
        <a:lstStyle/>
        <a:p>
          <a:endParaRPr lang="de-DE"/>
        </a:p>
      </dgm:t>
    </dgm:pt>
    <dgm:pt modelId="{947ADDB0-3657-4C96-AF58-D6914D8050EB}" type="pres">
      <dgm:prSet presAssocID="{68860452-1C5C-4B8C-832C-045C08039000}" presName="textBox5a" presStyleLbl="revTx" presStyleIdx="0" presStyleCnt="5" custScaleX="394962" custScaleY="53770" custLinFactNeighborX="-8106" custLinFactNeighborY="11731">
        <dgm:presLayoutVars>
          <dgm:bulletEnabled val="1"/>
        </dgm:presLayoutVars>
      </dgm:prSet>
      <dgm:spPr/>
      <dgm:t>
        <a:bodyPr/>
        <a:lstStyle/>
        <a:p>
          <a:endParaRPr lang="de-DE"/>
        </a:p>
      </dgm:t>
    </dgm:pt>
    <dgm:pt modelId="{12D35ACF-F6FB-43CE-BBC2-66A02472F764}" type="pres">
      <dgm:prSet presAssocID="{03C55A36-E10A-4363-8E66-C8514D83185A}" presName="bullet5b" presStyleLbl="node1" presStyleIdx="1" presStyleCnt="5" custAng="21377117" custScaleX="93047" custScaleY="75550" custLinFactX="-46871" custLinFactNeighborX="-100000" custLinFactNeighborY="65200"/>
      <dgm:spPr/>
      <dgm:t>
        <a:bodyPr/>
        <a:lstStyle/>
        <a:p>
          <a:endParaRPr lang="de-DE"/>
        </a:p>
      </dgm:t>
    </dgm:pt>
    <dgm:pt modelId="{C90D94F2-0D32-47E0-8642-3845E90B5641}" type="pres">
      <dgm:prSet presAssocID="{03C55A36-E10A-4363-8E66-C8514D83185A}" presName="textBox5b" presStyleLbl="revTx" presStyleIdx="1" presStyleCnt="5">
        <dgm:presLayoutVars>
          <dgm:bulletEnabled val="1"/>
        </dgm:presLayoutVars>
      </dgm:prSet>
      <dgm:spPr/>
      <dgm:t>
        <a:bodyPr/>
        <a:lstStyle/>
        <a:p>
          <a:endParaRPr lang="de-DE"/>
        </a:p>
      </dgm:t>
    </dgm:pt>
    <dgm:pt modelId="{9E9445FD-AFDB-4583-A193-977986207E99}" type="pres">
      <dgm:prSet presAssocID="{AD2313A7-155C-47E8-82AF-EDD290C72052}" presName="bullet5c" presStyleLbl="node1" presStyleIdx="2" presStyleCnt="5" custAng="21377117" custScaleX="93047" custScaleY="75550" custLinFactY="19722" custLinFactNeighborX="-14604" custLinFactNeighborY="100000"/>
      <dgm:spPr/>
      <dgm:t>
        <a:bodyPr/>
        <a:lstStyle/>
        <a:p>
          <a:endParaRPr lang="de-DE"/>
        </a:p>
      </dgm:t>
    </dgm:pt>
    <dgm:pt modelId="{3AE7B72E-3942-41A1-871A-A17216A0CD74}" type="pres">
      <dgm:prSet presAssocID="{AD2313A7-155C-47E8-82AF-EDD290C72052}" presName="textBox5c" presStyleLbl="revTx" presStyleIdx="2" presStyleCnt="5" custScaleX="193255" custScaleY="26460" custLinFactX="-100000" custLinFactNeighborX="-143952" custLinFactNeighborY="-63707">
        <dgm:presLayoutVars>
          <dgm:bulletEnabled val="1"/>
        </dgm:presLayoutVars>
      </dgm:prSet>
      <dgm:spPr/>
      <dgm:t>
        <a:bodyPr/>
        <a:lstStyle/>
        <a:p>
          <a:endParaRPr lang="de-DE"/>
        </a:p>
      </dgm:t>
    </dgm:pt>
    <dgm:pt modelId="{1BFE7708-1BC0-4B1A-BA66-257489087382}" type="pres">
      <dgm:prSet presAssocID="{6B5495A7-F64B-4C08-9389-5672D794223C}" presName="bullet5d" presStyleLbl="node1" presStyleIdx="3" presStyleCnt="5" custAng="21377117" custScaleX="93047" custScaleY="75550" custLinFactX="553" custLinFactY="22334" custLinFactNeighborX="100000" custLinFactNeighborY="100000"/>
      <dgm:spPr/>
      <dgm:t>
        <a:bodyPr/>
        <a:lstStyle/>
        <a:p>
          <a:endParaRPr lang="de-DE"/>
        </a:p>
      </dgm:t>
    </dgm:pt>
    <dgm:pt modelId="{51564D14-6FDE-4C53-8B6B-4E5494A2C15A}" type="pres">
      <dgm:prSet presAssocID="{6B5495A7-F64B-4C08-9389-5672D794223C}" presName="textBox5d" presStyleLbl="revTx" presStyleIdx="3" presStyleCnt="5" custScaleX="345903" custScaleY="26804" custLinFactNeighborX="-44544" custLinFactNeighborY="4125">
        <dgm:presLayoutVars>
          <dgm:bulletEnabled val="1"/>
        </dgm:presLayoutVars>
      </dgm:prSet>
      <dgm:spPr/>
      <dgm:t>
        <a:bodyPr/>
        <a:lstStyle/>
        <a:p>
          <a:endParaRPr lang="de-DE"/>
        </a:p>
      </dgm:t>
    </dgm:pt>
    <dgm:pt modelId="{41998E54-FAEF-4CEA-AAB6-4F323CEA363F}" type="pres">
      <dgm:prSet presAssocID="{A2E91899-4427-486F-8F92-6EC082E7A0CF}" presName="bullet5e" presStyleLbl="node1" presStyleIdx="4" presStyleCnt="5" custAng="21377117" custScaleX="93047" custScaleY="75550" custLinFactX="72889" custLinFactY="19485" custLinFactNeighborX="100000" custLinFactNeighborY="100000"/>
      <dgm:spPr/>
      <dgm:t>
        <a:bodyPr/>
        <a:lstStyle/>
        <a:p>
          <a:endParaRPr lang="de-DE"/>
        </a:p>
      </dgm:t>
    </dgm:pt>
    <dgm:pt modelId="{21D1B2EA-9DDE-42DA-A529-6838B76613B4}" type="pres">
      <dgm:prSet presAssocID="{A2E91899-4427-486F-8F92-6EC082E7A0CF}" presName="textBox5e" presStyleLbl="revTx" presStyleIdx="4" presStyleCnt="5" custScaleX="398441" custScaleY="16275" custLinFactNeighborX="1318" custLinFactNeighborY="-65843">
        <dgm:presLayoutVars>
          <dgm:bulletEnabled val="1"/>
        </dgm:presLayoutVars>
      </dgm:prSet>
      <dgm:spPr/>
      <dgm:t>
        <a:bodyPr/>
        <a:lstStyle/>
        <a:p>
          <a:endParaRPr lang="de-DE"/>
        </a:p>
      </dgm:t>
    </dgm:pt>
  </dgm:ptLst>
  <dgm:cxnLst>
    <dgm:cxn modelId="{60F6932A-9B8C-44AB-83A2-7C416812CDE1}" type="presOf" srcId="{68860452-1C5C-4B8C-832C-045C08039000}" destId="{947ADDB0-3657-4C96-AF58-D6914D8050EB}" srcOrd="0" destOrd="0" presId="urn:microsoft.com/office/officeart/2005/8/layout/arrow2"/>
    <dgm:cxn modelId="{9BC4760B-22D4-4F85-8E78-D26652CDD077}" type="presOf" srcId="{6B5495A7-F64B-4C08-9389-5672D794223C}" destId="{51564D14-6FDE-4C53-8B6B-4E5494A2C15A}" srcOrd="0" destOrd="0" presId="urn:microsoft.com/office/officeart/2005/8/layout/arrow2"/>
    <dgm:cxn modelId="{B32AB076-20E6-4A02-BFA3-D64933636776}" srcId="{C139419A-2970-4679-92A8-6166FB46E7F1}" destId="{A2E91899-4427-486F-8F92-6EC082E7A0CF}" srcOrd="4" destOrd="0" parTransId="{6921911D-E74E-4837-AB4A-4322EB62ABFC}" sibTransId="{6C2E10DC-88AF-4D17-BE05-235E3BFCE1DE}"/>
    <dgm:cxn modelId="{70D1B077-D29C-484F-A9E0-17F48A03DE79}" type="presOf" srcId="{03C55A36-E10A-4363-8E66-C8514D83185A}" destId="{C90D94F2-0D32-47E0-8642-3845E90B5641}" srcOrd="0" destOrd="0" presId="urn:microsoft.com/office/officeart/2005/8/layout/arrow2"/>
    <dgm:cxn modelId="{410F957B-507E-4099-B9A3-5D633E1059DA}" srcId="{C139419A-2970-4679-92A8-6166FB46E7F1}" destId="{03C55A36-E10A-4363-8E66-C8514D83185A}" srcOrd="1" destOrd="0" parTransId="{FF328901-6249-4495-AEF0-81861C2DC4ED}" sibTransId="{6D2EC59E-3D60-41C4-BE09-06DD0D56A28D}"/>
    <dgm:cxn modelId="{92627D31-2ACB-4776-9891-1EABEAEF1147}" type="presOf" srcId="{AD2313A7-155C-47E8-82AF-EDD290C72052}" destId="{3AE7B72E-3942-41A1-871A-A17216A0CD74}" srcOrd="0" destOrd="0" presId="urn:microsoft.com/office/officeart/2005/8/layout/arrow2"/>
    <dgm:cxn modelId="{93C203CC-DBE4-4695-B049-F352EF41FFE4}" srcId="{C139419A-2970-4679-92A8-6166FB46E7F1}" destId="{A6BDEB9D-2CFF-4D9C-82DD-B9C236C5A8CD}" srcOrd="5" destOrd="0" parTransId="{9E79320E-D63F-486E-A0CB-C4C2406AB9E2}" sibTransId="{BC544535-156D-48F5-B1A8-C6BC0DA1A43B}"/>
    <dgm:cxn modelId="{B814B868-D246-4E3A-A5EF-51AF292DA59B}" srcId="{C139419A-2970-4679-92A8-6166FB46E7F1}" destId="{AD2313A7-155C-47E8-82AF-EDD290C72052}" srcOrd="2" destOrd="0" parTransId="{E62D4480-A695-4577-8B39-BE1284477B86}" sibTransId="{1FBE01D2-865E-4AE8-8411-437D551AC058}"/>
    <dgm:cxn modelId="{55141AC8-45D1-4E8C-A28B-CDA41109A9D4}" srcId="{C139419A-2970-4679-92A8-6166FB46E7F1}" destId="{A1CA7B61-D998-40CC-B267-176C1969FDE6}" srcOrd="6" destOrd="0" parTransId="{E12F2D38-CE95-4D3C-A467-32EEF1138B2E}" sibTransId="{F30879AF-D04C-4024-8625-CA5A3CC8B0EA}"/>
    <dgm:cxn modelId="{09B6D8E5-B194-4DEB-93D9-24723E6C2825}" srcId="{C139419A-2970-4679-92A8-6166FB46E7F1}" destId="{68860452-1C5C-4B8C-832C-045C08039000}" srcOrd="0" destOrd="0" parTransId="{8EE8B5F2-0657-499C-AF56-42C2495B38DD}" sibTransId="{59900C90-0B02-48CF-BFEE-1405B6D0F123}"/>
    <dgm:cxn modelId="{E1C26FEE-59E7-4163-B7B7-6F25F3AE5669}" type="presOf" srcId="{A2E91899-4427-486F-8F92-6EC082E7A0CF}" destId="{21D1B2EA-9DDE-42DA-A529-6838B76613B4}" srcOrd="0" destOrd="0" presId="urn:microsoft.com/office/officeart/2005/8/layout/arrow2"/>
    <dgm:cxn modelId="{5D05A4AE-41CA-4330-96D5-BDEE399AA325}" type="presOf" srcId="{C139419A-2970-4679-92A8-6166FB46E7F1}" destId="{1BBA434E-C0BF-40DB-8860-E1C89E1B8C79}" srcOrd="0" destOrd="0" presId="urn:microsoft.com/office/officeart/2005/8/layout/arrow2"/>
    <dgm:cxn modelId="{FD024FE6-BB88-44AF-A4E7-6C84AF3C4747}" srcId="{C139419A-2970-4679-92A8-6166FB46E7F1}" destId="{6B5495A7-F64B-4C08-9389-5672D794223C}" srcOrd="3" destOrd="0" parTransId="{739B5BCC-CC96-4978-ADD2-DB9463AF2D54}" sibTransId="{319296AA-5C87-4E7C-8FA6-F4D597122BAA}"/>
    <dgm:cxn modelId="{9DC6103C-7336-46C4-BA4B-F668EAC62FFC}" type="presParOf" srcId="{1BBA434E-C0BF-40DB-8860-E1C89E1B8C79}" destId="{BDD21A5E-3D7C-4280-85FA-940DE94213ED}" srcOrd="0" destOrd="0" presId="urn:microsoft.com/office/officeart/2005/8/layout/arrow2"/>
    <dgm:cxn modelId="{8E606452-43DD-4250-9CC8-2FBA900D7AFC}" type="presParOf" srcId="{1BBA434E-C0BF-40DB-8860-E1C89E1B8C79}" destId="{1E617DEB-CDF5-4D50-8A38-BA6F18D17B31}" srcOrd="1" destOrd="0" presId="urn:microsoft.com/office/officeart/2005/8/layout/arrow2"/>
    <dgm:cxn modelId="{C9E282F8-D25A-43F5-82A6-2E4F98EB1DEA}" type="presParOf" srcId="{1E617DEB-CDF5-4D50-8A38-BA6F18D17B31}" destId="{A9386443-CB82-4FA7-A1B0-E4E48EC9093A}" srcOrd="0" destOrd="0" presId="urn:microsoft.com/office/officeart/2005/8/layout/arrow2"/>
    <dgm:cxn modelId="{5B160B7F-2279-4DEA-B00A-BB2C654A6A94}" type="presParOf" srcId="{1E617DEB-CDF5-4D50-8A38-BA6F18D17B31}" destId="{947ADDB0-3657-4C96-AF58-D6914D8050EB}" srcOrd="1" destOrd="0" presId="urn:microsoft.com/office/officeart/2005/8/layout/arrow2"/>
    <dgm:cxn modelId="{FA3DAA4A-D205-438D-9B15-93B2FA7B55E9}" type="presParOf" srcId="{1E617DEB-CDF5-4D50-8A38-BA6F18D17B31}" destId="{12D35ACF-F6FB-43CE-BBC2-66A02472F764}" srcOrd="2" destOrd="0" presId="urn:microsoft.com/office/officeart/2005/8/layout/arrow2"/>
    <dgm:cxn modelId="{B5AAE916-E452-410B-AE2D-070892FDA137}" type="presParOf" srcId="{1E617DEB-CDF5-4D50-8A38-BA6F18D17B31}" destId="{C90D94F2-0D32-47E0-8642-3845E90B5641}" srcOrd="3" destOrd="0" presId="urn:microsoft.com/office/officeart/2005/8/layout/arrow2"/>
    <dgm:cxn modelId="{680A3219-3A24-4989-93A9-11D9059FC2FF}" type="presParOf" srcId="{1E617DEB-CDF5-4D50-8A38-BA6F18D17B31}" destId="{9E9445FD-AFDB-4583-A193-977986207E99}" srcOrd="4" destOrd="0" presId="urn:microsoft.com/office/officeart/2005/8/layout/arrow2"/>
    <dgm:cxn modelId="{037C1309-92B6-49E7-BA81-8C4C1A8804B7}" type="presParOf" srcId="{1E617DEB-CDF5-4D50-8A38-BA6F18D17B31}" destId="{3AE7B72E-3942-41A1-871A-A17216A0CD74}" srcOrd="5" destOrd="0" presId="urn:microsoft.com/office/officeart/2005/8/layout/arrow2"/>
    <dgm:cxn modelId="{A962D46F-FA31-4E5B-8F87-171EC9348819}" type="presParOf" srcId="{1E617DEB-CDF5-4D50-8A38-BA6F18D17B31}" destId="{1BFE7708-1BC0-4B1A-BA66-257489087382}" srcOrd="6" destOrd="0" presId="urn:microsoft.com/office/officeart/2005/8/layout/arrow2"/>
    <dgm:cxn modelId="{A422DBFB-9284-431D-8EA5-4C2CE9B24622}" type="presParOf" srcId="{1E617DEB-CDF5-4D50-8A38-BA6F18D17B31}" destId="{51564D14-6FDE-4C53-8B6B-4E5494A2C15A}" srcOrd="7" destOrd="0" presId="urn:microsoft.com/office/officeart/2005/8/layout/arrow2"/>
    <dgm:cxn modelId="{1C071CD2-AA37-4487-8ED5-E3359351764A}" type="presParOf" srcId="{1E617DEB-CDF5-4D50-8A38-BA6F18D17B31}" destId="{41998E54-FAEF-4CEA-AAB6-4F323CEA363F}" srcOrd="8" destOrd="0" presId="urn:microsoft.com/office/officeart/2005/8/layout/arrow2"/>
    <dgm:cxn modelId="{72C7D5B1-5EA3-4C20-B6B6-6B1BB500E397}" type="presParOf" srcId="{1E617DEB-CDF5-4D50-8A38-BA6F18D17B31}" destId="{21D1B2EA-9DDE-42DA-A529-6838B76613B4}"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685B48-8679-46EC-9663-2AD61BF7E4C4}"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18A89F21-FF19-41F7-A6FC-2D5A9D69F4B4}">
      <dgm:prSet phldrT="[Text]" custT="1"/>
      <dgm:spPr/>
      <dgm:t>
        <a:bodyPr/>
        <a:lstStyle/>
        <a:p>
          <a:r>
            <a:rPr lang="en-US" sz="2000" b="1" dirty="0"/>
            <a:t>Management Information  System for social </a:t>
          </a:r>
          <a:r>
            <a:rPr lang="en-US" sz="2000" b="1" dirty="0" smtClean="0"/>
            <a:t>health </a:t>
          </a:r>
          <a:r>
            <a:rPr lang="en-US" sz="2000" b="1" dirty="0"/>
            <a:t>protection schemes</a:t>
          </a:r>
        </a:p>
      </dgm:t>
    </dgm:pt>
    <dgm:pt modelId="{2BB613F5-0A81-4811-B5D4-7F579AADA9C8}" type="parTrans" cxnId="{2DCC9FC2-ABC1-469D-B267-141A944A3510}">
      <dgm:prSet/>
      <dgm:spPr/>
      <dgm:t>
        <a:bodyPr/>
        <a:lstStyle/>
        <a:p>
          <a:endParaRPr lang="en-US"/>
        </a:p>
      </dgm:t>
    </dgm:pt>
    <dgm:pt modelId="{240B3AC3-2547-43D1-8EF9-AEACFDCCCDF3}" type="sibTrans" cxnId="{2DCC9FC2-ABC1-469D-B267-141A944A3510}">
      <dgm:prSet/>
      <dgm:spPr/>
      <dgm:t>
        <a:bodyPr/>
        <a:lstStyle/>
        <a:p>
          <a:endParaRPr lang="en-US"/>
        </a:p>
      </dgm:t>
    </dgm:pt>
    <dgm:pt modelId="{7FEBA074-BE95-4E1A-8B46-8FEDC3419158}">
      <dgm:prSet phldrT="[Text]" custT="1"/>
      <dgm:spPr/>
      <dgm:t>
        <a:bodyPr/>
        <a:lstStyle/>
        <a:p>
          <a:r>
            <a:rPr lang="en-US" sz="2000" b="1" dirty="0"/>
            <a:t>Open </a:t>
          </a:r>
          <a:r>
            <a:rPr lang="en-US" sz="2000" b="1" dirty="0" smtClean="0"/>
            <a:t>Source</a:t>
          </a:r>
          <a:endParaRPr lang="en-US" sz="2000" b="1" dirty="0"/>
        </a:p>
        <a:p>
          <a:r>
            <a:rPr lang="en-US" sz="2000" b="0" dirty="0"/>
            <a:t>Free download, changes to the code, feed new developments back to the Community</a:t>
          </a:r>
        </a:p>
        <a:p>
          <a:endParaRPr lang="en-US" sz="2000" b="0" dirty="0"/>
        </a:p>
      </dgm:t>
    </dgm:pt>
    <dgm:pt modelId="{E6A76BC3-1481-44DE-821F-C047DAA6D58F}" type="parTrans" cxnId="{4CF2AF5A-7A44-4A6D-8738-51643118590C}">
      <dgm:prSet/>
      <dgm:spPr/>
      <dgm:t>
        <a:bodyPr/>
        <a:lstStyle/>
        <a:p>
          <a:endParaRPr lang="en-US"/>
        </a:p>
      </dgm:t>
    </dgm:pt>
    <dgm:pt modelId="{C129C85E-840E-4E59-BEC0-AC1A4634AE1A}" type="sibTrans" cxnId="{4CF2AF5A-7A44-4A6D-8738-51643118590C}">
      <dgm:prSet/>
      <dgm:spPr/>
      <dgm:t>
        <a:bodyPr/>
        <a:lstStyle/>
        <a:p>
          <a:endParaRPr lang="en-US"/>
        </a:p>
      </dgm:t>
    </dgm:pt>
    <dgm:pt modelId="{263606F6-0F55-4E5F-A348-101AA0D9F676}">
      <dgm:prSet phldrT="[Text]" custT="1"/>
      <dgm:spPr/>
      <dgm:t>
        <a:bodyPr/>
        <a:lstStyle/>
        <a:p>
          <a:r>
            <a:rPr lang="en-US" sz="2000" b="1" dirty="0"/>
            <a:t>Sustainable </a:t>
          </a:r>
          <a:r>
            <a:rPr lang="en-US" sz="2000" b="1" dirty="0" smtClean="0"/>
            <a:t>community</a:t>
          </a:r>
          <a:endParaRPr lang="en-US" sz="2000" b="1" dirty="0"/>
        </a:p>
        <a:p>
          <a:r>
            <a:rPr lang="en-US" sz="2000" b="0" dirty="0" smtClean="0"/>
            <a:t>Continuously </a:t>
          </a:r>
          <a:r>
            <a:rPr lang="en-US" sz="2000" b="0" dirty="0"/>
            <a:t>improved solution driven by </a:t>
          </a:r>
          <a:r>
            <a:rPr lang="en-US" sz="2000" b="0" dirty="0" smtClean="0"/>
            <a:t>open </a:t>
          </a:r>
          <a:r>
            <a:rPr lang="en-US" sz="2000" b="0" dirty="0"/>
            <a:t>source Software Community</a:t>
          </a:r>
        </a:p>
        <a:p>
          <a:r>
            <a:rPr lang="en-US" sz="2000" b="0" dirty="0"/>
            <a:t>Capacity development and technical assistance</a:t>
          </a:r>
        </a:p>
      </dgm:t>
    </dgm:pt>
    <dgm:pt modelId="{6CBF3B9B-D9CB-42B9-9C93-0660E32599C9}" type="parTrans" cxnId="{14DBA967-B59F-4106-A165-6C58BE5663F7}">
      <dgm:prSet/>
      <dgm:spPr/>
      <dgm:t>
        <a:bodyPr/>
        <a:lstStyle/>
        <a:p>
          <a:endParaRPr lang="en-US"/>
        </a:p>
      </dgm:t>
    </dgm:pt>
    <dgm:pt modelId="{820AFFE8-7859-4547-A9D5-14582945C0EC}" type="sibTrans" cxnId="{14DBA967-B59F-4106-A165-6C58BE5663F7}">
      <dgm:prSet/>
      <dgm:spPr/>
      <dgm:t>
        <a:bodyPr/>
        <a:lstStyle/>
        <a:p>
          <a:endParaRPr lang="en-US"/>
        </a:p>
      </dgm:t>
    </dgm:pt>
    <dgm:pt modelId="{593E3F75-1C62-48D2-81A1-DF7F48D17FF1}">
      <dgm:prSet phldrT="[Text]" custT="1"/>
      <dgm:spPr/>
      <dgm:t>
        <a:bodyPr/>
        <a:lstStyle/>
        <a:p>
          <a:r>
            <a:rPr lang="en-US" sz="2000" b="1" dirty="0" smtClean="0"/>
            <a:t>Interoperability</a:t>
          </a:r>
          <a:endParaRPr lang="en-US" sz="2000" b="1" dirty="0"/>
        </a:p>
        <a:p>
          <a:r>
            <a:rPr lang="en-US" sz="2000" b="0" dirty="0"/>
            <a:t>Compatible formats and interfaces for data exchange (international standard protocols and codes)</a:t>
          </a:r>
        </a:p>
      </dgm:t>
    </dgm:pt>
    <dgm:pt modelId="{3C77C3C4-8BC7-4F02-9006-401C11F07F31}" type="parTrans" cxnId="{4DE16D17-4A6D-498B-9172-7457156C8E0F}">
      <dgm:prSet/>
      <dgm:spPr/>
      <dgm:t>
        <a:bodyPr/>
        <a:lstStyle/>
        <a:p>
          <a:endParaRPr lang="en-US"/>
        </a:p>
      </dgm:t>
    </dgm:pt>
    <dgm:pt modelId="{FA9FED71-B912-4C64-8DF9-B12B3B484F75}" type="sibTrans" cxnId="{4DE16D17-4A6D-498B-9172-7457156C8E0F}">
      <dgm:prSet/>
      <dgm:spPr/>
      <dgm:t>
        <a:bodyPr/>
        <a:lstStyle/>
        <a:p>
          <a:endParaRPr lang="en-US"/>
        </a:p>
      </dgm:t>
    </dgm:pt>
    <dgm:pt modelId="{4E1CB1DD-C583-4FB4-8D62-516F58FC76BE}">
      <dgm:prSet phldrT="[Text]" custT="1"/>
      <dgm:spPr/>
      <dgm:t>
        <a:bodyPr/>
        <a:lstStyle/>
        <a:p>
          <a:r>
            <a:rPr lang="en-US" sz="2000" b="1" dirty="0" smtClean="0"/>
            <a:t>Customizable architecture</a:t>
          </a:r>
          <a:endParaRPr lang="en-US" sz="2000" b="1" dirty="0"/>
        </a:p>
        <a:p>
          <a:r>
            <a:rPr lang="en-US" sz="2000" b="0" dirty="0"/>
            <a:t>Customizable to different scheme types, </a:t>
          </a:r>
          <a:r>
            <a:rPr lang="en-US" sz="2000" b="0" dirty="0" smtClean="0"/>
            <a:t>organizations </a:t>
          </a:r>
          <a:r>
            <a:rPr lang="en-US" sz="2000" b="0" dirty="0"/>
            <a:t>and </a:t>
          </a:r>
          <a:r>
            <a:rPr lang="en-US" sz="2000" b="0" dirty="0" smtClean="0"/>
            <a:t>countries</a:t>
          </a:r>
          <a:r>
            <a:rPr lang="en-US" sz="2000" b="1" dirty="0" smtClean="0"/>
            <a:t> </a:t>
          </a:r>
          <a:endParaRPr lang="en-US" sz="2000" b="1" dirty="0"/>
        </a:p>
      </dgm:t>
    </dgm:pt>
    <dgm:pt modelId="{A96218A0-52A8-4820-BE9A-D8671FEC2FC8}" type="parTrans" cxnId="{E2CB376C-A61B-4703-AF9B-C2490118394D}">
      <dgm:prSet/>
      <dgm:spPr/>
      <dgm:t>
        <a:bodyPr/>
        <a:lstStyle/>
        <a:p>
          <a:endParaRPr lang="en-US"/>
        </a:p>
      </dgm:t>
    </dgm:pt>
    <dgm:pt modelId="{C36B85BF-444B-4211-82A0-1F6C54982F79}" type="sibTrans" cxnId="{E2CB376C-A61B-4703-AF9B-C2490118394D}">
      <dgm:prSet/>
      <dgm:spPr/>
      <dgm:t>
        <a:bodyPr/>
        <a:lstStyle/>
        <a:p>
          <a:endParaRPr lang="en-US"/>
        </a:p>
      </dgm:t>
    </dgm:pt>
    <dgm:pt modelId="{27959304-3EC4-4C20-8625-ECC470E59C24}" type="pres">
      <dgm:prSet presAssocID="{33685B48-8679-46EC-9663-2AD61BF7E4C4}" presName="diagram" presStyleCnt="0">
        <dgm:presLayoutVars>
          <dgm:chMax val="1"/>
          <dgm:dir/>
          <dgm:animLvl val="ctr"/>
          <dgm:resizeHandles val="exact"/>
        </dgm:presLayoutVars>
      </dgm:prSet>
      <dgm:spPr/>
      <dgm:t>
        <a:bodyPr/>
        <a:lstStyle/>
        <a:p>
          <a:endParaRPr lang="de-DE"/>
        </a:p>
      </dgm:t>
    </dgm:pt>
    <dgm:pt modelId="{299287AF-3A4C-4DED-8673-3C6D69B8F0A6}" type="pres">
      <dgm:prSet presAssocID="{33685B48-8679-46EC-9663-2AD61BF7E4C4}" presName="matrix" presStyleCnt="0"/>
      <dgm:spPr/>
    </dgm:pt>
    <dgm:pt modelId="{5DA054D3-FAD0-459D-B1FA-FAF2826D6B08}" type="pres">
      <dgm:prSet presAssocID="{33685B48-8679-46EC-9663-2AD61BF7E4C4}" presName="tile1" presStyleLbl="node1" presStyleIdx="0" presStyleCnt="4"/>
      <dgm:spPr/>
      <dgm:t>
        <a:bodyPr/>
        <a:lstStyle/>
        <a:p>
          <a:endParaRPr lang="de-DE"/>
        </a:p>
      </dgm:t>
    </dgm:pt>
    <dgm:pt modelId="{7854D4E0-FCC7-43B6-BECB-849BA0B13F50}" type="pres">
      <dgm:prSet presAssocID="{33685B48-8679-46EC-9663-2AD61BF7E4C4}" presName="tile1text" presStyleLbl="node1" presStyleIdx="0" presStyleCnt="4">
        <dgm:presLayoutVars>
          <dgm:chMax val="0"/>
          <dgm:chPref val="0"/>
          <dgm:bulletEnabled val="1"/>
        </dgm:presLayoutVars>
      </dgm:prSet>
      <dgm:spPr/>
      <dgm:t>
        <a:bodyPr/>
        <a:lstStyle/>
        <a:p>
          <a:endParaRPr lang="de-DE"/>
        </a:p>
      </dgm:t>
    </dgm:pt>
    <dgm:pt modelId="{6580BD47-AE24-44C2-8613-8F654276AA46}" type="pres">
      <dgm:prSet presAssocID="{33685B48-8679-46EC-9663-2AD61BF7E4C4}" presName="tile2" presStyleLbl="node1" presStyleIdx="1" presStyleCnt="4"/>
      <dgm:spPr/>
      <dgm:t>
        <a:bodyPr/>
        <a:lstStyle/>
        <a:p>
          <a:endParaRPr lang="de-DE"/>
        </a:p>
      </dgm:t>
    </dgm:pt>
    <dgm:pt modelId="{0F61744D-A135-4D18-BBE1-81ACD990B0E3}" type="pres">
      <dgm:prSet presAssocID="{33685B48-8679-46EC-9663-2AD61BF7E4C4}" presName="tile2text" presStyleLbl="node1" presStyleIdx="1" presStyleCnt="4">
        <dgm:presLayoutVars>
          <dgm:chMax val="0"/>
          <dgm:chPref val="0"/>
          <dgm:bulletEnabled val="1"/>
        </dgm:presLayoutVars>
      </dgm:prSet>
      <dgm:spPr/>
      <dgm:t>
        <a:bodyPr/>
        <a:lstStyle/>
        <a:p>
          <a:endParaRPr lang="de-DE"/>
        </a:p>
      </dgm:t>
    </dgm:pt>
    <dgm:pt modelId="{E9BE18CB-9F1F-4E2E-A86A-55E3C0698341}" type="pres">
      <dgm:prSet presAssocID="{33685B48-8679-46EC-9663-2AD61BF7E4C4}" presName="tile3" presStyleLbl="node1" presStyleIdx="2" presStyleCnt="4"/>
      <dgm:spPr/>
      <dgm:t>
        <a:bodyPr/>
        <a:lstStyle/>
        <a:p>
          <a:endParaRPr lang="de-DE"/>
        </a:p>
      </dgm:t>
    </dgm:pt>
    <dgm:pt modelId="{E7DBCF57-7C8D-4C65-A0E8-AAE1558AE022}" type="pres">
      <dgm:prSet presAssocID="{33685B48-8679-46EC-9663-2AD61BF7E4C4}" presName="tile3text" presStyleLbl="node1" presStyleIdx="2" presStyleCnt="4">
        <dgm:presLayoutVars>
          <dgm:chMax val="0"/>
          <dgm:chPref val="0"/>
          <dgm:bulletEnabled val="1"/>
        </dgm:presLayoutVars>
      </dgm:prSet>
      <dgm:spPr/>
      <dgm:t>
        <a:bodyPr/>
        <a:lstStyle/>
        <a:p>
          <a:endParaRPr lang="de-DE"/>
        </a:p>
      </dgm:t>
    </dgm:pt>
    <dgm:pt modelId="{FADB5A51-8DD5-4CA8-8A18-B2A0A113DAA5}" type="pres">
      <dgm:prSet presAssocID="{33685B48-8679-46EC-9663-2AD61BF7E4C4}" presName="tile4" presStyleLbl="node1" presStyleIdx="3" presStyleCnt="4"/>
      <dgm:spPr/>
      <dgm:t>
        <a:bodyPr/>
        <a:lstStyle/>
        <a:p>
          <a:endParaRPr lang="de-DE"/>
        </a:p>
      </dgm:t>
    </dgm:pt>
    <dgm:pt modelId="{7E81103F-8E17-4F1A-B0CD-A901B5EBB1E5}" type="pres">
      <dgm:prSet presAssocID="{33685B48-8679-46EC-9663-2AD61BF7E4C4}" presName="tile4text" presStyleLbl="node1" presStyleIdx="3" presStyleCnt="4">
        <dgm:presLayoutVars>
          <dgm:chMax val="0"/>
          <dgm:chPref val="0"/>
          <dgm:bulletEnabled val="1"/>
        </dgm:presLayoutVars>
      </dgm:prSet>
      <dgm:spPr/>
      <dgm:t>
        <a:bodyPr/>
        <a:lstStyle/>
        <a:p>
          <a:endParaRPr lang="de-DE"/>
        </a:p>
      </dgm:t>
    </dgm:pt>
    <dgm:pt modelId="{72AEE775-C5B9-41D7-ABF5-52C0F8320DAA}" type="pres">
      <dgm:prSet presAssocID="{33685B48-8679-46EC-9663-2AD61BF7E4C4}" presName="centerTile" presStyleLbl="fgShp" presStyleIdx="0" presStyleCnt="1" custScaleX="104900" custScaleY="122468">
        <dgm:presLayoutVars>
          <dgm:chMax val="0"/>
          <dgm:chPref val="0"/>
        </dgm:presLayoutVars>
      </dgm:prSet>
      <dgm:spPr/>
      <dgm:t>
        <a:bodyPr/>
        <a:lstStyle/>
        <a:p>
          <a:endParaRPr lang="de-DE"/>
        </a:p>
      </dgm:t>
    </dgm:pt>
  </dgm:ptLst>
  <dgm:cxnLst>
    <dgm:cxn modelId="{E537F174-7DA3-4A13-A557-2F64907916A8}" type="presOf" srcId="{33685B48-8679-46EC-9663-2AD61BF7E4C4}" destId="{27959304-3EC4-4C20-8625-ECC470E59C24}" srcOrd="0" destOrd="0" presId="urn:microsoft.com/office/officeart/2005/8/layout/matrix1"/>
    <dgm:cxn modelId="{4DE16D17-4A6D-498B-9172-7457156C8E0F}" srcId="{18A89F21-FF19-41F7-A6FC-2D5A9D69F4B4}" destId="{593E3F75-1C62-48D2-81A1-DF7F48D17FF1}" srcOrd="2" destOrd="0" parTransId="{3C77C3C4-8BC7-4F02-9006-401C11F07F31}" sibTransId="{FA9FED71-B912-4C64-8DF9-B12B3B484F75}"/>
    <dgm:cxn modelId="{14DBA967-B59F-4106-A165-6C58BE5663F7}" srcId="{18A89F21-FF19-41F7-A6FC-2D5A9D69F4B4}" destId="{263606F6-0F55-4E5F-A348-101AA0D9F676}" srcOrd="1" destOrd="0" parTransId="{6CBF3B9B-D9CB-42B9-9C93-0660E32599C9}" sibTransId="{820AFFE8-7859-4547-A9D5-14582945C0EC}"/>
    <dgm:cxn modelId="{D05DAFBC-62A9-4E6B-8F30-944BD5C80CEA}" type="presOf" srcId="{4E1CB1DD-C583-4FB4-8D62-516F58FC76BE}" destId="{FADB5A51-8DD5-4CA8-8A18-B2A0A113DAA5}" srcOrd="0" destOrd="0" presId="urn:microsoft.com/office/officeart/2005/8/layout/matrix1"/>
    <dgm:cxn modelId="{CCBD8144-E4FC-40D0-BB49-8342BC99087C}" type="presOf" srcId="{18A89F21-FF19-41F7-A6FC-2D5A9D69F4B4}" destId="{72AEE775-C5B9-41D7-ABF5-52C0F8320DAA}" srcOrd="0" destOrd="0" presId="urn:microsoft.com/office/officeart/2005/8/layout/matrix1"/>
    <dgm:cxn modelId="{6017562B-B531-4C30-B14E-27BDB5B990A7}" type="presOf" srcId="{263606F6-0F55-4E5F-A348-101AA0D9F676}" destId="{6580BD47-AE24-44C2-8613-8F654276AA46}" srcOrd="0" destOrd="0" presId="urn:microsoft.com/office/officeart/2005/8/layout/matrix1"/>
    <dgm:cxn modelId="{4CF2AF5A-7A44-4A6D-8738-51643118590C}" srcId="{18A89F21-FF19-41F7-A6FC-2D5A9D69F4B4}" destId="{7FEBA074-BE95-4E1A-8B46-8FEDC3419158}" srcOrd="0" destOrd="0" parTransId="{E6A76BC3-1481-44DE-821F-C047DAA6D58F}" sibTransId="{C129C85E-840E-4E59-BEC0-AC1A4634AE1A}"/>
    <dgm:cxn modelId="{5CE5F2C0-D58F-4595-B72D-A7E6C4866C3B}" type="presOf" srcId="{263606F6-0F55-4E5F-A348-101AA0D9F676}" destId="{0F61744D-A135-4D18-BBE1-81ACD990B0E3}" srcOrd="1" destOrd="0" presId="urn:microsoft.com/office/officeart/2005/8/layout/matrix1"/>
    <dgm:cxn modelId="{6C36923B-3559-4AF7-962A-75AB76DF94B8}" type="presOf" srcId="{7FEBA074-BE95-4E1A-8B46-8FEDC3419158}" destId="{5DA054D3-FAD0-459D-B1FA-FAF2826D6B08}" srcOrd="0" destOrd="0" presId="urn:microsoft.com/office/officeart/2005/8/layout/matrix1"/>
    <dgm:cxn modelId="{6FC78550-84B7-4586-9007-638895592B6E}" type="presOf" srcId="{593E3F75-1C62-48D2-81A1-DF7F48D17FF1}" destId="{E7DBCF57-7C8D-4C65-A0E8-AAE1558AE022}" srcOrd="1" destOrd="0" presId="urn:microsoft.com/office/officeart/2005/8/layout/matrix1"/>
    <dgm:cxn modelId="{2DCC9FC2-ABC1-469D-B267-141A944A3510}" srcId="{33685B48-8679-46EC-9663-2AD61BF7E4C4}" destId="{18A89F21-FF19-41F7-A6FC-2D5A9D69F4B4}" srcOrd="0" destOrd="0" parTransId="{2BB613F5-0A81-4811-B5D4-7F579AADA9C8}" sibTransId="{240B3AC3-2547-43D1-8EF9-AEACFDCCCDF3}"/>
    <dgm:cxn modelId="{AC7CDD6C-F3EC-4F57-9D3C-25D64ED83C36}" type="presOf" srcId="{593E3F75-1C62-48D2-81A1-DF7F48D17FF1}" destId="{E9BE18CB-9F1F-4E2E-A86A-55E3C0698341}" srcOrd="0" destOrd="0" presId="urn:microsoft.com/office/officeart/2005/8/layout/matrix1"/>
    <dgm:cxn modelId="{D7C6D93E-6F96-43F5-B506-679E5CEB8A78}" type="presOf" srcId="{7FEBA074-BE95-4E1A-8B46-8FEDC3419158}" destId="{7854D4E0-FCC7-43B6-BECB-849BA0B13F50}" srcOrd="1" destOrd="0" presId="urn:microsoft.com/office/officeart/2005/8/layout/matrix1"/>
    <dgm:cxn modelId="{E2CB376C-A61B-4703-AF9B-C2490118394D}" srcId="{18A89F21-FF19-41F7-A6FC-2D5A9D69F4B4}" destId="{4E1CB1DD-C583-4FB4-8D62-516F58FC76BE}" srcOrd="3" destOrd="0" parTransId="{A96218A0-52A8-4820-BE9A-D8671FEC2FC8}" sibTransId="{C36B85BF-444B-4211-82A0-1F6C54982F79}"/>
    <dgm:cxn modelId="{40216D49-B92F-45B0-9994-1FB2C1AA27C3}" type="presOf" srcId="{4E1CB1DD-C583-4FB4-8D62-516F58FC76BE}" destId="{7E81103F-8E17-4F1A-B0CD-A901B5EBB1E5}" srcOrd="1" destOrd="0" presId="urn:microsoft.com/office/officeart/2005/8/layout/matrix1"/>
    <dgm:cxn modelId="{B823CCAE-EEA3-46CB-95F7-FC82A89C4359}" type="presParOf" srcId="{27959304-3EC4-4C20-8625-ECC470E59C24}" destId="{299287AF-3A4C-4DED-8673-3C6D69B8F0A6}" srcOrd="0" destOrd="0" presId="urn:microsoft.com/office/officeart/2005/8/layout/matrix1"/>
    <dgm:cxn modelId="{50D2E4A1-AA94-44A8-B5D0-BE0ABFE4DCB4}" type="presParOf" srcId="{299287AF-3A4C-4DED-8673-3C6D69B8F0A6}" destId="{5DA054D3-FAD0-459D-B1FA-FAF2826D6B08}" srcOrd="0" destOrd="0" presId="urn:microsoft.com/office/officeart/2005/8/layout/matrix1"/>
    <dgm:cxn modelId="{760D51B3-CC29-441B-BF66-CD530AB0CB2F}" type="presParOf" srcId="{299287AF-3A4C-4DED-8673-3C6D69B8F0A6}" destId="{7854D4E0-FCC7-43B6-BECB-849BA0B13F50}" srcOrd="1" destOrd="0" presId="urn:microsoft.com/office/officeart/2005/8/layout/matrix1"/>
    <dgm:cxn modelId="{D985CCB6-7C82-4423-BA30-392856F53970}" type="presParOf" srcId="{299287AF-3A4C-4DED-8673-3C6D69B8F0A6}" destId="{6580BD47-AE24-44C2-8613-8F654276AA46}" srcOrd="2" destOrd="0" presId="urn:microsoft.com/office/officeart/2005/8/layout/matrix1"/>
    <dgm:cxn modelId="{D076F0F4-629A-4245-8E0C-F519E99DC095}" type="presParOf" srcId="{299287AF-3A4C-4DED-8673-3C6D69B8F0A6}" destId="{0F61744D-A135-4D18-BBE1-81ACD990B0E3}" srcOrd="3" destOrd="0" presId="urn:microsoft.com/office/officeart/2005/8/layout/matrix1"/>
    <dgm:cxn modelId="{075570EB-7894-4240-A02E-597C7B54E47A}" type="presParOf" srcId="{299287AF-3A4C-4DED-8673-3C6D69B8F0A6}" destId="{E9BE18CB-9F1F-4E2E-A86A-55E3C0698341}" srcOrd="4" destOrd="0" presId="urn:microsoft.com/office/officeart/2005/8/layout/matrix1"/>
    <dgm:cxn modelId="{0229CD7C-C9C7-4D76-87F8-EFDF5C425101}" type="presParOf" srcId="{299287AF-3A4C-4DED-8673-3C6D69B8F0A6}" destId="{E7DBCF57-7C8D-4C65-A0E8-AAE1558AE022}" srcOrd="5" destOrd="0" presId="urn:microsoft.com/office/officeart/2005/8/layout/matrix1"/>
    <dgm:cxn modelId="{0F9E9D99-3720-4562-8492-8B47E90771CE}" type="presParOf" srcId="{299287AF-3A4C-4DED-8673-3C6D69B8F0A6}" destId="{FADB5A51-8DD5-4CA8-8A18-B2A0A113DAA5}" srcOrd="6" destOrd="0" presId="urn:microsoft.com/office/officeart/2005/8/layout/matrix1"/>
    <dgm:cxn modelId="{B4665050-3512-4B77-95F2-6D1BABD4C2D4}" type="presParOf" srcId="{299287AF-3A4C-4DED-8673-3C6D69B8F0A6}" destId="{7E81103F-8E17-4F1A-B0CD-A901B5EBB1E5}" srcOrd="7" destOrd="0" presId="urn:microsoft.com/office/officeart/2005/8/layout/matrix1"/>
    <dgm:cxn modelId="{B69ED427-E2B5-4251-ADA6-CCF3FB0306A8}" type="presParOf" srcId="{27959304-3EC4-4C20-8625-ECC470E59C24}" destId="{72AEE775-C5B9-41D7-ABF5-52C0F8320DAA}"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D21A5E-3D7C-4280-85FA-940DE94213ED}">
      <dsp:nvSpPr>
        <dsp:cNvPr id="0" name=""/>
        <dsp:cNvSpPr/>
      </dsp:nvSpPr>
      <dsp:spPr>
        <a:xfrm>
          <a:off x="98641" y="650149"/>
          <a:ext cx="9490017" cy="3389022"/>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A9386443-CB82-4FA7-A1B0-E4E48EC9093A}">
      <dsp:nvSpPr>
        <dsp:cNvPr id="0" name=""/>
        <dsp:cNvSpPr/>
      </dsp:nvSpPr>
      <dsp:spPr>
        <a:xfrm rot="21377117">
          <a:off x="1515016" y="2927215"/>
          <a:ext cx="201609" cy="140135"/>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47ADDB0-3657-4C96-AF58-D6914D8050EB}">
      <dsp:nvSpPr>
        <dsp:cNvPr id="0" name=""/>
        <dsp:cNvSpPr/>
      </dsp:nvSpPr>
      <dsp:spPr>
        <a:xfrm>
          <a:off x="748659" y="3516008"/>
          <a:ext cx="3713527" cy="574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471" tIns="0" rIns="0" bIns="0" numCol="1" spcCol="1270" anchor="t" anchorCtr="0">
          <a:noAutofit/>
        </a:bodyPr>
        <a:lstStyle/>
        <a:p>
          <a:pPr lvl="0" algn="l" defTabSz="889000">
            <a:lnSpc>
              <a:spcPct val="90000"/>
            </a:lnSpc>
            <a:spcBef>
              <a:spcPct val="0"/>
            </a:spcBef>
            <a:spcAft>
              <a:spcPct val="35000"/>
            </a:spcAft>
          </a:pPr>
          <a:endParaRPr lang="en-US" sz="2000" b="0" kern="1200" dirty="0"/>
        </a:p>
      </dsp:txBody>
      <dsp:txXfrm>
        <a:off x="748659" y="3516008"/>
        <a:ext cx="3713527" cy="574059"/>
      </dsp:txXfrm>
    </dsp:sp>
    <dsp:sp modelId="{12D35ACF-F6FB-43CE-BBC2-66A02472F764}">
      <dsp:nvSpPr>
        <dsp:cNvPr id="0" name=""/>
        <dsp:cNvSpPr/>
      </dsp:nvSpPr>
      <dsp:spPr>
        <a:xfrm rot="21377117">
          <a:off x="2652053" y="2402917"/>
          <a:ext cx="240416" cy="19520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90D94F2-0D32-47E0-8642-3845E90B5641}">
      <dsp:nvSpPr>
        <dsp:cNvPr id="0" name=""/>
        <dsp:cNvSpPr/>
      </dsp:nvSpPr>
      <dsp:spPr>
        <a:xfrm>
          <a:off x="3151749" y="2332055"/>
          <a:ext cx="1191428" cy="1879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911" tIns="0" rIns="0" bIns="0" numCol="1" spcCol="1270" anchor="t" anchorCtr="0">
          <a:noAutofit/>
        </a:bodyPr>
        <a:lstStyle/>
        <a:p>
          <a:pPr lvl="0" algn="l" defTabSz="889000">
            <a:lnSpc>
              <a:spcPct val="90000"/>
            </a:lnSpc>
            <a:spcBef>
              <a:spcPct val="0"/>
            </a:spcBef>
            <a:spcAft>
              <a:spcPct val="35000"/>
            </a:spcAft>
          </a:pPr>
          <a:endParaRPr lang="en-US" sz="2000" b="1" kern="1200" dirty="0"/>
        </a:p>
      </dsp:txBody>
      <dsp:txXfrm>
        <a:off x="3151749" y="2332055"/>
        <a:ext cx="1191428" cy="1879550"/>
      </dsp:txXfrm>
    </dsp:sp>
    <dsp:sp modelId="{9E9445FD-AFDB-4583-A193-977986207E99}">
      <dsp:nvSpPr>
        <dsp:cNvPr id="0" name=""/>
        <dsp:cNvSpPr/>
      </dsp:nvSpPr>
      <dsp:spPr>
        <a:xfrm rot="21377117">
          <a:off x="4132588" y="1972901"/>
          <a:ext cx="320555" cy="260276"/>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AE7B72E-3942-41A1-871A-A17216A0CD74}">
      <dsp:nvSpPr>
        <dsp:cNvPr id="0" name=""/>
        <dsp:cNvSpPr/>
      </dsp:nvSpPr>
      <dsp:spPr>
        <a:xfrm>
          <a:off x="318026" y="1011499"/>
          <a:ext cx="2676997" cy="667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548" tIns="0" rIns="0" bIns="0" numCol="1" spcCol="1270" anchor="t" anchorCtr="0">
          <a:noAutofit/>
        </a:bodyPr>
        <a:lstStyle/>
        <a:p>
          <a:pPr lvl="0" algn="ctr" defTabSz="889000">
            <a:lnSpc>
              <a:spcPct val="90000"/>
            </a:lnSpc>
            <a:spcBef>
              <a:spcPct val="0"/>
            </a:spcBef>
            <a:spcAft>
              <a:spcPct val="35000"/>
            </a:spcAft>
          </a:pPr>
          <a:endParaRPr lang="en-US" sz="2000" kern="1200" dirty="0"/>
        </a:p>
      </dsp:txBody>
      <dsp:txXfrm>
        <a:off x="318026" y="1011499"/>
        <a:ext cx="2676997" cy="667061"/>
      </dsp:txXfrm>
    </dsp:sp>
    <dsp:sp modelId="{1BFE7708-1BC0-4B1A-BA66-257489087382}">
      <dsp:nvSpPr>
        <dsp:cNvPr id="0" name=""/>
        <dsp:cNvSpPr/>
      </dsp:nvSpPr>
      <dsp:spPr>
        <a:xfrm rot="21377117">
          <a:off x="5968820" y="1582400"/>
          <a:ext cx="414051" cy="33619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51564D14-6FDE-4C53-8B6B-4E5494A2C15A}">
      <dsp:nvSpPr>
        <dsp:cNvPr id="0" name=""/>
        <dsp:cNvSpPr/>
      </dsp:nvSpPr>
      <dsp:spPr>
        <a:xfrm>
          <a:off x="3324069" y="2430044"/>
          <a:ext cx="4965286" cy="805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5792" tIns="0" rIns="0" bIns="0" numCol="1" spcCol="1270" anchor="t" anchorCtr="0">
          <a:noAutofit/>
        </a:bodyPr>
        <a:lstStyle/>
        <a:p>
          <a:pPr lvl="0" algn="ctr" defTabSz="889000">
            <a:lnSpc>
              <a:spcPct val="90000"/>
            </a:lnSpc>
            <a:spcBef>
              <a:spcPct val="0"/>
            </a:spcBef>
            <a:spcAft>
              <a:spcPct val="35000"/>
            </a:spcAft>
          </a:pPr>
          <a:endParaRPr lang="en-US" sz="2000" b="0" kern="1200" dirty="0"/>
        </a:p>
      </dsp:txBody>
      <dsp:txXfrm>
        <a:off x="3324069" y="2430044"/>
        <a:ext cx="4965286" cy="805590"/>
      </dsp:txXfrm>
    </dsp:sp>
    <dsp:sp modelId="{41998E54-FAEF-4CEA-AAB6-4F323CEA363F}">
      <dsp:nvSpPr>
        <dsp:cNvPr id="0" name=""/>
        <dsp:cNvSpPr/>
      </dsp:nvSpPr>
      <dsp:spPr>
        <a:xfrm rot="21377117">
          <a:off x="7880349" y="1373356"/>
          <a:ext cx="527581" cy="42837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1D1B2EA-9DDE-42DA-A529-6838B76613B4}">
      <dsp:nvSpPr>
        <dsp:cNvPr id="0" name=""/>
        <dsp:cNvSpPr/>
      </dsp:nvSpPr>
      <dsp:spPr>
        <a:xfrm>
          <a:off x="5040774" y="118328"/>
          <a:ext cx="5719446" cy="537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0444" tIns="0" rIns="0" bIns="0" numCol="1" spcCol="1270" anchor="t" anchorCtr="0">
          <a:noAutofit/>
        </a:bodyPr>
        <a:lstStyle/>
        <a:p>
          <a:pPr lvl="0" algn="ctr" defTabSz="889000">
            <a:lnSpc>
              <a:spcPct val="90000"/>
            </a:lnSpc>
            <a:spcBef>
              <a:spcPct val="0"/>
            </a:spcBef>
            <a:spcAft>
              <a:spcPct val="35000"/>
            </a:spcAft>
          </a:pPr>
          <a:endParaRPr lang="en-US" sz="2000" kern="1200" dirty="0"/>
        </a:p>
      </dsp:txBody>
      <dsp:txXfrm>
        <a:off x="5040774" y="118328"/>
        <a:ext cx="5719446" cy="5373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A054D3-FAD0-459D-B1FA-FAF2826D6B08}">
      <dsp:nvSpPr>
        <dsp:cNvPr id="0" name=""/>
        <dsp:cNvSpPr/>
      </dsp:nvSpPr>
      <dsp:spPr>
        <a:xfrm rot="16200000">
          <a:off x="1625600" y="-1625600"/>
          <a:ext cx="2006600" cy="52578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a:t>Open </a:t>
          </a:r>
          <a:r>
            <a:rPr lang="en-US" sz="2000" b="1" kern="1200" dirty="0" smtClean="0"/>
            <a:t>Source</a:t>
          </a:r>
          <a:endParaRPr lang="en-US" sz="2000" b="1" kern="1200" dirty="0"/>
        </a:p>
        <a:p>
          <a:pPr lvl="0" algn="ctr" defTabSz="889000">
            <a:lnSpc>
              <a:spcPct val="90000"/>
            </a:lnSpc>
            <a:spcBef>
              <a:spcPct val="0"/>
            </a:spcBef>
            <a:spcAft>
              <a:spcPct val="35000"/>
            </a:spcAft>
          </a:pPr>
          <a:r>
            <a:rPr lang="en-US" sz="2000" b="0" kern="1200" dirty="0"/>
            <a:t>Free download, changes to the code, feed new developments back to the Community</a:t>
          </a:r>
        </a:p>
        <a:p>
          <a:pPr lvl="0" algn="ctr" defTabSz="889000">
            <a:lnSpc>
              <a:spcPct val="90000"/>
            </a:lnSpc>
            <a:spcBef>
              <a:spcPct val="0"/>
            </a:spcBef>
            <a:spcAft>
              <a:spcPct val="35000"/>
            </a:spcAft>
          </a:pPr>
          <a:endParaRPr lang="en-US" sz="2000" b="0" kern="1200" dirty="0"/>
        </a:p>
      </dsp:txBody>
      <dsp:txXfrm rot="5400000">
        <a:off x="0" y="0"/>
        <a:ext cx="5257800" cy="1504950"/>
      </dsp:txXfrm>
    </dsp:sp>
    <dsp:sp modelId="{6580BD47-AE24-44C2-8613-8F654276AA46}">
      <dsp:nvSpPr>
        <dsp:cNvPr id="0" name=""/>
        <dsp:cNvSpPr/>
      </dsp:nvSpPr>
      <dsp:spPr>
        <a:xfrm>
          <a:off x="5257800" y="0"/>
          <a:ext cx="5257800" cy="20066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a:t>Sustainable </a:t>
          </a:r>
          <a:r>
            <a:rPr lang="en-US" sz="2000" b="1" kern="1200" dirty="0" smtClean="0"/>
            <a:t>community</a:t>
          </a:r>
          <a:endParaRPr lang="en-US" sz="2000" b="1" kern="1200" dirty="0"/>
        </a:p>
        <a:p>
          <a:pPr lvl="0" algn="ctr" defTabSz="889000">
            <a:lnSpc>
              <a:spcPct val="90000"/>
            </a:lnSpc>
            <a:spcBef>
              <a:spcPct val="0"/>
            </a:spcBef>
            <a:spcAft>
              <a:spcPct val="35000"/>
            </a:spcAft>
          </a:pPr>
          <a:r>
            <a:rPr lang="en-US" sz="2000" b="0" kern="1200" dirty="0" smtClean="0"/>
            <a:t>Continuously </a:t>
          </a:r>
          <a:r>
            <a:rPr lang="en-US" sz="2000" b="0" kern="1200" dirty="0"/>
            <a:t>improved solution driven by </a:t>
          </a:r>
          <a:r>
            <a:rPr lang="en-US" sz="2000" b="0" kern="1200" dirty="0" smtClean="0"/>
            <a:t>open </a:t>
          </a:r>
          <a:r>
            <a:rPr lang="en-US" sz="2000" b="0" kern="1200" dirty="0"/>
            <a:t>source Software Community</a:t>
          </a:r>
        </a:p>
        <a:p>
          <a:pPr lvl="0" algn="ctr" defTabSz="889000">
            <a:lnSpc>
              <a:spcPct val="90000"/>
            </a:lnSpc>
            <a:spcBef>
              <a:spcPct val="0"/>
            </a:spcBef>
            <a:spcAft>
              <a:spcPct val="35000"/>
            </a:spcAft>
          </a:pPr>
          <a:r>
            <a:rPr lang="en-US" sz="2000" b="0" kern="1200" dirty="0"/>
            <a:t>Capacity development and technical assistance</a:t>
          </a:r>
        </a:p>
      </dsp:txBody>
      <dsp:txXfrm>
        <a:off x="5257800" y="0"/>
        <a:ext cx="5257800" cy="1504950"/>
      </dsp:txXfrm>
    </dsp:sp>
    <dsp:sp modelId="{E9BE18CB-9F1F-4E2E-A86A-55E3C0698341}">
      <dsp:nvSpPr>
        <dsp:cNvPr id="0" name=""/>
        <dsp:cNvSpPr/>
      </dsp:nvSpPr>
      <dsp:spPr>
        <a:xfrm rot="10800000">
          <a:off x="0" y="2006600"/>
          <a:ext cx="5257800" cy="20066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t>Interoperability</a:t>
          </a:r>
          <a:endParaRPr lang="en-US" sz="2000" b="1" kern="1200" dirty="0"/>
        </a:p>
        <a:p>
          <a:pPr lvl="0" algn="ctr" defTabSz="889000">
            <a:lnSpc>
              <a:spcPct val="90000"/>
            </a:lnSpc>
            <a:spcBef>
              <a:spcPct val="0"/>
            </a:spcBef>
            <a:spcAft>
              <a:spcPct val="35000"/>
            </a:spcAft>
          </a:pPr>
          <a:r>
            <a:rPr lang="en-US" sz="2000" b="0" kern="1200" dirty="0"/>
            <a:t>Compatible formats and interfaces for data exchange (international standard protocols and codes)</a:t>
          </a:r>
        </a:p>
      </dsp:txBody>
      <dsp:txXfrm rot="10800000">
        <a:off x="0" y="2508249"/>
        <a:ext cx="5257800" cy="1504950"/>
      </dsp:txXfrm>
    </dsp:sp>
    <dsp:sp modelId="{FADB5A51-8DD5-4CA8-8A18-B2A0A113DAA5}">
      <dsp:nvSpPr>
        <dsp:cNvPr id="0" name=""/>
        <dsp:cNvSpPr/>
      </dsp:nvSpPr>
      <dsp:spPr>
        <a:xfrm rot="5400000">
          <a:off x="6883400" y="380999"/>
          <a:ext cx="2006600" cy="52578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t>Customizable architecture</a:t>
          </a:r>
          <a:endParaRPr lang="en-US" sz="2000" b="1" kern="1200" dirty="0"/>
        </a:p>
        <a:p>
          <a:pPr lvl="0" algn="ctr" defTabSz="889000">
            <a:lnSpc>
              <a:spcPct val="90000"/>
            </a:lnSpc>
            <a:spcBef>
              <a:spcPct val="0"/>
            </a:spcBef>
            <a:spcAft>
              <a:spcPct val="35000"/>
            </a:spcAft>
          </a:pPr>
          <a:r>
            <a:rPr lang="en-US" sz="2000" b="0" kern="1200" dirty="0"/>
            <a:t>Customizable to different scheme types, </a:t>
          </a:r>
          <a:r>
            <a:rPr lang="en-US" sz="2000" b="0" kern="1200" dirty="0" smtClean="0"/>
            <a:t>organizations </a:t>
          </a:r>
          <a:r>
            <a:rPr lang="en-US" sz="2000" b="0" kern="1200" dirty="0"/>
            <a:t>and </a:t>
          </a:r>
          <a:r>
            <a:rPr lang="en-US" sz="2000" b="0" kern="1200" dirty="0" smtClean="0"/>
            <a:t>countries</a:t>
          </a:r>
          <a:r>
            <a:rPr lang="en-US" sz="2000" b="1" kern="1200" dirty="0" smtClean="0"/>
            <a:t> </a:t>
          </a:r>
          <a:endParaRPr lang="en-US" sz="2000" b="1" kern="1200" dirty="0"/>
        </a:p>
      </dsp:txBody>
      <dsp:txXfrm rot="-5400000">
        <a:off x="5257800" y="2508249"/>
        <a:ext cx="5257800" cy="1504950"/>
      </dsp:txXfrm>
    </dsp:sp>
    <dsp:sp modelId="{72AEE775-C5B9-41D7-ABF5-52C0F8320DAA}">
      <dsp:nvSpPr>
        <dsp:cNvPr id="0" name=""/>
        <dsp:cNvSpPr/>
      </dsp:nvSpPr>
      <dsp:spPr>
        <a:xfrm>
          <a:off x="3603170" y="1392239"/>
          <a:ext cx="3309259" cy="1228721"/>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t>Management Information  System for social </a:t>
          </a:r>
          <a:r>
            <a:rPr lang="en-US" sz="2000" b="1" kern="1200" dirty="0" smtClean="0"/>
            <a:t>health </a:t>
          </a:r>
          <a:r>
            <a:rPr lang="en-US" sz="2000" b="1" kern="1200" dirty="0"/>
            <a:t>protection schemes</a:t>
          </a:r>
        </a:p>
      </dsp:txBody>
      <dsp:txXfrm>
        <a:off x="3663151" y="1452220"/>
        <a:ext cx="3189297" cy="1108759"/>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7E8843-A7C4-432A-9F08-16396B59A19A}" type="datetimeFigureOut">
              <a:rPr lang="en-US" smtClean="0"/>
              <a:t>8/15/2019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A2C6CFA-711A-479C-88D9-264F221DCBD7}" type="slidenum">
              <a:rPr lang="en-US" smtClean="0"/>
              <a:t>‹Nr.›</a:t>
            </a:fld>
            <a:endParaRPr lang="en-US"/>
          </a:p>
        </p:txBody>
      </p:sp>
    </p:spTree>
    <p:extLst>
      <p:ext uri="{BB962C8B-B14F-4D97-AF65-F5344CB8AC3E}">
        <p14:creationId xmlns:p14="http://schemas.microsoft.com/office/powerpoint/2010/main" val="2149428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3CDB66-C0F6-45B6-BFF5-4575694EFB28}" type="datetimeFigureOut">
              <a:rPr lang="en-US" smtClean="0"/>
              <a:t>8/15/2019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7DFC79-30DA-484F-85C8-36E3971802A1}" type="slidenum">
              <a:rPr lang="en-US" smtClean="0"/>
              <a:t>‹Nr.›</a:t>
            </a:fld>
            <a:endParaRPr lang="en-US"/>
          </a:p>
        </p:txBody>
      </p:sp>
    </p:spTree>
    <p:extLst>
      <p:ext uri="{BB962C8B-B14F-4D97-AF65-F5344CB8AC3E}">
        <p14:creationId xmlns:p14="http://schemas.microsoft.com/office/powerpoint/2010/main" val="2098081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07DFC79-30DA-484F-85C8-36E3971802A1}" type="slidenum">
              <a:rPr lang="en-US" smtClean="0"/>
              <a:t>6</a:t>
            </a:fld>
            <a:endParaRPr lang="en-US"/>
          </a:p>
        </p:txBody>
      </p:sp>
    </p:spTree>
    <p:extLst>
      <p:ext uri="{BB962C8B-B14F-4D97-AF65-F5344CB8AC3E}">
        <p14:creationId xmlns:p14="http://schemas.microsoft.com/office/powerpoint/2010/main" val="3186914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endParaRPr lang="en-GB" baseline="0" dirty="0"/>
          </a:p>
        </p:txBody>
      </p:sp>
      <p:sp>
        <p:nvSpPr>
          <p:cNvPr id="4" name="Foliennummernplatzhalter 3"/>
          <p:cNvSpPr>
            <a:spLocks noGrp="1"/>
          </p:cNvSpPr>
          <p:nvPr>
            <p:ph type="sldNum" sz="quarter" idx="10"/>
          </p:nvPr>
        </p:nvSpPr>
        <p:spPr/>
        <p:txBody>
          <a:bodyPr/>
          <a:lstStyle/>
          <a:p>
            <a:fld id="{907DFC79-30DA-484F-85C8-36E3971802A1}" type="slidenum">
              <a:rPr lang="en-US" smtClean="0"/>
              <a:t>33</a:t>
            </a:fld>
            <a:endParaRPr lang="en-US"/>
          </a:p>
        </p:txBody>
      </p:sp>
    </p:spTree>
    <p:extLst>
      <p:ext uri="{BB962C8B-B14F-4D97-AF65-F5344CB8AC3E}">
        <p14:creationId xmlns:p14="http://schemas.microsoft.com/office/powerpoint/2010/main" val="1348331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07DFC79-30DA-484F-85C8-36E3971802A1}" type="slidenum">
              <a:rPr lang="en-US" smtClean="0"/>
              <a:t>34</a:t>
            </a:fld>
            <a:endParaRPr lang="en-US"/>
          </a:p>
        </p:txBody>
      </p:sp>
    </p:spTree>
    <p:extLst>
      <p:ext uri="{BB962C8B-B14F-4D97-AF65-F5344CB8AC3E}">
        <p14:creationId xmlns:p14="http://schemas.microsoft.com/office/powerpoint/2010/main" val="1473044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07DFC79-30DA-484F-85C8-36E3971802A1}" type="slidenum">
              <a:rPr lang="en-US" smtClean="0"/>
              <a:t>35</a:t>
            </a:fld>
            <a:endParaRPr lang="en-US"/>
          </a:p>
        </p:txBody>
      </p:sp>
    </p:spTree>
    <p:extLst>
      <p:ext uri="{BB962C8B-B14F-4D97-AF65-F5344CB8AC3E}">
        <p14:creationId xmlns:p14="http://schemas.microsoft.com/office/powerpoint/2010/main" val="2843793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07DFC79-30DA-484F-85C8-36E3971802A1}" type="slidenum">
              <a:rPr lang="en-US" smtClean="0"/>
              <a:t>36</a:t>
            </a:fld>
            <a:endParaRPr lang="en-US"/>
          </a:p>
        </p:txBody>
      </p:sp>
    </p:spTree>
    <p:extLst>
      <p:ext uri="{BB962C8B-B14F-4D97-AF65-F5344CB8AC3E}">
        <p14:creationId xmlns:p14="http://schemas.microsoft.com/office/powerpoint/2010/main" val="176506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07DFC79-30DA-484F-85C8-36E3971802A1}" type="slidenum">
              <a:rPr lang="en-US" smtClean="0"/>
              <a:t>45</a:t>
            </a:fld>
            <a:endParaRPr lang="en-US"/>
          </a:p>
        </p:txBody>
      </p:sp>
    </p:spTree>
    <p:extLst>
      <p:ext uri="{BB962C8B-B14F-4D97-AF65-F5344CB8AC3E}">
        <p14:creationId xmlns:p14="http://schemas.microsoft.com/office/powerpoint/2010/main" val="17243073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07DFC79-30DA-484F-85C8-36E3971802A1}" type="slidenum">
              <a:rPr lang="en-US" smtClean="0"/>
              <a:t>46</a:t>
            </a:fld>
            <a:endParaRPr lang="en-US"/>
          </a:p>
        </p:txBody>
      </p:sp>
    </p:spTree>
    <p:extLst>
      <p:ext uri="{BB962C8B-B14F-4D97-AF65-F5344CB8AC3E}">
        <p14:creationId xmlns:p14="http://schemas.microsoft.com/office/powerpoint/2010/main" val="38168456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07DFC79-30DA-484F-85C8-36E3971802A1}" type="slidenum">
              <a:rPr lang="en-US" smtClean="0"/>
              <a:t>47</a:t>
            </a:fld>
            <a:endParaRPr lang="en-US"/>
          </a:p>
        </p:txBody>
      </p:sp>
    </p:spTree>
    <p:extLst>
      <p:ext uri="{BB962C8B-B14F-4D97-AF65-F5344CB8AC3E}">
        <p14:creationId xmlns:p14="http://schemas.microsoft.com/office/powerpoint/2010/main" val="90497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10A4F3A-9F95-4170-9AB8-FF0EDAAD7890}" type="slidenum">
              <a:rPr lang="en-US" smtClean="0"/>
              <a:t>12</a:t>
            </a:fld>
            <a:endParaRPr lang="en-US"/>
          </a:p>
        </p:txBody>
      </p:sp>
    </p:spTree>
    <p:extLst>
      <p:ext uri="{BB962C8B-B14F-4D97-AF65-F5344CB8AC3E}">
        <p14:creationId xmlns:p14="http://schemas.microsoft.com/office/powerpoint/2010/main" val="2051527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5298ABF-1AB6-DE49-A9A6-7EBB17D8BE60}" type="slidenum">
              <a:rPr lang="de-DE" smtClean="0"/>
              <a:t>13</a:t>
            </a:fld>
            <a:endParaRPr lang="de-DE"/>
          </a:p>
        </p:txBody>
      </p:sp>
    </p:spTree>
    <p:extLst>
      <p:ext uri="{BB962C8B-B14F-4D97-AF65-F5344CB8AC3E}">
        <p14:creationId xmlns:p14="http://schemas.microsoft.com/office/powerpoint/2010/main" val="408860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Discourse</a:t>
            </a:r>
            <a:r>
              <a:rPr lang="de-DE" dirty="0" smtClean="0"/>
              <a:t> – DIAL</a:t>
            </a:r>
            <a:r>
              <a:rPr lang="de-DE" baseline="0" dirty="0" smtClean="0"/>
              <a:t> </a:t>
            </a:r>
            <a:r>
              <a:rPr lang="de-DE" baseline="0" dirty="0" err="1" smtClean="0"/>
              <a:t>free</a:t>
            </a:r>
            <a:r>
              <a:rPr lang="de-DE" baseline="0" dirty="0" smtClean="0"/>
              <a:t> </a:t>
            </a:r>
            <a:r>
              <a:rPr lang="de-DE" baseline="0" smtClean="0"/>
              <a:t>account</a:t>
            </a:r>
            <a:endParaRPr lang="de-DE"/>
          </a:p>
        </p:txBody>
      </p:sp>
      <p:sp>
        <p:nvSpPr>
          <p:cNvPr id="4" name="Foliennummernplatzhalter 3"/>
          <p:cNvSpPr>
            <a:spLocks noGrp="1"/>
          </p:cNvSpPr>
          <p:nvPr>
            <p:ph type="sldNum" sz="quarter" idx="10"/>
          </p:nvPr>
        </p:nvSpPr>
        <p:spPr/>
        <p:txBody>
          <a:bodyPr/>
          <a:lstStyle/>
          <a:p>
            <a:fld id="{710A4F3A-9F95-4170-9AB8-FF0EDAAD7890}" type="slidenum">
              <a:rPr lang="en-US" smtClean="0"/>
              <a:t>15</a:t>
            </a:fld>
            <a:endParaRPr lang="en-US"/>
          </a:p>
        </p:txBody>
      </p:sp>
    </p:spTree>
    <p:extLst>
      <p:ext uri="{BB962C8B-B14F-4D97-AF65-F5344CB8AC3E}">
        <p14:creationId xmlns:p14="http://schemas.microsoft.com/office/powerpoint/2010/main" val="3964837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07DFC79-30DA-484F-85C8-36E3971802A1}" type="slidenum">
              <a:rPr lang="en-US" smtClean="0"/>
              <a:t>28</a:t>
            </a:fld>
            <a:endParaRPr lang="en-US"/>
          </a:p>
        </p:txBody>
      </p:sp>
    </p:spTree>
    <p:extLst>
      <p:ext uri="{BB962C8B-B14F-4D97-AF65-F5344CB8AC3E}">
        <p14:creationId xmlns:p14="http://schemas.microsoft.com/office/powerpoint/2010/main" val="3728784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en-GB" dirty="0" smtClean="0"/>
              <a:t>There</a:t>
            </a:r>
            <a:r>
              <a:rPr lang="en-GB" baseline="0" dirty="0" smtClean="0"/>
              <a:t> are key requirements for an insurance scheme to be established.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Explain all activities in list</a:t>
            </a:r>
          </a:p>
          <a:p>
            <a:pPr marL="171450" indent="-171450">
              <a:buFont typeface="Arial" panose="020B0604020202020204" pitchFamily="34" charset="0"/>
              <a:buChar char="•"/>
            </a:pPr>
            <a:r>
              <a:rPr lang="en-GB" baseline="0" dirty="0" smtClean="0"/>
              <a:t>The above points are some key pre requisites from the perspective of implementing the software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In some contexts (like Nepal) as a pre requisite, appropriate law had to be passed to establish the body that would implement the insurance program and hence there can be other additional aspects as pre requisites</a:t>
            </a:r>
          </a:p>
          <a:p>
            <a:pPr marL="171450" indent="-171450">
              <a:buFont typeface="Arial" panose="020B0604020202020204" pitchFamily="34" charset="0"/>
              <a:buChar char="•"/>
            </a:pPr>
            <a:r>
              <a:rPr lang="en-GB" dirty="0" smtClean="0"/>
              <a:t>Knowing how the scheme</a:t>
            </a:r>
            <a:r>
              <a:rPr lang="en-GB" baseline="0" dirty="0" smtClean="0"/>
              <a:t> functions (procedures), who are the key actors (structure), what benefits are offered and how providers will be managed give a blue print of what the software needs to do</a:t>
            </a:r>
          </a:p>
          <a:p>
            <a:pPr marL="171450" indent="-171450">
              <a:buFont typeface="Arial" panose="020B0604020202020204" pitchFamily="34" charset="0"/>
              <a:buChar char="•"/>
            </a:pPr>
            <a:r>
              <a:rPr lang="en-GB" baseline="0" dirty="0" smtClean="0"/>
              <a:t>The process involved in this stage needs to be consultative in nature and involve relevant actors from the insurance body, relevant ministries (Health, Finance) and other key stakeholders involved and directly related to the insurance implementation.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Assessment and planning for the introduction of the software ideally should be done</a:t>
            </a:r>
            <a:r>
              <a:rPr lang="en-GB" baseline="0" dirty="0" smtClean="0"/>
              <a:t> towards the end of this step</a:t>
            </a:r>
            <a:r>
              <a:rPr lang="en-GB" dirty="0" smtClean="0"/>
              <a:t> (once design</a:t>
            </a:r>
            <a:r>
              <a:rPr lang="en-GB" baseline="0" dirty="0" smtClean="0"/>
              <a:t> aspects are clarified) otherwise the assessment remains incomplete and prone to gaps</a:t>
            </a:r>
            <a:endParaRPr lang="en-GB" dirty="0" smtClean="0"/>
          </a:p>
          <a:p>
            <a:endParaRPr lang="de-DE" dirty="0"/>
          </a:p>
        </p:txBody>
      </p:sp>
      <p:sp>
        <p:nvSpPr>
          <p:cNvPr id="4" name="Foliennummernplatzhalter 3"/>
          <p:cNvSpPr>
            <a:spLocks noGrp="1"/>
          </p:cNvSpPr>
          <p:nvPr>
            <p:ph type="sldNum" sz="quarter" idx="10"/>
          </p:nvPr>
        </p:nvSpPr>
        <p:spPr/>
        <p:txBody>
          <a:bodyPr/>
          <a:lstStyle/>
          <a:p>
            <a:fld id="{907DFC79-30DA-484F-85C8-36E3971802A1}" type="slidenum">
              <a:rPr lang="en-US" smtClean="0"/>
              <a:t>29</a:t>
            </a:fld>
            <a:endParaRPr lang="en-US"/>
          </a:p>
        </p:txBody>
      </p:sp>
    </p:spTree>
    <p:extLst>
      <p:ext uri="{BB962C8B-B14F-4D97-AF65-F5344CB8AC3E}">
        <p14:creationId xmlns:p14="http://schemas.microsoft.com/office/powerpoint/2010/main" val="2893143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en-GB" dirty="0" smtClean="0"/>
              <a:t>These are</a:t>
            </a:r>
            <a:r>
              <a:rPr lang="en-GB" baseline="0" dirty="0" smtClean="0"/>
              <a:t> some external dependencies in practical implementation of the system (hence also pre requisites for rolling out s/w)</a:t>
            </a:r>
          </a:p>
          <a:p>
            <a:pPr marL="171450" indent="-171450">
              <a:buFont typeface="Arial" panose="020B0604020202020204" pitchFamily="34" charset="0"/>
              <a:buChar char="•"/>
            </a:pPr>
            <a:r>
              <a:rPr lang="en-GB" baseline="0" dirty="0" smtClean="0"/>
              <a:t>Explain all steps</a:t>
            </a:r>
          </a:p>
          <a:p>
            <a:pPr marL="171450" indent="-171450">
              <a:buFont typeface="Arial" panose="020B0604020202020204" pitchFamily="34" charset="0"/>
              <a:buChar char="•"/>
            </a:pPr>
            <a:r>
              <a:rPr lang="en-GB" dirty="0" smtClean="0"/>
              <a:t>Recruitment</a:t>
            </a:r>
            <a:r>
              <a:rPr lang="en-GB" baseline="0" dirty="0" smtClean="0"/>
              <a:t> of staff – technical team needs to be in place to support the system – key decision whether to do in house s/w development and/or maintenance  or outsource it?</a:t>
            </a:r>
          </a:p>
          <a:p>
            <a:pPr marL="171450" indent="-171450">
              <a:buFont typeface="Arial" panose="020B0604020202020204" pitchFamily="34" charset="0"/>
              <a:buChar char="•"/>
            </a:pPr>
            <a:r>
              <a:rPr lang="en-GB" baseline="0" dirty="0" smtClean="0"/>
              <a:t>Contracting of providers – establish modalities of engagement, scale of deployment and ensure supporting infrastructure is in place.</a:t>
            </a:r>
          </a:p>
          <a:p>
            <a:pPr marL="171450" indent="-171450">
              <a:buFont typeface="Arial" panose="020B0604020202020204" pitchFamily="34" charset="0"/>
              <a:buChar char="•"/>
            </a:pPr>
            <a:r>
              <a:rPr lang="en-GB" dirty="0" smtClean="0"/>
              <a:t>Contracting of telecommunication</a:t>
            </a:r>
            <a:r>
              <a:rPr lang="en-GB" baseline="0" dirty="0" smtClean="0"/>
              <a:t> provider – required especially for connectivity with mobile phone apps. Paper based implementations without mobile apps can be supported (</a:t>
            </a:r>
            <a:r>
              <a:rPr lang="en-GB" baseline="0" dirty="0" err="1" smtClean="0"/>
              <a:t>eg</a:t>
            </a:r>
            <a:r>
              <a:rPr lang="en-GB" baseline="0" dirty="0" smtClean="0"/>
              <a:t>. Cameroon currently) but not ideal &amp; arrangements should be found with </a:t>
            </a:r>
            <a:r>
              <a:rPr lang="en-GB" baseline="0" dirty="0" err="1" smtClean="0"/>
              <a:t>telecos</a:t>
            </a:r>
            <a:r>
              <a:rPr lang="en-GB" baseline="0" dirty="0" smtClean="0"/>
              <a:t>. Closed loop data connectivity packages ideal to allow separate tracking of </a:t>
            </a:r>
            <a:r>
              <a:rPr lang="en-GB" baseline="0" dirty="0" err="1" smtClean="0"/>
              <a:t>openIMIS</a:t>
            </a:r>
            <a:r>
              <a:rPr lang="en-GB" baseline="0" dirty="0" smtClean="0"/>
              <a:t> usage and payment modalities.</a:t>
            </a:r>
          </a:p>
          <a:p>
            <a:pPr marL="171450" indent="-171450">
              <a:buFont typeface="Arial" panose="020B0604020202020204" pitchFamily="34" charset="0"/>
              <a:buChar char="•"/>
            </a:pPr>
            <a:r>
              <a:rPr lang="en-GB" baseline="0" dirty="0" smtClean="0"/>
              <a:t>SMS gateway integration – SMS bundles, management of SMS sending and tracking (SMS gateway) is done by external gateways that can be locally chosen, interaction of </a:t>
            </a:r>
            <a:r>
              <a:rPr lang="en-GB" baseline="0" dirty="0" err="1" smtClean="0"/>
              <a:t>openIMIS</a:t>
            </a:r>
            <a:r>
              <a:rPr lang="en-GB" baseline="0" dirty="0" smtClean="0"/>
              <a:t> with external gateways is defined but link to chosen SMS gateway needs to be undertaken based on choice. Costs are not negligible and hence this module is optional for insurer – reminding users to renew, confirmation of enrolment, etc. </a:t>
            </a:r>
          </a:p>
          <a:p>
            <a:pPr marL="171450" indent="-171450">
              <a:buFont typeface="Arial" panose="020B0604020202020204" pitchFamily="34" charset="0"/>
              <a:buChar char="•"/>
            </a:pPr>
            <a:r>
              <a:rPr lang="en-GB" baseline="0" dirty="0" smtClean="0"/>
              <a:t>Contracting of mobile payment service/payment provider – this is also optional for the insurer, here as well interaction of </a:t>
            </a:r>
            <a:r>
              <a:rPr lang="en-GB" baseline="0" dirty="0" err="1" smtClean="0"/>
              <a:t>openIMIS</a:t>
            </a:r>
            <a:r>
              <a:rPr lang="en-GB" baseline="0" dirty="0" smtClean="0"/>
              <a:t> with payment channel is defined and needs to be customized based on chosen provider in country.</a:t>
            </a:r>
          </a:p>
          <a:p>
            <a:pPr marL="171450" indent="-171450">
              <a:buFont typeface="Arial" panose="020B0604020202020204" pitchFamily="34" charset="0"/>
              <a:buChar char="•"/>
            </a:pPr>
            <a:r>
              <a:rPr lang="en-GB" baseline="0" dirty="0" smtClean="0"/>
              <a:t>Once contracted procurement of all required materials is needed – a lot of time delays happen in these activities – once received management of these resources – registries for computers, phones, memory cards, sim cards with internet connections, forms &amp; laminations, etc.</a:t>
            </a:r>
          </a:p>
          <a:p>
            <a:pPr marL="171450" indent="-171450">
              <a:buFont typeface="Arial" panose="020B0604020202020204" pitchFamily="34" charset="0"/>
              <a:buChar char="•"/>
            </a:pPr>
            <a:r>
              <a:rPr lang="en-GB" baseline="0" dirty="0" smtClean="0"/>
              <a:t>Procurement of hosting environment – there are different configurations but ideal is to set up separate environments for development, testing, training, live and backing up. </a:t>
            </a:r>
            <a:endParaRPr lang="en-GB" dirty="0" smtClean="0"/>
          </a:p>
          <a:p>
            <a:pPr marL="171450" indent="-171450">
              <a:buFont typeface="Arial" panose="020B0604020202020204" pitchFamily="34" charset="0"/>
              <a:buChar char="•"/>
            </a:pPr>
            <a:endParaRPr lang="en-GB" dirty="0" smtClean="0"/>
          </a:p>
          <a:p>
            <a:endParaRPr lang="de-DE" dirty="0"/>
          </a:p>
        </p:txBody>
      </p:sp>
      <p:sp>
        <p:nvSpPr>
          <p:cNvPr id="4" name="Foliennummernplatzhalter 3"/>
          <p:cNvSpPr>
            <a:spLocks noGrp="1"/>
          </p:cNvSpPr>
          <p:nvPr>
            <p:ph type="sldNum" sz="quarter" idx="10"/>
          </p:nvPr>
        </p:nvSpPr>
        <p:spPr/>
        <p:txBody>
          <a:bodyPr/>
          <a:lstStyle/>
          <a:p>
            <a:fld id="{907DFC79-30DA-484F-85C8-36E3971802A1}" type="slidenum">
              <a:rPr lang="en-US" smtClean="0"/>
              <a:t>30</a:t>
            </a:fld>
            <a:endParaRPr lang="en-US"/>
          </a:p>
        </p:txBody>
      </p:sp>
    </p:spTree>
    <p:extLst>
      <p:ext uri="{BB962C8B-B14F-4D97-AF65-F5344CB8AC3E}">
        <p14:creationId xmlns:p14="http://schemas.microsoft.com/office/powerpoint/2010/main" val="113914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07DFC79-30DA-484F-85C8-36E3971802A1}" type="slidenum">
              <a:rPr lang="en-US" smtClean="0"/>
              <a:t>31</a:t>
            </a:fld>
            <a:endParaRPr lang="en-US"/>
          </a:p>
        </p:txBody>
      </p:sp>
    </p:spTree>
    <p:extLst>
      <p:ext uri="{BB962C8B-B14F-4D97-AF65-F5344CB8AC3E}">
        <p14:creationId xmlns:p14="http://schemas.microsoft.com/office/powerpoint/2010/main" val="754928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07DFC79-30DA-484F-85C8-36E3971802A1}" type="slidenum">
              <a:rPr lang="en-US" smtClean="0"/>
              <a:t>32</a:t>
            </a:fld>
            <a:endParaRPr lang="en-US"/>
          </a:p>
        </p:txBody>
      </p:sp>
    </p:spTree>
    <p:extLst>
      <p:ext uri="{BB962C8B-B14F-4D97-AF65-F5344CB8AC3E}">
        <p14:creationId xmlns:p14="http://schemas.microsoft.com/office/powerpoint/2010/main" val="13529275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Ref idx="1001">
        <a:schemeClr val="bg1"/>
      </p:bgRef>
    </p:bg>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algn="ctr">
              <a:defRPr sz="1400">
                <a:solidFill>
                  <a:schemeClr val="accent4"/>
                </a:solidFill>
              </a:defRPr>
            </a:lvl1pPr>
          </a:lstStyle>
          <a:p>
            <a:r>
              <a:rPr lang="en-GB" noProof="0" dirty="0"/>
              <a:t>Click on Icon to add picture, then arrange object (send to back)</a:t>
            </a:r>
            <a:br>
              <a:rPr lang="en-GB" noProof="0" dirty="0"/>
            </a:br>
            <a:r>
              <a:rPr lang="en-GB" noProof="0" dirty="0"/>
              <a:t>Change picture either by right mouse click on picture + „change picture“ </a:t>
            </a:r>
            <a:br>
              <a:rPr lang="en-GB" noProof="0" dirty="0"/>
            </a:br>
            <a:r>
              <a:rPr lang="en-GB" noProof="0" dirty="0"/>
              <a:t>or by deleting picture + resetting slide</a:t>
            </a:r>
          </a:p>
        </p:txBody>
      </p:sp>
      <p:sp>
        <p:nvSpPr>
          <p:cNvPr id="3" name="Subtitle 2"/>
          <p:cNvSpPr>
            <a:spLocks noGrp="1"/>
          </p:cNvSpPr>
          <p:nvPr>
            <p:ph type="subTitle" idx="1"/>
          </p:nvPr>
        </p:nvSpPr>
        <p:spPr bwMode="gray">
          <a:xfrm>
            <a:off x="2" y="4482003"/>
            <a:ext cx="12191999" cy="1655999"/>
          </a:xfrm>
          <a:solidFill>
            <a:schemeClr val="tx2"/>
          </a:solidFill>
        </p:spPr>
        <p:txBody>
          <a:bodyPr lIns="468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sp>
        <p:nvSpPr>
          <p:cNvPr id="2"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dirty="0"/>
              <a:t>Click to edit </a:t>
            </a:r>
            <a:br>
              <a:rPr lang="en-GB" noProof="0" dirty="0"/>
            </a:br>
            <a:r>
              <a:rPr lang="en-GB" noProof="0" dirty="0"/>
              <a:t>Master title style</a:t>
            </a:r>
          </a:p>
        </p:txBody>
      </p:sp>
      <p:sp>
        <p:nvSpPr>
          <p:cNvPr id="36" name="Text Placeholder 35"/>
          <p:cNvSpPr>
            <a:spLocks noGrp="1"/>
          </p:cNvSpPr>
          <p:nvPr>
            <p:ph type="body" sz="quarter" idx="10" hasCustomPrompt="1"/>
          </p:nvPr>
        </p:nvSpPr>
        <p:spPr bwMode="gray">
          <a:xfrm>
            <a:off x="480000" y="6507006"/>
            <a:ext cx="5971600" cy="247650"/>
          </a:xfrm>
        </p:spPr>
        <p:txBody>
          <a:bodyPr lIns="0"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Name of Author  |  Function | Division | Country </a:t>
            </a:r>
          </a:p>
        </p:txBody>
      </p:sp>
      <p:sp>
        <p:nvSpPr>
          <p:cNvPr id="90"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www.who.int</a:t>
            </a:r>
          </a:p>
        </p:txBody>
      </p:sp>
      <p:sp>
        <p:nvSpPr>
          <p:cNvPr id="62" name="Text Placeholder 35"/>
          <p:cNvSpPr>
            <a:spLocks noGrp="1"/>
          </p:cNvSpPr>
          <p:nvPr>
            <p:ph type="body" sz="quarter" idx="15" hasCustomPrompt="1"/>
          </p:nvPr>
        </p:nvSpPr>
        <p:spPr bwMode="gray">
          <a:xfrm>
            <a:off x="479999" y="5440855"/>
            <a:ext cx="11211172"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Date</a:t>
            </a:r>
          </a:p>
        </p:txBody>
      </p:sp>
      <p:sp>
        <p:nvSpPr>
          <p:cNvPr id="10" name="Picture Placeholder 8"/>
          <p:cNvSpPr>
            <a:spLocks noGrp="1"/>
          </p:cNvSpPr>
          <p:nvPr>
            <p:ph type="pic" sz="quarter" idx="22" hasCustomPrompt="1"/>
          </p:nvPr>
        </p:nvSpPr>
        <p:spPr>
          <a:xfrm>
            <a:off x="8518300" y="485184"/>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79802613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tx1"/>
                </a:solidFill>
              </a:defRPr>
            </a:lvl1pPr>
          </a:lstStyle>
          <a:p>
            <a:fld id="{AD0CC27D-0020-48D4-9B6C-9E6EA0640D93}" type="datetime1">
              <a:rPr lang="en-GB" smtClean="0"/>
              <a:pPr/>
              <a:t>15/08/2019</a:t>
            </a:fld>
            <a:endParaRPr lang="en-GB"/>
          </a:p>
        </p:txBody>
      </p:sp>
      <p:sp>
        <p:nvSpPr>
          <p:cNvPr id="19" name="Footer Placeholder 18"/>
          <p:cNvSpPr>
            <a:spLocks noGrp="1"/>
          </p:cNvSpPr>
          <p:nvPr>
            <p:ph type="ftr" sz="quarter" idx="15"/>
          </p:nvPr>
        </p:nvSpPr>
        <p:spPr bwMode="invGray">
          <a:noFill/>
        </p:spPr>
        <p:txBody>
          <a:bodyPr/>
          <a:lstStyle/>
          <a:p>
            <a:r>
              <a:rPr lang="en-GB" noProof="0"/>
              <a:t>|     Title of the presentation</a:t>
            </a:r>
          </a:p>
        </p:txBody>
      </p:sp>
      <p:sp>
        <p:nvSpPr>
          <p:cNvPr id="20" name="Slide Number Placeholder 19"/>
          <p:cNvSpPr>
            <a:spLocks noGrp="1"/>
          </p:cNvSpPr>
          <p:nvPr>
            <p:ph type="sldNum" sz="quarter" idx="16"/>
          </p:nvPr>
        </p:nvSpPr>
        <p:spPr bwMode="invGray">
          <a:noFill/>
        </p:spPr>
        <p:txBody>
          <a:bodyPr/>
          <a:lstStyle/>
          <a:p>
            <a:fld id="{A74CE0EA-F3B5-4684-BA10-C594598FDB9C}" type="slidenum">
              <a:rPr lang="en-GB" noProof="0" smtClean="0"/>
              <a:pPr/>
              <a:t>‹Nr.›</a:t>
            </a:fld>
            <a:endParaRPr lang="en-GB" noProof="0"/>
          </a:p>
        </p:txBody>
      </p:sp>
      <p:sp>
        <p:nvSpPr>
          <p:cNvPr id="17" name="Text Placeholder 7"/>
          <p:cNvSpPr>
            <a:spLocks noGrp="1"/>
          </p:cNvSpPr>
          <p:nvPr>
            <p:ph type="body" sz="quarter" idx="21" hasCustomPrompt="1"/>
          </p:nvPr>
        </p:nvSpPr>
        <p:spPr bwMode="invGray">
          <a:xfrm>
            <a:off x="480000" y="6293651"/>
            <a:ext cx="11226365" cy="208579"/>
          </a:xfrm>
          <a:noFill/>
        </p:spPr>
        <p:txBody>
          <a:bodyPr anchor="t">
            <a:normAutofit/>
          </a:bodyPr>
          <a:lstStyle>
            <a:lvl1pPr>
              <a:defRPr sz="800" b="0">
                <a:solidFill>
                  <a:schemeClr val="tx1"/>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GB" noProof="0" dirty="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479999" y="1800000"/>
            <a:ext cx="11226365" cy="4237200"/>
          </a:xfrm>
          <a:noFill/>
        </p:spPr>
        <p:txBody>
          <a:bodyPr lIns="0" tIns="0" rIns="0" bIns="0"/>
          <a:lstStyle>
            <a:lvl1pPr>
              <a:lnSpc>
                <a:spcPct val="110000"/>
              </a:lnSpc>
              <a:defRPr sz="1400" b="1">
                <a:solidFill>
                  <a:schemeClr val="tx1"/>
                </a:solidFill>
                <a:latin typeface="+mn-lt"/>
              </a:defRPr>
            </a:lvl1pPr>
            <a:lvl2pPr>
              <a:lnSpc>
                <a:spcPct val="110000"/>
              </a:lnSpc>
              <a:defRPr sz="1400">
                <a:solidFill>
                  <a:schemeClr val="tx1"/>
                </a:solidFill>
                <a:latin typeface="+mn-lt"/>
              </a:defRPr>
            </a:lvl2pPr>
          </a:lstStyle>
          <a:p>
            <a:pPr lvl="0"/>
            <a:r>
              <a:rPr lang="en-GB" noProof="0" dirty="0"/>
              <a:t>Edit Master text styles</a:t>
            </a:r>
          </a:p>
          <a:p>
            <a:pPr lvl="1"/>
            <a:r>
              <a:rPr lang="en-GB" noProof="0" dirty="0"/>
              <a:t>Second level</a:t>
            </a:r>
          </a:p>
        </p:txBody>
      </p:sp>
    </p:spTree>
    <p:extLst>
      <p:ext uri="{BB962C8B-B14F-4D97-AF65-F5344CB8AC3E}">
        <p14:creationId xmlns:p14="http://schemas.microsoft.com/office/powerpoint/2010/main" val="794080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12192000" cy="6858000"/>
          </a:xfrm>
          <a:solidFill>
            <a:schemeClr val="bg1"/>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 then arrange object (send to back)</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9" name="Text Placeholder 4"/>
          <p:cNvSpPr>
            <a:spLocks noGrp="1"/>
          </p:cNvSpPr>
          <p:nvPr>
            <p:ph type="body" sz="quarter" idx="18"/>
          </p:nvPr>
        </p:nvSpPr>
        <p:spPr bwMode="gray">
          <a:xfrm>
            <a:off x="2" y="1800000"/>
            <a:ext cx="4279900" cy="1649446"/>
          </a:xfrm>
          <a:solidFill>
            <a:schemeClr val="tx2">
              <a:alpha val="90000"/>
            </a:schemeClr>
          </a:solidFill>
        </p:spPr>
        <p:txBody>
          <a:bodyPr lIns="468000" tIns="180000" rIns="360000" bIns="180000">
            <a:noAutofit/>
          </a:bodyPr>
          <a:lstStyle>
            <a:lvl1pPr>
              <a:defRPr sz="2800" b="1">
                <a:solidFill>
                  <a:schemeClr val="bg1"/>
                </a:solidFill>
                <a:latin typeface="+mj-lt"/>
              </a:defRPr>
            </a:lvl1pPr>
            <a:lvl2pPr marL="541338" indent="-274638">
              <a:tabLst>
                <a:tab pos="1614488" algn="l"/>
              </a:tabLst>
              <a:defRPr sz="2800">
                <a:solidFill>
                  <a:schemeClr val="bg1"/>
                </a:solidFill>
                <a:latin typeface="+mj-lt"/>
              </a:defRPr>
            </a:lvl2pPr>
          </a:lstStyle>
          <a:p>
            <a:pPr lvl="0"/>
            <a:r>
              <a:rPr lang="en-GB" noProof="0" dirty="0"/>
              <a:t>Edit Master text styles</a:t>
            </a:r>
          </a:p>
        </p:txBody>
      </p:sp>
      <p:sp>
        <p:nvSpPr>
          <p:cNvPr id="2" name="Date Placeholder 1"/>
          <p:cNvSpPr>
            <a:spLocks noGrp="1"/>
          </p:cNvSpPr>
          <p:nvPr>
            <p:ph type="dt" sz="half" idx="19"/>
          </p:nvPr>
        </p:nvSpPr>
        <p:spPr bwMode="gray"/>
        <p:txBody>
          <a:bodyPr/>
          <a:lstStyle>
            <a:lvl1pPr>
              <a:defRPr>
                <a:solidFill>
                  <a:schemeClr val="tx1"/>
                </a:solidFill>
              </a:defRPr>
            </a:lvl1pPr>
          </a:lstStyle>
          <a:p>
            <a:fld id="{A68D69CF-73BC-4E26-B56A-FEC2ABB77ED4}" type="datetime1">
              <a:rPr lang="en-GB" smtClean="0"/>
              <a:pPr/>
              <a:t>15/08/2019</a:t>
            </a:fld>
            <a:endParaRPr lang="en-GB"/>
          </a:p>
        </p:txBody>
      </p:sp>
      <p:sp>
        <p:nvSpPr>
          <p:cNvPr id="3" name="Footer Placeholder 2"/>
          <p:cNvSpPr>
            <a:spLocks noGrp="1"/>
          </p:cNvSpPr>
          <p:nvPr>
            <p:ph type="ftr" sz="quarter" idx="20"/>
          </p:nvPr>
        </p:nvSpPr>
        <p:spPr bwMode="gray"/>
        <p:txBody>
          <a:bodyPr/>
          <a:lstStyle>
            <a:lvl1pPr>
              <a:defRPr>
                <a:solidFill>
                  <a:schemeClr val="tx1"/>
                </a:solidFill>
              </a:defRPr>
            </a:lvl1pPr>
          </a:lstStyle>
          <a:p>
            <a:r>
              <a:rPr lang="en-GB"/>
              <a:t>|     Title of the presentation</a:t>
            </a:r>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smtClean="0"/>
              <a:pPr/>
              <a:t>‹Nr.›</a:t>
            </a:fld>
            <a:endParaRPr lang="en-GB"/>
          </a:p>
        </p:txBody>
      </p:sp>
      <p:sp>
        <p:nvSpPr>
          <p:cNvPr id="15" name="Text Placeholder 7"/>
          <p:cNvSpPr>
            <a:spLocks noGrp="1"/>
          </p:cNvSpPr>
          <p:nvPr>
            <p:ph type="body" sz="quarter" idx="22" hasCustomPrompt="1"/>
          </p:nvPr>
        </p:nvSpPr>
        <p:spPr bwMode="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dirty="0"/>
              <a:t>Click to edit Master title style</a:t>
            </a:r>
          </a:p>
        </p:txBody>
      </p:sp>
      <p:sp>
        <p:nvSpPr>
          <p:cNvPr id="13" name="Picture Placeholder 5"/>
          <p:cNvSpPr>
            <a:spLocks noGrp="1"/>
          </p:cNvSpPr>
          <p:nvPr>
            <p:ph type="pic" sz="quarter" idx="24" hasCustomPrompt="1"/>
          </p:nvPr>
        </p:nvSpPr>
        <p:spPr bwMode="gray">
          <a:xfrm>
            <a:off x="9737763" y="371958"/>
            <a:ext cx="1976400" cy="694800"/>
          </a:xfrm>
          <a:blipFill dpi="0" rotWithShape="1">
            <a:blip r:embed="rId2"/>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796219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lvl1pPr>
              <a:defRPr>
                <a:solidFill>
                  <a:schemeClr val="tx1"/>
                </a:solidFill>
              </a:defRPr>
            </a:lvl1pPr>
          </a:lstStyle>
          <a:p>
            <a:fld id="{99262F6C-3198-4C0D-9FD3-A522B66D4040}" type="datetime1">
              <a:rPr lang="en-GB" smtClean="0"/>
              <a:pPr/>
              <a:t>15/08/2019</a:t>
            </a:fld>
            <a:endParaRPr lang="en-GB"/>
          </a:p>
        </p:txBody>
      </p:sp>
      <p:sp>
        <p:nvSpPr>
          <p:cNvPr id="8" name="Footer Placeholder 7"/>
          <p:cNvSpPr>
            <a:spLocks noGrp="1"/>
          </p:cNvSpPr>
          <p:nvPr>
            <p:ph type="ftr" sz="quarter" idx="31"/>
          </p:nvPr>
        </p:nvSpPr>
        <p:spPr bwMode="gray"/>
        <p:txBody>
          <a:bodyPr/>
          <a:lstStyle>
            <a:lvl1pPr>
              <a:defRPr>
                <a:solidFill>
                  <a:schemeClr val="tx1"/>
                </a:solidFill>
              </a:defRPr>
            </a:lvl1pPr>
          </a:lstStyle>
          <a:p>
            <a:r>
              <a:rPr lang="en-GB"/>
              <a:t>|     Title of the presentation</a:t>
            </a:r>
            <a:endParaRPr lang="en-GB" dirty="0"/>
          </a:p>
        </p:txBody>
      </p:sp>
      <p:sp>
        <p:nvSpPr>
          <p:cNvPr id="9" name="Slide Number Placeholder 8"/>
          <p:cNvSpPr>
            <a:spLocks noGrp="1"/>
          </p:cNvSpPr>
          <p:nvPr>
            <p:ph type="sldNum" sz="quarter" idx="32"/>
          </p:nvPr>
        </p:nvSpPr>
        <p:spPr bwMode="gray"/>
        <p:txBody>
          <a:bodyPr/>
          <a:lstStyle>
            <a:lvl1pPr>
              <a:defRPr>
                <a:solidFill>
                  <a:schemeClr val="tx1"/>
                </a:solidFill>
              </a:defRPr>
            </a:lvl1pPr>
          </a:lstStyle>
          <a:p>
            <a:fld id="{A74CE0EA-F3B5-4684-BA10-C594598FDB9C}" type="slidenum">
              <a:rPr lang="en-GB" smtClean="0"/>
              <a:pPr/>
              <a:t>‹Nr.›</a:t>
            </a:fld>
            <a:endParaRPr lang="en-GB"/>
          </a:p>
        </p:txBody>
      </p:sp>
      <p:sp>
        <p:nvSpPr>
          <p:cNvPr id="10" name="Title 9"/>
          <p:cNvSpPr>
            <a:spLocks noGrp="1"/>
          </p:cNvSpPr>
          <p:nvPr>
            <p:ph type="title"/>
          </p:nvPr>
        </p:nvSpPr>
        <p:spPr bwMode="gray">
          <a:xfrm>
            <a:off x="479999" y="359999"/>
            <a:ext cx="8160000" cy="720000"/>
          </a:xfrm>
        </p:spPr>
        <p:txBody>
          <a:bodyPr/>
          <a:lstStyle/>
          <a:p>
            <a:r>
              <a:rPr lang="en-GB" noProof="0"/>
              <a:t>Click to edit Master title style</a:t>
            </a:r>
          </a:p>
        </p:txBody>
      </p:sp>
      <p:sp>
        <p:nvSpPr>
          <p:cNvPr id="28" name="Rectangle 27"/>
          <p:cNvSpPr/>
          <p:nvPr userDrawn="1"/>
        </p:nvSpPr>
        <p:spPr bwMode="gray">
          <a:xfrm>
            <a:off x="480001" y="1800002"/>
            <a:ext cx="636784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solidFill>
                <a:schemeClr val="tx1"/>
              </a:solidFill>
            </a:endParaRPr>
          </a:p>
        </p:txBody>
      </p:sp>
      <p:sp>
        <p:nvSpPr>
          <p:cNvPr id="4" name="Text Placeholder 3"/>
          <p:cNvSpPr>
            <a:spLocks noGrp="1"/>
          </p:cNvSpPr>
          <p:nvPr>
            <p:ph type="body" sz="quarter" idx="33" hasCustomPrompt="1"/>
          </p:nvPr>
        </p:nvSpPr>
        <p:spPr>
          <a:xfrm>
            <a:off x="479999" y="214368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707437" y="214368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7432736" y="214368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479999" y="287792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707437" y="287792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7432736" y="287792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79999" y="361217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707437" y="361217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7432736" y="361217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79999" y="434641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707437" y="434641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7432736" y="434641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79999" y="508066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707437" y="508066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7432736" y="508066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79999" y="5814910"/>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707437" y="5814910"/>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7432736" y="5814910"/>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4953138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lvl1pPr>
              <a:defRPr>
                <a:solidFill>
                  <a:schemeClr val="tx1"/>
                </a:solidFill>
              </a:defRPr>
            </a:lvl1pPr>
          </a:lstStyle>
          <a:p>
            <a:fld id="{7BA931E1-7FC2-4DBD-9F66-3D1575A3F79C}" type="datetime1">
              <a:rPr lang="en-GB" smtClean="0"/>
              <a:pPr/>
              <a:t>15/08/2019</a:t>
            </a:fld>
            <a:endParaRPr lang="en-GB"/>
          </a:p>
        </p:txBody>
      </p:sp>
      <p:sp>
        <p:nvSpPr>
          <p:cNvPr id="4" name="Footer Placeholder 3"/>
          <p:cNvSpPr>
            <a:spLocks noGrp="1"/>
          </p:cNvSpPr>
          <p:nvPr>
            <p:ph type="ftr" sz="quarter" idx="11"/>
          </p:nvPr>
        </p:nvSpPr>
        <p:spPr bwMode="invGray"/>
        <p:txBody>
          <a:bodyPr/>
          <a:lstStyle>
            <a:lvl1pPr>
              <a:defRPr>
                <a:solidFill>
                  <a:schemeClr val="tx1"/>
                </a:solidFill>
              </a:defRPr>
            </a:lvl1pPr>
          </a:lstStyle>
          <a:p>
            <a:r>
              <a:rPr lang="en-GB"/>
              <a:t>|     Title of the presentation</a:t>
            </a:r>
          </a:p>
        </p:txBody>
      </p:sp>
      <p:sp>
        <p:nvSpPr>
          <p:cNvPr id="5" name="Slide Number Placeholder 4"/>
          <p:cNvSpPr>
            <a:spLocks noGrp="1"/>
          </p:cNvSpPr>
          <p:nvPr>
            <p:ph type="sldNum" sz="quarter" idx="12"/>
          </p:nvPr>
        </p:nvSpPr>
        <p:spPr bwMode="invGray"/>
        <p:txBody>
          <a:bodyPr/>
          <a:lstStyle>
            <a:lvl1pPr>
              <a:defRPr>
                <a:solidFill>
                  <a:schemeClr val="tx1"/>
                </a:solidFill>
              </a:defRPr>
            </a:lvl1pPr>
          </a:lstStyle>
          <a:p>
            <a:fld id="{A74CE0EA-F3B5-4684-BA10-C594598FDB9C}" type="slidenum">
              <a:rPr lang="en-GB" smtClean="0"/>
              <a:pPr/>
              <a:t>‹Nr.›</a:t>
            </a:fld>
            <a:endParaRPr lang="en-GB"/>
          </a:p>
        </p:txBody>
      </p:sp>
      <p:sp>
        <p:nvSpPr>
          <p:cNvPr id="12"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GB" noProof="0"/>
              <a:t>Click to edit Master title style</a:t>
            </a:r>
          </a:p>
        </p:txBody>
      </p:sp>
      <p:sp>
        <p:nvSpPr>
          <p:cNvPr id="10"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39183715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6" name="Text Placeholder 35"/>
          <p:cNvSpPr>
            <a:spLocks noGrp="1"/>
          </p:cNvSpPr>
          <p:nvPr>
            <p:ph type="body" sz="quarter" idx="10" hasCustomPrompt="1"/>
          </p:nvPr>
        </p:nvSpPr>
        <p:spPr bwMode="gray">
          <a:xfrm>
            <a:off x="480000" y="6507006"/>
            <a:ext cx="5971600" cy="247650"/>
          </a:xfrm>
        </p:spPr>
        <p:txBody>
          <a:bodyPr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7"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dirty="0"/>
              <a:t>Click to edit </a:t>
            </a:r>
            <a:br>
              <a:rPr lang="en-GB" noProof="0" dirty="0"/>
            </a:br>
            <a:r>
              <a:rPr lang="en-GB" noProof="0" dirty="0"/>
              <a:t>Master title style</a:t>
            </a:r>
          </a:p>
        </p:txBody>
      </p:sp>
      <p:sp>
        <p:nvSpPr>
          <p:cNvPr id="9" name="Subtitle 2"/>
          <p:cNvSpPr>
            <a:spLocks noGrp="1"/>
          </p:cNvSpPr>
          <p:nvPr>
            <p:ph type="subTitle" idx="1"/>
          </p:nvPr>
        </p:nvSpPr>
        <p:spPr bwMode="gray">
          <a:xfrm>
            <a:off x="2" y="4482000"/>
            <a:ext cx="12191999" cy="1656000"/>
          </a:xfrm>
          <a:solidFill>
            <a:schemeClr val="tx2">
              <a:alpha val="90000"/>
            </a:schemeClr>
          </a:solidFill>
        </p:spPr>
        <p:txBody>
          <a:bodyPr lIns="468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noProof="0" dirty="0"/>
          </a:p>
        </p:txBody>
      </p:sp>
      <p:sp>
        <p:nvSpPr>
          <p:cNvPr id="10" name="Picture Placeholder 8"/>
          <p:cNvSpPr>
            <a:spLocks noGrp="1"/>
          </p:cNvSpPr>
          <p:nvPr>
            <p:ph type="pic" sz="quarter" idx="23" hasCustomPrompt="1"/>
          </p:nvPr>
        </p:nvSpPr>
        <p:spPr>
          <a:xfrm>
            <a:off x="8518300" y="485184"/>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982847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A65BC6-95DA-3F48-BF65-C5E7CCCF94DD}"/>
              </a:ext>
            </a:extLst>
          </p:cNvPr>
          <p:cNvSpPr>
            <a:spLocks noGrp="1"/>
          </p:cNvSpPr>
          <p:nvPr>
            <p:ph type="title" hasCustomPrompt="1"/>
          </p:nvPr>
        </p:nvSpPr>
        <p:spPr/>
        <p:txBody>
          <a:bodyPr/>
          <a:lstStyle>
            <a:lvl1pPr>
              <a:defRPr/>
            </a:lvl1pPr>
          </a:lstStyle>
          <a:p>
            <a:r>
              <a:rPr lang="de-DE" dirty="0" smtClean="0"/>
              <a:t>Contents</a:t>
            </a:r>
            <a:endParaRPr lang="de-DE" dirty="0"/>
          </a:p>
        </p:txBody>
      </p:sp>
      <p:sp>
        <p:nvSpPr>
          <p:cNvPr id="3" name="Inhaltsplatzhalter 2">
            <a:extLst>
              <a:ext uri="{FF2B5EF4-FFF2-40B4-BE49-F238E27FC236}">
                <a16:creationId xmlns:a16="http://schemas.microsoft.com/office/drawing/2014/main" id="{C17216DD-2CF0-5247-A898-4D1031478F7A}"/>
              </a:ext>
            </a:extLst>
          </p:cNvPr>
          <p:cNvSpPr>
            <a:spLocks noGrp="1"/>
          </p:cNvSpPr>
          <p:nvPr>
            <p:ph idx="1"/>
          </p:nvPr>
        </p:nvSpPr>
        <p:spPr/>
        <p:txBody>
          <a:bodyPr/>
          <a:lstStyle>
            <a:lvl1pPr marL="342900" indent="-342900">
              <a:buFont typeface="Arial" panose="020B0604020202020204" pitchFamily="34" charset="0"/>
              <a:buChar char="•"/>
              <a:defRPr baseline="0"/>
            </a:lvl1pPr>
            <a:lvl2pPr marL="457200" marR="0" indent="0" algn="l" defTabSz="914400" rtl="0" eaLnBrk="1" fontAlgn="auto" latinLnBrk="0" hangingPunct="1">
              <a:lnSpc>
                <a:spcPct val="90000"/>
              </a:lnSpc>
              <a:spcBef>
                <a:spcPts val="500"/>
              </a:spcBef>
              <a:spcAft>
                <a:spcPts val="0"/>
              </a:spcAft>
              <a:buClr>
                <a:schemeClr val="accent1"/>
              </a:buClr>
              <a:buSzTx/>
              <a:buFont typeface="Arial" panose="020B0604020202020204" pitchFamily="34" charset="0"/>
              <a:buNone/>
              <a:tabLst/>
              <a:defRPr/>
            </a:lvl2pPr>
          </a:lstStyle>
          <a:p>
            <a:pPr lvl="1"/>
            <a:endParaRPr lang="en-US" dirty="0" smtClean="0"/>
          </a:p>
        </p:txBody>
      </p:sp>
      <p:sp>
        <p:nvSpPr>
          <p:cNvPr id="4" name="Datumsplatzhalter 3">
            <a:extLst>
              <a:ext uri="{FF2B5EF4-FFF2-40B4-BE49-F238E27FC236}">
                <a16:creationId xmlns:a16="http://schemas.microsoft.com/office/drawing/2014/main" id="{E4300BFD-D844-9842-A98E-FDBEDB7E7185}"/>
              </a:ext>
            </a:extLst>
          </p:cNvPr>
          <p:cNvSpPr>
            <a:spLocks noGrp="1"/>
          </p:cNvSpPr>
          <p:nvPr>
            <p:ph type="dt" sz="half" idx="10"/>
          </p:nvPr>
        </p:nvSpPr>
        <p:spPr/>
        <p:txBody>
          <a:bodyPr/>
          <a:lstStyle/>
          <a:p>
            <a:fld id="{37DA82F8-7E18-194C-BB26-7068D6A36273}" type="datetime1">
              <a:rPr lang="de-DE" smtClean="0"/>
              <a:t>15.08.2019</a:t>
            </a:fld>
            <a:endParaRPr lang="de-DE"/>
          </a:p>
        </p:txBody>
      </p:sp>
      <p:sp>
        <p:nvSpPr>
          <p:cNvPr id="5" name="Fußzeilenplatzhalter 4">
            <a:extLst>
              <a:ext uri="{FF2B5EF4-FFF2-40B4-BE49-F238E27FC236}">
                <a16:creationId xmlns:a16="http://schemas.microsoft.com/office/drawing/2014/main" id="{ED7E9B01-2145-DB4D-90C0-FE8CC55FD7E7}"/>
              </a:ext>
            </a:extLst>
          </p:cNvPr>
          <p:cNvSpPr>
            <a:spLocks noGrp="1"/>
          </p:cNvSpPr>
          <p:nvPr>
            <p:ph type="ftr" sz="quarter" idx="11"/>
          </p:nvPr>
        </p:nvSpPr>
        <p:spPr/>
        <p:txBody>
          <a:bodyPr/>
          <a:lstStyle/>
          <a:p>
            <a:endParaRPr lang="de-DE"/>
          </a:p>
        </p:txBody>
      </p:sp>
      <p:sp>
        <p:nvSpPr>
          <p:cNvPr id="9" name="Foliennummernplatzhalter 5">
            <a:extLst>
              <a:ext uri="{FF2B5EF4-FFF2-40B4-BE49-F238E27FC236}">
                <a16:creationId xmlns:a16="http://schemas.microsoft.com/office/drawing/2014/main" id="{35C545E5-C7BF-D64D-87F1-7981E953905A}"/>
              </a:ext>
            </a:extLst>
          </p:cNvPr>
          <p:cNvSpPr>
            <a:spLocks noGrp="1"/>
          </p:cNvSpPr>
          <p:nvPr>
            <p:ph type="sldNum" sz="quarter" idx="4"/>
          </p:nvPr>
        </p:nvSpPr>
        <p:spPr>
          <a:xfrm>
            <a:off x="8610600" y="377398"/>
            <a:ext cx="2743200" cy="365125"/>
          </a:xfrm>
          <a:prstGeom prst="rect">
            <a:avLst/>
          </a:prstGeom>
        </p:spPr>
        <p:txBody>
          <a:bodyPr vert="horz" lIns="91440" tIns="45720" rIns="91440" bIns="45720" rtlCol="0" anchor="ctr"/>
          <a:lstStyle>
            <a:lvl1pPr algn="r">
              <a:defRPr sz="1100" b="0" i="1">
                <a:solidFill>
                  <a:schemeClr val="tx1">
                    <a:tint val="75000"/>
                  </a:schemeClr>
                </a:solidFill>
                <a:latin typeface="Poppins Light" pitchFamily="2" charset="77"/>
                <a:cs typeface="Poppins Light" pitchFamily="2" charset="77"/>
              </a:defRPr>
            </a:lvl1pPr>
          </a:lstStyle>
          <a:p>
            <a:fld id="{0A9FBBF1-2128-0D46-A903-D4383F5E4CF1}" type="slidenum">
              <a:rPr lang="de-DE" smtClean="0"/>
              <a:pPr/>
              <a:t>‹Nr.›</a:t>
            </a:fld>
            <a:endParaRPr lang="de-DE" dirty="0"/>
          </a:p>
        </p:txBody>
      </p:sp>
      <p:pic>
        <p:nvPicPr>
          <p:cNvPr id="10" name="Grafik 9">
            <a:extLst>
              <a:ext uri="{FF2B5EF4-FFF2-40B4-BE49-F238E27FC236}">
                <a16:creationId xmlns:a16="http://schemas.microsoft.com/office/drawing/2014/main" id="{7EF33ECA-2998-6E4B-AE2D-2D3C6B6F640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5362" y="267500"/>
            <a:ext cx="1409700" cy="471456"/>
          </a:xfrm>
          <a:prstGeom prst="rect">
            <a:avLst/>
          </a:prstGeom>
        </p:spPr>
      </p:pic>
    </p:spTree>
    <p:extLst>
      <p:ext uri="{BB962C8B-B14F-4D97-AF65-F5344CB8AC3E}">
        <p14:creationId xmlns:p14="http://schemas.microsoft.com/office/powerpoint/2010/main" val="4288639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rgbClr val="0074A2"/>
          </a:solidFill>
        </p:spPr>
        <p:txBody>
          <a:bodyPr bIns="1980000" anchor="ctr">
            <a:normAutofit/>
          </a:bodyPr>
          <a:lstStyle>
            <a:lvl1pPr algn="ctr">
              <a:defRPr sz="1400">
                <a:solidFill>
                  <a:schemeClr val="bg1"/>
                </a:solidFill>
              </a:defRPr>
            </a:lvl1pPr>
          </a:lstStyle>
          <a:p>
            <a:r>
              <a:rPr lang="en-GB" noProof="0"/>
              <a:t>Click on Icon to add picture, then arrange object (send to back)</a:t>
            </a:r>
            <a:br>
              <a:rPr lang="en-GB" noProof="0"/>
            </a:br>
            <a:r>
              <a:rPr lang="en-GB" noProof="0"/>
              <a:t>Change picture either by right mouse click on picture + „change picture“ </a:t>
            </a:r>
            <a:br>
              <a:rPr lang="en-GB" noProof="0"/>
            </a:br>
            <a:r>
              <a:rPr lang="en-GB" noProof="0"/>
              <a:t>or by deleting picture + resetting slide</a:t>
            </a:r>
          </a:p>
        </p:txBody>
      </p:sp>
      <p:sp>
        <p:nvSpPr>
          <p:cNvPr id="3" name="Subtitle 2"/>
          <p:cNvSpPr>
            <a:spLocks noGrp="1"/>
          </p:cNvSpPr>
          <p:nvPr>
            <p:ph type="subTitle" idx="1"/>
          </p:nvPr>
        </p:nvSpPr>
        <p:spPr bwMode="gray">
          <a:xfrm>
            <a:off x="2" y="4482003"/>
            <a:ext cx="12191999" cy="1655999"/>
          </a:xfrm>
          <a:solidFill>
            <a:schemeClr val="tx2"/>
          </a:solidFill>
        </p:spPr>
        <p:txBody>
          <a:bodyPr lIns="468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sp>
        <p:nvSpPr>
          <p:cNvPr id="2"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bg1"/>
                </a:solidFill>
                <a:latin typeface="+mj-lt"/>
              </a:defRPr>
            </a:lvl1pPr>
          </a:lstStyle>
          <a:p>
            <a:r>
              <a:rPr lang="en-GB" noProof="0" dirty="0"/>
              <a:t>Click to edit </a:t>
            </a:r>
            <a:br>
              <a:rPr lang="en-GB" noProof="0" dirty="0"/>
            </a:br>
            <a:r>
              <a:rPr lang="en-GB" noProof="0" dirty="0"/>
              <a:t>Master title style</a:t>
            </a:r>
          </a:p>
        </p:txBody>
      </p:sp>
      <p:sp>
        <p:nvSpPr>
          <p:cNvPr id="36" name="Text Placeholder 35"/>
          <p:cNvSpPr>
            <a:spLocks noGrp="1"/>
          </p:cNvSpPr>
          <p:nvPr>
            <p:ph type="body" sz="quarter" idx="10" hasCustomPrompt="1"/>
          </p:nvPr>
        </p:nvSpPr>
        <p:spPr bwMode="gray">
          <a:xfrm>
            <a:off x="480000" y="6507006"/>
            <a:ext cx="5971600" cy="247650"/>
          </a:xfrm>
        </p:spPr>
        <p:txBody>
          <a:bodyPr lIns="0" anchor="ctr">
            <a:noAutofit/>
          </a:bodyPr>
          <a:lstStyle>
            <a:lvl1pPr>
              <a:defRPr sz="1000" b="0">
                <a:solidFill>
                  <a:schemeClr val="bg2"/>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Name of Author  |  Function | Division | Country </a:t>
            </a:r>
          </a:p>
        </p:txBody>
      </p:sp>
      <p:sp>
        <p:nvSpPr>
          <p:cNvPr id="90"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bg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www.who.int</a:t>
            </a:r>
          </a:p>
        </p:txBody>
      </p:sp>
      <p:sp>
        <p:nvSpPr>
          <p:cNvPr id="62" name="Text Placeholder 35"/>
          <p:cNvSpPr>
            <a:spLocks noGrp="1"/>
          </p:cNvSpPr>
          <p:nvPr>
            <p:ph type="body" sz="quarter" idx="15" hasCustomPrompt="1"/>
          </p:nvPr>
        </p:nvSpPr>
        <p:spPr bwMode="gray">
          <a:xfrm>
            <a:off x="479999" y="5440855"/>
            <a:ext cx="11211172"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Date</a:t>
            </a:r>
          </a:p>
        </p:txBody>
      </p:sp>
      <p:sp>
        <p:nvSpPr>
          <p:cNvPr id="9" name="Picture Placeholder 8"/>
          <p:cNvSpPr>
            <a:spLocks noGrp="1"/>
          </p:cNvSpPr>
          <p:nvPr>
            <p:ph type="pic" sz="quarter" idx="23" hasCustomPrompt="1"/>
          </p:nvPr>
        </p:nvSpPr>
        <p:spPr bwMode="gray">
          <a:xfrm>
            <a:off x="8518300" y="488563"/>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268055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
        <p:nvSpPr>
          <p:cNvPr id="4" name="Date Placeholder 3"/>
          <p:cNvSpPr>
            <a:spLocks noGrp="1"/>
          </p:cNvSpPr>
          <p:nvPr>
            <p:ph type="dt" sz="half" idx="14"/>
          </p:nvPr>
        </p:nvSpPr>
        <p:spPr bwMode="invGray"/>
        <p:txBody>
          <a:bodyPr/>
          <a:lstStyle/>
          <a:p>
            <a:fld id="{DCD9F9BF-D269-4020-816F-460E917B7A74}" type="datetime1">
              <a:rPr lang="en-GB" noProof="0" smtClean="0"/>
              <a:t>15/08/2019</a:t>
            </a:fld>
            <a:endParaRPr lang="en-GB" noProof="0"/>
          </a:p>
        </p:txBody>
      </p:sp>
      <p:sp>
        <p:nvSpPr>
          <p:cNvPr id="5" name="Footer Placeholder 4"/>
          <p:cNvSpPr>
            <a:spLocks noGrp="1"/>
          </p:cNvSpPr>
          <p:nvPr>
            <p:ph type="ftr" sz="quarter" idx="15"/>
          </p:nvPr>
        </p:nvSpPr>
        <p:spPr bwMode="invGray"/>
        <p:txBody>
          <a:bodyPr/>
          <a:lstStyle/>
          <a:p>
            <a:r>
              <a:rPr lang="en-GB" noProof="0"/>
              <a:t>|     Title of the presentation</a:t>
            </a:r>
          </a:p>
        </p:txBody>
      </p:sp>
      <p:sp>
        <p:nvSpPr>
          <p:cNvPr id="6" name="Slide Number Placeholder 5"/>
          <p:cNvSpPr>
            <a:spLocks noGrp="1"/>
          </p:cNvSpPr>
          <p:nvPr>
            <p:ph type="sldNum" sz="quarter" idx="16"/>
          </p:nvPr>
        </p:nvSpPr>
        <p:spPr bwMode="invGray"/>
        <p:txBody>
          <a:bodyPr/>
          <a:lstStyle/>
          <a:p>
            <a:fld id="{A74CE0EA-F3B5-4684-BA10-C594598FDB9C}" type="slidenum">
              <a:rPr lang="en-GB" noProof="0" smtClean="0"/>
              <a:pPr/>
              <a:t>‹Nr.›</a:t>
            </a:fld>
            <a:endParaRPr lang="en-GB" noProof="0"/>
          </a:p>
        </p:txBody>
      </p:sp>
      <p:sp>
        <p:nvSpPr>
          <p:cNvPr id="1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GB" noProof="0" dirty="0"/>
              <a:t>Click to edit Master title style</a:t>
            </a:r>
          </a:p>
        </p:txBody>
      </p:sp>
    </p:spTree>
    <p:extLst>
      <p:ext uri="{BB962C8B-B14F-4D97-AF65-F5344CB8AC3E}">
        <p14:creationId xmlns:p14="http://schemas.microsoft.com/office/powerpoint/2010/main" val="28046204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999" y="1800000"/>
            <a:ext cx="5472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p:nvPr>
        </p:nvSpPr>
        <p:spPr bwMode="invGray">
          <a:xfrm>
            <a:off x="6234364" y="1800000"/>
            <a:ext cx="5472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Date Placeholder 7"/>
          <p:cNvSpPr>
            <a:spLocks noGrp="1"/>
          </p:cNvSpPr>
          <p:nvPr>
            <p:ph type="dt" sz="half" idx="22"/>
          </p:nvPr>
        </p:nvSpPr>
        <p:spPr bwMode="invGray"/>
        <p:txBody>
          <a:bodyPr/>
          <a:lstStyle/>
          <a:p>
            <a:fld id="{39CDCE64-EE06-4559-BA59-FD6059702EC4}" type="datetime1">
              <a:rPr lang="en-GB" noProof="0" smtClean="0"/>
              <a:t>15/08/2019</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‹Nr.›</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26668520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167802BA-8623-48AE-9924-9F5F6790139C}" type="datetime1">
              <a:rPr lang="en-GB" noProof="0" smtClean="0"/>
              <a:t>15/08/2019</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‹Nr.›</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387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bwMode="invGray">
          <a:xfrm>
            <a:off x="6234364" y="2160000"/>
            <a:ext cx="5472000" cy="387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Tree>
    <p:extLst>
      <p:ext uri="{BB962C8B-B14F-4D97-AF65-F5344CB8AC3E}">
        <p14:creationId xmlns:p14="http://schemas.microsoft.com/office/powerpoint/2010/main" val="3573114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
        <p:nvSpPr>
          <p:cNvPr id="4" name="Date Placeholder 3"/>
          <p:cNvSpPr>
            <a:spLocks noGrp="1"/>
          </p:cNvSpPr>
          <p:nvPr>
            <p:ph type="dt" sz="half" idx="14"/>
          </p:nvPr>
        </p:nvSpPr>
        <p:spPr bwMode="invGray"/>
        <p:txBody>
          <a:bodyPr/>
          <a:lstStyle/>
          <a:p>
            <a:fld id="{DCD9F9BF-D269-4020-816F-460E917B7A74}" type="datetime1">
              <a:rPr lang="en-GB" noProof="0" smtClean="0"/>
              <a:t>15/08/2019</a:t>
            </a:fld>
            <a:endParaRPr lang="en-GB" noProof="0"/>
          </a:p>
        </p:txBody>
      </p:sp>
      <p:sp>
        <p:nvSpPr>
          <p:cNvPr id="5" name="Footer Placeholder 4"/>
          <p:cNvSpPr>
            <a:spLocks noGrp="1"/>
          </p:cNvSpPr>
          <p:nvPr>
            <p:ph type="ftr" sz="quarter" idx="15"/>
          </p:nvPr>
        </p:nvSpPr>
        <p:spPr bwMode="invGray"/>
        <p:txBody>
          <a:bodyPr/>
          <a:lstStyle/>
          <a:p>
            <a:r>
              <a:rPr lang="en-GB" noProof="0"/>
              <a:t>|     Title of the presentation</a:t>
            </a:r>
          </a:p>
        </p:txBody>
      </p:sp>
      <p:sp>
        <p:nvSpPr>
          <p:cNvPr id="6" name="Slide Number Placeholder 5"/>
          <p:cNvSpPr>
            <a:spLocks noGrp="1"/>
          </p:cNvSpPr>
          <p:nvPr>
            <p:ph type="sldNum" sz="quarter" idx="16"/>
          </p:nvPr>
        </p:nvSpPr>
        <p:spPr bwMode="invGray"/>
        <p:txBody>
          <a:bodyPr/>
          <a:lstStyle/>
          <a:p>
            <a:fld id="{A74CE0EA-F3B5-4684-BA10-C594598FDB9C}" type="slidenum">
              <a:rPr lang="en-GB" noProof="0" smtClean="0"/>
              <a:pPr/>
              <a:t>‹Nr.›</a:t>
            </a:fld>
            <a:endParaRPr lang="en-GB" noProof="0"/>
          </a:p>
        </p:txBody>
      </p:sp>
      <p:sp>
        <p:nvSpPr>
          <p:cNvPr id="1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GB" noProof="0" dirty="0"/>
              <a:t>Click to edit Master title style</a:t>
            </a:r>
          </a:p>
        </p:txBody>
      </p:sp>
    </p:spTree>
    <p:extLst>
      <p:ext uri="{BB962C8B-B14F-4D97-AF65-F5344CB8AC3E}">
        <p14:creationId xmlns:p14="http://schemas.microsoft.com/office/powerpoint/2010/main" val="11465296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035824F7-C870-482C-80C0-AFECF2DA260C}" type="datetime1">
              <a:rPr lang="en-GB" noProof="0" smtClean="0"/>
              <a:t>15/08/2019</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‹Nr.›</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bwMode="invGray">
          <a:xfrm>
            <a:off x="6234364"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3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37" name="Content Placeholder 2"/>
          <p:cNvSpPr>
            <a:spLocks noGrp="1"/>
          </p:cNvSpPr>
          <p:nvPr>
            <p:ph sz="half" idx="30"/>
          </p:nvPr>
        </p:nvSpPr>
        <p:spPr bwMode="invGray">
          <a:xfrm>
            <a:off x="479999"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8" name="Content Placeholder 3"/>
          <p:cNvSpPr>
            <a:spLocks noGrp="1"/>
          </p:cNvSpPr>
          <p:nvPr>
            <p:ph sz="half" idx="34"/>
          </p:nvPr>
        </p:nvSpPr>
        <p:spPr bwMode="invGray">
          <a:xfrm>
            <a:off x="6234364"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9" name="Text Placeholder 5"/>
          <p:cNvSpPr>
            <a:spLocks noGrp="1"/>
          </p:cNvSpPr>
          <p:nvPr>
            <p:ph type="body" sz="quarter" idx="35"/>
          </p:nvPr>
        </p:nvSpPr>
        <p:spPr bwMode="invGray">
          <a:xfrm>
            <a:off x="479999" y="4039524"/>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bwMode="invGray">
          <a:xfrm>
            <a:off x="6234365" y="4039524"/>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42585783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BBB6CCEC-3D0A-48BE-9958-590F11C39C0A}" type="datetime1">
              <a:rPr lang="en-GB" noProof="0" smtClean="0"/>
              <a:t>15/08/2019</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‹Nr.›</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bwMode="invGray">
          <a:xfrm>
            <a:off x="479999"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bwMode="invGray">
          <a:xfrm>
            <a:off x="4317181"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7" name="Text Placeholder 5"/>
          <p:cNvSpPr>
            <a:spLocks noGrp="1"/>
          </p:cNvSpPr>
          <p:nvPr>
            <p:ph type="body" sz="quarter" idx="30"/>
          </p:nvPr>
        </p:nvSpPr>
        <p:spPr bwMode="invGray">
          <a:xfrm>
            <a:off x="4317181"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bwMode="invGray">
          <a:xfrm>
            <a:off x="8154364"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5" name="Text Placeholder 5"/>
          <p:cNvSpPr>
            <a:spLocks noGrp="1"/>
          </p:cNvSpPr>
          <p:nvPr>
            <p:ph type="body" sz="quarter" idx="32"/>
          </p:nvPr>
        </p:nvSpPr>
        <p:spPr bwMode="invGray">
          <a:xfrm>
            <a:off x="8154364"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8678208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bwMode="invGray"/>
        <p:txBody>
          <a:bodyPr/>
          <a:lstStyle/>
          <a:p>
            <a:fld id="{414CCF51-8078-42ED-9407-7F055975162E}" type="datetime1">
              <a:rPr lang="en-GB" noProof="0" smtClean="0"/>
              <a:t>15/08/2019</a:t>
            </a:fld>
            <a:endParaRPr lang="en-GB" noProof="0"/>
          </a:p>
        </p:txBody>
      </p:sp>
      <p:sp>
        <p:nvSpPr>
          <p:cNvPr id="9" name="Footer Placeholder 8"/>
          <p:cNvSpPr>
            <a:spLocks noGrp="1"/>
          </p:cNvSpPr>
          <p:nvPr>
            <p:ph type="ftr" sz="quarter" idx="19"/>
          </p:nvPr>
        </p:nvSpPr>
        <p:spPr bwMode="invGray"/>
        <p:txBody>
          <a:bodyPr/>
          <a:lstStyle/>
          <a:p>
            <a:r>
              <a:rPr lang="en-GB" noProof="0"/>
              <a:t>|     Title of the presentation</a:t>
            </a:r>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‹Nr.›</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2055170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a:solidFill>
            <a:srgbClr val="009CDE"/>
          </a:solidFill>
        </p:spPr>
        <p:txBody>
          <a:bodyPr lIns="144000" tIns="144000" rIns="144000" bIns="144000"/>
          <a:lstStyle>
            <a:lvl1pPr>
              <a:defRPr sz="1400" b="1">
                <a:solidFill>
                  <a:schemeClr val="bg1"/>
                </a:solidFill>
                <a:latin typeface="+mn-lt"/>
              </a:defRPr>
            </a:lvl1pPr>
            <a:lvl2pP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bwMode="invGray"/>
        <p:txBody>
          <a:bodyPr/>
          <a:lstStyle/>
          <a:p>
            <a:fld id="{B5CB8422-2CBD-43EC-AF21-8B33A2ACAA82}" type="datetime1">
              <a:rPr lang="en-GB" noProof="0" smtClean="0"/>
              <a:t>15/08/2019</a:t>
            </a:fld>
            <a:endParaRPr lang="en-GB" noProof="0"/>
          </a:p>
        </p:txBody>
      </p:sp>
      <p:sp>
        <p:nvSpPr>
          <p:cNvPr id="9" name="Footer Placeholder 8"/>
          <p:cNvSpPr>
            <a:spLocks noGrp="1"/>
          </p:cNvSpPr>
          <p:nvPr>
            <p:ph type="ftr" sz="quarter" idx="19"/>
          </p:nvPr>
        </p:nvSpPr>
        <p:spPr bwMode="invGray"/>
        <p:txBody>
          <a:bodyPr/>
          <a:lstStyle/>
          <a:p>
            <a:r>
              <a:rPr lang="en-GB" noProof="0"/>
              <a:t>|     Title of the presentation</a:t>
            </a:r>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‹Nr.›</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24074093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479999" y="1800000"/>
            <a:ext cx="11226364"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3" name="Date Placeholder 2"/>
          <p:cNvSpPr>
            <a:spLocks noGrp="1"/>
          </p:cNvSpPr>
          <p:nvPr>
            <p:ph type="dt" sz="half" idx="18"/>
          </p:nvPr>
        </p:nvSpPr>
        <p:spPr bwMode="invGray"/>
        <p:txBody>
          <a:bodyPr/>
          <a:lstStyle/>
          <a:p>
            <a:fld id="{6C135116-9A9A-47DA-A114-676E0C1FD8BF}" type="datetime1">
              <a:rPr lang="en-GB" noProof="0" smtClean="0"/>
              <a:t>15/08/2019</a:t>
            </a:fld>
            <a:endParaRPr lang="en-GB" noProof="0"/>
          </a:p>
        </p:txBody>
      </p:sp>
      <p:sp>
        <p:nvSpPr>
          <p:cNvPr id="4" name="Footer Placeholder 3"/>
          <p:cNvSpPr>
            <a:spLocks noGrp="1"/>
          </p:cNvSpPr>
          <p:nvPr>
            <p:ph type="ftr" sz="quarter" idx="19"/>
          </p:nvPr>
        </p:nvSpPr>
        <p:spPr bwMode="invGray"/>
        <p:txBody>
          <a:bodyPr/>
          <a:lstStyle/>
          <a:p>
            <a:r>
              <a:rPr lang="en-GB" noProof="0"/>
              <a:t>|     Title of the presentation</a:t>
            </a:r>
          </a:p>
        </p:txBody>
      </p:sp>
      <p:sp>
        <p:nvSpPr>
          <p:cNvPr id="5" name="Slide Number Placeholder 4"/>
          <p:cNvSpPr>
            <a:spLocks noGrp="1"/>
          </p:cNvSpPr>
          <p:nvPr>
            <p:ph type="sldNum" sz="quarter" idx="20"/>
          </p:nvPr>
        </p:nvSpPr>
        <p:spPr bwMode="invGray"/>
        <p:txBody>
          <a:bodyPr/>
          <a:lstStyle/>
          <a:p>
            <a:fld id="{A74CE0EA-F3B5-4684-BA10-C594598FDB9C}" type="slidenum">
              <a:rPr lang="en-GB" noProof="0" smtClean="0"/>
              <a:pPr/>
              <a:t>‹Nr.›</a:t>
            </a:fld>
            <a:endParaRPr lang="en-GB" noProof="0"/>
          </a:p>
        </p:txBody>
      </p:sp>
      <p:sp>
        <p:nvSpPr>
          <p:cNvPr id="16"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7" name="Title 6"/>
          <p:cNvSpPr>
            <a:spLocks noGrp="1"/>
          </p:cNvSpPr>
          <p:nvPr>
            <p:ph type="title"/>
          </p:nvPr>
        </p:nvSpPr>
        <p:spPr bwMode="invGray"/>
        <p:txBody>
          <a:bodyPr/>
          <a:lstStyle/>
          <a:p>
            <a:r>
              <a:rPr lang="en-GB" noProof="0"/>
              <a:t>Click to edit Master title style</a:t>
            </a:r>
          </a:p>
        </p:txBody>
      </p:sp>
      <p:sp>
        <p:nvSpPr>
          <p:cNvPr id="14"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9754185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bg2"/>
                </a:solidFill>
              </a:defRPr>
            </a:lvl1pPr>
          </a:lstStyle>
          <a:p>
            <a:fld id="{AD0CC27D-0020-48D4-9B6C-9E6EA0640D93}" type="datetime1">
              <a:rPr lang="en-GB" noProof="0" smtClean="0"/>
              <a:t>15/08/2019</a:t>
            </a:fld>
            <a:endParaRPr lang="en-GB" noProof="0"/>
          </a:p>
        </p:txBody>
      </p:sp>
      <p:sp>
        <p:nvSpPr>
          <p:cNvPr id="19" name="Footer Placeholder 18"/>
          <p:cNvSpPr>
            <a:spLocks noGrp="1"/>
          </p:cNvSpPr>
          <p:nvPr>
            <p:ph type="ftr" sz="quarter" idx="15"/>
          </p:nvPr>
        </p:nvSpPr>
        <p:spPr bwMode="invGray">
          <a:noFill/>
        </p:spPr>
        <p:txBody>
          <a:bodyPr/>
          <a:lstStyle/>
          <a:p>
            <a:r>
              <a:rPr lang="en-GB" noProof="0"/>
              <a:t>|     Title of the presentation</a:t>
            </a:r>
          </a:p>
        </p:txBody>
      </p:sp>
      <p:sp>
        <p:nvSpPr>
          <p:cNvPr id="20" name="Slide Number Placeholder 19"/>
          <p:cNvSpPr>
            <a:spLocks noGrp="1"/>
          </p:cNvSpPr>
          <p:nvPr>
            <p:ph type="sldNum" sz="quarter" idx="16"/>
          </p:nvPr>
        </p:nvSpPr>
        <p:spPr bwMode="invGray">
          <a:noFill/>
        </p:spPr>
        <p:txBody>
          <a:bodyPr/>
          <a:lstStyle/>
          <a:p>
            <a:fld id="{A74CE0EA-F3B5-4684-BA10-C594598FDB9C}" type="slidenum">
              <a:rPr lang="en-GB" noProof="0" smtClean="0"/>
              <a:pPr/>
              <a:t>‹Nr.›</a:t>
            </a:fld>
            <a:endParaRPr lang="en-GB" noProof="0"/>
          </a:p>
        </p:txBody>
      </p:sp>
      <p:sp>
        <p:nvSpPr>
          <p:cNvPr id="17" name="Text Placeholder 7"/>
          <p:cNvSpPr>
            <a:spLocks noGrp="1"/>
          </p:cNvSpPr>
          <p:nvPr>
            <p:ph type="body" sz="quarter" idx="21" hasCustomPrompt="1"/>
          </p:nvPr>
        </p:nvSpPr>
        <p:spPr bwMode="invGray">
          <a:xfrm>
            <a:off x="480000" y="6293651"/>
            <a:ext cx="11226365" cy="208579"/>
          </a:xfrm>
          <a:noFill/>
        </p:spPr>
        <p:txBody>
          <a:bodyPr anchor="t">
            <a:normAutofit/>
          </a:bodyPr>
          <a:lstStyle>
            <a:lvl1pPr>
              <a:defRPr sz="800" b="0">
                <a:solidFill>
                  <a:schemeClr val="bg2"/>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479999" y="1800000"/>
            <a:ext cx="11226365" cy="4237200"/>
          </a:xfrm>
          <a:noFill/>
        </p:spPr>
        <p:txBody>
          <a:bodyPr lIns="0" tIns="0" rIns="0" bIns="0"/>
          <a:lstStyle>
            <a:lvl1pPr>
              <a:lnSpc>
                <a:spcPct val="110000"/>
              </a:lnSpc>
              <a:defRPr sz="1400" b="1">
                <a:solidFill>
                  <a:schemeClr val="bg2"/>
                </a:solidFill>
                <a:latin typeface="+mn-lt"/>
              </a:defRPr>
            </a:lvl1pPr>
            <a:lvl2pPr>
              <a:lnSpc>
                <a:spcPct val="110000"/>
              </a:lnSpc>
              <a:defRPr sz="1400">
                <a:solidFill>
                  <a:schemeClr val="bg2"/>
                </a:solidFill>
                <a:latin typeface="+mn-lt"/>
              </a:defRPr>
            </a:lvl2pPr>
          </a:lstStyle>
          <a:p>
            <a:pPr lvl="0"/>
            <a:r>
              <a:rPr lang="en-GB" noProof="0" dirty="0"/>
              <a:t>Edit Master text styles</a:t>
            </a:r>
          </a:p>
          <a:p>
            <a:pPr lvl="1"/>
            <a:r>
              <a:rPr lang="en-GB" noProof="0" dirty="0"/>
              <a:t>Second level</a:t>
            </a:r>
          </a:p>
        </p:txBody>
      </p:sp>
    </p:spTree>
    <p:extLst>
      <p:ext uri="{BB962C8B-B14F-4D97-AF65-F5344CB8AC3E}">
        <p14:creationId xmlns:p14="http://schemas.microsoft.com/office/powerpoint/2010/main" val="16695699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12192000" cy="6858000"/>
          </a:xfrm>
          <a:solidFill>
            <a:srgbClr val="0074A2"/>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 then arrange object (send to back)</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9" name="Text Placeholder 4"/>
          <p:cNvSpPr>
            <a:spLocks noGrp="1"/>
          </p:cNvSpPr>
          <p:nvPr>
            <p:ph type="body" sz="quarter" idx="18"/>
          </p:nvPr>
        </p:nvSpPr>
        <p:spPr bwMode="gray">
          <a:xfrm>
            <a:off x="2" y="1800000"/>
            <a:ext cx="4279900" cy="1649446"/>
          </a:xfrm>
          <a:solidFill>
            <a:schemeClr val="tx2">
              <a:alpha val="90000"/>
            </a:schemeClr>
          </a:solidFill>
        </p:spPr>
        <p:txBody>
          <a:bodyPr lIns="468000" tIns="180000" rIns="360000" bIns="180000">
            <a:noAutofit/>
          </a:bodyPr>
          <a:lstStyle>
            <a:lvl1pPr>
              <a:defRPr sz="2800" b="1">
                <a:solidFill>
                  <a:schemeClr val="bg1"/>
                </a:solidFill>
                <a:latin typeface="+mj-lt"/>
              </a:defRPr>
            </a:lvl1pPr>
            <a:lvl2pPr marL="541338" indent="-274638">
              <a:tabLst>
                <a:tab pos="1614488" algn="l"/>
              </a:tabLst>
              <a:defRPr sz="2800">
                <a:solidFill>
                  <a:schemeClr val="bg1"/>
                </a:solidFill>
                <a:latin typeface="+mj-lt"/>
              </a:defRPr>
            </a:lvl2pPr>
          </a:lstStyle>
          <a:p>
            <a:pPr lvl="0"/>
            <a:r>
              <a:rPr lang="en-GB" noProof="0" dirty="0"/>
              <a:t>Edit Master text styles</a:t>
            </a:r>
          </a:p>
        </p:txBody>
      </p:sp>
      <p:sp>
        <p:nvSpPr>
          <p:cNvPr id="2" name="Date Placeholder 1"/>
          <p:cNvSpPr>
            <a:spLocks noGrp="1"/>
          </p:cNvSpPr>
          <p:nvPr>
            <p:ph type="dt" sz="half" idx="19"/>
          </p:nvPr>
        </p:nvSpPr>
        <p:spPr bwMode="gray"/>
        <p:txBody>
          <a:bodyPr/>
          <a:lstStyle>
            <a:lvl1pPr>
              <a:defRPr>
                <a:solidFill>
                  <a:schemeClr val="bg2"/>
                </a:solidFill>
              </a:defRPr>
            </a:lvl1pPr>
          </a:lstStyle>
          <a:p>
            <a:fld id="{A68D69CF-73BC-4E26-B56A-FEC2ABB77ED4}" type="datetime1">
              <a:rPr lang="en-GB" noProof="0" smtClean="0"/>
              <a:t>15/08/2019</a:t>
            </a:fld>
            <a:endParaRPr lang="en-GB" noProof="0"/>
          </a:p>
        </p:txBody>
      </p:sp>
      <p:sp>
        <p:nvSpPr>
          <p:cNvPr id="3" name="Footer Placeholder 2"/>
          <p:cNvSpPr>
            <a:spLocks noGrp="1"/>
          </p:cNvSpPr>
          <p:nvPr>
            <p:ph type="ftr" sz="quarter" idx="20"/>
          </p:nvPr>
        </p:nvSpPr>
        <p:spPr bwMode="gray"/>
        <p:txBody>
          <a:bodyPr/>
          <a:lstStyle>
            <a:lvl1pPr>
              <a:defRPr>
                <a:solidFill>
                  <a:schemeClr val="bg2"/>
                </a:solidFill>
              </a:defRPr>
            </a:lvl1pPr>
          </a:lstStyle>
          <a:p>
            <a:r>
              <a:rPr lang="en-GB" noProof="0"/>
              <a:t>|     Title of the presentation</a:t>
            </a:r>
          </a:p>
        </p:txBody>
      </p:sp>
      <p:sp>
        <p:nvSpPr>
          <p:cNvPr id="4" name="Slide Number Placeholder 3"/>
          <p:cNvSpPr>
            <a:spLocks noGrp="1"/>
          </p:cNvSpPr>
          <p:nvPr>
            <p:ph type="sldNum" sz="quarter" idx="21"/>
          </p:nvPr>
        </p:nvSpPr>
        <p:spPr bwMode="gray"/>
        <p:txBody>
          <a:bodyPr/>
          <a:lstStyle>
            <a:lvl1pPr>
              <a:defRPr>
                <a:solidFill>
                  <a:schemeClr val="bg2"/>
                </a:solidFill>
              </a:defRPr>
            </a:lvl1pPr>
          </a:lstStyle>
          <a:p>
            <a:fld id="{A74CE0EA-F3B5-4684-BA10-C594598FDB9C}" type="slidenum">
              <a:rPr lang="en-GB" noProof="0" smtClean="0"/>
              <a:pPr/>
              <a:t>‹Nr.›</a:t>
            </a:fld>
            <a:endParaRPr lang="en-GB" noProof="0"/>
          </a:p>
        </p:txBody>
      </p:sp>
      <p:sp>
        <p:nvSpPr>
          <p:cNvPr id="15" name="Text Placeholder 7"/>
          <p:cNvSpPr>
            <a:spLocks noGrp="1"/>
          </p:cNvSpPr>
          <p:nvPr>
            <p:ph type="body" sz="quarter" idx="22" hasCustomPrompt="1"/>
          </p:nvPr>
        </p:nvSpPr>
        <p:spPr bwMode="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a:t>Click to edit Master title style</a:t>
            </a:r>
          </a:p>
        </p:txBody>
      </p:sp>
      <p:sp>
        <p:nvSpPr>
          <p:cNvPr id="11" name="Picture Placeholder 5"/>
          <p:cNvSpPr>
            <a:spLocks noGrp="1"/>
          </p:cNvSpPr>
          <p:nvPr>
            <p:ph type="pic" sz="quarter" idx="23" hasCustomPrompt="1"/>
          </p:nvPr>
        </p:nvSpPr>
        <p:spPr bwMode="gray">
          <a:xfrm>
            <a:off x="9737763" y="370800"/>
            <a:ext cx="1976400" cy="694800"/>
          </a:xfrm>
          <a:blipFill dpi="0" rotWithShape="1">
            <a:blip r:embed="rId2"/>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561799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p>
            <a:fld id="{99262F6C-3198-4C0D-9FD3-A522B66D4040}" type="datetime1">
              <a:rPr lang="en-GB" noProof="0" smtClean="0"/>
              <a:t>15/08/2019</a:t>
            </a:fld>
            <a:endParaRPr lang="en-GB" noProof="0"/>
          </a:p>
        </p:txBody>
      </p:sp>
      <p:sp>
        <p:nvSpPr>
          <p:cNvPr id="8" name="Footer Placeholder 7"/>
          <p:cNvSpPr>
            <a:spLocks noGrp="1"/>
          </p:cNvSpPr>
          <p:nvPr>
            <p:ph type="ftr" sz="quarter" idx="31"/>
          </p:nvPr>
        </p:nvSpPr>
        <p:spPr bwMode="gray"/>
        <p:txBody>
          <a:bodyPr/>
          <a:lstStyle/>
          <a:p>
            <a:r>
              <a:rPr lang="en-GB" noProof="0" dirty="0"/>
              <a:t>|     Title of the presentation</a:t>
            </a:r>
          </a:p>
        </p:txBody>
      </p:sp>
      <p:sp>
        <p:nvSpPr>
          <p:cNvPr id="9" name="Slide Number Placeholder 8"/>
          <p:cNvSpPr>
            <a:spLocks noGrp="1"/>
          </p:cNvSpPr>
          <p:nvPr>
            <p:ph type="sldNum" sz="quarter" idx="32"/>
          </p:nvPr>
        </p:nvSpPr>
        <p:spPr bwMode="gray"/>
        <p:txBody>
          <a:bodyPr/>
          <a:lstStyle/>
          <a:p>
            <a:fld id="{A74CE0EA-F3B5-4684-BA10-C594598FDB9C}" type="slidenum">
              <a:rPr lang="en-GB" noProof="0" smtClean="0"/>
              <a:pPr/>
              <a:t>‹Nr.›</a:t>
            </a:fld>
            <a:endParaRPr lang="en-GB" noProof="0"/>
          </a:p>
        </p:txBody>
      </p:sp>
      <p:sp>
        <p:nvSpPr>
          <p:cNvPr id="10" name="Title 9"/>
          <p:cNvSpPr>
            <a:spLocks noGrp="1"/>
          </p:cNvSpPr>
          <p:nvPr>
            <p:ph type="title"/>
          </p:nvPr>
        </p:nvSpPr>
        <p:spPr bwMode="gray">
          <a:xfrm>
            <a:off x="479999" y="359999"/>
            <a:ext cx="8160000" cy="720000"/>
          </a:xfrm>
        </p:spPr>
        <p:txBody>
          <a:bodyPr/>
          <a:lstStyle/>
          <a:p>
            <a:r>
              <a:rPr lang="en-GB" noProof="0"/>
              <a:t>Click to edit Master title style</a:t>
            </a:r>
          </a:p>
        </p:txBody>
      </p:sp>
      <p:sp>
        <p:nvSpPr>
          <p:cNvPr id="28" name="Rectangle 27"/>
          <p:cNvSpPr/>
          <p:nvPr userDrawn="1"/>
        </p:nvSpPr>
        <p:spPr bwMode="gray">
          <a:xfrm>
            <a:off x="480001" y="1800002"/>
            <a:ext cx="636784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4" name="Text Placeholder 3"/>
          <p:cNvSpPr>
            <a:spLocks noGrp="1"/>
          </p:cNvSpPr>
          <p:nvPr>
            <p:ph type="body" sz="quarter" idx="33" hasCustomPrompt="1"/>
          </p:nvPr>
        </p:nvSpPr>
        <p:spPr>
          <a:xfrm>
            <a:off x="479999" y="2143683"/>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707437" y="2143683"/>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7432736" y="2143683"/>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479999" y="2877928"/>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707437" y="2877928"/>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7432736" y="2877928"/>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79999" y="3612173"/>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707437" y="3612173"/>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7432736" y="3612173"/>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79999" y="4346418"/>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707437" y="4346418"/>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7432736" y="4346418"/>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79999" y="5080663"/>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707437" y="5080663"/>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7432736" y="5080663"/>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79999" y="5814910"/>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707437" y="5814910"/>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7432736" y="5814910"/>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8970736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p>
            <a:fld id="{7BA931E1-7FC2-4DBD-9F66-3D1575A3F79C}" type="datetime1">
              <a:rPr lang="en-GB" noProof="0" smtClean="0"/>
              <a:t>15/08/2019</a:t>
            </a:fld>
            <a:endParaRPr lang="en-GB" noProof="0"/>
          </a:p>
        </p:txBody>
      </p:sp>
      <p:sp>
        <p:nvSpPr>
          <p:cNvPr id="4" name="Footer Placeholder 3"/>
          <p:cNvSpPr>
            <a:spLocks noGrp="1"/>
          </p:cNvSpPr>
          <p:nvPr>
            <p:ph type="ftr" sz="quarter" idx="11"/>
          </p:nvPr>
        </p:nvSpPr>
        <p:spPr bwMode="invGray"/>
        <p:txBody>
          <a:bodyPr/>
          <a:lstStyle/>
          <a:p>
            <a:r>
              <a:rPr lang="en-GB" noProof="0"/>
              <a:t>|     Title of the presentation</a:t>
            </a:r>
          </a:p>
        </p:txBody>
      </p:sp>
      <p:sp>
        <p:nvSpPr>
          <p:cNvPr id="5" name="Slide Number Placeholder 4"/>
          <p:cNvSpPr>
            <a:spLocks noGrp="1"/>
          </p:cNvSpPr>
          <p:nvPr>
            <p:ph type="sldNum" sz="quarter" idx="12"/>
          </p:nvPr>
        </p:nvSpPr>
        <p:spPr bwMode="invGray"/>
        <p:txBody>
          <a:bodyPr/>
          <a:lstStyle/>
          <a:p>
            <a:fld id="{A74CE0EA-F3B5-4684-BA10-C594598FDB9C}" type="slidenum">
              <a:rPr lang="en-GB" noProof="0" smtClean="0"/>
              <a:pPr/>
              <a:t>‹Nr.›</a:t>
            </a:fld>
            <a:endParaRPr lang="en-GB" noProof="0"/>
          </a:p>
        </p:txBody>
      </p:sp>
      <p:sp>
        <p:nvSpPr>
          <p:cNvPr id="12"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GB" noProof="0"/>
              <a:t>Click to edit Master title style</a:t>
            </a:r>
          </a:p>
        </p:txBody>
      </p:sp>
      <p:sp>
        <p:nvSpPr>
          <p:cNvPr id="10"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11264855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rgbClr val="0074A2"/>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6" name="Text Placeholder 35"/>
          <p:cNvSpPr>
            <a:spLocks noGrp="1"/>
          </p:cNvSpPr>
          <p:nvPr>
            <p:ph type="body" sz="quarter" idx="10" hasCustomPrompt="1"/>
          </p:nvPr>
        </p:nvSpPr>
        <p:spPr bwMode="gray">
          <a:xfrm>
            <a:off x="480000" y="6507006"/>
            <a:ext cx="5971600" cy="247650"/>
          </a:xfrm>
        </p:spPr>
        <p:txBody>
          <a:bodyPr anchor="ctr">
            <a:noAutofit/>
          </a:bodyPr>
          <a:lstStyle>
            <a:lvl1pPr>
              <a:defRPr sz="1000" b="0">
                <a:solidFill>
                  <a:schemeClr val="bg2"/>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7"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bg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bg1"/>
                </a:solidFill>
                <a:latin typeface="+mj-lt"/>
              </a:defRPr>
            </a:lvl1pPr>
          </a:lstStyle>
          <a:p>
            <a:r>
              <a:rPr lang="en-GB" noProof="0" dirty="0"/>
              <a:t>Click to edit </a:t>
            </a:r>
            <a:br>
              <a:rPr lang="en-GB" noProof="0" dirty="0"/>
            </a:br>
            <a:r>
              <a:rPr lang="en-GB" noProof="0" dirty="0"/>
              <a:t>Master title style</a:t>
            </a:r>
          </a:p>
        </p:txBody>
      </p:sp>
      <p:sp>
        <p:nvSpPr>
          <p:cNvPr id="9" name="Subtitle 2"/>
          <p:cNvSpPr>
            <a:spLocks noGrp="1"/>
          </p:cNvSpPr>
          <p:nvPr>
            <p:ph type="subTitle" idx="1"/>
          </p:nvPr>
        </p:nvSpPr>
        <p:spPr bwMode="gray">
          <a:xfrm>
            <a:off x="2" y="4482000"/>
            <a:ext cx="12191999" cy="1656000"/>
          </a:xfrm>
          <a:solidFill>
            <a:schemeClr val="tx2">
              <a:alpha val="90000"/>
            </a:schemeClr>
          </a:solidFill>
        </p:spPr>
        <p:txBody>
          <a:bodyPr lIns="468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noProof="0" dirty="0"/>
          </a:p>
        </p:txBody>
      </p:sp>
      <p:sp>
        <p:nvSpPr>
          <p:cNvPr id="8" name="Picture Placeholder 8"/>
          <p:cNvSpPr>
            <a:spLocks noGrp="1"/>
          </p:cNvSpPr>
          <p:nvPr>
            <p:ph type="pic" sz="quarter" idx="22" hasCustomPrompt="1"/>
          </p:nvPr>
        </p:nvSpPr>
        <p:spPr bwMode="gray">
          <a:xfrm>
            <a:off x="8518301" y="488563"/>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688739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999" y="1800000"/>
            <a:ext cx="5472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p:nvPr>
        </p:nvSpPr>
        <p:spPr bwMode="invGray">
          <a:xfrm>
            <a:off x="6234364" y="1800000"/>
            <a:ext cx="5472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Date Placeholder 7"/>
          <p:cNvSpPr>
            <a:spLocks noGrp="1"/>
          </p:cNvSpPr>
          <p:nvPr>
            <p:ph type="dt" sz="half" idx="22"/>
          </p:nvPr>
        </p:nvSpPr>
        <p:spPr bwMode="invGray"/>
        <p:txBody>
          <a:bodyPr/>
          <a:lstStyle/>
          <a:p>
            <a:fld id="{39CDCE64-EE06-4559-BA59-FD6059702EC4}" type="datetime1">
              <a:rPr lang="en-GB" noProof="0" smtClean="0"/>
              <a:t>15/08/2019</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‹Nr.›</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367639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167802BA-8623-48AE-9924-9F5F6790139C}" type="datetime1">
              <a:rPr lang="en-GB" noProof="0" smtClean="0"/>
              <a:t>15/08/2019</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‹Nr.›</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387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bwMode="invGray">
          <a:xfrm>
            <a:off x="6234364" y="2160000"/>
            <a:ext cx="5472000" cy="387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Tree>
    <p:extLst>
      <p:ext uri="{BB962C8B-B14F-4D97-AF65-F5344CB8AC3E}">
        <p14:creationId xmlns:p14="http://schemas.microsoft.com/office/powerpoint/2010/main" val="1294530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035824F7-C870-482C-80C0-AFECF2DA260C}" type="datetime1">
              <a:rPr lang="en-GB" noProof="0" smtClean="0"/>
              <a:t>15/08/2019</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‹Nr.›</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bwMode="invGray">
          <a:xfrm>
            <a:off x="6234364"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3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37" name="Content Placeholder 2"/>
          <p:cNvSpPr>
            <a:spLocks noGrp="1"/>
          </p:cNvSpPr>
          <p:nvPr>
            <p:ph sz="half" idx="30"/>
          </p:nvPr>
        </p:nvSpPr>
        <p:spPr bwMode="invGray">
          <a:xfrm>
            <a:off x="479999"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8" name="Content Placeholder 3"/>
          <p:cNvSpPr>
            <a:spLocks noGrp="1"/>
          </p:cNvSpPr>
          <p:nvPr>
            <p:ph sz="half" idx="34"/>
          </p:nvPr>
        </p:nvSpPr>
        <p:spPr bwMode="invGray">
          <a:xfrm>
            <a:off x="6234364"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9" name="Text Placeholder 5"/>
          <p:cNvSpPr>
            <a:spLocks noGrp="1"/>
          </p:cNvSpPr>
          <p:nvPr>
            <p:ph type="body" sz="quarter" idx="35"/>
          </p:nvPr>
        </p:nvSpPr>
        <p:spPr bwMode="invGray">
          <a:xfrm>
            <a:off x="479999" y="4039524"/>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bwMode="invGray">
          <a:xfrm>
            <a:off x="6234365" y="4039524"/>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531824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BBB6CCEC-3D0A-48BE-9958-590F11C39C0A}" type="datetime1">
              <a:rPr lang="en-GB" noProof="0" smtClean="0"/>
              <a:t>15/08/2019</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‹Nr.›</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bwMode="invGray">
          <a:xfrm>
            <a:off x="479999"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bwMode="invGray">
          <a:xfrm>
            <a:off x="4317181"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7" name="Text Placeholder 5"/>
          <p:cNvSpPr>
            <a:spLocks noGrp="1"/>
          </p:cNvSpPr>
          <p:nvPr>
            <p:ph type="body" sz="quarter" idx="30"/>
          </p:nvPr>
        </p:nvSpPr>
        <p:spPr bwMode="invGray">
          <a:xfrm>
            <a:off x="4317181"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bwMode="invGray">
          <a:xfrm>
            <a:off x="8154364"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5" name="Text Placeholder 5"/>
          <p:cNvSpPr>
            <a:spLocks noGrp="1"/>
          </p:cNvSpPr>
          <p:nvPr>
            <p:ph type="body" sz="quarter" idx="32"/>
          </p:nvPr>
        </p:nvSpPr>
        <p:spPr bwMode="invGray">
          <a:xfrm>
            <a:off x="8154364"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799778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bwMode="invGray"/>
        <p:txBody>
          <a:bodyPr/>
          <a:lstStyle/>
          <a:p>
            <a:fld id="{414CCF51-8078-42ED-9407-7F055975162E}" type="datetime1">
              <a:rPr lang="en-GB" noProof="0" smtClean="0"/>
              <a:t>15/08/2019</a:t>
            </a:fld>
            <a:endParaRPr lang="en-GB" noProof="0"/>
          </a:p>
        </p:txBody>
      </p:sp>
      <p:sp>
        <p:nvSpPr>
          <p:cNvPr id="9" name="Footer Placeholder 8"/>
          <p:cNvSpPr>
            <a:spLocks noGrp="1"/>
          </p:cNvSpPr>
          <p:nvPr>
            <p:ph type="ftr" sz="quarter" idx="19"/>
          </p:nvPr>
        </p:nvSpPr>
        <p:spPr bwMode="invGray"/>
        <p:txBody>
          <a:bodyPr/>
          <a:lstStyle/>
          <a:p>
            <a:r>
              <a:rPr lang="en-GB" noProof="0"/>
              <a:t>|     Title of the presentation</a:t>
            </a:r>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‹Nr.›</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379594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a:solidFill>
            <a:srgbClr val="009CDE"/>
          </a:solidFill>
        </p:spPr>
        <p:txBody>
          <a:bodyPr lIns="144000" tIns="144000" rIns="144000" bIns="144000"/>
          <a:lstStyle>
            <a:lvl1pPr>
              <a:defRPr sz="1400" b="1">
                <a:solidFill>
                  <a:schemeClr val="bg1"/>
                </a:solidFill>
                <a:latin typeface="+mn-lt"/>
              </a:defRPr>
            </a:lvl1pPr>
            <a:lvl2pPr>
              <a:buClr>
                <a:schemeClr val="bg1"/>
              </a:buCl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bwMode="invGray"/>
        <p:txBody>
          <a:bodyPr/>
          <a:lstStyle/>
          <a:p>
            <a:fld id="{B5CB8422-2CBD-43EC-AF21-8B33A2ACAA82}" type="datetime1">
              <a:rPr lang="en-GB" noProof="0" smtClean="0"/>
              <a:t>15/08/2019</a:t>
            </a:fld>
            <a:endParaRPr lang="en-GB" noProof="0"/>
          </a:p>
        </p:txBody>
      </p:sp>
      <p:sp>
        <p:nvSpPr>
          <p:cNvPr id="9" name="Footer Placeholder 8"/>
          <p:cNvSpPr>
            <a:spLocks noGrp="1"/>
          </p:cNvSpPr>
          <p:nvPr>
            <p:ph type="ftr" sz="quarter" idx="19"/>
          </p:nvPr>
        </p:nvSpPr>
        <p:spPr bwMode="invGray"/>
        <p:txBody>
          <a:bodyPr/>
          <a:lstStyle/>
          <a:p>
            <a:r>
              <a:rPr lang="en-GB" noProof="0"/>
              <a:t>|     Title of the presentation</a:t>
            </a:r>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‹Nr.›</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756257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479999" y="1800000"/>
            <a:ext cx="11226364"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3" name="Date Placeholder 2"/>
          <p:cNvSpPr>
            <a:spLocks noGrp="1"/>
          </p:cNvSpPr>
          <p:nvPr>
            <p:ph type="dt" sz="half" idx="18"/>
          </p:nvPr>
        </p:nvSpPr>
        <p:spPr bwMode="invGray"/>
        <p:txBody>
          <a:bodyPr/>
          <a:lstStyle/>
          <a:p>
            <a:fld id="{6C135116-9A9A-47DA-A114-676E0C1FD8BF}" type="datetime1">
              <a:rPr lang="en-GB" noProof="0" smtClean="0"/>
              <a:t>15/08/2019</a:t>
            </a:fld>
            <a:endParaRPr lang="en-GB" noProof="0"/>
          </a:p>
        </p:txBody>
      </p:sp>
      <p:sp>
        <p:nvSpPr>
          <p:cNvPr id="4" name="Footer Placeholder 3"/>
          <p:cNvSpPr>
            <a:spLocks noGrp="1"/>
          </p:cNvSpPr>
          <p:nvPr>
            <p:ph type="ftr" sz="quarter" idx="19"/>
          </p:nvPr>
        </p:nvSpPr>
        <p:spPr bwMode="invGray"/>
        <p:txBody>
          <a:bodyPr/>
          <a:lstStyle/>
          <a:p>
            <a:r>
              <a:rPr lang="en-GB" noProof="0"/>
              <a:t>|     Title of the presentation</a:t>
            </a:r>
          </a:p>
        </p:txBody>
      </p:sp>
      <p:sp>
        <p:nvSpPr>
          <p:cNvPr id="5" name="Slide Number Placeholder 4"/>
          <p:cNvSpPr>
            <a:spLocks noGrp="1"/>
          </p:cNvSpPr>
          <p:nvPr>
            <p:ph type="sldNum" sz="quarter" idx="20"/>
          </p:nvPr>
        </p:nvSpPr>
        <p:spPr bwMode="invGray"/>
        <p:txBody>
          <a:bodyPr/>
          <a:lstStyle/>
          <a:p>
            <a:fld id="{A74CE0EA-F3B5-4684-BA10-C594598FDB9C}" type="slidenum">
              <a:rPr lang="en-GB" noProof="0" smtClean="0"/>
              <a:pPr/>
              <a:t>‹Nr.›</a:t>
            </a:fld>
            <a:endParaRPr lang="en-GB" noProof="0"/>
          </a:p>
        </p:txBody>
      </p:sp>
      <p:sp>
        <p:nvSpPr>
          <p:cNvPr id="16"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p:txBody>
          <a:bodyPr/>
          <a:lstStyle/>
          <a:p>
            <a:r>
              <a:rPr lang="en-GB" noProof="0"/>
              <a:t>Click to edit Master title style</a:t>
            </a:r>
          </a:p>
        </p:txBody>
      </p:sp>
      <p:sp>
        <p:nvSpPr>
          <p:cNvPr id="14"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956194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image" Target="../media/image1.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479999" y="359999"/>
            <a:ext cx="8160000" cy="720000"/>
          </a:xfrm>
          <a:prstGeom prst="rect">
            <a:avLst/>
          </a:prstGeom>
        </p:spPr>
        <p:txBody>
          <a:bodyPr vert="horz" lIns="18000" tIns="0" rIns="360000" bIns="0" rtlCol="0" anchor="b">
            <a:noAutofit/>
          </a:bodyPr>
          <a:lstStyle/>
          <a:p>
            <a:r>
              <a:rPr lang="en-GB" noProof="0" dirty="0"/>
              <a:t>Click to edit Master title style</a:t>
            </a:r>
          </a:p>
        </p:txBody>
      </p:sp>
      <p:sp>
        <p:nvSpPr>
          <p:cNvPr id="3" name="Text Placeholder 2"/>
          <p:cNvSpPr>
            <a:spLocks noGrp="1"/>
          </p:cNvSpPr>
          <p:nvPr>
            <p:ph type="body" idx="1"/>
          </p:nvPr>
        </p:nvSpPr>
        <p:spPr bwMode="invGray">
          <a:xfrm>
            <a:off x="480000" y="1800000"/>
            <a:ext cx="11232001" cy="4237200"/>
          </a:xfrm>
          <a:prstGeom prst="rect">
            <a:avLst/>
          </a:prstGeom>
        </p:spPr>
        <p:txBody>
          <a:bodyPr vert="horz" lIns="18000" tIns="0" rIns="1800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p:txBody>
      </p:sp>
      <p:sp>
        <p:nvSpPr>
          <p:cNvPr id="4" name="Date Placeholder 3"/>
          <p:cNvSpPr>
            <a:spLocks noGrp="1"/>
          </p:cNvSpPr>
          <p:nvPr>
            <p:ph type="dt" sz="half" idx="2"/>
          </p:nvPr>
        </p:nvSpPr>
        <p:spPr bwMode="invGray">
          <a:xfrm>
            <a:off x="480000" y="6580588"/>
            <a:ext cx="790001"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fld id="{CB2A9C5F-569E-41BE-B5E5-7CBFE1B687B2}" type="datetime1">
              <a:rPr lang="en-GB" smtClean="0"/>
              <a:pPr/>
              <a:t>15/08/2019</a:t>
            </a:fld>
            <a:endParaRPr lang="en-GB"/>
          </a:p>
        </p:txBody>
      </p:sp>
      <p:sp>
        <p:nvSpPr>
          <p:cNvPr id="5" name="Footer Placeholder 4"/>
          <p:cNvSpPr>
            <a:spLocks noGrp="1"/>
          </p:cNvSpPr>
          <p:nvPr>
            <p:ph type="ftr" sz="quarter" idx="3"/>
          </p:nvPr>
        </p:nvSpPr>
        <p:spPr bwMode="invGray">
          <a:xfrm>
            <a:off x="1392992" y="6580588"/>
            <a:ext cx="2264608"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r>
              <a:rPr lang="en-GB"/>
              <a:t>|     Title of the presentation</a:t>
            </a:r>
          </a:p>
        </p:txBody>
      </p:sp>
      <p:sp>
        <p:nvSpPr>
          <p:cNvPr id="6" name="Slide Number Placeholder 5"/>
          <p:cNvSpPr>
            <a:spLocks noGrp="1"/>
          </p:cNvSpPr>
          <p:nvPr>
            <p:ph type="sldNum" sz="quarter" idx="4"/>
          </p:nvPr>
        </p:nvSpPr>
        <p:spPr bwMode="invGray">
          <a:xfrm>
            <a:off x="11416433" y="6580588"/>
            <a:ext cx="289931" cy="180000"/>
          </a:xfrm>
          <a:prstGeom prst="rect">
            <a:avLst/>
          </a:prstGeom>
        </p:spPr>
        <p:txBody>
          <a:bodyPr vert="horz" lIns="0" tIns="0" rIns="0" bIns="0" rtlCol="0" anchor="t"/>
          <a:lstStyle>
            <a:lvl1pPr algn="r">
              <a:defRPr sz="800" b="0">
                <a:solidFill>
                  <a:schemeClr val="tx1"/>
                </a:solidFill>
                <a:latin typeface="+mn-lt"/>
                <a:cs typeface="Times New Roman" panose="02020603050405020304" pitchFamily="18" charset="0"/>
              </a:defRPr>
            </a:lvl1pPr>
          </a:lstStyle>
          <a:p>
            <a:fld id="{A74CE0EA-F3B5-4684-BA10-C594598FDB9C}" type="slidenum">
              <a:rPr lang="en-GB" smtClean="0"/>
              <a:pPr/>
              <a:t>‹Nr.›</a:t>
            </a:fld>
            <a:endParaRPr lang="en-GB"/>
          </a:p>
        </p:txBody>
      </p:sp>
      <p:sp>
        <p:nvSpPr>
          <p:cNvPr id="9" name="Rectangle 8"/>
          <p:cNvSpPr/>
          <p:nvPr userDrawn="1"/>
        </p:nvSpPr>
        <p:spPr bwMode="invGray">
          <a:xfrm>
            <a:off x="9735601" y="2128187"/>
            <a:ext cx="1976400" cy="694800"/>
          </a:xfrm>
          <a:prstGeom prst="rect">
            <a:avLst/>
          </a:prstGeom>
          <a:blipFill dpi="0" rotWithShape="1">
            <a:blip r:embed="rId17"/>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2" name="Rectangle 11"/>
          <p:cNvSpPr/>
          <p:nvPr userDrawn="1"/>
        </p:nvSpPr>
        <p:spPr bwMode="gray">
          <a:xfrm>
            <a:off x="9735601" y="379578"/>
            <a:ext cx="1976400" cy="694800"/>
          </a:xfrm>
          <a:prstGeom prst="rect">
            <a:avLst/>
          </a:prstGeom>
          <a:blipFill dpi="0" rotWithShape="1">
            <a:blip r:embed="rId18"/>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Tree>
    <p:extLst>
      <p:ext uri="{BB962C8B-B14F-4D97-AF65-F5344CB8AC3E}">
        <p14:creationId xmlns:p14="http://schemas.microsoft.com/office/powerpoint/2010/main" val="238844989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26" r:id="rId12"/>
    <p:sldLayoutId id="2147483719" r:id="rId13"/>
    <p:sldLayoutId id="2147483720" r:id="rId14"/>
    <p:sldLayoutId id="2147483742" r:id="rId15"/>
  </p:sldLayoutIdLst>
  <p:hf hdr="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131" userDrawn="1">
          <p15:clr>
            <a:srgbClr val="F26B43"/>
          </p15:clr>
        </p15:guide>
        <p15:guide id="2" orient="horz" pos="3809" userDrawn="1">
          <p15:clr>
            <a:srgbClr val="F26B43"/>
          </p15:clr>
        </p15:guide>
        <p15:guide id="3" pos="3840" userDrawn="1">
          <p15:clr>
            <a:srgbClr val="F26B43"/>
          </p15:clr>
        </p15:guide>
        <p15:guide id="4" pos="302" userDrawn="1">
          <p15:clr>
            <a:srgbClr val="F26B43"/>
          </p15:clr>
        </p15:guide>
        <p15:guide id="5" pos="7379" userDrawn="1">
          <p15:clr>
            <a:srgbClr val="F26B43"/>
          </p15:clr>
        </p15:guide>
        <p15:guide id="6" pos="3761" userDrawn="1">
          <p15:clr>
            <a:srgbClr val="F26B43"/>
          </p15:clr>
        </p15:guide>
        <p15:guide id="7" pos="391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74A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479999" y="359999"/>
            <a:ext cx="8160000" cy="720000"/>
          </a:xfrm>
          <a:prstGeom prst="rect">
            <a:avLst/>
          </a:prstGeom>
        </p:spPr>
        <p:txBody>
          <a:bodyPr vert="horz" lIns="18000" tIns="0" rIns="360000" bIns="0" rtlCol="0" anchor="b">
            <a:noAutofit/>
          </a:bodyPr>
          <a:lstStyle/>
          <a:p>
            <a:r>
              <a:rPr lang="en-GB" noProof="0" dirty="0"/>
              <a:t>Click to edit Master title style</a:t>
            </a:r>
          </a:p>
        </p:txBody>
      </p:sp>
      <p:sp>
        <p:nvSpPr>
          <p:cNvPr id="3" name="Text Placeholder 2"/>
          <p:cNvSpPr>
            <a:spLocks noGrp="1"/>
          </p:cNvSpPr>
          <p:nvPr>
            <p:ph type="body" idx="1"/>
          </p:nvPr>
        </p:nvSpPr>
        <p:spPr bwMode="invGray">
          <a:xfrm>
            <a:off x="480000" y="1800000"/>
            <a:ext cx="11232001" cy="4237200"/>
          </a:xfrm>
          <a:prstGeom prst="rect">
            <a:avLst/>
          </a:prstGeom>
        </p:spPr>
        <p:txBody>
          <a:bodyPr vert="horz" lIns="18000" tIns="0" rIns="1800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p:txBody>
      </p:sp>
      <p:sp>
        <p:nvSpPr>
          <p:cNvPr id="4" name="Date Placeholder 3"/>
          <p:cNvSpPr>
            <a:spLocks noGrp="1"/>
          </p:cNvSpPr>
          <p:nvPr>
            <p:ph type="dt" sz="half" idx="2"/>
          </p:nvPr>
        </p:nvSpPr>
        <p:spPr bwMode="invGray">
          <a:xfrm>
            <a:off x="480000" y="6580588"/>
            <a:ext cx="790001" cy="180000"/>
          </a:xfrm>
          <a:prstGeom prst="rect">
            <a:avLst/>
          </a:prstGeom>
        </p:spPr>
        <p:txBody>
          <a:bodyPr vert="horz" lIns="0" tIns="0" rIns="0" bIns="0" rtlCol="0" anchor="t"/>
          <a:lstStyle>
            <a:lvl1pPr algn="l">
              <a:defRPr sz="800">
                <a:solidFill>
                  <a:schemeClr val="bg2"/>
                </a:solidFill>
                <a:latin typeface="+mn-lt"/>
                <a:cs typeface="Times New Roman" panose="02020603050405020304" pitchFamily="18" charset="0"/>
              </a:defRPr>
            </a:lvl1pPr>
          </a:lstStyle>
          <a:p>
            <a:fld id="{CB2A9C5F-569E-41BE-B5E5-7CBFE1B687B2}" type="datetime1">
              <a:rPr lang="en-GB" noProof="0" smtClean="0"/>
              <a:t>15/08/2019</a:t>
            </a:fld>
            <a:endParaRPr lang="en-GB" noProof="0"/>
          </a:p>
        </p:txBody>
      </p:sp>
      <p:sp>
        <p:nvSpPr>
          <p:cNvPr id="5" name="Footer Placeholder 4"/>
          <p:cNvSpPr>
            <a:spLocks noGrp="1"/>
          </p:cNvSpPr>
          <p:nvPr>
            <p:ph type="ftr" sz="quarter" idx="3"/>
          </p:nvPr>
        </p:nvSpPr>
        <p:spPr bwMode="invGray">
          <a:xfrm>
            <a:off x="1392992" y="6580588"/>
            <a:ext cx="2264608" cy="180000"/>
          </a:xfrm>
          <a:prstGeom prst="rect">
            <a:avLst/>
          </a:prstGeom>
        </p:spPr>
        <p:txBody>
          <a:bodyPr vert="horz" lIns="0" tIns="0" rIns="0" bIns="0" rtlCol="0" anchor="t"/>
          <a:lstStyle>
            <a:lvl1pPr algn="l">
              <a:defRPr sz="800">
                <a:solidFill>
                  <a:schemeClr val="bg2"/>
                </a:solidFill>
                <a:latin typeface="+mn-lt"/>
                <a:cs typeface="Times New Roman" panose="02020603050405020304" pitchFamily="18" charset="0"/>
              </a:defRPr>
            </a:lvl1pPr>
          </a:lstStyle>
          <a:p>
            <a:r>
              <a:rPr lang="en-GB" noProof="0"/>
              <a:t>|     Title of the presentation</a:t>
            </a:r>
          </a:p>
        </p:txBody>
      </p:sp>
      <p:sp>
        <p:nvSpPr>
          <p:cNvPr id="6" name="Slide Number Placeholder 5"/>
          <p:cNvSpPr>
            <a:spLocks noGrp="1"/>
          </p:cNvSpPr>
          <p:nvPr>
            <p:ph type="sldNum" sz="quarter" idx="4"/>
          </p:nvPr>
        </p:nvSpPr>
        <p:spPr bwMode="invGray">
          <a:xfrm>
            <a:off x="11416433" y="6580588"/>
            <a:ext cx="289931" cy="180000"/>
          </a:xfrm>
          <a:prstGeom prst="rect">
            <a:avLst/>
          </a:prstGeom>
        </p:spPr>
        <p:txBody>
          <a:bodyPr vert="horz" lIns="0" tIns="0" rIns="0" bIns="0" rtlCol="0" anchor="t"/>
          <a:lstStyle>
            <a:lvl1pPr algn="r">
              <a:defRPr sz="800" b="0">
                <a:solidFill>
                  <a:schemeClr val="bg2"/>
                </a:solidFill>
                <a:latin typeface="+mn-lt"/>
                <a:cs typeface="Times New Roman" panose="02020603050405020304" pitchFamily="18" charset="0"/>
              </a:defRPr>
            </a:lvl1pPr>
          </a:lstStyle>
          <a:p>
            <a:fld id="{A74CE0EA-F3B5-4684-BA10-C594598FDB9C}" type="slidenum">
              <a:rPr lang="en-GB" noProof="0" smtClean="0"/>
              <a:pPr/>
              <a:t>‹Nr.›</a:t>
            </a:fld>
            <a:endParaRPr lang="en-GB" noProof="0"/>
          </a:p>
        </p:txBody>
      </p:sp>
      <p:sp>
        <p:nvSpPr>
          <p:cNvPr id="9" name="Rectangle 8"/>
          <p:cNvSpPr/>
          <p:nvPr userDrawn="1"/>
        </p:nvSpPr>
        <p:spPr bwMode="invGray">
          <a:xfrm>
            <a:off x="9735601" y="371958"/>
            <a:ext cx="1976400" cy="694800"/>
          </a:xfrm>
          <a:prstGeom prst="rect">
            <a:avLst/>
          </a:prstGeom>
          <a:blipFill dpi="0" rotWithShape="1">
            <a:blip r:embed="rId16"/>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Tree>
    <p:extLst>
      <p:ext uri="{BB962C8B-B14F-4D97-AF65-F5344CB8AC3E}">
        <p14:creationId xmlns:p14="http://schemas.microsoft.com/office/powerpoint/2010/main" val="4222249777"/>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Lst>
  <p:hf hdr="0"/>
  <p:txStyles>
    <p:title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bg1"/>
        </a:buClr>
        <a:buSzPct val="80000"/>
        <a:buFontTx/>
        <a:buNone/>
        <a:defRPr sz="1400" b="0" kern="1200">
          <a:solidFill>
            <a:schemeClr val="bg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defRPr sz="1400" kern="1200">
          <a:solidFill>
            <a:schemeClr val="bg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defRPr sz="1400" kern="1200">
          <a:solidFill>
            <a:schemeClr val="bg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tabLst>
          <a:tab pos="1074738" algn="l"/>
        </a:tabLst>
        <a:defRPr sz="1400" kern="1200">
          <a:solidFill>
            <a:schemeClr val="bg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defRPr sz="1400" kern="1200">
          <a:solidFill>
            <a:schemeClr val="bg1"/>
          </a:solidFill>
          <a:latin typeface="+mn-lt"/>
          <a:ea typeface="+mn-ea"/>
          <a:cs typeface="+mn-cs"/>
        </a:defRPr>
      </a:lvl5pPr>
      <a:lvl6pPr marL="2062163" indent="-358775" algn="l" defTabSz="914400" rtl="0" eaLnBrk="1" latinLnBrk="0" hangingPunct="1">
        <a:lnSpc>
          <a:spcPct val="90000"/>
        </a:lnSpc>
        <a:spcBef>
          <a:spcPts val="500"/>
        </a:spcBef>
        <a:buClr>
          <a:schemeClr val="bg1"/>
        </a:buClr>
        <a:buFont typeface="Arial" panose="020B0604020202020204" pitchFamily="34" charset="0"/>
        <a:buChar char="•"/>
        <a:defRPr sz="1400" kern="1200">
          <a:solidFill>
            <a:schemeClr val="bg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131">
          <p15:clr>
            <a:srgbClr val="F26B43"/>
          </p15:clr>
        </p15:guide>
        <p15:guide id="2" orient="horz" pos="3809">
          <p15:clr>
            <a:srgbClr val="F26B43"/>
          </p15:clr>
        </p15:guide>
        <p15:guide id="3" pos="3840">
          <p15:clr>
            <a:srgbClr val="F26B43"/>
          </p15:clr>
        </p15:guide>
        <p15:guide id="4" pos="302">
          <p15:clr>
            <a:srgbClr val="F26B43"/>
          </p15:clr>
        </p15:guide>
        <p15:guide id="5" pos="7379">
          <p15:clr>
            <a:srgbClr val="F26B43"/>
          </p15:clr>
        </p15:guide>
        <p15:guide id="6" pos="3761">
          <p15:clr>
            <a:srgbClr val="F26B43"/>
          </p15:clr>
        </p15:guide>
        <p15:guide id="7" pos="3919">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emf"/><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omments" Target="../comments/comment1.xml"/><Relationship Id="rId5" Type="http://schemas.openxmlformats.org/officeDocument/2006/relationships/image" Target="../media/image18.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4.emf"/><Relationship Id="rId7"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11.png"/><Relationship Id="rId9" Type="http://schemas.openxmlformats.org/officeDocument/2006/relationships/image" Target="../media/image29.png"/></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35.tiff"/><Relationship Id="rId3" Type="http://schemas.openxmlformats.org/officeDocument/2006/relationships/image" Target="../media/image11.png"/><Relationship Id="rId7" Type="http://schemas.openxmlformats.org/officeDocument/2006/relationships/image" Target="../media/image34.png"/><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image" Target="../media/image33.tiff"/><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tiff"/></Relationships>
</file>

<file path=ppt/slides/_rels/slide45.xml.rels><?xml version="1.0" encoding="UTF-8" standalone="yes"?>
<Relationships xmlns="http://schemas.openxmlformats.org/package/2006/relationships"><Relationship Id="rId8" Type="http://schemas.openxmlformats.org/officeDocument/2006/relationships/image" Target="../media/image39.tiff"/><Relationship Id="rId3" Type="http://schemas.openxmlformats.org/officeDocument/2006/relationships/image" Target="../media/image4.emf"/><Relationship Id="rId7" Type="http://schemas.openxmlformats.org/officeDocument/2006/relationships/image" Target="../media/image38.tif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7.tiff"/><Relationship Id="rId5" Type="http://schemas.openxmlformats.org/officeDocument/2006/relationships/image" Target="../media/image33.tiff"/><Relationship Id="rId10" Type="http://schemas.openxmlformats.org/officeDocument/2006/relationships/image" Target="../media/image41.png"/><Relationship Id="rId4" Type="http://schemas.openxmlformats.org/officeDocument/2006/relationships/image" Target="../media/image11.png"/><Relationship Id="rId9" Type="http://schemas.openxmlformats.org/officeDocument/2006/relationships/image" Target="../media/image40.tiff"/></Relationships>
</file>

<file path=ppt/slides/_rels/slide46.xml.rels><?xml version="1.0" encoding="UTF-8" standalone="yes"?>
<Relationships xmlns="http://schemas.openxmlformats.org/package/2006/relationships"><Relationship Id="rId8" Type="http://schemas.openxmlformats.org/officeDocument/2006/relationships/image" Target="../media/image39.tiff"/><Relationship Id="rId3" Type="http://schemas.openxmlformats.org/officeDocument/2006/relationships/image" Target="../media/image4.emf"/><Relationship Id="rId7" Type="http://schemas.openxmlformats.org/officeDocument/2006/relationships/image" Target="../media/image38.tif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7.tiff"/><Relationship Id="rId5" Type="http://schemas.openxmlformats.org/officeDocument/2006/relationships/image" Target="../media/image33.tiff"/><Relationship Id="rId10" Type="http://schemas.openxmlformats.org/officeDocument/2006/relationships/image" Target="../media/image41.png"/><Relationship Id="rId4" Type="http://schemas.openxmlformats.org/officeDocument/2006/relationships/image" Target="../media/image11.png"/><Relationship Id="rId9" Type="http://schemas.openxmlformats.org/officeDocument/2006/relationships/image" Target="../media/image40.tiff"/></Relationships>
</file>

<file path=ppt/slides/_rels/slide47.xml.rels><?xml version="1.0" encoding="UTF-8" standalone="yes"?>
<Relationships xmlns="http://schemas.openxmlformats.org/package/2006/relationships"><Relationship Id="rId8" Type="http://schemas.openxmlformats.org/officeDocument/2006/relationships/hyperlink" Target="https://github.com/openimis" TargetMode="External"/><Relationship Id="rId3" Type="http://schemas.openxmlformats.org/officeDocument/2006/relationships/image" Target="../media/image4.emf"/><Relationship Id="rId7" Type="http://schemas.openxmlformats.org/officeDocument/2006/relationships/hyperlink" Target="https://openimis.atlassian.net/wiki/spaces/OP/overview" TargetMode="External"/><Relationship Id="rId12" Type="http://schemas.openxmlformats.org/officeDocument/2006/relationships/image" Target="../media/image42.e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openimis.org/" TargetMode="External"/><Relationship Id="rId11" Type="http://schemas.openxmlformats.org/officeDocument/2006/relationships/hyperlink" Target="mailto:contact@openimis.org" TargetMode="External"/><Relationship Id="rId5" Type="http://schemas.openxmlformats.org/officeDocument/2006/relationships/hyperlink" Target="http://www.openimis.org/" TargetMode="External"/><Relationship Id="rId10" Type="http://schemas.openxmlformats.org/officeDocument/2006/relationships/hyperlink" Target="https://openimis.atlassian.net/servicedesk/customer/portal/1" TargetMode="External"/><Relationship Id="rId4" Type="http://schemas.openxmlformats.org/officeDocument/2006/relationships/image" Target="../media/image11.png"/><Relationship Id="rId9" Type="http://schemas.openxmlformats.org/officeDocument/2006/relationships/hyperlink" Target="https://demo.openimis.org/"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45.jpeg"/><Relationship Id="rId5" Type="http://schemas.openxmlformats.org/officeDocument/2006/relationships/image" Target="../media/image4.emf"/><Relationship Id="rId4" Type="http://schemas.openxmlformats.org/officeDocument/2006/relationships/image" Target="../media/image44.jp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p:cNvSpPr/>
          <p:nvPr/>
        </p:nvSpPr>
        <p:spPr>
          <a:xfrm>
            <a:off x="0" y="2788146"/>
            <a:ext cx="12192000" cy="2295297"/>
          </a:xfrm>
          <a:prstGeom prst="rect">
            <a:avLst/>
          </a:prstGeom>
          <a:solidFill>
            <a:srgbClr val="095A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Datumsplatzhalter 3"/>
          <p:cNvSpPr>
            <a:spLocks noGrp="1"/>
          </p:cNvSpPr>
          <p:nvPr>
            <p:ph type="dt" sz="half" idx="14"/>
          </p:nvPr>
        </p:nvSpPr>
        <p:spPr/>
        <p:txBody>
          <a:bodyPr/>
          <a:lstStyle/>
          <a:p>
            <a:fld id="{DCD9F9BF-D269-4020-816F-460E917B7A74}" type="datetime1">
              <a:rPr lang="en-GB" noProof="0" smtClean="0"/>
              <a:t>15/08/2019</a:t>
            </a:fld>
            <a:endParaRPr lang="en-GB" noProof="0"/>
          </a:p>
        </p:txBody>
      </p:sp>
      <p:sp>
        <p:nvSpPr>
          <p:cNvPr id="5" name="Fußzeilenplatzhalter 4"/>
          <p:cNvSpPr>
            <a:spLocks noGrp="1"/>
          </p:cNvSpPr>
          <p:nvPr>
            <p:ph type="ftr" sz="quarter" idx="15"/>
          </p:nvPr>
        </p:nvSpPr>
        <p:spPr>
          <a:xfrm>
            <a:off x="1392992" y="6580588"/>
            <a:ext cx="3928516" cy="277412"/>
          </a:xfrm>
        </p:spPr>
        <p:txBody>
          <a:bodyPr/>
          <a:lstStyle/>
          <a:p>
            <a:r>
              <a:rPr lang="en-GB"/>
              <a:t>A global good for Universal Health Coverage (UHC) </a:t>
            </a:r>
            <a:endParaRPr lang="en-GB" dirty="0"/>
          </a:p>
        </p:txBody>
      </p:sp>
      <p:sp>
        <p:nvSpPr>
          <p:cNvPr id="6" name="Foliennummernplatzhalter 5"/>
          <p:cNvSpPr>
            <a:spLocks noGrp="1"/>
          </p:cNvSpPr>
          <p:nvPr>
            <p:ph type="sldNum" sz="quarter" idx="16"/>
          </p:nvPr>
        </p:nvSpPr>
        <p:spPr/>
        <p:txBody>
          <a:bodyPr/>
          <a:lstStyle/>
          <a:p>
            <a:fld id="{A74CE0EA-F3B5-4684-BA10-C594598FDB9C}" type="slidenum">
              <a:rPr lang="en-GB" noProof="0" smtClean="0"/>
              <a:pPr/>
              <a:t>1</a:t>
            </a:fld>
            <a:endParaRPr lang="en-GB" noProof="0"/>
          </a:p>
        </p:txBody>
      </p:sp>
      <p:pic>
        <p:nvPicPr>
          <p:cNvPr id="9" name="Bild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8381" y="511025"/>
            <a:ext cx="1519886" cy="508306"/>
          </a:xfrm>
          <a:prstGeom prst="rect">
            <a:avLst/>
          </a:prstGeom>
        </p:spPr>
      </p:pic>
      <p:sp>
        <p:nvSpPr>
          <p:cNvPr id="19" name="Textfeld 18"/>
          <p:cNvSpPr txBox="1"/>
          <p:nvPr/>
        </p:nvSpPr>
        <p:spPr>
          <a:xfrm>
            <a:off x="479425" y="2893102"/>
            <a:ext cx="11234738" cy="646331"/>
          </a:xfrm>
          <a:prstGeom prst="rect">
            <a:avLst/>
          </a:prstGeom>
          <a:noFill/>
        </p:spPr>
        <p:txBody>
          <a:bodyPr wrap="square" rtlCol="0">
            <a:spAutoFit/>
          </a:bodyPr>
          <a:lstStyle/>
          <a:p>
            <a:pPr algn="ctr"/>
            <a:r>
              <a:rPr lang="en-GB" sz="3600" dirty="0">
                <a:solidFill>
                  <a:schemeClr val="bg1"/>
                </a:solidFill>
                <a:latin typeface="Calibri Light" charset="0"/>
                <a:ea typeface="Calibri Light" charset="0"/>
                <a:cs typeface="Calibri Light" charset="0"/>
              </a:rPr>
              <a:t>A global good for Universal Health Coverage (UHC) </a:t>
            </a:r>
          </a:p>
        </p:txBody>
      </p:sp>
      <p:pic>
        <p:nvPicPr>
          <p:cNvPr id="20" name="Bild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848131" y="3964272"/>
            <a:ext cx="890041" cy="890041"/>
          </a:xfrm>
          <a:prstGeom prst="rect">
            <a:avLst/>
          </a:prstGeom>
        </p:spPr>
      </p:pic>
      <p:pic>
        <p:nvPicPr>
          <p:cNvPr id="21" name="Bild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221413" y="3964272"/>
            <a:ext cx="890041" cy="890041"/>
          </a:xfrm>
          <a:prstGeom prst="rect">
            <a:avLst/>
          </a:prstGeom>
        </p:spPr>
      </p:pic>
      <p:pic>
        <p:nvPicPr>
          <p:cNvPr id="22" name="Bild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957403" y="3964272"/>
            <a:ext cx="890041" cy="890041"/>
          </a:xfrm>
          <a:prstGeom prst="rect">
            <a:avLst/>
          </a:prstGeom>
        </p:spPr>
      </p:pic>
      <p:pic>
        <p:nvPicPr>
          <p:cNvPr id="23" name="Bild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7315199" y="3964272"/>
            <a:ext cx="890041" cy="890041"/>
          </a:xfrm>
          <a:prstGeom prst="rect">
            <a:avLst/>
          </a:prstGeom>
        </p:spPr>
      </p:pic>
      <p:pic>
        <p:nvPicPr>
          <p:cNvPr id="24" name="Bild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5080547" y="3964272"/>
            <a:ext cx="890041" cy="890041"/>
          </a:xfrm>
          <a:prstGeom prst="rect">
            <a:avLst/>
          </a:prstGeom>
        </p:spPr>
      </p:pic>
      <p:pic>
        <p:nvPicPr>
          <p:cNvPr id="25" name="Bild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409481" y="3964272"/>
            <a:ext cx="890041" cy="890041"/>
          </a:xfrm>
          <a:prstGeom prst="rect">
            <a:avLst/>
          </a:prstGeom>
        </p:spPr>
      </p:pic>
      <p:sp>
        <p:nvSpPr>
          <p:cNvPr id="2" name="Textfeld 1"/>
          <p:cNvSpPr txBox="1"/>
          <p:nvPr/>
        </p:nvSpPr>
        <p:spPr>
          <a:xfrm>
            <a:off x="9892115" y="468484"/>
            <a:ext cx="1814249" cy="593388"/>
          </a:xfrm>
          <a:prstGeom prst="rect">
            <a:avLst/>
          </a:prstGeom>
          <a:solidFill>
            <a:schemeClr val="bg1"/>
          </a:solidFill>
        </p:spPr>
        <p:txBody>
          <a:bodyPr wrap="square" rtlCol="0">
            <a:spAutoFit/>
          </a:bodyPr>
          <a:lstStyle/>
          <a:p>
            <a:endParaRPr lang="de-DE" dirty="0"/>
          </a:p>
        </p:txBody>
      </p:sp>
    </p:spTree>
    <p:extLst>
      <p:ext uri="{BB962C8B-B14F-4D97-AF65-F5344CB8AC3E}">
        <p14:creationId xmlns:p14="http://schemas.microsoft.com/office/powerpoint/2010/main" val="1158732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fld id="{DCD9F9BF-D269-4020-816F-460E917B7A74}" type="datetime1">
              <a:rPr lang="en-GB" noProof="0" smtClean="0"/>
              <a:t>15/08/2019</a:t>
            </a:fld>
            <a:endParaRPr lang="en-GB" noProof="0"/>
          </a:p>
        </p:txBody>
      </p:sp>
      <p:sp>
        <p:nvSpPr>
          <p:cNvPr id="5" name="Fußzeilenplatzhalter 4"/>
          <p:cNvSpPr>
            <a:spLocks noGrp="1"/>
          </p:cNvSpPr>
          <p:nvPr>
            <p:ph type="ftr" sz="quarter" idx="15"/>
          </p:nvPr>
        </p:nvSpPr>
        <p:spPr>
          <a:xfrm>
            <a:off x="1392992" y="6580588"/>
            <a:ext cx="3928516" cy="277412"/>
          </a:xfrm>
        </p:spPr>
        <p:txBody>
          <a:bodyPr/>
          <a:lstStyle/>
          <a:p>
            <a:r>
              <a:rPr lang="en-GB"/>
              <a:t>A global good for Universal Health Coverage (UHC) </a:t>
            </a:r>
            <a:endParaRPr lang="en-GB" dirty="0"/>
          </a:p>
        </p:txBody>
      </p:sp>
      <p:sp>
        <p:nvSpPr>
          <p:cNvPr id="6" name="Foliennummernplatzhalter 5"/>
          <p:cNvSpPr>
            <a:spLocks noGrp="1"/>
          </p:cNvSpPr>
          <p:nvPr>
            <p:ph type="sldNum" sz="quarter" idx="16"/>
          </p:nvPr>
        </p:nvSpPr>
        <p:spPr/>
        <p:txBody>
          <a:bodyPr/>
          <a:lstStyle/>
          <a:p>
            <a:fld id="{A74CE0EA-F3B5-4684-BA10-C594598FDB9C}" type="slidenum">
              <a:rPr lang="en-GB" noProof="0" smtClean="0"/>
              <a:pPr/>
              <a:t>10</a:t>
            </a:fld>
            <a:endParaRPr lang="en-GB" noProof="0"/>
          </a:p>
        </p:txBody>
      </p:sp>
      <p:pic>
        <p:nvPicPr>
          <p:cNvPr id="9" name="Bild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8381" y="511025"/>
            <a:ext cx="1519886" cy="508306"/>
          </a:xfrm>
          <a:prstGeom prst="rect">
            <a:avLst/>
          </a:prstGeom>
        </p:spPr>
      </p:pic>
      <p:pic>
        <p:nvPicPr>
          <p:cNvPr id="10"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9524" y="445708"/>
            <a:ext cx="532543" cy="532543"/>
          </a:xfrm>
          <a:prstGeom prst="rect">
            <a:avLst/>
          </a:prstGeom>
        </p:spPr>
      </p:pic>
      <p:sp>
        <p:nvSpPr>
          <p:cNvPr id="21" name="Rechteck 20"/>
          <p:cNvSpPr/>
          <p:nvPr/>
        </p:nvSpPr>
        <p:spPr>
          <a:xfrm flipV="1">
            <a:off x="0" y="0"/>
            <a:ext cx="12192000" cy="1514007"/>
          </a:xfrm>
          <a:prstGeom prst="rect">
            <a:avLst/>
          </a:prstGeom>
          <a:solidFill>
            <a:srgbClr val="095A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p:cNvSpPr txBox="1"/>
          <p:nvPr/>
        </p:nvSpPr>
        <p:spPr>
          <a:xfrm>
            <a:off x="515144" y="254378"/>
            <a:ext cx="11234738" cy="923330"/>
          </a:xfrm>
          <a:prstGeom prst="rect">
            <a:avLst/>
          </a:prstGeom>
          <a:noFill/>
        </p:spPr>
        <p:txBody>
          <a:bodyPr wrap="square" rtlCol="0">
            <a:spAutoFit/>
          </a:bodyPr>
          <a:lstStyle/>
          <a:p>
            <a:pPr algn="ctr"/>
            <a:r>
              <a:rPr lang="en-GB" sz="3600" dirty="0">
                <a:solidFill>
                  <a:schemeClr val="bg1"/>
                </a:solidFill>
                <a:latin typeface="Calibri Light" panose="020F0302020204030204" pitchFamily="34" charset="0"/>
                <a:ea typeface="Calibri Light" charset="0"/>
                <a:cs typeface="Calibri Light" panose="020F0302020204030204" pitchFamily="34" charset="0"/>
              </a:rPr>
              <a:t>Health System Challenges</a:t>
            </a:r>
          </a:p>
          <a:p>
            <a:pPr algn="ctr"/>
            <a:r>
              <a:rPr lang="en-GB" dirty="0">
                <a:solidFill>
                  <a:schemeClr val="bg1"/>
                </a:solidFill>
                <a:latin typeface="Calibri Light" panose="020F0302020204030204" pitchFamily="34" charset="0"/>
                <a:ea typeface="Calibri" charset="0"/>
                <a:cs typeface="Calibri Light" panose="020F0302020204030204" pitchFamily="34" charset="0"/>
              </a:rPr>
              <a:t>WHO Digital Health Classification Atlas</a:t>
            </a:r>
          </a:p>
        </p:txBody>
      </p:sp>
      <p:cxnSp>
        <p:nvCxnSpPr>
          <p:cNvPr id="20" name="Straight Connector 18"/>
          <p:cNvCxnSpPr/>
          <p:nvPr/>
        </p:nvCxnSpPr>
        <p:spPr>
          <a:xfrm flipV="1">
            <a:off x="4159006" y="3254188"/>
            <a:ext cx="1497977" cy="1565673"/>
          </a:xfrm>
          <a:prstGeom prst="line">
            <a:avLst/>
          </a:prstGeom>
          <a:ln w="25400">
            <a:solidFill>
              <a:srgbClr val="059BD9"/>
            </a:solidFill>
          </a:ln>
        </p:spPr>
        <p:style>
          <a:lnRef idx="1">
            <a:schemeClr val="accent1"/>
          </a:lnRef>
          <a:fillRef idx="0">
            <a:schemeClr val="accent1"/>
          </a:fillRef>
          <a:effectRef idx="0">
            <a:schemeClr val="accent1"/>
          </a:effectRef>
          <a:fontRef idx="minor">
            <a:schemeClr val="tx1"/>
          </a:fontRef>
        </p:style>
      </p:cxnSp>
      <p:cxnSp>
        <p:nvCxnSpPr>
          <p:cNvPr id="26" name="Straight Connector 20"/>
          <p:cNvCxnSpPr/>
          <p:nvPr/>
        </p:nvCxnSpPr>
        <p:spPr>
          <a:xfrm flipV="1">
            <a:off x="4159006" y="5018647"/>
            <a:ext cx="1497977" cy="227696"/>
          </a:xfrm>
          <a:prstGeom prst="line">
            <a:avLst/>
          </a:prstGeom>
          <a:ln w="25400">
            <a:solidFill>
              <a:srgbClr val="059BD9"/>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5"/>
          <p:cNvCxnSpPr>
            <a:stCxn id="30" idx="2"/>
            <a:endCxn id="31" idx="0"/>
          </p:cNvCxnSpPr>
          <p:nvPr/>
        </p:nvCxnSpPr>
        <p:spPr>
          <a:xfrm>
            <a:off x="2509809" y="3026915"/>
            <a:ext cx="0" cy="683232"/>
          </a:xfrm>
          <a:prstGeom prst="straightConnector1">
            <a:avLst/>
          </a:prstGeom>
          <a:ln w="63500">
            <a:solidFill>
              <a:srgbClr val="C8EFF3"/>
            </a:solidFill>
            <a:prstDash val="sysDot"/>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6"/>
          <p:cNvCxnSpPr>
            <a:stCxn id="31" idx="2"/>
            <a:endCxn id="32" idx="0"/>
          </p:cNvCxnSpPr>
          <p:nvPr/>
        </p:nvCxnSpPr>
        <p:spPr>
          <a:xfrm>
            <a:off x="2509809" y="4136629"/>
            <a:ext cx="0" cy="683232"/>
          </a:xfrm>
          <a:prstGeom prst="straightConnector1">
            <a:avLst/>
          </a:prstGeom>
          <a:ln w="63500">
            <a:solidFill>
              <a:srgbClr val="C8EFF3"/>
            </a:solidFill>
            <a:prstDash val="sysDot"/>
            <a:tailEnd type="triangle" w="lg" len="lg"/>
          </a:ln>
        </p:spPr>
        <p:style>
          <a:lnRef idx="1">
            <a:schemeClr val="accent1"/>
          </a:lnRef>
          <a:fillRef idx="0">
            <a:schemeClr val="accent1"/>
          </a:fillRef>
          <a:effectRef idx="0">
            <a:schemeClr val="accent1"/>
          </a:effectRef>
          <a:fontRef idx="minor">
            <a:schemeClr val="tx1"/>
          </a:fontRef>
        </p:style>
      </p:cxnSp>
      <p:sp>
        <p:nvSpPr>
          <p:cNvPr id="30" name="Rounded Rectangle 27"/>
          <p:cNvSpPr/>
          <p:nvPr/>
        </p:nvSpPr>
        <p:spPr>
          <a:xfrm>
            <a:off x="860612" y="2600433"/>
            <a:ext cx="3298394" cy="426482"/>
          </a:xfrm>
          <a:prstGeom prst="roundRect">
            <a:avLst>
              <a:gd name="adj" fmla="val 23249"/>
            </a:avLst>
          </a:prstGeom>
          <a:solidFill>
            <a:schemeClr val="bg1"/>
          </a:solidFill>
          <a:ln w="25400">
            <a:solidFill>
              <a:srgbClr val="FF7A4C"/>
            </a:solidFill>
          </a:ln>
        </p:spPr>
        <p:txBody>
          <a:bodyPr wrap="square" rtlCol="0" anchor="ctr" anchorCtr="1">
            <a:spAutoFit/>
          </a:bodyPr>
          <a:lstStyle/>
          <a:p>
            <a:pPr algn="ctr"/>
            <a:r>
              <a:rPr lang="en-GB" dirty="0">
                <a:solidFill>
                  <a:srgbClr val="FF7A4C"/>
                </a:solidFill>
                <a:latin typeface="Calibri" panose="020F0502020204030204" pitchFamily="34" charset="0"/>
                <a:cs typeface="Calibri" panose="020F0502020204030204" pitchFamily="34" charset="0"/>
              </a:rPr>
              <a:t>Health System Challenges</a:t>
            </a:r>
          </a:p>
        </p:txBody>
      </p:sp>
      <p:sp>
        <p:nvSpPr>
          <p:cNvPr id="31" name="Rounded Rectangle 28"/>
          <p:cNvSpPr/>
          <p:nvPr/>
        </p:nvSpPr>
        <p:spPr>
          <a:xfrm>
            <a:off x="860612" y="3710147"/>
            <a:ext cx="3298394" cy="426482"/>
          </a:xfrm>
          <a:prstGeom prst="roundRect">
            <a:avLst>
              <a:gd name="adj" fmla="val 23249"/>
            </a:avLst>
          </a:prstGeom>
          <a:solidFill>
            <a:schemeClr val="bg1"/>
          </a:solidFill>
          <a:ln w="25400">
            <a:solidFill>
              <a:srgbClr val="41C3AC"/>
            </a:solidFill>
          </a:ln>
        </p:spPr>
        <p:txBody>
          <a:bodyPr wrap="square" rtlCol="0">
            <a:spAutoFit/>
          </a:bodyPr>
          <a:lstStyle/>
          <a:p>
            <a:pPr algn="ctr"/>
            <a:r>
              <a:rPr lang="en-GB" dirty="0">
                <a:solidFill>
                  <a:srgbClr val="41C3AC"/>
                </a:solidFill>
                <a:latin typeface="Calibri" panose="020F0502020204030204" pitchFamily="34" charset="0"/>
                <a:cs typeface="Calibri" panose="020F0502020204030204" pitchFamily="34" charset="0"/>
              </a:rPr>
              <a:t>Digital Health Interventions</a:t>
            </a:r>
          </a:p>
        </p:txBody>
      </p:sp>
      <p:sp>
        <p:nvSpPr>
          <p:cNvPr id="32" name="Rounded Rectangle 29"/>
          <p:cNvSpPr/>
          <p:nvPr/>
        </p:nvSpPr>
        <p:spPr>
          <a:xfrm>
            <a:off x="860612" y="4819861"/>
            <a:ext cx="3298394" cy="426482"/>
          </a:xfrm>
          <a:prstGeom prst="roundRect">
            <a:avLst>
              <a:gd name="adj" fmla="val 23249"/>
            </a:avLst>
          </a:prstGeom>
          <a:solidFill>
            <a:srgbClr val="059BD9"/>
          </a:solidFill>
          <a:ln w="25400">
            <a:solidFill>
              <a:srgbClr val="059BD9"/>
            </a:solidFill>
          </a:ln>
        </p:spPr>
        <p:txBody>
          <a:bodyPr wrap="square" rtlCol="0" anchor="ctr" anchorCtr="1">
            <a:spAutoFit/>
          </a:bodyPr>
          <a:lstStyle/>
          <a:p>
            <a:pPr algn="ctr"/>
            <a:r>
              <a:rPr lang="en-GB" dirty="0">
                <a:solidFill>
                  <a:schemeClr val="bg1"/>
                </a:solidFill>
                <a:latin typeface="Calibri" panose="020F0502020204030204" pitchFamily="34" charset="0"/>
                <a:cs typeface="Calibri" panose="020F0502020204030204" pitchFamily="34" charset="0"/>
              </a:rPr>
              <a:t>ICT System Categories</a:t>
            </a:r>
          </a:p>
        </p:txBody>
      </p:sp>
      <p:graphicFrame>
        <p:nvGraphicFramePr>
          <p:cNvPr id="33" name="Table 10"/>
          <p:cNvGraphicFramePr>
            <a:graphicFrameLocks noGrp="1"/>
          </p:cNvGraphicFramePr>
          <p:nvPr>
            <p:extLst>
              <p:ext uri="{D42A27DB-BD31-4B8C-83A1-F6EECF244321}">
                <p14:modId xmlns:p14="http://schemas.microsoft.com/office/powerpoint/2010/main" val="3670851690"/>
              </p:ext>
            </p:extLst>
          </p:nvPr>
        </p:nvGraphicFramePr>
        <p:xfrm>
          <a:off x="5656983" y="2901902"/>
          <a:ext cx="6049381" cy="2186849"/>
        </p:xfrm>
        <a:graphic>
          <a:graphicData uri="http://schemas.openxmlformats.org/drawingml/2006/table">
            <a:tbl>
              <a:tblPr firstRow="1" bandRow="1"/>
              <a:tblGrid>
                <a:gridCol w="605109">
                  <a:extLst>
                    <a:ext uri="{9D8B030D-6E8A-4147-A177-3AD203B41FA5}">
                      <a16:colId xmlns:a16="http://schemas.microsoft.com/office/drawing/2014/main" val="20000"/>
                    </a:ext>
                  </a:extLst>
                </a:gridCol>
                <a:gridCol w="5444272">
                  <a:extLst>
                    <a:ext uri="{9D8B030D-6E8A-4147-A177-3AD203B41FA5}">
                      <a16:colId xmlns:a16="http://schemas.microsoft.com/office/drawing/2014/main" val="20001"/>
                    </a:ext>
                  </a:extLst>
                </a:gridCol>
              </a:tblGrid>
              <a:tr h="363070">
                <a:tc gridSpan="2">
                  <a:txBody>
                    <a:bodyPr/>
                    <a:lstStyle/>
                    <a:p>
                      <a:pPr marL="0" marR="0" lvl="0" indent="0" algn="just" defTabSz="914400" rtl="0" eaLnBrk="1" fontAlgn="auto" latinLnBrk="0" hangingPunct="1">
                        <a:lnSpc>
                          <a:spcPct val="115000"/>
                        </a:lnSpc>
                        <a:spcBef>
                          <a:spcPts val="0"/>
                        </a:spcBef>
                        <a:spcAft>
                          <a:spcPts val="600"/>
                        </a:spcAft>
                        <a:buClrTx/>
                        <a:buSzTx/>
                        <a:buFontTx/>
                        <a:buNone/>
                        <a:tabLst/>
                        <a:defRPr/>
                      </a:pPr>
                      <a:r>
                        <a:rPr lang="en-GB" sz="1400" b="1" i="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 </a:t>
                      </a:r>
                      <a:r>
                        <a:rPr lang="en-GB" sz="1400" b="1"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Core Role</a:t>
                      </a:r>
                    </a:p>
                  </a:txBody>
                  <a:tcPr marL="68580" marR="68580"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just">
                        <a:lnSpc>
                          <a:spcPct val="115000"/>
                        </a:lnSpc>
                        <a:spcAft>
                          <a:spcPts val="600"/>
                        </a:spcAft>
                      </a:pPr>
                      <a:endParaRPr lang="en-GB" sz="1600" dirty="0">
                        <a:effectLst/>
                        <a:latin typeface="+mn-lt"/>
                        <a:ea typeface="Calibri" panose="020F0502020204030204" pitchFamily="34" charset="0"/>
                        <a:cs typeface="Arial" panose="020B0604020202020204" pitchFamily="34" charset="0"/>
                      </a:endParaRPr>
                    </a:p>
                  </a:txBody>
                  <a:tcPr marL="68580" marR="68580"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59BD9"/>
                    </a:solidFill>
                  </a:tcPr>
                </a:tc>
                <a:extLst>
                  <a:ext uri="{0D108BD9-81ED-4DB2-BD59-A6C34878D82A}">
                    <a16:rowId xmlns:a16="http://schemas.microsoft.com/office/drawing/2014/main" val="10000"/>
                  </a:ext>
                </a:extLst>
              </a:tr>
              <a:tr h="0">
                <a:tc>
                  <a:txBody>
                    <a:bodyPr/>
                    <a:lstStyle/>
                    <a:p>
                      <a:pPr algn="just">
                        <a:lnSpc>
                          <a:spcPct val="115000"/>
                        </a:lnSpc>
                        <a:spcAft>
                          <a:spcPts val="600"/>
                        </a:spcAft>
                      </a:pPr>
                      <a:r>
                        <a:rPr lang="en-GB" sz="1400" b="0" i="0" dirty="0">
                          <a:effectLst/>
                          <a:latin typeface="Calibri" panose="020F0502020204030204" pitchFamily="34" charset="0"/>
                          <a:ea typeface="Calibri" panose="020F0502020204030204" pitchFamily="34" charset="0"/>
                          <a:cs typeface="Calibri" panose="020F0502020204030204" pitchFamily="34" charset="0"/>
                        </a:rPr>
                        <a:t>M</a:t>
                      </a:r>
                    </a:p>
                  </a:txBody>
                  <a:tcPr marL="68580" marR="6858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AB9E5"/>
                    </a:solidFill>
                  </a:tcPr>
                </a:tc>
                <a:tc>
                  <a:txBody>
                    <a:bodyPr/>
                    <a:lstStyle/>
                    <a:p>
                      <a:pPr algn="just">
                        <a:lnSpc>
                          <a:spcPct val="115000"/>
                        </a:lnSpc>
                        <a:spcAft>
                          <a:spcPts val="600"/>
                        </a:spcAft>
                      </a:pPr>
                      <a:r>
                        <a:rPr lang="en-GB" sz="1400" b="0" i="0" dirty="0">
                          <a:effectLst/>
                          <a:latin typeface="Calibri" panose="020F0502020204030204" pitchFamily="34" charset="0"/>
                          <a:ea typeface="Calibri" panose="020F0502020204030204" pitchFamily="34" charset="0"/>
                          <a:cs typeface="Calibri" panose="020F0502020204030204" pitchFamily="34" charset="0"/>
                        </a:rPr>
                        <a:t>Health finance and insurance information system</a:t>
                      </a:r>
                    </a:p>
                  </a:txBody>
                  <a:tcPr marL="68580" marR="6858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3FA"/>
                    </a:solidFill>
                  </a:tcPr>
                </a:tc>
                <a:extLst>
                  <a:ext uri="{0D108BD9-81ED-4DB2-BD59-A6C34878D82A}">
                    <a16:rowId xmlns:a16="http://schemas.microsoft.com/office/drawing/2014/main" val="10001"/>
                  </a:ext>
                </a:extLst>
              </a:tr>
              <a:tr h="351595">
                <a:tc gridSpan="2">
                  <a:txBody>
                    <a:bodyPr/>
                    <a:lstStyle/>
                    <a:p>
                      <a:pPr marL="0" algn="just" defTabSz="914400" rtl="0" eaLnBrk="1" latinLnBrk="0" hangingPunct="1">
                        <a:lnSpc>
                          <a:spcPct val="115000"/>
                        </a:lnSpc>
                        <a:spcAft>
                          <a:spcPts val="600"/>
                        </a:spcAft>
                      </a:pPr>
                      <a:r>
                        <a:rPr lang="en-GB" sz="14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Secondary Roles</a:t>
                      </a:r>
                    </a:p>
                  </a:txBody>
                  <a:tcPr marL="68580" marR="68580"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algn="just" defTabSz="914400" rtl="0" eaLnBrk="1" latinLnBrk="0" hangingPunct="1">
                        <a:lnSpc>
                          <a:spcPct val="115000"/>
                        </a:lnSpc>
                        <a:spcAft>
                          <a:spcPts val="600"/>
                        </a:spcAft>
                      </a:pPr>
                      <a:endParaRPr lang="en-GB" sz="1600" b="1" kern="1200" dirty="0">
                        <a:solidFill>
                          <a:srgbClr val="FFFFFF"/>
                        </a:solidFill>
                        <a:effectLst/>
                        <a:latin typeface="+mn-lt"/>
                        <a:ea typeface="Calibri" panose="020F0502020204030204" pitchFamily="34" charset="0"/>
                        <a:cs typeface="Arial" panose="020B0604020202020204" pitchFamily="34" charset="0"/>
                      </a:endParaRPr>
                    </a:p>
                  </a:txBody>
                  <a:tcPr marL="68580" marR="68580"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59BD9"/>
                    </a:solidFill>
                  </a:tcPr>
                </a:tc>
                <a:extLst>
                  <a:ext uri="{0D108BD9-81ED-4DB2-BD59-A6C34878D82A}">
                    <a16:rowId xmlns:a16="http://schemas.microsoft.com/office/drawing/2014/main" val="10002"/>
                  </a:ext>
                </a:extLst>
              </a:tr>
              <a:tr h="0">
                <a:tc>
                  <a:txBody>
                    <a:bodyPr/>
                    <a:lstStyle/>
                    <a:p>
                      <a:pPr algn="just">
                        <a:lnSpc>
                          <a:spcPct val="115000"/>
                        </a:lnSpc>
                        <a:spcAft>
                          <a:spcPts val="600"/>
                        </a:spcAft>
                      </a:pPr>
                      <a:r>
                        <a:rPr lang="en-GB" sz="1400" b="0" i="0">
                          <a:effectLst/>
                          <a:latin typeface="Calibri" panose="020F0502020204030204" pitchFamily="34" charset="0"/>
                          <a:ea typeface="Calibri" panose="020F0502020204030204" pitchFamily="34" charset="0"/>
                          <a:cs typeface="Calibri" panose="020F0502020204030204" pitchFamily="34" charset="0"/>
                        </a:rPr>
                        <a:t>E</a:t>
                      </a:r>
                    </a:p>
                  </a:txBody>
                  <a:tcPr marL="68580" marR="6858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AB9E5"/>
                    </a:solidFill>
                  </a:tcPr>
                </a:tc>
                <a:tc>
                  <a:txBody>
                    <a:bodyPr/>
                    <a:lstStyle/>
                    <a:p>
                      <a:pPr algn="just">
                        <a:lnSpc>
                          <a:spcPct val="115000"/>
                        </a:lnSpc>
                        <a:spcAft>
                          <a:spcPts val="600"/>
                        </a:spcAft>
                      </a:pPr>
                      <a:r>
                        <a:rPr lang="en-GB" sz="1400" b="0" i="0" dirty="0">
                          <a:effectLst/>
                          <a:latin typeface="Calibri" panose="020F0502020204030204" pitchFamily="34" charset="0"/>
                          <a:ea typeface="Calibri" panose="020F0502020204030204" pitchFamily="34" charset="0"/>
                          <a:cs typeface="Calibri" panose="020F0502020204030204" pitchFamily="34" charset="0"/>
                        </a:rPr>
                        <a:t>Clinical terminology and classifications</a:t>
                      </a:r>
                    </a:p>
                  </a:txBody>
                  <a:tcPr marL="68580" marR="6858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3FA"/>
                    </a:solidFill>
                  </a:tcPr>
                </a:tc>
                <a:extLst>
                  <a:ext uri="{0D108BD9-81ED-4DB2-BD59-A6C34878D82A}">
                    <a16:rowId xmlns:a16="http://schemas.microsoft.com/office/drawing/2014/main" val="10003"/>
                  </a:ext>
                </a:extLst>
              </a:tr>
              <a:tr h="0">
                <a:tc>
                  <a:txBody>
                    <a:bodyPr/>
                    <a:lstStyle/>
                    <a:p>
                      <a:pPr algn="just">
                        <a:lnSpc>
                          <a:spcPct val="115000"/>
                        </a:lnSpc>
                        <a:spcAft>
                          <a:spcPts val="600"/>
                        </a:spcAft>
                      </a:pPr>
                      <a:r>
                        <a:rPr lang="en-GB" sz="1400" b="0" i="0">
                          <a:effectLst/>
                          <a:latin typeface="Calibri" panose="020F0502020204030204" pitchFamily="34" charset="0"/>
                          <a:ea typeface="Calibri" panose="020F0502020204030204" pitchFamily="34" charset="0"/>
                          <a:cs typeface="Calibri" panose="020F0502020204030204" pitchFamily="34" charset="0"/>
                        </a:rPr>
                        <a:t>G</a:t>
                      </a:r>
                    </a:p>
                  </a:txBody>
                  <a:tcPr marL="68580" marR="6858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AB9E5"/>
                    </a:solidFill>
                  </a:tcPr>
                </a:tc>
                <a:tc>
                  <a:txBody>
                    <a:bodyPr/>
                    <a:lstStyle/>
                    <a:p>
                      <a:pPr algn="just">
                        <a:lnSpc>
                          <a:spcPct val="115000"/>
                        </a:lnSpc>
                        <a:spcAft>
                          <a:spcPts val="600"/>
                        </a:spcAft>
                      </a:pPr>
                      <a:r>
                        <a:rPr lang="en-GB" sz="1400" b="0" i="0">
                          <a:effectLst/>
                          <a:latin typeface="Calibri" panose="020F0502020204030204" pitchFamily="34" charset="0"/>
                          <a:ea typeface="Calibri" panose="020F0502020204030204" pitchFamily="34" charset="0"/>
                          <a:cs typeface="Calibri" panose="020F0502020204030204" pitchFamily="34" charset="0"/>
                        </a:rPr>
                        <a:t>Data interchange interoperability and accessibility</a:t>
                      </a:r>
                    </a:p>
                  </a:txBody>
                  <a:tcPr marL="68580" marR="6858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3FA"/>
                    </a:solidFill>
                  </a:tcPr>
                </a:tc>
                <a:extLst>
                  <a:ext uri="{0D108BD9-81ED-4DB2-BD59-A6C34878D82A}">
                    <a16:rowId xmlns:a16="http://schemas.microsoft.com/office/drawing/2014/main" val="10004"/>
                  </a:ext>
                </a:extLst>
              </a:tr>
              <a:tr h="0">
                <a:tc>
                  <a:txBody>
                    <a:bodyPr/>
                    <a:lstStyle/>
                    <a:p>
                      <a:pPr algn="just">
                        <a:lnSpc>
                          <a:spcPct val="115000"/>
                        </a:lnSpc>
                        <a:spcAft>
                          <a:spcPts val="600"/>
                        </a:spcAft>
                      </a:pPr>
                      <a:r>
                        <a:rPr lang="en-GB" sz="1400" b="0" i="0" dirty="0">
                          <a:effectLst/>
                          <a:latin typeface="Calibri" panose="020F0502020204030204" pitchFamily="34" charset="0"/>
                          <a:ea typeface="Calibri" panose="020F0502020204030204" pitchFamily="34" charset="0"/>
                          <a:cs typeface="Calibri" panose="020F0502020204030204" pitchFamily="34" charset="0"/>
                        </a:rPr>
                        <a:t>P</a:t>
                      </a:r>
                    </a:p>
                  </a:txBody>
                  <a:tcPr marL="68580" marR="6858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AB9E5"/>
                    </a:solidFill>
                  </a:tcPr>
                </a:tc>
                <a:tc>
                  <a:txBody>
                    <a:bodyPr/>
                    <a:lstStyle/>
                    <a:p>
                      <a:pPr algn="just">
                        <a:lnSpc>
                          <a:spcPct val="115000"/>
                        </a:lnSpc>
                        <a:spcAft>
                          <a:spcPts val="600"/>
                        </a:spcAft>
                      </a:pPr>
                      <a:r>
                        <a:rPr lang="en-GB" sz="1400" b="0" i="0" dirty="0">
                          <a:effectLst/>
                          <a:latin typeface="Calibri" panose="020F0502020204030204" pitchFamily="34" charset="0"/>
                          <a:ea typeface="Calibri" panose="020F0502020204030204" pitchFamily="34" charset="0"/>
                          <a:cs typeface="Calibri" panose="020F0502020204030204" pitchFamily="34" charset="0"/>
                        </a:rPr>
                        <a:t>Identification registries and directories</a:t>
                      </a:r>
                    </a:p>
                  </a:txBody>
                  <a:tcPr marL="68580" marR="6858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3FA"/>
                    </a:solidFill>
                  </a:tcPr>
                </a:tc>
                <a:extLst>
                  <a:ext uri="{0D108BD9-81ED-4DB2-BD59-A6C34878D82A}">
                    <a16:rowId xmlns:a16="http://schemas.microsoft.com/office/drawing/2014/main" val="10005"/>
                  </a:ext>
                </a:extLst>
              </a:tr>
              <a:tr h="0">
                <a:tc>
                  <a:txBody>
                    <a:bodyPr/>
                    <a:lstStyle/>
                    <a:p>
                      <a:pPr algn="just">
                        <a:lnSpc>
                          <a:spcPct val="115000"/>
                        </a:lnSpc>
                        <a:spcAft>
                          <a:spcPts val="600"/>
                        </a:spcAft>
                      </a:pPr>
                      <a:r>
                        <a:rPr lang="en-GB" sz="1400" b="0" i="0">
                          <a:effectLst/>
                          <a:latin typeface="Calibri" panose="020F0502020204030204" pitchFamily="34" charset="0"/>
                          <a:ea typeface="Calibri" panose="020F0502020204030204" pitchFamily="34" charset="0"/>
                          <a:cs typeface="Calibri" panose="020F0502020204030204" pitchFamily="34" charset="0"/>
                        </a:rPr>
                        <a:t>V</a:t>
                      </a:r>
                    </a:p>
                  </a:txBody>
                  <a:tcPr marL="68580" marR="6858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AB9E5"/>
                    </a:solidFill>
                  </a:tcPr>
                </a:tc>
                <a:tc>
                  <a:txBody>
                    <a:bodyPr/>
                    <a:lstStyle/>
                    <a:p>
                      <a:pPr algn="just">
                        <a:lnSpc>
                          <a:spcPct val="115000"/>
                        </a:lnSpc>
                        <a:spcAft>
                          <a:spcPts val="600"/>
                        </a:spcAft>
                      </a:pPr>
                      <a:r>
                        <a:rPr lang="en-GB" sz="1400" b="0" i="0" dirty="0">
                          <a:effectLst/>
                          <a:latin typeface="Calibri" panose="020F0502020204030204" pitchFamily="34" charset="0"/>
                          <a:ea typeface="Calibri" panose="020F0502020204030204" pitchFamily="34" charset="0"/>
                          <a:cs typeface="Calibri" panose="020F0502020204030204" pitchFamily="34" charset="0"/>
                        </a:rPr>
                        <a:t>Public health and disease surveillance system</a:t>
                      </a:r>
                    </a:p>
                  </a:txBody>
                  <a:tcPr marL="68580" marR="6858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3FA"/>
                    </a:solidFill>
                  </a:tcPr>
                </a:tc>
                <a:extLst>
                  <a:ext uri="{0D108BD9-81ED-4DB2-BD59-A6C34878D82A}">
                    <a16:rowId xmlns:a16="http://schemas.microsoft.com/office/drawing/2014/main" val="10006"/>
                  </a:ext>
                </a:extLst>
              </a:tr>
              <a:tr h="0">
                <a:tc>
                  <a:txBody>
                    <a:bodyPr/>
                    <a:lstStyle/>
                    <a:p>
                      <a:pPr algn="just">
                        <a:lnSpc>
                          <a:spcPct val="115000"/>
                        </a:lnSpc>
                        <a:spcAft>
                          <a:spcPts val="600"/>
                        </a:spcAft>
                      </a:pPr>
                      <a:r>
                        <a:rPr lang="en-GB" sz="1400" b="0" i="0" dirty="0">
                          <a:effectLst/>
                          <a:latin typeface="Calibri" panose="020F0502020204030204" pitchFamily="34" charset="0"/>
                          <a:ea typeface="Calibri" panose="020F0502020204030204" pitchFamily="34" charset="0"/>
                          <a:cs typeface="Calibri" panose="020F0502020204030204" pitchFamily="34" charset="0"/>
                        </a:rPr>
                        <a:t>D</a:t>
                      </a:r>
                    </a:p>
                  </a:txBody>
                  <a:tcPr marL="68580" marR="6858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AB9E5"/>
                    </a:solidFill>
                  </a:tcPr>
                </a:tc>
                <a:tc>
                  <a:txBody>
                    <a:bodyPr/>
                    <a:lstStyle/>
                    <a:p>
                      <a:pPr algn="just">
                        <a:lnSpc>
                          <a:spcPct val="115000"/>
                        </a:lnSpc>
                        <a:spcAft>
                          <a:spcPts val="600"/>
                        </a:spcAft>
                      </a:pPr>
                      <a:r>
                        <a:rPr lang="en-GB" sz="1400" b="0" i="0" dirty="0">
                          <a:effectLst/>
                          <a:latin typeface="Calibri" panose="020F0502020204030204" pitchFamily="34" charset="0"/>
                          <a:ea typeface="Calibri" panose="020F0502020204030204" pitchFamily="34" charset="0"/>
                          <a:cs typeface="Calibri" panose="020F0502020204030204" pitchFamily="34" charset="0"/>
                        </a:rPr>
                        <a:t>Client communication system</a:t>
                      </a:r>
                    </a:p>
                  </a:txBody>
                  <a:tcPr marL="68580" marR="68580"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3FA"/>
                    </a:solidFill>
                  </a:tcPr>
                </a:tc>
                <a:extLst>
                  <a:ext uri="{0D108BD9-81ED-4DB2-BD59-A6C34878D82A}">
                    <a16:rowId xmlns:a16="http://schemas.microsoft.com/office/drawing/2014/main" val="423329738"/>
                  </a:ext>
                </a:extLst>
              </a:tr>
            </a:tbl>
          </a:graphicData>
        </a:graphic>
      </p:graphicFrame>
    </p:spTree>
    <p:extLst>
      <p:ext uri="{BB962C8B-B14F-4D97-AF65-F5344CB8AC3E}">
        <p14:creationId xmlns:p14="http://schemas.microsoft.com/office/powerpoint/2010/main" val="2102332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a:xfrm>
            <a:off x="0" y="2733531"/>
            <a:ext cx="12192000" cy="1440000"/>
          </a:xfrm>
          <a:prstGeom prst="rect">
            <a:avLst/>
          </a:prstGeom>
          <a:solidFill>
            <a:srgbClr val="095A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Datumsplatzhalter 3"/>
          <p:cNvSpPr>
            <a:spLocks noGrp="1"/>
          </p:cNvSpPr>
          <p:nvPr>
            <p:ph type="dt" sz="half" idx="14"/>
          </p:nvPr>
        </p:nvSpPr>
        <p:spPr/>
        <p:txBody>
          <a:bodyPr/>
          <a:lstStyle/>
          <a:p>
            <a:fld id="{DCD9F9BF-D269-4020-816F-460E917B7A74}" type="datetime1">
              <a:rPr lang="en-GB" noProof="0" smtClean="0"/>
              <a:t>15/08/2019</a:t>
            </a:fld>
            <a:endParaRPr lang="en-GB" noProof="0"/>
          </a:p>
        </p:txBody>
      </p:sp>
      <p:sp>
        <p:nvSpPr>
          <p:cNvPr id="5" name="Fußzeilenplatzhalter 4"/>
          <p:cNvSpPr>
            <a:spLocks noGrp="1"/>
          </p:cNvSpPr>
          <p:nvPr>
            <p:ph type="ftr" sz="quarter" idx="15"/>
          </p:nvPr>
        </p:nvSpPr>
        <p:spPr>
          <a:xfrm>
            <a:off x="1392992" y="6580588"/>
            <a:ext cx="3928516" cy="277412"/>
          </a:xfrm>
        </p:spPr>
        <p:txBody>
          <a:bodyPr/>
          <a:lstStyle/>
          <a:p>
            <a:r>
              <a:rPr lang="en-GB"/>
              <a:t>A global good for Universal Health Coverage (UHC) </a:t>
            </a:r>
            <a:endParaRPr lang="en-GB" dirty="0"/>
          </a:p>
        </p:txBody>
      </p:sp>
      <p:sp>
        <p:nvSpPr>
          <p:cNvPr id="6" name="Foliennummernplatzhalter 5"/>
          <p:cNvSpPr>
            <a:spLocks noGrp="1"/>
          </p:cNvSpPr>
          <p:nvPr>
            <p:ph type="sldNum" sz="quarter" idx="16"/>
          </p:nvPr>
        </p:nvSpPr>
        <p:spPr/>
        <p:txBody>
          <a:bodyPr/>
          <a:lstStyle/>
          <a:p>
            <a:fld id="{A74CE0EA-F3B5-4684-BA10-C594598FDB9C}" type="slidenum">
              <a:rPr lang="en-GB" noProof="0" smtClean="0"/>
              <a:pPr/>
              <a:t>11</a:t>
            </a:fld>
            <a:endParaRPr lang="en-GB" noProof="0"/>
          </a:p>
        </p:txBody>
      </p:sp>
      <p:pic>
        <p:nvPicPr>
          <p:cNvPr id="9" name="Bild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8381" y="511025"/>
            <a:ext cx="1519886" cy="508306"/>
          </a:xfrm>
          <a:prstGeom prst="rect">
            <a:avLst/>
          </a:prstGeom>
        </p:spPr>
      </p:pic>
      <p:pic>
        <p:nvPicPr>
          <p:cNvPr id="10"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9524" y="445708"/>
            <a:ext cx="532543" cy="532543"/>
          </a:xfrm>
          <a:prstGeom prst="rect">
            <a:avLst/>
          </a:prstGeom>
        </p:spPr>
      </p:pic>
      <p:sp>
        <p:nvSpPr>
          <p:cNvPr id="19" name="Textfeld 18"/>
          <p:cNvSpPr txBox="1"/>
          <p:nvPr/>
        </p:nvSpPr>
        <p:spPr>
          <a:xfrm>
            <a:off x="718381" y="2549225"/>
            <a:ext cx="11234738" cy="1754326"/>
          </a:xfrm>
          <a:prstGeom prst="rect">
            <a:avLst/>
          </a:prstGeom>
          <a:noFill/>
        </p:spPr>
        <p:txBody>
          <a:bodyPr wrap="square" rtlCol="0">
            <a:spAutoFit/>
          </a:bodyPr>
          <a:lstStyle/>
          <a:p>
            <a:pPr algn="ctr"/>
            <a:endParaRPr lang="en-GB" sz="3600" dirty="0">
              <a:solidFill>
                <a:schemeClr val="bg1"/>
              </a:solidFill>
              <a:latin typeface="Calibri Light" charset="0"/>
              <a:ea typeface="Calibri Light" charset="0"/>
              <a:cs typeface="Calibri Light" charset="0"/>
            </a:endParaRPr>
          </a:p>
          <a:p>
            <a:pPr algn="ctr"/>
            <a:r>
              <a:rPr lang="en-US" sz="3600" dirty="0" smtClean="0">
                <a:solidFill>
                  <a:schemeClr val="bg1"/>
                </a:solidFill>
                <a:latin typeface="Calibri Light" charset="0"/>
                <a:ea typeface="Calibri Light" charset="0"/>
                <a:cs typeface="Calibri Light" charset="0"/>
              </a:rPr>
              <a:t>Brief overview of openIMIS</a:t>
            </a:r>
            <a:endParaRPr lang="en-US" sz="3600" dirty="0">
              <a:solidFill>
                <a:schemeClr val="bg1"/>
              </a:solidFill>
              <a:latin typeface="Calibri Light" charset="0"/>
              <a:ea typeface="Calibri Light" charset="0"/>
              <a:cs typeface="Calibri Light" charset="0"/>
            </a:endParaRPr>
          </a:p>
          <a:p>
            <a:pPr algn="ctr"/>
            <a:endParaRPr lang="en-GB" sz="3600" dirty="0">
              <a:solidFill>
                <a:schemeClr val="bg1"/>
              </a:solidFill>
              <a:latin typeface="Calibri Light" charset="0"/>
              <a:ea typeface="Calibri Light" charset="0"/>
              <a:cs typeface="Calibri Light" charset="0"/>
            </a:endParaRPr>
          </a:p>
        </p:txBody>
      </p:sp>
      <p:sp>
        <p:nvSpPr>
          <p:cNvPr id="12" name="Textfeld 11"/>
          <p:cNvSpPr txBox="1"/>
          <p:nvPr/>
        </p:nvSpPr>
        <p:spPr>
          <a:xfrm>
            <a:off x="9399525" y="468484"/>
            <a:ext cx="2306840" cy="593388"/>
          </a:xfrm>
          <a:prstGeom prst="rect">
            <a:avLst/>
          </a:prstGeom>
          <a:solidFill>
            <a:schemeClr val="bg1"/>
          </a:solidFill>
        </p:spPr>
        <p:txBody>
          <a:bodyPr wrap="square" rtlCol="0">
            <a:spAutoFit/>
          </a:bodyPr>
          <a:lstStyle/>
          <a:p>
            <a:endParaRPr lang="de-DE" dirty="0"/>
          </a:p>
        </p:txBody>
      </p:sp>
    </p:spTree>
    <p:extLst>
      <p:ext uri="{BB962C8B-B14F-4D97-AF65-F5344CB8AC3E}">
        <p14:creationId xmlns:p14="http://schemas.microsoft.com/office/powerpoint/2010/main" val="2825762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744" y="1002601"/>
            <a:ext cx="10486219" cy="940411"/>
          </a:xfrm>
        </p:spPr>
        <p:txBody>
          <a:bodyPr vert="horz" lIns="91440" tIns="45720" rIns="91440" bIns="45720" rtlCol="0" anchor="ctr">
            <a:noAutofit/>
          </a:bodyPr>
          <a:lstStyle/>
          <a:p>
            <a:pPr defTabSz="457200"/>
            <a:r>
              <a:rPr lang="de-CH" sz="3600" dirty="0" smtClean="0">
                <a:solidFill>
                  <a:srgbClr val="33818F"/>
                </a:solidFill>
                <a:latin typeface="Poppins"/>
                <a:ea typeface="Calibri" charset="0"/>
                <a:cs typeface="Calibri" charset="0"/>
              </a:rPr>
              <a:t>A global </a:t>
            </a:r>
            <a:r>
              <a:rPr lang="de-CH" sz="3600" dirty="0" err="1" smtClean="0">
                <a:solidFill>
                  <a:srgbClr val="33818F"/>
                </a:solidFill>
                <a:latin typeface="Poppins"/>
                <a:ea typeface="Calibri" charset="0"/>
                <a:cs typeface="Calibri" charset="0"/>
              </a:rPr>
              <a:t>perspective</a:t>
            </a:r>
            <a:r>
              <a:rPr lang="de-CH" sz="3600" dirty="0" smtClean="0">
                <a:solidFill>
                  <a:srgbClr val="33818F"/>
                </a:solidFill>
                <a:latin typeface="Poppins"/>
                <a:ea typeface="Calibri" charset="0"/>
                <a:cs typeface="Calibri" charset="0"/>
              </a:rPr>
              <a:t> - </a:t>
            </a:r>
            <a:r>
              <a:rPr lang="de-CH" sz="3600" dirty="0" err="1" smtClean="0">
                <a:solidFill>
                  <a:srgbClr val="33818F"/>
                </a:solidFill>
                <a:latin typeface="Poppins"/>
                <a:ea typeface="Calibri" charset="0"/>
                <a:cs typeface="Calibri" charset="0"/>
              </a:rPr>
              <a:t>Why</a:t>
            </a:r>
            <a:r>
              <a:rPr lang="de-CH" sz="3600" dirty="0" smtClean="0">
                <a:solidFill>
                  <a:srgbClr val="33818F"/>
                </a:solidFill>
                <a:latin typeface="Poppins"/>
                <a:ea typeface="Calibri" charset="0"/>
                <a:cs typeface="Calibri" charset="0"/>
              </a:rPr>
              <a:t> </a:t>
            </a:r>
            <a:r>
              <a:rPr lang="de-CH" sz="3600" dirty="0">
                <a:solidFill>
                  <a:srgbClr val="33818F"/>
                </a:solidFill>
                <a:latin typeface="Poppins"/>
                <a:ea typeface="Calibri" charset="0"/>
                <a:cs typeface="Calibri" charset="0"/>
              </a:rPr>
              <a:t>openIMIS?</a:t>
            </a:r>
          </a:p>
        </p:txBody>
      </p:sp>
      <p:graphicFrame>
        <p:nvGraphicFramePr>
          <p:cNvPr id="7" name="Content Placeholder 6"/>
          <p:cNvGraphicFramePr>
            <a:graphicFrameLocks noGrp="1"/>
          </p:cNvGraphicFramePr>
          <p:nvPr>
            <p:ph idx="1"/>
            <p:extLst/>
          </p:nvPr>
        </p:nvGraphicFramePr>
        <p:xfrm>
          <a:off x="838199" y="2072654"/>
          <a:ext cx="11006959" cy="4485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E19522-D962-4377-AD89-EB0E76468FBC}" type="datetime1">
              <a:rPr kumimoji="0" lang="de-DE" sz="1100" b="0" i="1" u="none" strike="noStrike" kern="1200" cap="none" spc="0" normalizeH="0" baseline="0" noProof="0" smtClean="0">
                <a:ln>
                  <a:noFill/>
                </a:ln>
                <a:solidFill>
                  <a:srgbClr val="006374"/>
                </a:solidFill>
                <a:effectLst/>
                <a:uLnTx/>
                <a:uFillTx/>
                <a:latin typeface="Poppins Light" pitchFamily="2" charset="77"/>
                <a:ea typeface="+mn-ea"/>
              </a:rPr>
              <a:t>15.08.2019</a:t>
            </a:fld>
            <a:endParaRPr kumimoji="0" lang="de-DE" sz="1100" b="0" i="1" u="none" strike="noStrike" kern="1200" cap="none" spc="0" normalizeH="0" baseline="0" noProof="0">
              <a:ln>
                <a:noFill/>
              </a:ln>
              <a:solidFill>
                <a:srgbClr val="006374"/>
              </a:solidFill>
              <a:effectLst/>
              <a:uLnTx/>
              <a:uFillTx/>
              <a:latin typeface="Poppins Light" pitchFamily="2" charset="77"/>
              <a:ea typeface="+mn-ea"/>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1" u="none" strike="noStrike" kern="1200" cap="none" spc="0" normalizeH="0" baseline="0" noProof="0" smtClean="0">
                <a:ln>
                  <a:noFill/>
                </a:ln>
                <a:solidFill>
                  <a:srgbClr val="000000">
                    <a:tint val="75000"/>
                  </a:srgbClr>
                </a:solidFill>
                <a:effectLst/>
                <a:uLnTx/>
                <a:uFillTx/>
                <a:latin typeface="Poppins Light" pitchFamily="2" charset="77"/>
                <a:ea typeface="+mn-ea"/>
              </a:rPr>
              <a:t>Alicia Spengler, GIZ</a:t>
            </a:r>
            <a:endParaRPr kumimoji="0" lang="de-DE" sz="1100" b="0" i="1" u="none" strike="noStrike" kern="1200" cap="none" spc="0" normalizeH="0" baseline="0" noProof="0" dirty="0">
              <a:ln>
                <a:noFill/>
              </a:ln>
              <a:solidFill>
                <a:srgbClr val="000000">
                  <a:tint val="75000"/>
                </a:srgbClr>
              </a:solidFill>
              <a:effectLst/>
              <a:uLnTx/>
              <a:uFillTx/>
              <a:latin typeface="Poppins Light" pitchFamily="2" charset="77"/>
              <a:ea typeface="+mn-ea"/>
            </a:endParaRPr>
          </a:p>
        </p:txBody>
      </p:sp>
      <p:sp>
        <p:nvSpPr>
          <p:cNvPr id="6" name="Slide Number Placeholder 5"/>
          <p:cNvSpPr>
            <a:spLocks noGrp="1"/>
          </p:cNvSpPr>
          <p:nvPr>
            <p:ph type="sldNum" sz="quarter" idx="4"/>
          </p:nvPr>
        </p:nvSpPr>
        <p:spPr>
          <a:xfrm>
            <a:off x="8610600" y="12514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9FBBF1-2128-0D46-A903-D4383F5E4CF1}" type="slidenum">
              <a:rPr kumimoji="0" lang="de-DE" sz="1100" b="0" i="1" u="none" strike="noStrike" kern="1200" cap="none" spc="0" normalizeH="0" baseline="0" noProof="0" smtClean="0">
                <a:ln>
                  <a:noFill/>
                </a:ln>
                <a:solidFill>
                  <a:srgbClr val="000000">
                    <a:tint val="75000"/>
                  </a:srgbClr>
                </a:solidFill>
                <a:effectLst/>
                <a:uLnTx/>
                <a:uFillTx/>
                <a:latin typeface="Poppins Light" pitchFamily="2" charset="77"/>
                <a:ea typeface="+mn-ea"/>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de-DE" sz="1100" b="0" i="1" u="none" strike="noStrike" kern="1200" cap="none" spc="0" normalizeH="0" baseline="0" noProof="0" dirty="0">
              <a:ln>
                <a:noFill/>
              </a:ln>
              <a:solidFill>
                <a:srgbClr val="000000">
                  <a:tint val="75000"/>
                </a:srgbClr>
              </a:solidFill>
              <a:effectLst/>
              <a:uLnTx/>
              <a:uFillTx/>
              <a:latin typeface="Poppins Light" pitchFamily="2" charset="77"/>
              <a:ea typeface="+mn-ea"/>
            </a:endParaRPr>
          </a:p>
        </p:txBody>
      </p:sp>
      <p:sp>
        <p:nvSpPr>
          <p:cNvPr id="9" name="Textfeld 8"/>
          <p:cNvSpPr txBox="1"/>
          <p:nvPr/>
        </p:nvSpPr>
        <p:spPr>
          <a:xfrm>
            <a:off x="2473872" y="5308613"/>
            <a:ext cx="2530366" cy="1015663"/>
          </a:xfrm>
          <a:prstGeom prst="rect">
            <a:avLst/>
          </a:prstGeom>
          <a:noFill/>
        </p:spPr>
        <p:txBody>
          <a:bodyPr wrap="square" rtlCol="0">
            <a:spAutoFit/>
          </a:bodyPr>
          <a:lstStyle/>
          <a:p>
            <a:pPr lvl="0"/>
            <a:r>
              <a:rPr lang="en-US" sz="2000" b="1" dirty="0"/>
              <a:t>UHC Agenda: </a:t>
            </a:r>
            <a:r>
              <a:rPr lang="en-US" sz="2000" dirty="0"/>
              <a:t>Social (health) protection and financing </a:t>
            </a:r>
            <a:r>
              <a:rPr lang="en-US" sz="2000" dirty="0" smtClean="0"/>
              <a:t>schemes</a:t>
            </a:r>
            <a:endParaRPr lang="en-US" sz="2000" dirty="0"/>
          </a:p>
        </p:txBody>
      </p:sp>
      <p:sp>
        <p:nvSpPr>
          <p:cNvPr id="10" name="Textfeld 9"/>
          <p:cNvSpPr txBox="1"/>
          <p:nvPr/>
        </p:nvSpPr>
        <p:spPr>
          <a:xfrm>
            <a:off x="3069020" y="3016018"/>
            <a:ext cx="2795752" cy="923330"/>
          </a:xfrm>
          <a:prstGeom prst="rect">
            <a:avLst/>
          </a:prstGeom>
          <a:noFill/>
        </p:spPr>
        <p:txBody>
          <a:bodyPr wrap="square" rtlCol="0">
            <a:spAutoFit/>
          </a:bodyPr>
          <a:lstStyle/>
          <a:p>
            <a:r>
              <a:rPr lang="en-US" dirty="0"/>
              <a:t>Need to focus on </a:t>
            </a:r>
            <a:r>
              <a:rPr lang="en-US" b="1" dirty="0"/>
              <a:t>operational core of scheme </a:t>
            </a:r>
            <a:r>
              <a:rPr lang="en-US" b="1" dirty="0" smtClean="0"/>
              <a:t>management</a:t>
            </a:r>
            <a:endParaRPr lang="en-US" dirty="0"/>
          </a:p>
        </p:txBody>
      </p:sp>
      <p:sp>
        <p:nvSpPr>
          <p:cNvPr id="11" name="Textfeld 10"/>
          <p:cNvSpPr txBox="1"/>
          <p:nvPr/>
        </p:nvSpPr>
        <p:spPr>
          <a:xfrm>
            <a:off x="5478517" y="4451675"/>
            <a:ext cx="3936782" cy="1200329"/>
          </a:xfrm>
          <a:prstGeom prst="rect">
            <a:avLst/>
          </a:prstGeom>
          <a:noFill/>
        </p:spPr>
        <p:txBody>
          <a:bodyPr wrap="square" rtlCol="0">
            <a:spAutoFit/>
          </a:bodyPr>
          <a:lstStyle/>
          <a:p>
            <a:pPr lvl="0"/>
            <a:r>
              <a:rPr lang="en-US" b="1" dirty="0"/>
              <a:t>Complex business processes linking beneficiary, provider and payer data</a:t>
            </a:r>
            <a:r>
              <a:rPr lang="en-US" dirty="0"/>
              <a:t> (e.g. </a:t>
            </a:r>
            <a:r>
              <a:rPr lang="en-US" dirty="0" smtClean="0"/>
              <a:t>patient registry, </a:t>
            </a:r>
            <a:r>
              <a:rPr lang="en-US" dirty="0"/>
              <a:t>claims processing and provider reimbursement)</a:t>
            </a:r>
          </a:p>
        </p:txBody>
      </p:sp>
      <p:sp>
        <p:nvSpPr>
          <p:cNvPr id="12" name="Textfeld 11"/>
          <p:cNvSpPr txBox="1"/>
          <p:nvPr/>
        </p:nvSpPr>
        <p:spPr>
          <a:xfrm>
            <a:off x="6566339" y="1997576"/>
            <a:ext cx="4787462" cy="923330"/>
          </a:xfrm>
          <a:prstGeom prst="rect">
            <a:avLst/>
          </a:prstGeom>
          <a:noFill/>
        </p:spPr>
        <p:txBody>
          <a:bodyPr wrap="square" rtlCol="0">
            <a:spAutoFit/>
          </a:bodyPr>
          <a:lstStyle/>
          <a:p>
            <a:pPr lvl="0"/>
            <a:r>
              <a:rPr lang="en-US" b="1" dirty="0"/>
              <a:t>Increasing and improving coverage effectiveness </a:t>
            </a:r>
            <a:r>
              <a:rPr lang="en-US" dirty="0"/>
              <a:t>through more </a:t>
            </a:r>
            <a:r>
              <a:rPr lang="en-US" dirty="0" smtClean="0"/>
              <a:t>efficient and </a:t>
            </a:r>
            <a:r>
              <a:rPr lang="en-US" dirty="0"/>
              <a:t>transparent </a:t>
            </a:r>
            <a:r>
              <a:rPr lang="en-US" dirty="0" smtClean="0"/>
              <a:t>digital administration processes</a:t>
            </a:r>
            <a:endParaRPr lang="en-US" dirty="0"/>
          </a:p>
        </p:txBody>
      </p:sp>
    </p:spTree>
    <p:extLst>
      <p:ext uri="{BB962C8B-B14F-4D97-AF65-F5344CB8AC3E}">
        <p14:creationId xmlns:p14="http://schemas.microsoft.com/office/powerpoint/2010/main" val="2410723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9" grpId="0"/>
      <p:bldP spid="10"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1550" y="128684"/>
            <a:ext cx="9528918" cy="940411"/>
          </a:xfrm>
          <a:solidFill>
            <a:schemeClr val="bg1"/>
          </a:solidFill>
        </p:spPr>
        <p:txBody>
          <a:bodyPr vert="horz" lIns="91440" tIns="45720" rIns="91440" bIns="45720" rtlCol="0" anchor="ctr">
            <a:noAutofit/>
          </a:bodyPr>
          <a:lstStyle/>
          <a:p>
            <a:pPr defTabSz="457200"/>
            <a:r>
              <a:rPr lang="en-GB" sz="3600" dirty="0" smtClean="0">
                <a:solidFill>
                  <a:srgbClr val="33818F"/>
                </a:solidFill>
                <a:latin typeface="Poppins"/>
                <a:ea typeface="Calibri" charset="0"/>
                <a:cs typeface="Calibri" charset="0"/>
              </a:rPr>
              <a:t>From </a:t>
            </a:r>
            <a:r>
              <a:rPr lang="en-GB" sz="3600" dirty="0">
                <a:solidFill>
                  <a:srgbClr val="33818F"/>
                </a:solidFill>
                <a:latin typeface="Poppins"/>
                <a:ea typeface="Calibri" charset="0"/>
                <a:cs typeface="Calibri" charset="0"/>
              </a:rPr>
              <a:t>IMIS to openIMIS</a:t>
            </a:r>
          </a:p>
        </p:txBody>
      </p:sp>
      <p:sp>
        <p:nvSpPr>
          <p:cNvPr id="6" name="Slide Number Placeholder 5"/>
          <p:cNvSpPr>
            <a:spLocks noGrp="1"/>
          </p:cNvSpPr>
          <p:nvPr>
            <p:ph type="sldNum" sz="quarter" idx="4"/>
          </p:nvPr>
        </p:nvSpPr>
        <p:spPr/>
        <p:txBody>
          <a:bodyPr/>
          <a:lstStyle/>
          <a:p>
            <a:fld id="{0A9FBBF1-2128-0D46-A903-D4383F5E4CF1}" type="slidenum">
              <a:rPr lang="de-DE" smtClean="0"/>
              <a:pPr/>
              <a:t>13</a:t>
            </a:fld>
            <a:endParaRPr lang="de-DE" dirty="0"/>
          </a:p>
        </p:txBody>
      </p:sp>
      <p:sp>
        <p:nvSpPr>
          <p:cNvPr id="3" name="Date Placeholder 2"/>
          <p:cNvSpPr>
            <a:spLocks noGrp="1"/>
          </p:cNvSpPr>
          <p:nvPr>
            <p:ph type="dt" sz="half" idx="10"/>
          </p:nvPr>
        </p:nvSpPr>
        <p:spPr/>
        <p:txBody>
          <a:bodyPr/>
          <a:lstStyle/>
          <a:p>
            <a:fld id="{EE29FBE4-A956-498D-8AED-F4911A6BA8F9}" type="datetime1">
              <a:rPr lang="de-DE" smtClean="0"/>
              <a:t>15.08.2019</a:t>
            </a:fld>
            <a:endParaRPr lang="de-DE"/>
          </a:p>
        </p:txBody>
      </p:sp>
      <p:sp>
        <p:nvSpPr>
          <p:cNvPr id="7" name="Footer Placeholder 6"/>
          <p:cNvSpPr>
            <a:spLocks noGrp="1"/>
          </p:cNvSpPr>
          <p:nvPr>
            <p:ph type="ftr" sz="quarter" idx="11"/>
          </p:nvPr>
        </p:nvSpPr>
        <p:spPr/>
        <p:txBody>
          <a:bodyPr/>
          <a:lstStyle/>
          <a:p>
            <a:r>
              <a:rPr lang="en-GB" smtClean="0"/>
              <a:t>Alicia Spengler, GIZ</a:t>
            </a:r>
            <a:endParaRPr lang="de-DE"/>
          </a:p>
        </p:txBody>
      </p:sp>
      <p:pic>
        <p:nvPicPr>
          <p:cNvPr id="11" name="Grafik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843" y="1473694"/>
            <a:ext cx="10058400" cy="5286894"/>
          </a:xfrm>
          <a:prstGeom prst="rect">
            <a:avLst/>
          </a:prstGeom>
        </p:spPr>
      </p:pic>
    </p:spTree>
    <p:extLst>
      <p:ext uri="{BB962C8B-B14F-4D97-AF65-F5344CB8AC3E}">
        <p14:creationId xmlns:p14="http://schemas.microsoft.com/office/powerpoint/2010/main" val="13989405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82937"/>
            <a:ext cx="10596716" cy="940411"/>
          </a:xfrm>
        </p:spPr>
        <p:txBody>
          <a:bodyPr vert="horz" lIns="91440" tIns="45720" rIns="91440" bIns="45720" rtlCol="0" anchor="ctr">
            <a:noAutofit/>
          </a:bodyPr>
          <a:lstStyle/>
          <a:p>
            <a:pPr defTabSz="457200"/>
            <a:r>
              <a:rPr lang="en-GB" sz="3600" dirty="0" err="1">
                <a:solidFill>
                  <a:srgbClr val="33818F"/>
                </a:solidFill>
                <a:latin typeface="Poppins"/>
                <a:ea typeface="Calibri" charset="0"/>
                <a:cs typeface="Calibri" charset="0"/>
              </a:rPr>
              <a:t>openIMIS</a:t>
            </a:r>
            <a:r>
              <a:rPr lang="en-GB" sz="3600" dirty="0">
                <a:solidFill>
                  <a:srgbClr val="33818F"/>
                </a:solidFill>
                <a:latin typeface="Poppins"/>
                <a:ea typeface="Calibri" charset="0"/>
                <a:cs typeface="Calibri" charset="0"/>
              </a:rPr>
              <a:t> – a Global Good advancing the Agenda 2030 and SDGs</a:t>
            </a:r>
          </a:p>
        </p:txBody>
      </p:sp>
      <p:graphicFrame>
        <p:nvGraphicFramePr>
          <p:cNvPr id="7" name="Content Placeholder 6"/>
          <p:cNvGraphicFramePr>
            <a:graphicFrameLocks noGrp="1"/>
          </p:cNvGraphicFramePr>
          <p:nvPr>
            <p:ph idx="1"/>
            <p:extLst/>
          </p:nvPr>
        </p:nvGraphicFramePr>
        <p:xfrm>
          <a:off x="838200" y="2163763"/>
          <a:ext cx="10515600" cy="401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21A00A-F22A-4068-83BB-71CAFC6D794A}" type="datetime1">
              <a:rPr kumimoji="0" lang="de-DE" sz="1100" b="0" i="1" u="none" strike="noStrike" kern="1200" cap="none" spc="0" normalizeH="0" baseline="0" noProof="0" smtClean="0">
                <a:ln>
                  <a:noFill/>
                </a:ln>
                <a:solidFill>
                  <a:srgbClr val="006374"/>
                </a:solidFill>
                <a:effectLst/>
                <a:uLnTx/>
                <a:uFillTx/>
                <a:latin typeface="Poppins Light" pitchFamily="2" charset="77"/>
                <a:ea typeface="+mn-ea"/>
              </a:rPr>
              <a:t>15.08.2019</a:t>
            </a:fld>
            <a:endParaRPr kumimoji="0" lang="de-DE" sz="1100" b="0" i="1" u="none" strike="noStrike" kern="1200" cap="none" spc="0" normalizeH="0" baseline="0" noProof="0">
              <a:ln>
                <a:noFill/>
              </a:ln>
              <a:solidFill>
                <a:srgbClr val="006374"/>
              </a:solidFill>
              <a:effectLst/>
              <a:uLnTx/>
              <a:uFillTx/>
              <a:latin typeface="Poppins Light" pitchFamily="2" charset="77"/>
              <a:ea typeface="+mn-ea"/>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1" u="none" strike="noStrike" kern="1200" cap="none" spc="0" normalizeH="0" baseline="0" noProof="0" smtClean="0">
                <a:ln>
                  <a:noFill/>
                </a:ln>
                <a:solidFill>
                  <a:srgbClr val="000000">
                    <a:tint val="75000"/>
                  </a:srgbClr>
                </a:solidFill>
                <a:effectLst/>
                <a:uLnTx/>
                <a:uFillTx/>
                <a:latin typeface="Poppins Light" pitchFamily="2" charset="77"/>
                <a:ea typeface="+mn-ea"/>
              </a:rPr>
              <a:t>Alicia Spengler, GIZ</a:t>
            </a:r>
            <a:endParaRPr kumimoji="0" lang="de-DE" sz="1100" b="0" i="1" u="none" strike="noStrike" kern="1200" cap="none" spc="0" normalizeH="0" baseline="0" noProof="0" dirty="0">
              <a:ln>
                <a:noFill/>
              </a:ln>
              <a:solidFill>
                <a:srgbClr val="000000">
                  <a:tint val="75000"/>
                </a:srgbClr>
              </a:solidFill>
              <a:effectLst/>
              <a:uLnTx/>
              <a:uFillTx/>
              <a:latin typeface="Poppins Light" pitchFamily="2" charset="77"/>
              <a:ea typeface="+mn-ea"/>
            </a:endParaRPr>
          </a:p>
        </p:txBody>
      </p:sp>
      <p:sp>
        <p:nvSpPr>
          <p:cNvPr id="6" name="Slide Number Placeholder 5"/>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9FBBF1-2128-0D46-A903-D4383F5E4CF1}" type="slidenum">
              <a:rPr kumimoji="0" lang="de-DE" sz="1100" b="0" i="1" u="none" strike="noStrike" kern="1200" cap="none" spc="0" normalizeH="0" baseline="0" noProof="0" smtClean="0">
                <a:ln>
                  <a:noFill/>
                </a:ln>
                <a:solidFill>
                  <a:srgbClr val="000000">
                    <a:tint val="75000"/>
                  </a:srgbClr>
                </a:solidFill>
                <a:effectLst/>
                <a:uLnTx/>
                <a:uFillTx/>
                <a:latin typeface="Poppins Light" pitchFamily="2" charset="77"/>
                <a:ea typeface="+mn-ea"/>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de-DE" sz="1100" b="0" i="1" u="none" strike="noStrike" kern="1200" cap="none" spc="0" normalizeH="0" baseline="0" noProof="0" dirty="0">
              <a:ln>
                <a:noFill/>
              </a:ln>
              <a:solidFill>
                <a:srgbClr val="000000">
                  <a:tint val="75000"/>
                </a:srgbClr>
              </a:solidFill>
              <a:effectLst/>
              <a:uLnTx/>
              <a:uFillTx/>
              <a:latin typeface="Poppins Light" pitchFamily="2" charset="77"/>
              <a:ea typeface="+mn-ea"/>
            </a:endParaRPr>
          </a:p>
        </p:txBody>
      </p:sp>
    </p:spTree>
    <p:extLst>
      <p:ext uri="{BB962C8B-B14F-4D97-AF65-F5344CB8AC3E}">
        <p14:creationId xmlns:p14="http://schemas.microsoft.com/office/powerpoint/2010/main" val="4807312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10147931" y="6204139"/>
            <a:ext cx="1281953" cy="405339"/>
          </a:xfrm>
        </p:spPr>
        <p:txBody>
          <a:bodyPr/>
          <a:lstStyle/>
          <a:p>
            <a:fld id="{7CC12885-7CDB-4259-9816-AC1462BAA433}" type="datetime1">
              <a:rPr lang="de-DE" smtClean="0"/>
              <a:t>15.08.2019</a:t>
            </a:fld>
            <a:endParaRPr lang="de-DE" dirty="0"/>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323" y="894945"/>
            <a:ext cx="10058400" cy="5893038"/>
          </a:xfrm>
          <a:prstGeom prst="rect">
            <a:avLst/>
          </a:prstGeom>
        </p:spPr>
      </p:pic>
      <p:sp>
        <p:nvSpPr>
          <p:cNvPr id="56" name="Title 1"/>
          <p:cNvSpPr>
            <a:spLocks noGrp="1"/>
          </p:cNvSpPr>
          <p:nvPr>
            <p:ph type="title"/>
          </p:nvPr>
        </p:nvSpPr>
        <p:spPr>
          <a:xfrm>
            <a:off x="2338827" y="307189"/>
            <a:ext cx="9528918" cy="587756"/>
          </a:xfrm>
          <a:solidFill>
            <a:schemeClr val="bg1"/>
          </a:solidFill>
        </p:spPr>
        <p:txBody>
          <a:bodyPr vert="horz" lIns="91440" tIns="45720" rIns="91440" bIns="45720" rtlCol="0" anchor="ctr">
            <a:noAutofit/>
          </a:bodyPr>
          <a:lstStyle/>
          <a:p>
            <a:pPr defTabSz="457200"/>
            <a:r>
              <a:rPr lang="en-GB" sz="3600" dirty="0" smtClean="0">
                <a:solidFill>
                  <a:srgbClr val="33818F"/>
                </a:solidFill>
                <a:latin typeface="Poppins"/>
                <a:ea typeface="Calibri" charset="0"/>
                <a:cs typeface="Calibri" charset="0"/>
              </a:rPr>
              <a:t>Our Governance structure</a:t>
            </a:r>
            <a:endParaRPr lang="en-GB" sz="3600" dirty="0">
              <a:solidFill>
                <a:srgbClr val="33818F"/>
              </a:solidFill>
              <a:latin typeface="Poppins"/>
              <a:ea typeface="Calibri" charset="0"/>
              <a:cs typeface="Calibri" charset="0"/>
            </a:endParaRPr>
          </a:p>
        </p:txBody>
      </p:sp>
    </p:spTree>
    <p:extLst>
      <p:ext uri="{BB962C8B-B14F-4D97-AF65-F5344CB8AC3E}">
        <p14:creationId xmlns:p14="http://schemas.microsoft.com/office/powerpoint/2010/main" val="4605616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a:xfrm>
            <a:off x="0" y="3327264"/>
            <a:ext cx="12192000" cy="1440000"/>
          </a:xfrm>
          <a:prstGeom prst="rect">
            <a:avLst/>
          </a:prstGeom>
          <a:solidFill>
            <a:srgbClr val="095A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Datumsplatzhalter 3"/>
          <p:cNvSpPr>
            <a:spLocks noGrp="1"/>
          </p:cNvSpPr>
          <p:nvPr>
            <p:ph type="dt" sz="half" idx="14"/>
          </p:nvPr>
        </p:nvSpPr>
        <p:spPr/>
        <p:txBody>
          <a:bodyPr/>
          <a:lstStyle/>
          <a:p>
            <a:fld id="{DCD9F9BF-D269-4020-816F-460E917B7A74}" type="datetime1">
              <a:rPr lang="en-GB" noProof="0" smtClean="0"/>
              <a:t>15/08/2019</a:t>
            </a:fld>
            <a:endParaRPr lang="en-GB" noProof="0"/>
          </a:p>
        </p:txBody>
      </p:sp>
      <p:sp>
        <p:nvSpPr>
          <p:cNvPr id="5" name="Fußzeilenplatzhalter 4"/>
          <p:cNvSpPr>
            <a:spLocks noGrp="1"/>
          </p:cNvSpPr>
          <p:nvPr>
            <p:ph type="ftr" sz="quarter" idx="15"/>
          </p:nvPr>
        </p:nvSpPr>
        <p:spPr>
          <a:xfrm>
            <a:off x="1392992" y="6580588"/>
            <a:ext cx="3928516" cy="277412"/>
          </a:xfrm>
        </p:spPr>
        <p:txBody>
          <a:bodyPr/>
          <a:lstStyle/>
          <a:p>
            <a:r>
              <a:rPr lang="en-GB"/>
              <a:t>A global good for Universal Health Coverage (UHC) </a:t>
            </a:r>
            <a:endParaRPr lang="en-GB" dirty="0"/>
          </a:p>
        </p:txBody>
      </p:sp>
      <p:sp>
        <p:nvSpPr>
          <p:cNvPr id="6" name="Foliennummernplatzhalter 5"/>
          <p:cNvSpPr>
            <a:spLocks noGrp="1"/>
          </p:cNvSpPr>
          <p:nvPr>
            <p:ph type="sldNum" sz="quarter" idx="16"/>
          </p:nvPr>
        </p:nvSpPr>
        <p:spPr/>
        <p:txBody>
          <a:bodyPr/>
          <a:lstStyle/>
          <a:p>
            <a:fld id="{A74CE0EA-F3B5-4684-BA10-C594598FDB9C}" type="slidenum">
              <a:rPr lang="en-GB" noProof="0" smtClean="0"/>
              <a:pPr/>
              <a:t>16</a:t>
            </a:fld>
            <a:endParaRPr lang="en-GB" noProof="0"/>
          </a:p>
        </p:txBody>
      </p:sp>
      <p:pic>
        <p:nvPicPr>
          <p:cNvPr id="9" name="Bild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8381" y="511025"/>
            <a:ext cx="1519886" cy="508306"/>
          </a:xfrm>
          <a:prstGeom prst="rect">
            <a:avLst/>
          </a:prstGeom>
        </p:spPr>
      </p:pic>
      <p:pic>
        <p:nvPicPr>
          <p:cNvPr id="10"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9524" y="445708"/>
            <a:ext cx="532543" cy="532543"/>
          </a:xfrm>
          <a:prstGeom prst="rect">
            <a:avLst/>
          </a:prstGeom>
        </p:spPr>
      </p:pic>
      <p:sp>
        <p:nvSpPr>
          <p:cNvPr id="19" name="Textfeld 18"/>
          <p:cNvSpPr txBox="1"/>
          <p:nvPr/>
        </p:nvSpPr>
        <p:spPr>
          <a:xfrm>
            <a:off x="479425" y="2866598"/>
            <a:ext cx="11234738" cy="2308324"/>
          </a:xfrm>
          <a:prstGeom prst="rect">
            <a:avLst/>
          </a:prstGeom>
          <a:noFill/>
        </p:spPr>
        <p:txBody>
          <a:bodyPr wrap="square" rtlCol="0">
            <a:spAutoFit/>
          </a:bodyPr>
          <a:lstStyle/>
          <a:p>
            <a:pPr algn="ctr"/>
            <a:endParaRPr lang="en-GB" sz="3600" dirty="0">
              <a:solidFill>
                <a:schemeClr val="bg1"/>
              </a:solidFill>
              <a:latin typeface="Calibri Light" charset="0"/>
              <a:ea typeface="Calibri Light" charset="0"/>
              <a:cs typeface="Calibri Light" charset="0"/>
            </a:endParaRPr>
          </a:p>
          <a:p>
            <a:pPr algn="ctr"/>
            <a:r>
              <a:rPr lang="en-US" sz="3600" dirty="0">
                <a:solidFill>
                  <a:schemeClr val="bg1"/>
                </a:solidFill>
                <a:latin typeface="Calibri Light" charset="0"/>
                <a:ea typeface="Calibri Light" charset="0"/>
                <a:cs typeface="Calibri Light" charset="0"/>
              </a:rPr>
              <a:t>Country Cases:</a:t>
            </a:r>
          </a:p>
          <a:p>
            <a:pPr algn="ctr"/>
            <a:r>
              <a:rPr lang="en-US" sz="3600" dirty="0">
                <a:solidFill>
                  <a:schemeClr val="bg1"/>
                </a:solidFill>
                <a:latin typeface="Calibri Light" charset="0"/>
                <a:ea typeface="Calibri Light" charset="0"/>
                <a:cs typeface="Calibri Light" charset="0"/>
              </a:rPr>
              <a:t>Nepal, Tanzania, Cameroon</a:t>
            </a:r>
          </a:p>
          <a:p>
            <a:pPr algn="ctr"/>
            <a:endParaRPr lang="en-GB" sz="3600" dirty="0">
              <a:solidFill>
                <a:schemeClr val="bg1"/>
              </a:solidFill>
              <a:latin typeface="Calibri Light" charset="0"/>
              <a:ea typeface="Calibri Light" charset="0"/>
              <a:cs typeface="Calibri Light" charset="0"/>
            </a:endParaRPr>
          </a:p>
        </p:txBody>
      </p:sp>
      <p:sp>
        <p:nvSpPr>
          <p:cNvPr id="12" name="Textfeld 11"/>
          <p:cNvSpPr txBox="1"/>
          <p:nvPr/>
        </p:nvSpPr>
        <p:spPr>
          <a:xfrm>
            <a:off x="9399525" y="468484"/>
            <a:ext cx="2306840" cy="593388"/>
          </a:xfrm>
          <a:prstGeom prst="rect">
            <a:avLst/>
          </a:prstGeom>
          <a:solidFill>
            <a:schemeClr val="bg1"/>
          </a:solidFill>
        </p:spPr>
        <p:txBody>
          <a:bodyPr wrap="square" rtlCol="0">
            <a:spAutoFit/>
          </a:bodyPr>
          <a:lstStyle/>
          <a:p>
            <a:endParaRPr lang="de-DE" dirty="0"/>
          </a:p>
        </p:txBody>
      </p:sp>
    </p:spTree>
    <p:extLst>
      <p:ext uri="{BB962C8B-B14F-4D97-AF65-F5344CB8AC3E}">
        <p14:creationId xmlns:p14="http://schemas.microsoft.com/office/powerpoint/2010/main" val="862979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fld id="{DCD9F9BF-D269-4020-816F-460E917B7A74}" type="datetime1">
              <a:rPr lang="en-GB" noProof="0" smtClean="0"/>
              <a:t>15/08/2019</a:t>
            </a:fld>
            <a:endParaRPr lang="en-GB" noProof="0"/>
          </a:p>
        </p:txBody>
      </p:sp>
      <p:sp>
        <p:nvSpPr>
          <p:cNvPr id="5" name="Fußzeilenplatzhalter 4"/>
          <p:cNvSpPr>
            <a:spLocks noGrp="1"/>
          </p:cNvSpPr>
          <p:nvPr>
            <p:ph type="ftr" sz="quarter" idx="15"/>
          </p:nvPr>
        </p:nvSpPr>
        <p:spPr>
          <a:xfrm>
            <a:off x="1392992" y="6580588"/>
            <a:ext cx="3928516" cy="277412"/>
          </a:xfrm>
        </p:spPr>
        <p:txBody>
          <a:bodyPr/>
          <a:lstStyle/>
          <a:p>
            <a:r>
              <a:rPr lang="en-GB"/>
              <a:t>A global good for Universal Health Coverage (UHC) </a:t>
            </a:r>
            <a:endParaRPr lang="en-GB" dirty="0"/>
          </a:p>
        </p:txBody>
      </p:sp>
      <p:sp>
        <p:nvSpPr>
          <p:cNvPr id="6" name="Foliennummernplatzhalter 5"/>
          <p:cNvSpPr>
            <a:spLocks noGrp="1"/>
          </p:cNvSpPr>
          <p:nvPr>
            <p:ph type="sldNum" sz="quarter" idx="16"/>
          </p:nvPr>
        </p:nvSpPr>
        <p:spPr/>
        <p:txBody>
          <a:bodyPr/>
          <a:lstStyle/>
          <a:p>
            <a:fld id="{A74CE0EA-F3B5-4684-BA10-C594598FDB9C}" type="slidenum">
              <a:rPr lang="en-GB" noProof="0" smtClean="0"/>
              <a:pPr/>
              <a:t>17</a:t>
            </a:fld>
            <a:endParaRPr lang="en-GB" noProof="0"/>
          </a:p>
        </p:txBody>
      </p:sp>
      <p:pic>
        <p:nvPicPr>
          <p:cNvPr id="9" name="Bild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8381" y="511025"/>
            <a:ext cx="1519886" cy="508306"/>
          </a:xfrm>
          <a:prstGeom prst="rect">
            <a:avLst/>
          </a:prstGeom>
        </p:spPr>
      </p:pic>
      <p:pic>
        <p:nvPicPr>
          <p:cNvPr id="10"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9524" y="445708"/>
            <a:ext cx="532543" cy="532543"/>
          </a:xfrm>
          <a:prstGeom prst="rect">
            <a:avLst/>
          </a:prstGeom>
        </p:spPr>
      </p:pic>
      <p:sp>
        <p:nvSpPr>
          <p:cNvPr id="21" name="Rechteck 20"/>
          <p:cNvSpPr/>
          <p:nvPr/>
        </p:nvSpPr>
        <p:spPr>
          <a:xfrm flipV="1">
            <a:off x="0" y="0"/>
            <a:ext cx="12192000" cy="1514007"/>
          </a:xfrm>
          <a:prstGeom prst="rect">
            <a:avLst/>
          </a:prstGeom>
          <a:solidFill>
            <a:srgbClr val="095A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Oval 10"/>
          <p:cNvSpPr/>
          <p:nvPr/>
        </p:nvSpPr>
        <p:spPr>
          <a:xfrm>
            <a:off x="1422653" y="2531097"/>
            <a:ext cx="8815310" cy="3552668"/>
          </a:xfrm>
          <a:prstGeom prst="rect">
            <a:avLst/>
          </a:prstGeom>
          <a:noFill/>
          <a:ln>
            <a:noFill/>
          </a:ln>
        </p:spPr>
        <p:style>
          <a:lnRef idx="0">
            <a:scrgbClr r="0" g="0" b="0"/>
          </a:lnRef>
          <a:fillRef idx="0">
            <a:scrgbClr r="0" g="0" b="0"/>
          </a:fillRef>
          <a:effectRef idx="0">
            <a:scrgbClr r="0" g="0" b="0"/>
          </a:effectRef>
          <a:fontRef idx="minor">
            <a:schemeClr val="tx1"/>
          </a:fontRef>
        </p:style>
        <p:txBody>
          <a:bodyPr spcFirstLastPara="0" vert="horz" wrap="square" lIns="20320" tIns="20320" rIns="20320" bIns="20320" numCol="1" spcCol="1270" anchor="ctr" anchorCtr="0">
            <a:noAutofit/>
          </a:bodyPr>
          <a:lstStyle/>
          <a:p>
            <a:pPr marL="285750" indent="-285750">
              <a:lnSpc>
                <a:spcPct val="200000"/>
              </a:lnSpc>
              <a:buFont typeface="Wingdings" charset="2"/>
              <a:buChar char="§"/>
            </a:pPr>
            <a:r>
              <a:rPr lang="en-US" dirty="0">
                <a:solidFill>
                  <a:srgbClr val="095A65"/>
                </a:solidFill>
                <a:latin typeface="Calibri Light" charset="0"/>
                <a:ea typeface="Calibri Light" charset="0"/>
                <a:cs typeface="Calibri Light" charset="0"/>
              </a:rPr>
              <a:t>Governed by National Health Insurance Policy (2014) &amp; Health Insurance Act (2017)</a:t>
            </a:r>
          </a:p>
          <a:p>
            <a:pPr marL="285750" indent="-285750">
              <a:lnSpc>
                <a:spcPct val="200000"/>
              </a:lnSpc>
              <a:buFont typeface="Wingdings" charset="2"/>
              <a:buChar char="§"/>
            </a:pPr>
            <a:r>
              <a:rPr lang="en-US" dirty="0">
                <a:solidFill>
                  <a:srgbClr val="095A65"/>
                </a:solidFill>
                <a:latin typeface="Calibri Light" charset="0"/>
                <a:ea typeface="Calibri Light" charset="0"/>
                <a:cs typeface="Calibri Light" charset="0"/>
              </a:rPr>
              <a:t>Managed fully by Government of Nepal’s Health Insurance Board</a:t>
            </a:r>
          </a:p>
          <a:p>
            <a:pPr marL="285750" indent="-285750">
              <a:lnSpc>
                <a:spcPct val="200000"/>
              </a:lnSpc>
              <a:buFont typeface="Wingdings" charset="2"/>
              <a:buChar char="§"/>
            </a:pPr>
            <a:r>
              <a:rPr lang="en-US" dirty="0">
                <a:solidFill>
                  <a:srgbClr val="095A65"/>
                </a:solidFill>
                <a:latin typeface="Calibri Light" charset="0"/>
                <a:ea typeface="Calibri Light" charset="0"/>
                <a:cs typeface="Calibri Light" charset="0"/>
              </a:rPr>
              <a:t>National level pooling and a single payer </a:t>
            </a:r>
          </a:p>
          <a:p>
            <a:pPr marL="285750" indent="-285750">
              <a:lnSpc>
                <a:spcPct val="200000"/>
              </a:lnSpc>
              <a:buFont typeface="Wingdings" charset="2"/>
              <a:buChar char="§"/>
            </a:pPr>
            <a:r>
              <a:rPr lang="en-US" dirty="0">
                <a:solidFill>
                  <a:srgbClr val="095A65"/>
                </a:solidFill>
                <a:latin typeface="Calibri Light" charset="0"/>
                <a:ea typeface="Calibri Light" charset="0"/>
                <a:cs typeface="Calibri Light" charset="0"/>
              </a:rPr>
              <a:t>Contribution based scheme with subsidies for the poor</a:t>
            </a:r>
          </a:p>
          <a:p>
            <a:pPr marL="285750" indent="-285750">
              <a:lnSpc>
                <a:spcPct val="200000"/>
              </a:lnSpc>
              <a:buFont typeface="Wingdings" charset="2"/>
              <a:buChar char="§"/>
            </a:pPr>
            <a:r>
              <a:rPr lang="en-US" dirty="0">
                <a:solidFill>
                  <a:srgbClr val="095A65"/>
                </a:solidFill>
                <a:latin typeface="Calibri Light" charset="0"/>
                <a:ea typeface="Calibri Light" charset="0"/>
                <a:cs typeface="Calibri Light" charset="0"/>
              </a:rPr>
              <a:t>Services available through empaneled facilities (public and private)</a:t>
            </a:r>
          </a:p>
          <a:p>
            <a:pPr marL="285750" indent="-285750">
              <a:lnSpc>
                <a:spcPct val="200000"/>
              </a:lnSpc>
              <a:buFont typeface="Wingdings" charset="2"/>
              <a:buChar char="§"/>
            </a:pPr>
            <a:r>
              <a:rPr lang="en-US" dirty="0">
                <a:solidFill>
                  <a:srgbClr val="095A65"/>
                </a:solidFill>
                <a:latin typeface="Calibri Light" charset="0"/>
                <a:ea typeface="Calibri Light" charset="0"/>
                <a:cs typeface="Calibri Light" charset="0"/>
              </a:rPr>
              <a:t>Cash-less system</a:t>
            </a:r>
          </a:p>
        </p:txBody>
      </p:sp>
      <p:sp>
        <p:nvSpPr>
          <p:cNvPr id="19" name="Textfeld 18"/>
          <p:cNvSpPr txBox="1"/>
          <p:nvPr/>
        </p:nvSpPr>
        <p:spPr>
          <a:xfrm>
            <a:off x="326660" y="222059"/>
            <a:ext cx="11234738" cy="1200329"/>
          </a:xfrm>
          <a:prstGeom prst="rect">
            <a:avLst/>
          </a:prstGeom>
          <a:noFill/>
        </p:spPr>
        <p:txBody>
          <a:bodyPr wrap="square" rtlCol="0">
            <a:spAutoFit/>
          </a:bodyPr>
          <a:lstStyle/>
          <a:p>
            <a:pPr algn="ctr"/>
            <a:r>
              <a:rPr lang="de-DE" sz="3600" dirty="0">
                <a:solidFill>
                  <a:schemeClr val="bg1"/>
                </a:solidFill>
                <a:latin typeface="Calibri Light" charset="0"/>
                <a:ea typeface="Calibri Light" charset="0"/>
                <a:cs typeface="Calibri Light" charset="0"/>
              </a:rPr>
              <a:t>Nepal</a:t>
            </a:r>
            <a:r>
              <a:rPr lang="de-DE" sz="3600" dirty="0">
                <a:solidFill>
                  <a:schemeClr val="bg1"/>
                </a:solidFill>
                <a:latin typeface="Calibri" charset="0"/>
                <a:ea typeface="Calibri" charset="0"/>
                <a:cs typeface="Calibri" charset="0"/>
              </a:rPr>
              <a:t/>
            </a:r>
            <a:br>
              <a:rPr lang="de-DE" sz="3600" dirty="0">
                <a:solidFill>
                  <a:schemeClr val="bg1"/>
                </a:solidFill>
                <a:latin typeface="Calibri" charset="0"/>
                <a:ea typeface="Calibri" charset="0"/>
                <a:cs typeface="Calibri" charset="0"/>
              </a:rPr>
            </a:br>
            <a:r>
              <a:rPr lang="en-US" dirty="0">
                <a:solidFill>
                  <a:schemeClr val="bg1"/>
                </a:solidFill>
                <a:latin typeface="Calibri" charset="0"/>
                <a:ea typeface="Calibri" charset="0"/>
                <a:cs typeface="Calibri" charset="0"/>
              </a:rPr>
              <a:t>Nepal’s Social Health Insurance Scheme</a:t>
            </a:r>
            <a:endParaRPr lang="de-DE" dirty="0">
              <a:solidFill>
                <a:schemeClr val="bg1"/>
              </a:solidFill>
              <a:latin typeface="Calibri" charset="0"/>
              <a:ea typeface="Calibri" charset="0"/>
              <a:cs typeface="Calibri" charset="0"/>
            </a:endParaRPr>
          </a:p>
          <a:p>
            <a:pPr algn="ctr"/>
            <a:endParaRPr lang="en-GB" dirty="0">
              <a:solidFill>
                <a:schemeClr val="bg1"/>
              </a:solidFill>
              <a:latin typeface="Calibri" charset="0"/>
              <a:ea typeface="Calibri" charset="0"/>
              <a:cs typeface="Calibri" charset="0"/>
            </a:endParaRPr>
          </a:p>
        </p:txBody>
      </p:sp>
    </p:spTree>
    <p:extLst>
      <p:ext uri="{BB962C8B-B14F-4D97-AF65-F5344CB8AC3E}">
        <p14:creationId xmlns:p14="http://schemas.microsoft.com/office/powerpoint/2010/main" val="319484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fld id="{DCD9F9BF-D269-4020-816F-460E917B7A74}" type="datetime1">
              <a:rPr lang="en-GB" noProof="0" smtClean="0"/>
              <a:t>15/08/2019</a:t>
            </a:fld>
            <a:endParaRPr lang="en-GB" noProof="0"/>
          </a:p>
        </p:txBody>
      </p:sp>
      <p:sp>
        <p:nvSpPr>
          <p:cNvPr id="5" name="Fußzeilenplatzhalter 4"/>
          <p:cNvSpPr>
            <a:spLocks noGrp="1"/>
          </p:cNvSpPr>
          <p:nvPr>
            <p:ph type="ftr" sz="quarter" idx="15"/>
          </p:nvPr>
        </p:nvSpPr>
        <p:spPr>
          <a:xfrm>
            <a:off x="1392992" y="6580588"/>
            <a:ext cx="3928516" cy="277412"/>
          </a:xfrm>
        </p:spPr>
        <p:txBody>
          <a:bodyPr/>
          <a:lstStyle/>
          <a:p>
            <a:r>
              <a:rPr lang="en-GB"/>
              <a:t>A global good for Universal Health Coverage (UHC) </a:t>
            </a:r>
            <a:endParaRPr lang="en-GB" dirty="0"/>
          </a:p>
        </p:txBody>
      </p:sp>
      <p:sp>
        <p:nvSpPr>
          <p:cNvPr id="6" name="Foliennummernplatzhalter 5"/>
          <p:cNvSpPr>
            <a:spLocks noGrp="1"/>
          </p:cNvSpPr>
          <p:nvPr>
            <p:ph type="sldNum" sz="quarter" idx="16"/>
          </p:nvPr>
        </p:nvSpPr>
        <p:spPr/>
        <p:txBody>
          <a:bodyPr/>
          <a:lstStyle/>
          <a:p>
            <a:fld id="{A74CE0EA-F3B5-4684-BA10-C594598FDB9C}" type="slidenum">
              <a:rPr lang="en-GB" noProof="0" smtClean="0"/>
              <a:pPr/>
              <a:t>18</a:t>
            </a:fld>
            <a:endParaRPr lang="en-GB" noProof="0"/>
          </a:p>
        </p:txBody>
      </p:sp>
      <p:pic>
        <p:nvPicPr>
          <p:cNvPr id="9" name="Bild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8381" y="511025"/>
            <a:ext cx="1519886" cy="508306"/>
          </a:xfrm>
          <a:prstGeom prst="rect">
            <a:avLst/>
          </a:prstGeom>
        </p:spPr>
      </p:pic>
      <p:pic>
        <p:nvPicPr>
          <p:cNvPr id="10"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9524" y="445708"/>
            <a:ext cx="532543" cy="532543"/>
          </a:xfrm>
          <a:prstGeom prst="rect">
            <a:avLst/>
          </a:prstGeom>
        </p:spPr>
      </p:pic>
      <p:sp>
        <p:nvSpPr>
          <p:cNvPr id="21" name="Rechteck 20"/>
          <p:cNvSpPr/>
          <p:nvPr/>
        </p:nvSpPr>
        <p:spPr>
          <a:xfrm flipV="1">
            <a:off x="0" y="-45025"/>
            <a:ext cx="12192000" cy="1514007"/>
          </a:xfrm>
          <a:prstGeom prst="rect">
            <a:avLst/>
          </a:prstGeom>
          <a:solidFill>
            <a:srgbClr val="095A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Oval 10"/>
          <p:cNvSpPr/>
          <p:nvPr/>
        </p:nvSpPr>
        <p:spPr>
          <a:xfrm>
            <a:off x="1379538" y="2404411"/>
            <a:ext cx="8658733" cy="3552668"/>
          </a:xfrm>
          <a:prstGeom prst="rect">
            <a:avLst/>
          </a:prstGeom>
          <a:noFill/>
          <a:ln>
            <a:noFill/>
          </a:ln>
        </p:spPr>
        <p:style>
          <a:lnRef idx="0">
            <a:scrgbClr r="0" g="0" b="0"/>
          </a:lnRef>
          <a:fillRef idx="0">
            <a:scrgbClr r="0" g="0" b="0"/>
          </a:fillRef>
          <a:effectRef idx="0">
            <a:scrgbClr r="0" g="0" b="0"/>
          </a:effectRef>
          <a:fontRef idx="minor">
            <a:schemeClr val="tx1"/>
          </a:fontRef>
        </p:style>
        <p:txBody>
          <a:bodyPr spcFirstLastPara="0" vert="horz" wrap="square" lIns="20320" tIns="20320" rIns="20320" bIns="20320" numCol="1" spcCol="1270" anchor="ctr" anchorCtr="0">
            <a:noAutofit/>
          </a:bodyPr>
          <a:lstStyle/>
          <a:p>
            <a:pPr marL="457200" indent="-457200">
              <a:buFont typeface="Wingdings" panose="05000000000000000000" pitchFamily="2" charset="2"/>
              <a:buChar char="§"/>
            </a:pPr>
            <a:r>
              <a:rPr lang="en-US" sz="3200" dirty="0">
                <a:solidFill>
                  <a:srgbClr val="095A65"/>
                </a:solidFill>
                <a:latin typeface="Calibri Light" charset="0"/>
                <a:ea typeface="Calibri Light" charset="0"/>
                <a:cs typeface="Calibri Light" charset="0"/>
              </a:rPr>
              <a:t>870,000</a:t>
            </a:r>
            <a:r>
              <a:rPr lang="en-US" dirty="0">
                <a:solidFill>
                  <a:srgbClr val="095A65"/>
                </a:solidFill>
                <a:latin typeface="Calibri Light" charset="0"/>
                <a:ea typeface="Calibri Light" charset="0"/>
                <a:cs typeface="Calibri Light" charset="0"/>
              </a:rPr>
              <a:t> actively insured members</a:t>
            </a:r>
          </a:p>
          <a:p>
            <a:pPr marL="457200" indent="-457200">
              <a:buFont typeface="Wingdings" panose="05000000000000000000" pitchFamily="2" charset="2"/>
              <a:buChar char="§"/>
            </a:pPr>
            <a:r>
              <a:rPr lang="en-US" sz="3200" dirty="0">
                <a:solidFill>
                  <a:srgbClr val="095A65"/>
                </a:solidFill>
                <a:latin typeface="Calibri Light" charset="0"/>
                <a:ea typeface="Calibri Light" charset="0"/>
                <a:cs typeface="Calibri Light" charset="0"/>
              </a:rPr>
              <a:t>607,286</a:t>
            </a:r>
            <a:r>
              <a:rPr lang="en-US" dirty="0">
                <a:solidFill>
                  <a:srgbClr val="095A65"/>
                </a:solidFill>
                <a:latin typeface="Calibri Light" charset="0"/>
                <a:ea typeface="Calibri Light" charset="0"/>
                <a:cs typeface="Calibri Light" charset="0"/>
              </a:rPr>
              <a:t> claims processed</a:t>
            </a:r>
          </a:p>
          <a:p>
            <a:pPr marL="457200" indent="-457200">
              <a:buFont typeface="Wingdings" panose="05000000000000000000" pitchFamily="2" charset="2"/>
              <a:buChar char="§"/>
            </a:pPr>
            <a:r>
              <a:rPr lang="en-US" sz="3200" dirty="0">
                <a:solidFill>
                  <a:srgbClr val="095A65"/>
                </a:solidFill>
                <a:latin typeface="Calibri Light" charset="0"/>
                <a:ea typeface="Calibri Light" charset="0"/>
                <a:cs typeface="Calibri Light" charset="0"/>
              </a:rPr>
              <a:t>USD 5,182,000 </a:t>
            </a:r>
            <a:r>
              <a:rPr lang="en-US" dirty="0">
                <a:solidFill>
                  <a:srgbClr val="095A65"/>
                </a:solidFill>
                <a:latin typeface="Calibri Light" charset="0"/>
                <a:ea typeface="Calibri Light" charset="0"/>
                <a:cs typeface="Calibri Light" charset="0"/>
              </a:rPr>
              <a:t>paid out to facilities</a:t>
            </a:r>
          </a:p>
          <a:p>
            <a:pPr marL="457200" indent="-457200">
              <a:buFont typeface="Wingdings" panose="05000000000000000000" pitchFamily="2" charset="2"/>
              <a:buChar char="§"/>
            </a:pPr>
            <a:r>
              <a:rPr lang="en-US" sz="3200" dirty="0">
                <a:solidFill>
                  <a:srgbClr val="095A65"/>
                </a:solidFill>
                <a:latin typeface="Calibri Light" charset="0"/>
                <a:ea typeface="Calibri Light" charset="0"/>
                <a:cs typeface="Calibri Light" charset="0"/>
              </a:rPr>
              <a:t>6553</a:t>
            </a:r>
            <a:r>
              <a:rPr lang="en-US" dirty="0">
                <a:solidFill>
                  <a:srgbClr val="095A65"/>
                </a:solidFill>
                <a:latin typeface="Calibri Light" charset="0"/>
                <a:ea typeface="Calibri Light" charset="0"/>
                <a:cs typeface="Calibri Light" charset="0"/>
              </a:rPr>
              <a:t> total claims received on a single day (e.g. June 11, 2018)</a:t>
            </a:r>
          </a:p>
          <a:p>
            <a:pPr marL="457200" indent="-457200">
              <a:buFont typeface="Wingdings" panose="05000000000000000000" pitchFamily="2" charset="2"/>
              <a:buChar char="§"/>
            </a:pPr>
            <a:r>
              <a:rPr lang="en-US" sz="3200" dirty="0">
                <a:solidFill>
                  <a:srgbClr val="095A65"/>
                </a:solidFill>
                <a:latin typeface="Calibri Light" charset="0"/>
                <a:ea typeface="Calibri Light" charset="0"/>
                <a:cs typeface="Calibri Light" charset="0"/>
              </a:rPr>
              <a:t>3256</a:t>
            </a:r>
            <a:r>
              <a:rPr lang="en-US" dirty="0">
                <a:solidFill>
                  <a:srgbClr val="095A65"/>
                </a:solidFill>
                <a:latin typeface="Calibri Light" charset="0"/>
                <a:ea typeface="Calibri Light" charset="0"/>
                <a:cs typeface="Calibri Light" charset="0"/>
              </a:rPr>
              <a:t> Enrolment Assistants using openIMIS through Android phones</a:t>
            </a:r>
          </a:p>
          <a:p>
            <a:pPr marL="457200" indent="-457200">
              <a:buFont typeface="Wingdings" panose="05000000000000000000" pitchFamily="2" charset="2"/>
              <a:buChar char="§"/>
            </a:pPr>
            <a:r>
              <a:rPr lang="en-US" sz="3200" dirty="0">
                <a:solidFill>
                  <a:srgbClr val="095A65"/>
                </a:solidFill>
                <a:latin typeface="Calibri Light" charset="0"/>
                <a:ea typeface="Calibri Light" charset="0"/>
                <a:cs typeface="Calibri Light" charset="0"/>
              </a:rPr>
              <a:t>228 </a:t>
            </a:r>
            <a:r>
              <a:rPr lang="en-US" dirty="0">
                <a:solidFill>
                  <a:srgbClr val="095A65"/>
                </a:solidFill>
                <a:latin typeface="Calibri Light" charset="0"/>
                <a:ea typeface="Calibri Light" charset="0"/>
                <a:cs typeface="Calibri Light" charset="0"/>
              </a:rPr>
              <a:t>Health Facilities submitting claims through web interface</a:t>
            </a:r>
          </a:p>
          <a:p>
            <a:pPr marL="457200" indent="-457200">
              <a:buFont typeface="Wingdings" panose="05000000000000000000" pitchFamily="2" charset="2"/>
              <a:buChar char="§"/>
            </a:pPr>
            <a:r>
              <a:rPr lang="en-US" sz="3200" dirty="0">
                <a:solidFill>
                  <a:srgbClr val="095A65"/>
                </a:solidFill>
                <a:latin typeface="Calibri Light" charset="0"/>
                <a:ea typeface="Calibri Light" charset="0"/>
                <a:cs typeface="Calibri Light" charset="0"/>
              </a:rPr>
              <a:t>5</a:t>
            </a:r>
            <a:r>
              <a:rPr lang="en-US" dirty="0">
                <a:solidFill>
                  <a:srgbClr val="095A65"/>
                </a:solidFill>
                <a:latin typeface="Calibri Light" charset="0"/>
                <a:ea typeface="Calibri Light" charset="0"/>
                <a:cs typeface="Calibri Light" charset="0"/>
              </a:rPr>
              <a:t> IT personnel as </a:t>
            </a:r>
            <a:r>
              <a:rPr lang="en-US" dirty="0" err="1">
                <a:solidFill>
                  <a:srgbClr val="095A65"/>
                </a:solidFill>
                <a:latin typeface="Calibri Light" charset="0"/>
                <a:ea typeface="Calibri Light" charset="0"/>
                <a:cs typeface="Calibri Light" charset="0"/>
              </a:rPr>
              <a:t>backstoppers</a:t>
            </a:r>
            <a:endParaRPr lang="en-US" dirty="0">
              <a:solidFill>
                <a:srgbClr val="095A65"/>
              </a:solidFill>
              <a:latin typeface="Calibri Light" charset="0"/>
              <a:ea typeface="Calibri Light" charset="0"/>
              <a:cs typeface="Calibri Light" charset="0"/>
            </a:endParaRPr>
          </a:p>
        </p:txBody>
      </p:sp>
      <p:sp>
        <p:nvSpPr>
          <p:cNvPr id="19" name="Textfeld 18"/>
          <p:cNvSpPr txBox="1"/>
          <p:nvPr/>
        </p:nvSpPr>
        <p:spPr>
          <a:xfrm>
            <a:off x="480000" y="256009"/>
            <a:ext cx="11234738" cy="1200329"/>
          </a:xfrm>
          <a:prstGeom prst="rect">
            <a:avLst/>
          </a:prstGeom>
          <a:noFill/>
        </p:spPr>
        <p:txBody>
          <a:bodyPr wrap="square" rtlCol="0">
            <a:spAutoFit/>
          </a:bodyPr>
          <a:lstStyle/>
          <a:p>
            <a:pPr algn="ctr"/>
            <a:r>
              <a:rPr lang="de-DE" sz="3600" dirty="0">
                <a:solidFill>
                  <a:schemeClr val="bg1"/>
                </a:solidFill>
                <a:latin typeface="Calibri Light" charset="0"/>
                <a:ea typeface="Calibri Light" charset="0"/>
                <a:cs typeface="Calibri Light" charset="0"/>
              </a:rPr>
              <a:t>Nepal</a:t>
            </a:r>
            <a:r>
              <a:rPr lang="de-DE" sz="3600" dirty="0">
                <a:solidFill>
                  <a:schemeClr val="bg1"/>
                </a:solidFill>
                <a:latin typeface="Calibri" charset="0"/>
                <a:ea typeface="Calibri" charset="0"/>
                <a:cs typeface="Calibri" charset="0"/>
              </a:rPr>
              <a:t/>
            </a:r>
            <a:br>
              <a:rPr lang="de-DE" sz="3600" dirty="0">
                <a:solidFill>
                  <a:schemeClr val="bg1"/>
                </a:solidFill>
                <a:latin typeface="Calibri" charset="0"/>
                <a:ea typeface="Calibri" charset="0"/>
                <a:cs typeface="Calibri" charset="0"/>
              </a:rPr>
            </a:br>
            <a:r>
              <a:rPr lang="de-DE" dirty="0">
                <a:solidFill>
                  <a:schemeClr val="bg1"/>
                </a:solidFill>
                <a:latin typeface="Calibri" charset="0"/>
                <a:ea typeface="Calibri" charset="0"/>
                <a:cs typeface="Calibri" charset="0"/>
              </a:rPr>
              <a:t>Operational </a:t>
            </a:r>
            <a:r>
              <a:rPr lang="de-DE" dirty="0" err="1">
                <a:solidFill>
                  <a:schemeClr val="bg1"/>
                </a:solidFill>
                <a:latin typeface="Calibri" charset="0"/>
                <a:ea typeface="Calibri" charset="0"/>
                <a:cs typeface="Calibri" charset="0"/>
              </a:rPr>
              <a:t>numbers</a:t>
            </a:r>
            <a:r>
              <a:rPr lang="de-DE" dirty="0">
                <a:solidFill>
                  <a:schemeClr val="bg1"/>
                </a:solidFill>
                <a:latin typeface="Calibri" charset="0"/>
                <a:ea typeface="Calibri" charset="0"/>
                <a:cs typeface="Calibri" charset="0"/>
              </a:rPr>
              <a:t> – </a:t>
            </a:r>
            <a:r>
              <a:rPr lang="de-DE" dirty="0" err="1">
                <a:solidFill>
                  <a:schemeClr val="bg1"/>
                </a:solidFill>
                <a:latin typeface="Calibri" charset="0"/>
                <a:ea typeface="Calibri" charset="0"/>
                <a:cs typeface="Calibri" charset="0"/>
              </a:rPr>
              <a:t>first</a:t>
            </a:r>
            <a:r>
              <a:rPr lang="de-DE" dirty="0">
                <a:solidFill>
                  <a:schemeClr val="bg1"/>
                </a:solidFill>
                <a:latin typeface="Calibri" charset="0"/>
                <a:ea typeface="Calibri" charset="0"/>
                <a:cs typeface="Calibri" charset="0"/>
              </a:rPr>
              <a:t> </a:t>
            </a:r>
            <a:r>
              <a:rPr lang="de-DE" dirty="0" err="1">
                <a:solidFill>
                  <a:schemeClr val="bg1"/>
                </a:solidFill>
                <a:latin typeface="Calibri" charset="0"/>
                <a:ea typeface="Calibri" charset="0"/>
                <a:cs typeface="Calibri" charset="0"/>
              </a:rPr>
              <a:t>application</a:t>
            </a:r>
            <a:r>
              <a:rPr lang="de-DE" dirty="0">
                <a:solidFill>
                  <a:schemeClr val="bg1"/>
                </a:solidFill>
                <a:latin typeface="Calibri" charset="0"/>
                <a:ea typeface="Calibri" charset="0"/>
                <a:cs typeface="Calibri" charset="0"/>
              </a:rPr>
              <a:t> </a:t>
            </a:r>
            <a:r>
              <a:rPr lang="de-DE" dirty="0" err="1">
                <a:solidFill>
                  <a:schemeClr val="bg1"/>
                </a:solidFill>
                <a:latin typeface="Calibri" charset="0"/>
                <a:ea typeface="Calibri" charset="0"/>
                <a:cs typeface="Calibri" charset="0"/>
              </a:rPr>
              <a:t>adjustments</a:t>
            </a:r>
            <a:r>
              <a:rPr lang="de-DE" dirty="0">
                <a:solidFill>
                  <a:schemeClr val="bg1"/>
                </a:solidFill>
                <a:latin typeface="Calibri" charset="0"/>
                <a:ea typeface="Calibri" charset="0"/>
                <a:cs typeface="Calibri" charset="0"/>
              </a:rPr>
              <a:t> in 2013, </a:t>
            </a:r>
            <a:r>
              <a:rPr lang="de-DE" dirty="0" err="1">
                <a:solidFill>
                  <a:schemeClr val="bg1"/>
                </a:solidFill>
                <a:latin typeface="Calibri" charset="0"/>
                <a:ea typeface="Calibri" charset="0"/>
                <a:cs typeface="Calibri" charset="0"/>
              </a:rPr>
              <a:t>operations</a:t>
            </a:r>
            <a:r>
              <a:rPr lang="de-DE" dirty="0">
                <a:solidFill>
                  <a:schemeClr val="bg1"/>
                </a:solidFill>
                <a:latin typeface="Calibri" charset="0"/>
                <a:ea typeface="Calibri" charset="0"/>
                <a:cs typeface="Calibri" charset="0"/>
              </a:rPr>
              <a:t> </a:t>
            </a:r>
            <a:r>
              <a:rPr lang="de-DE" dirty="0" err="1">
                <a:solidFill>
                  <a:schemeClr val="bg1"/>
                </a:solidFill>
                <a:latin typeface="Calibri" charset="0"/>
                <a:ea typeface="Calibri" charset="0"/>
                <a:cs typeface="Calibri" charset="0"/>
              </a:rPr>
              <a:t>since</a:t>
            </a:r>
            <a:r>
              <a:rPr lang="de-DE" dirty="0">
                <a:solidFill>
                  <a:schemeClr val="bg1"/>
                </a:solidFill>
                <a:latin typeface="Calibri" charset="0"/>
                <a:ea typeface="Calibri" charset="0"/>
                <a:cs typeface="Calibri" charset="0"/>
              </a:rPr>
              <a:t> 2016</a:t>
            </a:r>
          </a:p>
          <a:p>
            <a:pPr algn="ctr"/>
            <a:endParaRPr lang="en-GB" dirty="0">
              <a:solidFill>
                <a:schemeClr val="bg1"/>
              </a:solidFill>
              <a:latin typeface="Calibri" charset="0"/>
              <a:ea typeface="Calibri" charset="0"/>
              <a:cs typeface="Calibri" charset="0"/>
            </a:endParaRPr>
          </a:p>
        </p:txBody>
      </p:sp>
    </p:spTree>
    <p:extLst>
      <p:ext uri="{BB962C8B-B14F-4D97-AF65-F5344CB8AC3E}">
        <p14:creationId xmlns:p14="http://schemas.microsoft.com/office/powerpoint/2010/main" val="1094271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fld id="{DCD9F9BF-D269-4020-816F-460E917B7A74}" type="datetime1">
              <a:rPr lang="en-GB" noProof="0" smtClean="0"/>
              <a:t>15/08/2019</a:t>
            </a:fld>
            <a:endParaRPr lang="en-GB" noProof="0"/>
          </a:p>
        </p:txBody>
      </p:sp>
      <p:sp>
        <p:nvSpPr>
          <p:cNvPr id="5" name="Fußzeilenplatzhalter 4"/>
          <p:cNvSpPr>
            <a:spLocks noGrp="1"/>
          </p:cNvSpPr>
          <p:nvPr>
            <p:ph type="ftr" sz="quarter" idx="15"/>
          </p:nvPr>
        </p:nvSpPr>
        <p:spPr>
          <a:xfrm>
            <a:off x="1392992" y="6580588"/>
            <a:ext cx="3928516" cy="277412"/>
          </a:xfrm>
        </p:spPr>
        <p:txBody>
          <a:bodyPr/>
          <a:lstStyle/>
          <a:p>
            <a:r>
              <a:rPr lang="en-GB" dirty="0">
                <a:latin typeface="Calibri" panose="020F0502020204030204" pitchFamily="34" charset="0"/>
                <a:cs typeface="Calibri" panose="020F0502020204030204" pitchFamily="34" charset="0"/>
              </a:rPr>
              <a:t>A global good for Universal Health Coverage (UHC) </a:t>
            </a:r>
          </a:p>
        </p:txBody>
      </p:sp>
      <p:sp>
        <p:nvSpPr>
          <p:cNvPr id="6" name="Foliennummernplatzhalter 5"/>
          <p:cNvSpPr>
            <a:spLocks noGrp="1"/>
          </p:cNvSpPr>
          <p:nvPr>
            <p:ph type="sldNum" sz="quarter" idx="16"/>
          </p:nvPr>
        </p:nvSpPr>
        <p:spPr/>
        <p:txBody>
          <a:bodyPr/>
          <a:lstStyle/>
          <a:p>
            <a:fld id="{A74CE0EA-F3B5-4684-BA10-C594598FDB9C}" type="slidenum">
              <a:rPr lang="en-GB" noProof="0" smtClean="0"/>
              <a:pPr/>
              <a:t>19</a:t>
            </a:fld>
            <a:endParaRPr lang="en-GB" noProof="0"/>
          </a:p>
        </p:txBody>
      </p:sp>
      <p:pic>
        <p:nvPicPr>
          <p:cNvPr id="9" name="Bild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8381" y="511025"/>
            <a:ext cx="1519886" cy="508306"/>
          </a:xfrm>
          <a:prstGeom prst="rect">
            <a:avLst/>
          </a:prstGeom>
        </p:spPr>
      </p:pic>
      <p:pic>
        <p:nvPicPr>
          <p:cNvPr id="10"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9524" y="445708"/>
            <a:ext cx="532543" cy="532543"/>
          </a:xfrm>
          <a:prstGeom prst="rect">
            <a:avLst/>
          </a:prstGeom>
        </p:spPr>
      </p:pic>
      <p:sp>
        <p:nvSpPr>
          <p:cNvPr id="21" name="Rechteck 20"/>
          <p:cNvSpPr/>
          <p:nvPr/>
        </p:nvSpPr>
        <p:spPr>
          <a:xfrm flipV="1">
            <a:off x="0" y="-33337"/>
            <a:ext cx="12192000" cy="1514007"/>
          </a:xfrm>
          <a:prstGeom prst="rect">
            <a:avLst/>
          </a:prstGeom>
          <a:solidFill>
            <a:srgbClr val="095A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Content Placeholder 6"/>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l="1041" t="21670" r="-1041" b="1317"/>
          <a:stretch/>
        </p:blipFill>
        <p:spPr>
          <a:xfrm>
            <a:off x="1529925" y="1505223"/>
            <a:ext cx="8542016" cy="5194394"/>
          </a:xfrm>
        </p:spPr>
      </p:pic>
      <p:sp>
        <p:nvSpPr>
          <p:cNvPr id="13" name="TextBox 12"/>
          <p:cNvSpPr txBox="1"/>
          <p:nvPr/>
        </p:nvSpPr>
        <p:spPr>
          <a:xfrm>
            <a:off x="8086392" y="2364785"/>
            <a:ext cx="1513299"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95A65"/>
                </a:solidFill>
                <a:effectLst/>
                <a:uLnTx/>
                <a:uFillTx/>
                <a:latin typeface="Calibri" panose="020F0502020204030204"/>
                <a:ea typeface="+mn-ea"/>
                <a:cs typeface="+mn-cs"/>
              </a:rPr>
              <a:t>Central Server</a:t>
            </a:r>
            <a:br>
              <a:rPr kumimoji="0" lang="en-US" b="0" i="0" u="none" strike="noStrike" kern="1200" cap="none" spc="0" normalizeH="0" baseline="0" noProof="0" dirty="0">
                <a:ln>
                  <a:noFill/>
                </a:ln>
                <a:solidFill>
                  <a:srgbClr val="095A65"/>
                </a:solidFill>
                <a:effectLst/>
                <a:uLnTx/>
                <a:uFillTx/>
                <a:latin typeface="Calibri" panose="020F0502020204030204"/>
                <a:ea typeface="+mn-ea"/>
                <a:cs typeface="+mn-cs"/>
              </a:rPr>
            </a:br>
            <a:r>
              <a:rPr kumimoji="0" lang="en-US" b="0" i="0" u="none" strike="noStrike" kern="1200" cap="none" spc="0" normalizeH="0" baseline="0" noProof="0" dirty="0">
                <a:ln>
                  <a:noFill/>
                </a:ln>
                <a:solidFill>
                  <a:srgbClr val="095A65"/>
                </a:solidFill>
                <a:effectLst/>
                <a:uLnTx/>
                <a:uFillTx/>
                <a:latin typeface="Calibri" panose="020F0502020204030204"/>
                <a:ea typeface="+mn-ea"/>
                <a:cs typeface="+mn-cs"/>
              </a:rPr>
              <a:t>(Kathmandu)</a:t>
            </a:r>
          </a:p>
        </p:txBody>
      </p:sp>
      <p:pic>
        <p:nvPicPr>
          <p:cNvPr id="2" name="Bild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6784" y="2708627"/>
            <a:ext cx="1367721" cy="1367721"/>
          </a:xfrm>
          <a:prstGeom prst="rect">
            <a:avLst/>
          </a:prstGeom>
        </p:spPr>
      </p:pic>
      <p:cxnSp>
        <p:nvCxnSpPr>
          <p:cNvPr id="14" name="Straight Connector 18"/>
          <p:cNvCxnSpPr/>
          <p:nvPr/>
        </p:nvCxnSpPr>
        <p:spPr>
          <a:xfrm flipV="1">
            <a:off x="6857235" y="2743200"/>
            <a:ext cx="1252444" cy="2016701"/>
          </a:xfrm>
          <a:prstGeom prst="line">
            <a:avLst/>
          </a:prstGeom>
          <a:ln w="25400">
            <a:solidFill>
              <a:srgbClr val="095A65"/>
            </a:solidFill>
          </a:ln>
        </p:spPr>
        <p:style>
          <a:lnRef idx="1">
            <a:schemeClr val="accent1"/>
          </a:lnRef>
          <a:fillRef idx="0">
            <a:schemeClr val="accent1"/>
          </a:fillRef>
          <a:effectRef idx="0">
            <a:schemeClr val="accent1"/>
          </a:effectRef>
          <a:fontRef idx="minor">
            <a:schemeClr val="tx1"/>
          </a:fontRef>
        </p:style>
      </p:cxnSp>
      <p:sp>
        <p:nvSpPr>
          <p:cNvPr id="16" name="Rectangle 14"/>
          <p:cNvSpPr/>
          <p:nvPr/>
        </p:nvSpPr>
        <p:spPr>
          <a:xfrm>
            <a:off x="479425" y="4806896"/>
            <a:ext cx="237758" cy="222419"/>
          </a:xfrm>
          <a:prstGeom prst="rect">
            <a:avLst/>
          </a:prstGeom>
          <a:solidFill>
            <a:srgbClr val="33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Rectangle 15"/>
          <p:cNvSpPr/>
          <p:nvPr/>
        </p:nvSpPr>
        <p:spPr>
          <a:xfrm>
            <a:off x="479425" y="5219011"/>
            <a:ext cx="237758" cy="222419"/>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TextBox 16"/>
          <p:cNvSpPr txBox="1"/>
          <p:nvPr/>
        </p:nvSpPr>
        <p:spPr>
          <a:xfrm>
            <a:off x="762702" y="4778431"/>
            <a:ext cx="218553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95A65"/>
                </a:solidFill>
                <a:effectLst/>
                <a:uLnTx/>
                <a:uFillTx/>
                <a:latin typeface="Calibri" panose="020F0502020204030204"/>
                <a:ea typeface="+mn-ea"/>
                <a:cs typeface="+mn-cs"/>
              </a:rPr>
              <a:t>Districts where SHI is active</a:t>
            </a:r>
          </a:p>
        </p:txBody>
      </p:sp>
      <p:sp>
        <p:nvSpPr>
          <p:cNvPr id="20" name="TextBox 17"/>
          <p:cNvSpPr txBox="1"/>
          <p:nvPr/>
        </p:nvSpPr>
        <p:spPr>
          <a:xfrm>
            <a:off x="762702" y="5184732"/>
            <a:ext cx="157254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95A65"/>
                </a:solidFill>
                <a:effectLst/>
                <a:uLnTx/>
                <a:uFillTx/>
                <a:latin typeface="Calibri" panose="020F0502020204030204"/>
                <a:ea typeface="+mn-ea"/>
                <a:cs typeface="+mn-cs"/>
              </a:rPr>
              <a:t>Remaining districts</a:t>
            </a:r>
          </a:p>
        </p:txBody>
      </p:sp>
      <p:sp>
        <p:nvSpPr>
          <p:cNvPr id="22" name="Rectangle 19"/>
          <p:cNvSpPr/>
          <p:nvPr/>
        </p:nvSpPr>
        <p:spPr>
          <a:xfrm>
            <a:off x="479425" y="5645902"/>
            <a:ext cx="237758" cy="222419"/>
          </a:xfrm>
          <a:prstGeom prst="rect">
            <a:avLst/>
          </a:prstGeom>
          <a:solidFill>
            <a:srgbClr val="669933"/>
          </a:solidFill>
          <a:ln w="28575">
            <a:solidFill>
              <a:srgbClr val="FF8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TextBox 20"/>
          <p:cNvSpPr txBox="1"/>
          <p:nvPr/>
        </p:nvSpPr>
        <p:spPr>
          <a:xfrm>
            <a:off x="762702" y="5611623"/>
            <a:ext cx="189032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95A65"/>
                </a:solidFill>
                <a:effectLst/>
                <a:uLnTx/>
                <a:uFillTx/>
                <a:latin typeface="Calibri" panose="020F0502020204030204"/>
                <a:ea typeface="+mn-ea"/>
                <a:cs typeface="+mn-cs"/>
              </a:rPr>
              <a:t>HIB Office - Kathmandu</a:t>
            </a:r>
          </a:p>
        </p:txBody>
      </p:sp>
      <p:sp>
        <p:nvSpPr>
          <p:cNvPr id="19" name="Textfeld 18"/>
          <p:cNvSpPr txBox="1"/>
          <p:nvPr/>
        </p:nvSpPr>
        <p:spPr>
          <a:xfrm>
            <a:off x="13672" y="146511"/>
            <a:ext cx="11234738" cy="1200329"/>
          </a:xfrm>
          <a:prstGeom prst="rect">
            <a:avLst/>
          </a:prstGeom>
          <a:noFill/>
        </p:spPr>
        <p:txBody>
          <a:bodyPr wrap="square" rtlCol="0">
            <a:spAutoFit/>
          </a:bodyPr>
          <a:lstStyle/>
          <a:p>
            <a:pPr algn="ctr"/>
            <a:r>
              <a:rPr lang="de-DE" sz="3600" dirty="0">
                <a:solidFill>
                  <a:schemeClr val="bg1"/>
                </a:solidFill>
                <a:latin typeface="Calibri Light" charset="0"/>
                <a:ea typeface="Calibri Light" charset="0"/>
                <a:cs typeface="Calibri Light" charset="0"/>
              </a:rPr>
              <a:t>Nepal</a:t>
            </a:r>
            <a:r>
              <a:rPr lang="de-DE" sz="3600" dirty="0">
                <a:solidFill>
                  <a:schemeClr val="bg1"/>
                </a:solidFill>
                <a:latin typeface="Calibri" charset="0"/>
                <a:ea typeface="Calibri" charset="0"/>
                <a:cs typeface="Calibri" charset="0"/>
              </a:rPr>
              <a:t/>
            </a:r>
            <a:br>
              <a:rPr lang="de-DE" sz="3600" dirty="0">
                <a:solidFill>
                  <a:schemeClr val="bg1"/>
                </a:solidFill>
                <a:latin typeface="Calibri" charset="0"/>
                <a:ea typeface="Calibri" charset="0"/>
                <a:cs typeface="Calibri" charset="0"/>
              </a:rPr>
            </a:br>
            <a:r>
              <a:rPr lang="de-DE" dirty="0">
                <a:solidFill>
                  <a:schemeClr val="bg1"/>
                </a:solidFill>
                <a:latin typeface="Calibri" charset="0"/>
                <a:ea typeface="Calibri" charset="0"/>
                <a:cs typeface="Calibri" charset="0"/>
              </a:rPr>
              <a:t>National roll-out: </a:t>
            </a:r>
            <a:r>
              <a:rPr lang="en-US" dirty="0">
                <a:solidFill>
                  <a:schemeClr val="bg1"/>
                </a:solidFill>
                <a:latin typeface="Calibri" charset="0"/>
                <a:ea typeface="Calibri" charset="0"/>
                <a:cs typeface="Calibri" charset="0"/>
              </a:rPr>
              <a:t>42 districts out of 77</a:t>
            </a:r>
            <a:endParaRPr lang="de-DE" dirty="0">
              <a:solidFill>
                <a:schemeClr val="bg1"/>
              </a:solidFill>
              <a:latin typeface="Calibri" charset="0"/>
              <a:ea typeface="Calibri" charset="0"/>
              <a:cs typeface="Calibri" charset="0"/>
            </a:endParaRPr>
          </a:p>
          <a:p>
            <a:pPr algn="ctr"/>
            <a:endParaRPr lang="en-GB" dirty="0">
              <a:solidFill>
                <a:schemeClr val="bg1"/>
              </a:solidFill>
              <a:latin typeface="Calibri" charset="0"/>
              <a:ea typeface="Calibri" charset="0"/>
              <a:cs typeface="Calibri" charset="0"/>
            </a:endParaRPr>
          </a:p>
        </p:txBody>
      </p:sp>
    </p:spTree>
    <p:extLst>
      <p:ext uri="{BB962C8B-B14F-4D97-AF65-F5344CB8AC3E}">
        <p14:creationId xmlns:p14="http://schemas.microsoft.com/office/powerpoint/2010/main" val="367500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0" y="1525644"/>
            <a:ext cx="12192000" cy="1007697"/>
          </a:xfrm>
          <a:prstGeom prst="rect">
            <a:avLst/>
          </a:prstGeom>
          <a:solidFill>
            <a:srgbClr val="095A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Datumsplatzhalter 3"/>
          <p:cNvSpPr>
            <a:spLocks noGrp="1"/>
          </p:cNvSpPr>
          <p:nvPr>
            <p:ph type="dt" sz="half" idx="14"/>
          </p:nvPr>
        </p:nvSpPr>
        <p:spPr/>
        <p:txBody>
          <a:bodyPr/>
          <a:lstStyle/>
          <a:p>
            <a:fld id="{DCD9F9BF-D269-4020-816F-460E917B7A74}" type="datetime1">
              <a:rPr lang="en-GB" noProof="0" smtClean="0"/>
              <a:t>15/08/2019</a:t>
            </a:fld>
            <a:endParaRPr lang="en-GB" noProof="0"/>
          </a:p>
        </p:txBody>
      </p:sp>
      <p:sp>
        <p:nvSpPr>
          <p:cNvPr id="5" name="Fußzeilenplatzhalter 4"/>
          <p:cNvSpPr>
            <a:spLocks noGrp="1"/>
          </p:cNvSpPr>
          <p:nvPr>
            <p:ph type="ftr" sz="quarter" idx="15"/>
          </p:nvPr>
        </p:nvSpPr>
        <p:spPr>
          <a:xfrm>
            <a:off x="1392992" y="6580588"/>
            <a:ext cx="3928516" cy="277412"/>
          </a:xfrm>
        </p:spPr>
        <p:txBody>
          <a:bodyPr/>
          <a:lstStyle/>
          <a:p>
            <a:r>
              <a:rPr lang="en-GB"/>
              <a:t>A global good for Universal Health Coverage (UHC) </a:t>
            </a:r>
            <a:endParaRPr lang="en-GB" dirty="0"/>
          </a:p>
        </p:txBody>
      </p:sp>
      <p:sp>
        <p:nvSpPr>
          <p:cNvPr id="6" name="Foliennummernplatzhalter 5"/>
          <p:cNvSpPr>
            <a:spLocks noGrp="1"/>
          </p:cNvSpPr>
          <p:nvPr>
            <p:ph type="sldNum" sz="quarter" idx="16"/>
          </p:nvPr>
        </p:nvSpPr>
        <p:spPr/>
        <p:txBody>
          <a:bodyPr/>
          <a:lstStyle/>
          <a:p>
            <a:fld id="{A74CE0EA-F3B5-4684-BA10-C594598FDB9C}" type="slidenum">
              <a:rPr lang="en-GB" noProof="0" smtClean="0"/>
              <a:pPr/>
              <a:t>2</a:t>
            </a:fld>
            <a:endParaRPr lang="en-GB" noProof="0"/>
          </a:p>
        </p:txBody>
      </p:sp>
      <p:pic>
        <p:nvPicPr>
          <p:cNvPr id="9" name="Bild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8381" y="511025"/>
            <a:ext cx="1519886" cy="508306"/>
          </a:xfrm>
          <a:prstGeom prst="rect">
            <a:avLst/>
          </a:prstGeom>
        </p:spPr>
      </p:pic>
      <p:pic>
        <p:nvPicPr>
          <p:cNvPr id="10"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9524" y="445708"/>
            <a:ext cx="532543" cy="532543"/>
          </a:xfrm>
          <a:prstGeom prst="rect">
            <a:avLst/>
          </a:prstGeom>
        </p:spPr>
      </p:pic>
      <p:sp>
        <p:nvSpPr>
          <p:cNvPr id="19" name="Textfeld 18"/>
          <p:cNvSpPr txBox="1"/>
          <p:nvPr/>
        </p:nvSpPr>
        <p:spPr>
          <a:xfrm>
            <a:off x="469265" y="1617083"/>
            <a:ext cx="11234738" cy="861774"/>
          </a:xfrm>
          <a:prstGeom prst="rect">
            <a:avLst/>
          </a:prstGeom>
          <a:noFill/>
        </p:spPr>
        <p:txBody>
          <a:bodyPr wrap="square" rtlCol="0">
            <a:spAutoFit/>
          </a:bodyPr>
          <a:lstStyle/>
          <a:p>
            <a:pPr algn="ctr"/>
            <a:r>
              <a:rPr lang="en-GB" sz="3600" dirty="0">
                <a:solidFill>
                  <a:schemeClr val="bg1"/>
                </a:solidFill>
                <a:latin typeface="Calibri Light" charset="0"/>
                <a:ea typeface="Calibri Light" charset="0"/>
                <a:cs typeface="Calibri Light" charset="0"/>
              </a:rPr>
              <a:t>CONTENT</a:t>
            </a:r>
          </a:p>
          <a:p>
            <a:pPr algn="ctr"/>
            <a:r>
              <a:rPr lang="en-GB" sz="1400" dirty="0">
                <a:solidFill>
                  <a:schemeClr val="bg1"/>
                </a:solidFill>
                <a:latin typeface="Calibri" charset="0"/>
                <a:ea typeface="Calibri" charset="0"/>
                <a:cs typeface="Calibri" charset="0"/>
              </a:rPr>
              <a:t>openIMIS </a:t>
            </a:r>
            <a:endParaRPr lang="en-GB" sz="3600" dirty="0">
              <a:solidFill>
                <a:schemeClr val="bg1"/>
              </a:solidFill>
              <a:latin typeface="Calibri Light" charset="0"/>
              <a:ea typeface="Calibri Light" charset="0"/>
              <a:cs typeface="Calibri Light" charset="0"/>
            </a:endParaRPr>
          </a:p>
        </p:txBody>
      </p:sp>
      <p:sp>
        <p:nvSpPr>
          <p:cNvPr id="15" name="Text Placeholder 6"/>
          <p:cNvSpPr>
            <a:spLocks noGrp="1"/>
          </p:cNvSpPr>
          <p:nvPr>
            <p:ph type="body" sz="quarter" idx="4294967295"/>
          </p:nvPr>
        </p:nvSpPr>
        <p:spPr>
          <a:xfrm>
            <a:off x="875000" y="2934393"/>
            <a:ext cx="6677495" cy="3386194"/>
          </a:xfrm>
          <a:prstGeom prst="rect">
            <a:avLst/>
          </a:prstGeom>
        </p:spPr>
        <p:txBody>
          <a:bodyPr/>
          <a:lstStyle/>
          <a:p>
            <a:pPr algn="r"/>
            <a:r>
              <a:rPr lang="en-GB" sz="1800" dirty="0">
                <a:solidFill>
                  <a:srgbClr val="006666"/>
                </a:solidFill>
              </a:rPr>
              <a:t>Overview: Health Financing    01    </a:t>
            </a:r>
          </a:p>
          <a:p>
            <a:pPr algn="r"/>
            <a:r>
              <a:rPr lang="en-GB" sz="1800" dirty="0">
                <a:solidFill>
                  <a:srgbClr val="006666"/>
                </a:solidFill>
              </a:rPr>
              <a:t>WHO Classification of Digital Health Atlas    02    </a:t>
            </a:r>
          </a:p>
          <a:p>
            <a:pPr algn="r"/>
            <a:r>
              <a:rPr lang="en-US" sz="1800" dirty="0">
                <a:solidFill>
                  <a:srgbClr val="32757E"/>
                </a:solidFill>
                <a:ea typeface="Calibri Light" charset="0"/>
                <a:cs typeface="Calibri Light" charset="0"/>
              </a:rPr>
              <a:t>Brief overview of </a:t>
            </a:r>
            <a:r>
              <a:rPr lang="en-US" sz="1800" dirty="0" smtClean="0">
                <a:solidFill>
                  <a:srgbClr val="32757E"/>
                </a:solidFill>
                <a:ea typeface="Calibri Light" charset="0"/>
                <a:cs typeface="Calibri Light" charset="0"/>
              </a:rPr>
              <a:t>openIMIS</a:t>
            </a:r>
            <a:r>
              <a:rPr lang="en-GB" sz="1800" dirty="0" smtClean="0">
                <a:solidFill>
                  <a:srgbClr val="006666"/>
                </a:solidFill>
              </a:rPr>
              <a:t>    03    </a:t>
            </a:r>
            <a:endParaRPr lang="en-GB" sz="1800" dirty="0">
              <a:solidFill>
                <a:srgbClr val="006666"/>
              </a:solidFill>
            </a:endParaRPr>
          </a:p>
          <a:p>
            <a:pPr algn="r"/>
            <a:r>
              <a:rPr lang="en-GB" sz="1800" dirty="0">
                <a:solidFill>
                  <a:srgbClr val="006666"/>
                </a:solidFill>
              </a:rPr>
              <a:t>Country Cases    </a:t>
            </a:r>
            <a:r>
              <a:rPr lang="en-GB" sz="1800" dirty="0" smtClean="0">
                <a:solidFill>
                  <a:srgbClr val="006666"/>
                </a:solidFill>
              </a:rPr>
              <a:t>04    </a:t>
            </a:r>
            <a:endParaRPr lang="en-GB" sz="1800" dirty="0">
              <a:solidFill>
                <a:srgbClr val="006666"/>
              </a:solidFill>
            </a:endParaRPr>
          </a:p>
          <a:p>
            <a:pPr algn="r"/>
            <a:r>
              <a:rPr lang="en-GB" sz="1800" dirty="0">
                <a:solidFill>
                  <a:srgbClr val="006666"/>
                </a:solidFill>
              </a:rPr>
              <a:t>Implementation steps    </a:t>
            </a:r>
            <a:r>
              <a:rPr lang="en-GB" sz="1800" dirty="0" smtClean="0">
                <a:solidFill>
                  <a:srgbClr val="006666"/>
                </a:solidFill>
              </a:rPr>
              <a:t>05    </a:t>
            </a:r>
            <a:endParaRPr lang="en-GB" sz="1800" dirty="0">
              <a:solidFill>
                <a:srgbClr val="006666"/>
              </a:solidFill>
            </a:endParaRPr>
          </a:p>
          <a:p>
            <a:pPr algn="r"/>
            <a:r>
              <a:rPr lang="en-GB" sz="1800" dirty="0">
                <a:solidFill>
                  <a:srgbClr val="006666"/>
                </a:solidFill>
              </a:rPr>
              <a:t>Implementation challenges    </a:t>
            </a:r>
            <a:r>
              <a:rPr lang="en-GB" sz="1800" dirty="0" smtClean="0">
                <a:solidFill>
                  <a:srgbClr val="006666"/>
                </a:solidFill>
              </a:rPr>
              <a:t>06    </a:t>
            </a:r>
            <a:endParaRPr lang="en-GB" sz="1800" dirty="0">
              <a:solidFill>
                <a:srgbClr val="006666"/>
              </a:solidFill>
            </a:endParaRPr>
          </a:p>
          <a:p>
            <a:pPr algn="r"/>
            <a:r>
              <a:rPr lang="en-GB" sz="1800" dirty="0">
                <a:solidFill>
                  <a:srgbClr val="006666"/>
                </a:solidFill>
              </a:rPr>
              <a:t>Interoperability    </a:t>
            </a:r>
            <a:r>
              <a:rPr lang="en-GB" sz="1800" dirty="0" smtClean="0">
                <a:solidFill>
                  <a:srgbClr val="006666"/>
                </a:solidFill>
              </a:rPr>
              <a:t>07    </a:t>
            </a:r>
            <a:endParaRPr lang="en-GB" sz="1800" dirty="0">
              <a:solidFill>
                <a:srgbClr val="006666"/>
              </a:solidFill>
            </a:endParaRPr>
          </a:p>
          <a:p>
            <a:endParaRPr lang="en-GB" sz="2000" dirty="0">
              <a:solidFill>
                <a:srgbClr val="006666"/>
              </a:solidFill>
            </a:endParaRPr>
          </a:p>
        </p:txBody>
      </p:sp>
      <p:sp>
        <p:nvSpPr>
          <p:cNvPr id="11" name="Textfeld 10"/>
          <p:cNvSpPr txBox="1"/>
          <p:nvPr/>
        </p:nvSpPr>
        <p:spPr>
          <a:xfrm>
            <a:off x="9399525" y="468484"/>
            <a:ext cx="2306840" cy="593388"/>
          </a:xfrm>
          <a:prstGeom prst="rect">
            <a:avLst/>
          </a:prstGeom>
          <a:solidFill>
            <a:schemeClr val="bg1"/>
          </a:solidFill>
        </p:spPr>
        <p:txBody>
          <a:bodyPr wrap="square" rtlCol="0">
            <a:spAutoFit/>
          </a:bodyPr>
          <a:lstStyle/>
          <a:p>
            <a:endParaRPr lang="de-DE" dirty="0"/>
          </a:p>
        </p:txBody>
      </p:sp>
    </p:spTree>
    <p:extLst>
      <p:ext uri="{BB962C8B-B14F-4D97-AF65-F5344CB8AC3E}">
        <p14:creationId xmlns:p14="http://schemas.microsoft.com/office/powerpoint/2010/main" val="465270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fld id="{DCD9F9BF-D269-4020-816F-460E917B7A74}" type="datetime1">
              <a:rPr lang="en-GB" noProof="0" smtClean="0"/>
              <a:t>15/08/2019</a:t>
            </a:fld>
            <a:endParaRPr lang="en-GB" noProof="0"/>
          </a:p>
        </p:txBody>
      </p:sp>
      <p:sp>
        <p:nvSpPr>
          <p:cNvPr id="5" name="Fußzeilenplatzhalter 4"/>
          <p:cNvSpPr>
            <a:spLocks noGrp="1"/>
          </p:cNvSpPr>
          <p:nvPr>
            <p:ph type="ftr" sz="quarter" idx="15"/>
          </p:nvPr>
        </p:nvSpPr>
        <p:spPr>
          <a:xfrm>
            <a:off x="1392992" y="6580588"/>
            <a:ext cx="3928516" cy="277412"/>
          </a:xfrm>
        </p:spPr>
        <p:txBody>
          <a:bodyPr/>
          <a:lstStyle/>
          <a:p>
            <a:r>
              <a:rPr lang="en-GB" dirty="0">
                <a:latin typeface="Calibri" panose="020F0502020204030204" pitchFamily="34" charset="0"/>
                <a:cs typeface="Calibri" panose="020F0502020204030204" pitchFamily="34" charset="0"/>
              </a:rPr>
              <a:t>A global good for Universal Health Coverage (UHC) </a:t>
            </a:r>
          </a:p>
        </p:txBody>
      </p:sp>
      <p:sp>
        <p:nvSpPr>
          <p:cNvPr id="6" name="Foliennummernplatzhalter 5"/>
          <p:cNvSpPr>
            <a:spLocks noGrp="1"/>
          </p:cNvSpPr>
          <p:nvPr>
            <p:ph type="sldNum" sz="quarter" idx="16"/>
          </p:nvPr>
        </p:nvSpPr>
        <p:spPr/>
        <p:txBody>
          <a:bodyPr/>
          <a:lstStyle/>
          <a:p>
            <a:fld id="{A74CE0EA-F3B5-4684-BA10-C594598FDB9C}" type="slidenum">
              <a:rPr lang="en-GB" noProof="0" smtClean="0"/>
              <a:pPr/>
              <a:t>20</a:t>
            </a:fld>
            <a:endParaRPr lang="en-GB" noProof="0"/>
          </a:p>
        </p:txBody>
      </p:sp>
      <p:pic>
        <p:nvPicPr>
          <p:cNvPr id="9" name="Bild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8381" y="511025"/>
            <a:ext cx="1519886" cy="508306"/>
          </a:xfrm>
          <a:prstGeom prst="rect">
            <a:avLst/>
          </a:prstGeom>
        </p:spPr>
      </p:pic>
      <p:pic>
        <p:nvPicPr>
          <p:cNvPr id="10"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9524" y="445708"/>
            <a:ext cx="532543" cy="532543"/>
          </a:xfrm>
          <a:prstGeom prst="rect">
            <a:avLst/>
          </a:prstGeom>
        </p:spPr>
      </p:pic>
      <p:sp>
        <p:nvSpPr>
          <p:cNvPr id="21" name="Rechteck 20"/>
          <p:cNvSpPr/>
          <p:nvPr/>
        </p:nvSpPr>
        <p:spPr>
          <a:xfrm flipV="1">
            <a:off x="0" y="0"/>
            <a:ext cx="12192000" cy="1514007"/>
          </a:xfrm>
          <a:prstGeom prst="rect">
            <a:avLst/>
          </a:prstGeom>
          <a:solidFill>
            <a:srgbClr val="095A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975394" y="1953952"/>
            <a:ext cx="9095361" cy="4204356"/>
          </a:xfrm>
          <a:prstGeom prst="rect">
            <a:avLst/>
          </a:prstGeom>
        </p:spPr>
        <p:txBody>
          <a:bodyPr wrap="square">
            <a:spAutoFit/>
          </a:bodyPr>
          <a:lstStyle/>
          <a:p>
            <a:pPr marL="342900" indent="-342900">
              <a:lnSpc>
                <a:spcPct val="150000"/>
              </a:lnSpc>
              <a:buFont typeface="Wingdings" panose="05000000000000000000" pitchFamily="2" charset="2"/>
              <a:buChar char="§"/>
            </a:pPr>
            <a:r>
              <a:rPr lang="en-US" dirty="0">
                <a:solidFill>
                  <a:srgbClr val="095A65"/>
                </a:solidFill>
                <a:latin typeface="Calibri Light" charset="0"/>
                <a:ea typeface="Calibri Light" charset="0"/>
                <a:cs typeface="Calibri Light" charset="0"/>
              </a:rPr>
              <a:t>Single server setup in Kathmandu</a:t>
            </a:r>
          </a:p>
          <a:p>
            <a:pPr marL="342900" indent="-342900">
              <a:lnSpc>
                <a:spcPct val="150000"/>
              </a:lnSpc>
              <a:buFont typeface="Wingdings" panose="05000000000000000000" pitchFamily="2" charset="2"/>
              <a:buChar char="§"/>
            </a:pPr>
            <a:r>
              <a:rPr lang="en-US" dirty="0">
                <a:solidFill>
                  <a:srgbClr val="095A65"/>
                </a:solidFill>
                <a:latin typeface="Calibri Light" charset="0"/>
                <a:ea typeface="Calibri Light" charset="0"/>
                <a:cs typeface="Calibri Light" charset="0"/>
              </a:rPr>
              <a:t>Hosted in Government of Nepal’s Datacenter</a:t>
            </a:r>
          </a:p>
          <a:p>
            <a:pPr marL="342900" indent="-342900">
              <a:lnSpc>
                <a:spcPct val="150000"/>
              </a:lnSpc>
              <a:buFont typeface="Wingdings" panose="05000000000000000000" pitchFamily="2" charset="2"/>
              <a:buChar char="§"/>
            </a:pPr>
            <a:r>
              <a:rPr lang="en-US" dirty="0">
                <a:solidFill>
                  <a:srgbClr val="095A65"/>
                </a:solidFill>
                <a:latin typeface="Calibri Light" charset="0"/>
                <a:ea typeface="Calibri Light" charset="0"/>
                <a:cs typeface="Calibri Light" charset="0"/>
              </a:rPr>
              <a:t>Microsoft Windows Server</a:t>
            </a:r>
          </a:p>
          <a:p>
            <a:pPr marL="342900" indent="-342900">
              <a:lnSpc>
                <a:spcPct val="150000"/>
              </a:lnSpc>
              <a:buFont typeface="Wingdings" panose="05000000000000000000" pitchFamily="2" charset="2"/>
              <a:buChar char="§"/>
            </a:pPr>
            <a:r>
              <a:rPr lang="en-US" dirty="0">
                <a:solidFill>
                  <a:srgbClr val="095A65"/>
                </a:solidFill>
                <a:latin typeface="Calibri Light" charset="0"/>
                <a:ea typeface="Calibri Light" charset="0"/>
                <a:cs typeface="Calibri Light" charset="0"/>
              </a:rPr>
              <a:t>Database backup both on-site and off-site</a:t>
            </a:r>
          </a:p>
          <a:p>
            <a:pPr marL="342900" indent="-342900">
              <a:lnSpc>
                <a:spcPct val="150000"/>
              </a:lnSpc>
              <a:buFont typeface="Wingdings" panose="05000000000000000000" pitchFamily="2" charset="2"/>
              <a:buChar char="§"/>
            </a:pPr>
            <a:r>
              <a:rPr lang="en-US" dirty="0">
                <a:solidFill>
                  <a:srgbClr val="095A65"/>
                </a:solidFill>
                <a:latin typeface="Calibri Light" charset="0"/>
                <a:ea typeface="Calibri Light" charset="0"/>
                <a:cs typeface="Calibri Light" charset="0"/>
              </a:rPr>
              <a:t>Immediate upgrade plans: Mirrored server at Disaster Recovery Site</a:t>
            </a:r>
          </a:p>
          <a:p>
            <a:pPr marL="342900" indent="-342900">
              <a:lnSpc>
                <a:spcPct val="150000"/>
              </a:lnSpc>
              <a:buFont typeface="Wingdings" panose="05000000000000000000" pitchFamily="2" charset="2"/>
              <a:buChar char="§"/>
            </a:pPr>
            <a:r>
              <a:rPr lang="en-US" dirty="0">
                <a:solidFill>
                  <a:srgbClr val="095A65"/>
                </a:solidFill>
                <a:latin typeface="Calibri Light" charset="0"/>
                <a:ea typeface="Calibri Light" charset="0"/>
                <a:cs typeface="Calibri Light" charset="0"/>
              </a:rPr>
              <a:t>Outside of Kathmandu</a:t>
            </a:r>
          </a:p>
          <a:p>
            <a:pPr marL="342900" indent="-342900">
              <a:lnSpc>
                <a:spcPct val="150000"/>
              </a:lnSpc>
              <a:buFont typeface="Wingdings" panose="05000000000000000000" pitchFamily="2" charset="2"/>
              <a:buChar char="§"/>
            </a:pPr>
            <a:r>
              <a:rPr lang="en-US" dirty="0">
                <a:solidFill>
                  <a:srgbClr val="095A65"/>
                </a:solidFill>
                <a:latin typeface="Calibri Light" charset="0"/>
                <a:ea typeface="Calibri Light" charset="0"/>
                <a:cs typeface="Calibri Light" charset="0"/>
              </a:rPr>
              <a:t>Managed by Government of Nepal</a:t>
            </a:r>
          </a:p>
          <a:p>
            <a:pPr marL="342900" indent="-342900">
              <a:lnSpc>
                <a:spcPct val="150000"/>
              </a:lnSpc>
              <a:buFont typeface="Wingdings" panose="05000000000000000000" pitchFamily="2" charset="2"/>
              <a:buChar char="§"/>
            </a:pPr>
            <a:r>
              <a:rPr lang="en-US" dirty="0">
                <a:solidFill>
                  <a:srgbClr val="095A65"/>
                </a:solidFill>
                <a:latin typeface="Calibri Light" charset="0"/>
                <a:ea typeface="Calibri Light" charset="0"/>
                <a:cs typeface="Calibri Light" charset="0"/>
              </a:rPr>
              <a:t>Data Security</a:t>
            </a:r>
          </a:p>
          <a:p>
            <a:pPr marL="342900" indent="-342900">
              <a:lnSpc>
                <a:spcPct val="150000"/>
              </a:lnSpc>
              <a:buFont typeface="Wingdings" panose="05000000000000000000" pitchFamily="2" charset="2"/>
              <a:buChar char="§"/>
            </a:pPr>
            <a:r>
              <a:rPr lang="en-US" dirty="0">
                <a:solidFill>
                  <a:srgbClr val="095A65"/>
                </a:solidFill>
                <a:latin typeface="Calibri Light" charset="0"/>
                <a:ea typeface="Calibri Light" charset="0"/>
                <a:cs typeface="Calibri Light" charset="0"/>
              </a:rPr>
              <a:t>ALL insurance related information stored on server in Nepal</a:t>
            </a:r>
          </a:p>
          <a:p>
            <a:pPr marL="342900" indent="-342900">
              <a:lnSpc>
                <a:spcPct val="150000"/>
              </a:lnSpc>
              <a:buFont typeface="Wingdings" panose="05000000000000000000" pitchFamily="2" charset="2"/>
              <a:buChar char="§"/>
            </a:pPr>
            <a:r>
              <a:rPr lang="en-US" dirty="0">
                <a:solidFill>
                  <a:srgbClr val="095A65"/>
                </a:solidFill>
                <a:latin typeface="Calibri Light" charset="0"/>
                <a:ea typeface="Calibri Light" charset="0"/>
                <a:cs typeface="Calibri Light" charset="0"/>
              </a:rPr>
              <a:t>No external hosting</a:t>
            </a:r>
          </a:p>
        </p:txBody>
      </p:sp>
      <p:sp>
        <p:nvSpPr>
          <p:cNvPr id="19" name="Textfeld 18"/>
          <p:cNvSpPr txBox="1"/>
          <p:nvPr/>
        </p:nvSpPr>
        <p:spPr>
          <a:xfrm>
            <a:off x="326660" y="165013"/>
            <a:ext cx="11234738" cy="1200329"/>
          </a:xfrm>
          <a:prstGeom prst="rect">
            <a:avLst/>
          </a:prstGeom>
          <a:noFill/>
        </p:spPr>
        <p:txBody>
          <a:bodyPr wrap="square" rtlCol="0">
            <a:spAutoFit/>
          </a:bodyPr>
          <a:lstStyle/>
          <a:p>
            <a:pPr algn="ctr"/>
            <a:r>
              <a:rPr lang="de-DE" sz="3600" dirty="0">
                <a:solidFill>
                  <a:schemeClr val="bg1"/>
                </a:solidFill>
                <a:latin typeface="Calibri Light" charset="0"/>
                <a:ea typeface="Calibri Light" charset="0"/>
                <a:cs typeface="Calibri Light" charset="0"/>
              </a:rPr>
              <a:t>Nepal</a:t>
            </a:r>
            <a:r>
              <a:rPr lang="de-DE" sz="3600" dirty="0">
                <a:solidFill>
                  <a:schemeClr val="bg1"/>
                </a:solidFill>
                <a:latin typeface="Calibri" charset="0"/>
                <a:ea typeface="Calibri" charset="0"/>
                <a:cs typeface="Calibri" charset="0"/>
              </a:rPr>
              <a:t/>
            </a:r>
            <a:br>
              <a:rPr lang="de-DE" sz="3600" dirty="0">
                <a:solidFill>
                  <a:schemeClr val="bg1"/>
                </a:solidFill>
                <a:latin typeface="Calibri" charset="0"/>
                <a:ea typeface="Calibri" charset="0"/>
                <a:cs typeface="Calibri" charset="0"/>
              </a:rPr>
            </a:br>
            <a:r>
              <a:rPr lang="en-US" dirty="0">
                <a:solidFill>
                  <a:schemeClr val="bg1"/>
                </a:solidFill>
                <a:latin typeface="Calibri" charset="0"/>
                <a:ea typeface="Calibri" charset="0"/>
                <a:cs typeface="Calibri" charset="0"/>
              </a:rPr>
              <a:t>Implementation: Technical Setup</a:t>
            </a:r>
            <a:endParaRPr lang="de-DE" dirty="0">
              <a:solidFill>
                <a:schemeClr val="bg1"/>
              </a:solidFill>
              <a:latin typeface="Calibri" charset="0"/>
              <a:ea typeface="Calibri" charset="0"/>
              <a:cs typeface="Calibri" charset="0"/>
            </a:endParaRPr>
          </a:p>
          <a:p>
            <a:pPr algn="ctr"/>
            <a:endParaRPr lang="en-GB" dirty="0">
              <a:solidFill>
                <a:schemeClr val="bg1"/>
              </a:solidFill>
              <a:latin typeface="Calibri" charset="0"/>
              <a:ea typeface="Calibri" charset="0"/>
              <a:cs typeface="Calibri" charset="0"/>
            </a:endParaRPr>
          </a:p>
        </p:txBody>
      </p:sp>
    </p:spTree>
    <p:extLst>
      <p:ext uri="{BB962C8B-B14F-4D97-AF65-F5344CB8AC3E}">
        <p14:creationId xmlns:p14="http://schemas.microsoft.com/office/powerpoint/2010/main" val="180624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fld id="{DCD9F9BF-D269-4020-816F-460E917B7A74}" type="datetime1">
              <a:rPr lang="en-GB" noProof="0" smtClean="0"/>
              <a:t>15/08/2019</a:t>
            </a:fld>
            <a:endParaRPr lang="en-GB" noProof="0"/>
          </a:p>
        </p:txBody>
      </p:sp>
      <p:sp>
        <p:nvSpPr>
          <p:cNvPr id="5" name="Fußzeilenplatzhalter 4"/>
          <p:cNvSpPr>
            <a:spLocks noGrp="1"/>
          </p:cNvSpPr>
          <p:nvPr>
            <p:ph type="ftr" sz="quarter" idx="15"/>
          </p:nvPr>
        </p:nvSpPr>
        <p:spPr>
          <a:xfrm>
            <a:off x="1392992" y="6580588"/>
            <a:ext cx="3928516" cy="277412"/>
          </a:xfrm>
        </p:spPr>
        <p:txBody>
          <a:bodyPr/>
          <a:lstStyle/>
          <a:p>
            <a:r>
              <a:rPr lang="en-GB" dirty="0"/>
              <a:t>A </a:t>
            </a:r>
            <a:r>
              <a:rPr lang="en-GB" dirty="0">
                <a:latin typeface="Calibri" panose="020F0502020204030204" pitchFamily="34" charset="0"/>
                <a:cs typeface="Calibri" panose="020F0502020204030204" pitchFamily="34" charset="0"/>
              </a:rPr>
              <a:t>global</a:t>
            </a:r>
            <a:r>
              <a:rPr lang="en-GB" dirty="0"/>
              <a:t> good for Universal Health Coverage (UHC) </a:t>
            </a:r>
          </a:p>
        </p:txBody>
      </p:sp>
      <p:sp>
        <p:nvSpPr>
          <p:cNvPr id="6" name="Foliennummernplatzhalter 5"/>
          <p:cNvSpPr>
            <a:spLocks noGrp="1"/>
          </p:cNvSpPr>
          <p:nvPr>
            <p:ph type="sldNum" sz="quarter" idx="16"/>
          </p:nvPr>
        </p:nvSpPr>
        <p:spPr/>
        <p:txBody>
          <a:bodyPr/>
          <a:lstStyle/>
          <a:p>
            <a:fld id="{A74CE0EA-F3B5-4684-BA10-C594598FDB9C}" type="slidenum">
              <a:rPr lang="en-GB" noProof="0" smtClean="0"/>
              <a:pPr/>
              <a:t>21</a:t>
            </a:fld>
            <a:endParaRPr lang="en-GB" noProof="0"/>
          </a:p>
        </p:txBody>
      </p:sp>
      <p:pic>
        <p:nvPicPr>
          <p:cNvPr id="9" name="Bild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8381" y="511025"/>
            <a:ext cx="1519886" cy="508306"/>
          </a:xfrm>
          <a:prstGeom prst="rect">
            <a:avLst/>
          </a:prstGeom>
        </p:spPr>
      </p:pic>
      <p:pic>
        <p:nvPicPr>
          <p:cNvPr id="10"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9524" y="445708"/>
            <a:ext cx="532543" cy="532543"/>
          </a:xfrm>
          <a:prstGeom prst="rect">
            <a:avLst/>
          </a:prstGeom>
        </p:spPr>
      </p:pic>
      <p:sp>
        <p:nvSpPr>
          <p:cNvPr id="21" name="Rechteck 20"/>
          <p:cNvSpPr/>
          <p:nvPr/>
        </p:nvSpPr>
        <p:spPr>
          <a:xfrm flipV="1">
            <a:off x="0" y="0"/>
            <a:ext cx="12192000" cy="1514007"/>
          </a:xfrm>
          <a:prstGeom prst="rect">
            <a:avLst/>
          </a:prstGeom>
          <a:solidFill>
            <a:srgbClr val="095A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939436" y="1976902"/>
            <a:ext cx="10882861" cy="4204356"/>
          </a:xfrm>
          <a:prstGeom prst="rect">
            <a:avLst/>
          </a:prstGeom>
        </p:spPr>
        <p:txBody>
          <a:bodyPr wrap="square">
            <a:spAutoFit/>
          </a:bodyPr>
          <a:lstStyle/>
          <a:p>
            <a:pPr marL="342900" indent="-342900">
              <a:lnSpc>
                <a:spcPct val="150000"/>
              </a:lnSpc>
              <a:buFont typeface="Wingdings" charset="2"/>
              <a:buChar char="§"/>
            </a:pPr>
            <a:r>
              <a:rPr lang="en-US" dirty="0">
                <a:solidFill>
                  <a:srgbClr val="095A65"/>
                </a:solidFill>
                <a:latin typeface="Calibri Light" charset="0"/>
                <a:ea typeface="Calibri Light" charset="0"/>
                <a:cs typeface="Calibri Light" charset="0"/>
              </a:rPr>
              <a:t>Operated by a dedicated CHF team under the governments regional (and district) structure</a:t>
            </a:r>
          </a:p>
          <a:p>
            <a:pPr marL="342900" indent="-342900">
              <a:lnSpc>
                <a:spcPct val="150000"/>
              </a:lnSpc>
              <a:buFont typeface="Wingdings" charset="2"/>
              <a:buChar char="§"/>
            </a:pPr>
            <a:r>
              <a:rPr lang="en-US" dirty="0">
                <a:solidFill>
                  <a:srgbClr val="095A65"/>
                </a:solidFill>
                <a:latin typeface="Calibri Light" charset="0"/>
                <a:ea typeface="Calibri Light" charset="0"/>
                <a:cs typeface="Calibri Light" charset="0"/>
              </a:rPr>
              <a:t>Pooling at district level initially and since 2018 shifting to regional </a:t>
            </a:r>
          </a:p>
          <a:p>
            <a:pPr marL="342900" indent="-342900">
              <a:lnSpc>
                <a:spcPct val="150000"/>
              </a:lnSpc>
              <a:buFont typeface="Wingdings" charset="2"/>
              <a:buChar char="§"/>
            </a:pPr>
            <a:r>
              <a:rPr lang="en-US" dirty="0">
                <a:solidFill>
                  <a:srgbClr val="095A65"/>
                </a:solidFill>
                <a:latin typeface="Calibri Light" charset="0"/>
                <a:ea typeface="Calibri Light" charset="0"/>
                <a:cs typeface="Calibri Light" charset="0"/>
              </a:rPr>
              <a:t>Voluntary contribution based scheme with matching amount contributed by government</a:t>
            </a:r>
          </a:p>
          <a:p>
            <a:pPr marL="342900" indent="-342900">
              <a:lnSpc>
                <a:spcPct val="150000"/>
              </a:lnSpc>
              <a:buFont typeface="Wingdings" charset="2"/>
              <a:buChar char="§"/>
            </a:pPr>
            <a:r>
              <a:rPr lang="en-US" dirty="0">
                <a:solidFill>
                  <a:srgbClr val="095A65"/>
                </a:solidFill>
                <a:latin typeface="Calibri Light" charset="0"/>
                <a:ea typeface="Calibri Light" charset="0"/>
                <a:cs typeface="Calibri Light" charset="0"/>
              </a:rPr>
              <a:t>Primary and higher level care offered at all empaneled government (and charitable) facilities</a:t>
            </a:r>
          </a:p>
          <a:p>
            <a:pPr marL="342900" indent="-342900">
              <a:lnSpc>
                <a:spcPct val="150000"/>
              </a:lnSpc>
              <a:buFont typeface="Wingdings" charset="2"/>
              <a:buChar char="§"/>
            </a:pPr>
            <a:r>
              <a:rPr lang="en-US" dirty="0">
                <a:solidFill>
                  <a:srgbClr val="095A65"/>
                </a:solidFill>
                <a:latin typeface="Calibri Light" charset="0"/>
                <a:ea typeface="Calibri Light" charset="0"/>
                <a:cs typeface="Calibri Light" charset="0"/>
              </a:rPr>
              <a:t>Cashless system</a:t>
            </a:r>
          </a:p>
          <a:p>
            <a:pPr marL="342900" indent="-342900">
              <a:lnSpc>
                <a:spcPct val="150000"/>
              </a:lnSpc>
              <a:buFont typeface="Wingdings" charset="2"/>
              <a:buChar char="§"/>
            </a:pPr>
            <a:r>
              <a:rPr lang="en-US" dirty="0">
                <a:solidFill>
                  <a:srgbClr val="095A65"/>
                </a:solidFill>
                <a:latin typeface="Calibri Light" charset="0"/>
                <a:ea typeface="Calibri Light" charset="0"/>
                <a:cs typeface="Calibri Light" charset="0"/>
              </a:rPr>
              <a:t>Primary level facilities paid based on relative pricing concept (based on available resources and                    utilization rate)</a:t>
            </a:r>
          </a:p>
          <a:p>
            <a:pPr marL="342900" indent="-342900">
              <a:lnSpc>
                <a:spcPct val="150000"/>
              </a:lnSpc>
              <a:buFont typeface="Wingdings" charset="2"/>
              <a:buChar char="§"/>
            </a:pPr>
            <a:r>
              <a:rPr lang="en-US" dirty="0">
                <a:solidFill>
                  <a:srgbClr val="095A65"/>
                </a:solidFill>
                <a:latin typeface="Calibri Light" charset="0"/>
                <a:ea typeface="Calibri Light" charset="0"/>
                <a:cs typeface="Calibri Light" charset="0"/>
              </a:rPr>
              <a:t>Secondary level paid fee for service</a:t>
            </a:r>
          </a:p>
          <a:p>
            <a:pPr marL="342900" indent="-342900">
              <a:lnSpc>
                <a:spcPct val="150000"/>
              </a:lnSpc>
              <a:buFont typeface="Wingdings" charset="2"/>
              <a:buChar char="§"/>
            </a:pPr>
            <a:r>
              <a:rPr lang="en-US" dirty="0">
                <a:solidFill>
                  <a:srgbClr val="095A65"/>
                </a:solidFill>
                <a:latin typeface="Calibri Light" charset="0"/>
                <a:ea typeface="Calibri Light" charset="0"/>
                <a:cs typeface="Calibri Light" charset="0"/>
              </a:rPr>
              <a:t>System implemented in 1 region (Dodoma) in 2011-12, 3 regions (Dodoma, Morogoro and </a:t>
            </a:r>
            <a:r>
              <a:rPr lang="en-US" dirty="0" err="1">
                <a:solidFill>
                  <a:srgbClr val="095A65"/>
                </a:solidFill>
                <a:latin typeface="Calibri Light" charset="0"/>
                <a:ea typeface="Calibri Light" charset="0"/>
                <a:cs typeface="Calibri Light" charset="0"/>
              </a:rPr>
              <a:t>Shinyanga</a:t>
            </a:r>
            <a:r>
              <a:rPr lang="en-US" dirty="0">
                <a:solidFill>
                  <a:srgbClr val="095A65"/>
                </a:solidFill>
                <a:latin typeface="Calibri Light" charset="0"/>
                <a:ea typeface="Calibri Light" charset="0"/>
                <a:cs typeface="Calibri Light" charset="0"/>
              </a:rPr>
              <a:t>) </a:t>
            </a:r>
          </a:p>
          <a:p>
            <a:pPr>
              <a:lnSpc>
                <a:spcPct val="150000"/>
              </a:lnSpc>
            </a:pPr>
            <a:r>
              <a:rPr lang="en-US" dirty="0">
                <a:solidFill>
                  <a:srgbClr val="095A65"/>
                </a:solidFill>
                <a:latin typeface="Calibri Light" charset="0"/>
                <a:ea typeface="Calibri Light" charset="0"/>
                <a:cs typeface="Calibri Light" charset="0"/>
              </a:rPr>
              <a:t>       in 2016 and being rolled out nationally in 2018 </a:t>
            </a:r>
          </a:p>
        </p:txBody>
      </p:sp>
      <p:sp>
        <p:nvSpPr>
          <p:cNvPr id="19" name="Textfeld 18"/>
          <p:cNvSpPr txBox="1"/>
          <p:nvPr/>
        </p:nvSpPr>
        <p:spPr>
          <a:xfrm>
            <a:off x="480000" y="165013"/>
            <a:ext cx="11199019" cy="1200329"/>
          </a:xfrm>
          <a:prstGeom prst="rect">
            <a:avLst/>
          </a:prstGeom>
          <a:noFill/>
        </p:spPr>
        <p:txBody>
          <a:bodyPr wrap="square" rtlCol="0">
            <a:spAutoFit/>
          </a:bodyPr>
          <a:lstStyle/>
          <a:p>
            <a:pPr algn="ctr"/>
            <a:r>
              <a:rPr lang="de-DE" sz="3600" dirty="0">
                <a:solidFill>
                  <a:schemeClr val="bg1"/>
                </a:solidFill>
                <a:latin typeface="Calibri Light" charset="0"/>
                <a:ea typeface="Calibri Light" charset="0"/>
                <a:cs typeface="Calibri Light" charset="0"/>
              </a:rPr>
              <a:t>TANZANIA</a:t>
            </a:r>
            <a:r>
              <a:rPr lang="de-DE" sz="3600" dirty="0">
                <a:solidFill>
                  <a:schemeClr val="bg1"/>
                </a:solidFill>
                <a:latin typeface="Calibri" charset="0"/>
                <a:ea typeface="Calibri" charset="0"/>
                <a:cs typeface="Calibri" charset="0"/>
              </a:rPr>
              <a:t/>
            </a:r>
            <a:br>
              <a:rPr lang="de-DE" sz="3600" dirty="0">
                <a:solidFill>
                  <a:schemeClr val="bg1"/>
                </a:solidFill>
                <a:latin typeface="Calibri" charset="0"/>
                <a:ea typeface="Calibri" charset="0"/>
                <a:cs typeface="Calibri" charset="0"/>
              </a:rPr>
            </a:br>
            <a:r>
              <a:rPr lang="de-DE" dirty="0" err="1">
                <a:solidFill>
                  <a:schemeClr val="bg1"/>
                </a:solidFill>
                <a:latin typeface="Calibri" charset="0"/>
                <a:ea typeface="Calibri" charset="0"/>
                <a:cs typeface="Calibri" charset="0"/>
              </a:rPr>
              <a:t>Government</a:t>
            </a:r>
            <a:r>
              <a:rPr lang="de-DE" dirty="0">
                <a:solidFill>
                  <a:schemeClr val="bg1"/>
                </a:solidFill>
                <a:latin typeface="Calibri" charset="0"/>
                <a:ea typeface="Calibri" charset="0"/>
                <a:cs typeface="Calibri" charset="0"/>
              </a:rPr>
              <a:t> </a:t>
            </a:r>
            <a:r>
              <a:rPr lang="de-DE" dirty="0" err="1">
                <a:solidFill>
                  <a:schemeClr val="bg1"/>
                </a:solidFill>
                <a:latin typeface="Calibri" charset="0"/>
                <a:ea typeface="Calibri" charset="0"/>
                <a:cs typeface="Calibri" charset="0"/>
              </a:rPr>
              <a:t>run</a:t>
            </a:r>
            <a:r>
              <a:rPr lang="de-DE" dirty="0">
                <a:solidFill>
                  <a:schemeClr val="bg1"/>
                </a:solidFill>
                <a:latin typeface="Calibri" charset="0"/>
                <a:ea typeface="Calibri" charset="0"/>
                <a:cs typeface="Calibri" charset="0"/>
              </a:rPr>
              <a:t> </a:t>
            </a:r>
            <a:r>
              <a:rPr lang="de-DE" dirty="0" err="1">
                <a:solidFill>
                  <a:schemeClr val="bg1"/>
                </a:solidFill>
                <a:latin typeface="Calibri" charset="0"/>
                <a:ea typeface="Calibri" charset="0"/>
                <a:cs typeface="Calibri" charset="0"/>
              </a:rPr>
              <a:t>district</a:t>
            </a:r>
            <a:r>
              <a:rPr lang="de-DE" dirty="0">
                <a:solidFill>
                  <a:schemeClr val="bg1"/>
                </a:solidFill>
                <a:latin typeface="Calibri" charset="0"/>
                <a:ea typeface="Calibri" charset="0"/>
                <a:cs typeface="Calibri" charset="0"/>
              </a:rPr>
              <a:t> </a:t>
            </a:r>
            <a:r>
              <a:rPr lang="de-DE" dirty="0" err="1">
                <a:solidFill>
                  <a:schemeClr val="bg1"/>
                </a:solidFill>
                <a:latin typeface="Calibri" charset="0"/>
                <a:ea typeface="Calibri" charset="0"/>
                <a:cs typeface="Calibri" charset="0"/>
              </a:rPr>
              <a:t>based</a:t>
            </a:r>
            <a:r>
              <a:rPr lang="de-DE" dirty="0">
                <a:solidFill>
                  <a:schemeClr val="bg1"/>
                </a:solidFill>
                <a:latin typeface="Calibri" charset="0"/>
                <a:ea typeface="Calibri" charset="0"/>
                <a:cs typeface="Calibri" charset="0"/>
              </a:rPr>
              <a:t> </a:t>
            </a:r>
            <a:r>
              <a:rPr lang="de-DE" dirty="0" err="1">
                <a:solidFill>
                  <a:schemeClr val="bg1"/>
                </a:solidFill>
                <a:latin typeface="Calibri" charset="0"/>
                <a:ea typeface="Calibri" charset="0"/>
                <a:cs typeface="Calibri" charset="0"/>
              </a:rPr>
              <a:t>health</a:t>
            </a:r>
            <a:r>
              <a:rPr lang="de-DE" dirty="0">
                <a:solidFill>
                  <a:schemeClr val="bg1"/>
                </a:solidFill>
                <a:latin typeface="Calibri" charset="0"/>
                <a:ea typeface="Calibri" charset="0"/>
                <a:cs typeface="Calibri" charset="0"/>
              </a:rPr>
              <a:t> </a:t>
            </a:r>
            <a:r>
              <a:rPr lang="de-DE" dirty="0" err="1">
                <a:solidFill>
                  <a:schemeClr val="bg1"/>
                </a:solidFill>
                <a:latin typeface="Calibri" charset="0"/>
                <a:ea typeface="Calibri" charset="0"/>
                <a:cs typeface="Calibri" charset="0"/>
              </a:rPr>
              <a:t>insurance</a:t>
            </a:r>
            <a:r>
              <a:rPr lang="de-DE" dirty="0">
                <a:solidFill>
                  <a:schemeClr val="bg1"/>
                </a:solidFill>
                <a:latin typeface="Calibri" charset="0"/>
                <a:ea typeface="Calibri" charset="0"/>
                <a:cs typeface="Calibri" charset="0"/>
              </a:rPr>
              <a:t> </a:t>
            </a:r>
            <a:r>
              <a:rPr lang="de-DE" dirty="0" err="1">
                <a:solidFill>
                  <a:schemeClr val="bg1"/>
                </a:solidFill>
                <a:latin typeface="Calibri" charset="0"/>
                <a:ea typeface="Calibri" charset="0"/>
                <a:cs typeface="Calibri" charset="0"/>
              </a:rPr>
              <a:t>scheme</a:t>
            </a:r>
            <a:r>
              <a:rPr lang="de-DE" dirty="0">
                <a:solidFill>
                  <a:schemeClr val="bg1"/>
                </a:solidFill>
                <a:latin typeface="Calibri" charset="0"/>
                <a:ea typeface="Calibri" charset="0"/>
                <a:cs typeface="Calibri" charset="0"/>
              </a:rPr>
              <a:t> (Community </a:t>
            </a:r>
            <a:r>
              <a:rPr lang="de-DE" dirty="0" err="1">
                <a:solidFill>
                  <a:schemeClr val="bg1"/>
                </a:solidFill>
                <a:latin typeface="Calibri" charset="0"/>
                <a:ea typeface="Calibri" charset="0"/>
                <a:cs typeface="Calibri" charset="0"/>
              </a:rPr>
              <a:t>Health</a:t>
            </a:r>
            <a:r>
              <a:rPr lang="de-DE" dirty="0">
                <a:solidFill>
                  <a:schemeClr val="bg1"/>
                </a:solidFill>
                <a:latin typeface="Calibri" charset="0"/>
                <a:ea typeface="Calibri" charset="0"/>
                <a:cs typeface="Calibri" charset="0"/>
              </a:rPr>
              <a:t> Funds)</a:t>
            </a:r>
          </a:p>
          <a:p>
            <a:pPr algn="ctr"/>
            <a:endParaRPr lang="en-GB" dirty="0">
              <a:solidFill>
                <a:schemeClr val="bg1"/>
              </a:solidFill>
              <a:latin typeface="Calibri" charset="0"/>
              <a:ea typeface="Calibri" charset="0"/>
              <a:cs typeface="Calibri" charset="0"/>
            </a:endParaRPr>
          </a:p>
        </p:txBody>
      </p:sp>
    </p:spTree>
    <p:extLst>
      <p:ext uri="{BB962C8B-B14F-4D97-AF65-F5344CB8AC3E}">
        <p14:creationId xmlns:p14="http://schemas.microsoft.com/office/powerpoint/2010/main" val="20115801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fld id="{DCD9F9BF-D269-4020-816F-460E917B7A74}" type="datetime1">
              <a:rPr lang="en-GB" noProof="0" smtClean="0"/>
              <a:t>15/08/2019</a:t>
            </a:fld>
            <a:endParaRPr lang="en-GB" noProof="0"/>
          </a:p>
        </p:txBody>
      </p:sp>
      <p:sp>
        <p:nvSpPr>
          <p:cNvPr id="5" name="Fußzeilenplatzhalter 4"/>
          <p:cNvSpPr>
            <a:spLocks noGrp="1"/>
          </p:cNvSpPr>
          <p:nvPr>
            <p:ph type="ftr" sz="quarter" idx="15"/>
          </p:nvPr>
        </p:nvSpPr>
        <p:spPr>
          <a:xfrm>
            <a:off x="1392992" y="6580588"/>
            <a:ext cx="3928516" cy="277412"/>
          </a:xfrm>
        </p:spPr>
        <p:txBody>
          <a:bodyPr/>
          <a:lstStyle/>
          <a:p>
            <a:r>
              <a:rPr lang="en-GB"/>
              <a:t>A global good for Universal Health Coverage (UHC) </a:t>
            </a:r>
            <a:endParaRPr lang="en-GB" dirty="0"/>
          </a:p>
        </p:txBody>
      </p:sp>
      <p:sp>
        <p:nvSpPr>
          <p:cNvPr id="6" name="Foliennummernplatzhalter 5"/>
          <p:cNvSpPr>
            <a:spLocks noGrp="1"/>
          </p:cNvSpPr>
          <p:nvPr>
            <p:ph type="sldNum" sz="quarter" idx="16"/>
          </p:nvPr>
        </p:nvSpPr>
        <p:spPr/>
        <p:txBody>
          <a:bodyPr/>
          <a:lstStyle/>
          <a:p>
            <a:fld id="{A74CE0EA-F3B5-4684-BA10-C594598FDB9C}" type="slidenum">
              <a:rPr lang="en-GB" noProof="0" smtClean="0"/>
              <a:pPr/>
              <a:t>22</a:t>
            </a:fld>
            <a:endParaRPr lang="en-GB" noProof="0"/>
          </a:p>
        </p:txBody>
      </p:sp>
      <p:pic>
        <p:nvPicPr>
          <p:cNvPr id="9" name="Bild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8381" y="511025"/>
            <a:ext cx="1519886" cy="508306"/>
          </a:xfrm>
          <a:prstGeom prst="rect">
            <a:avLst/>
          </a:prstGeom>
        </p:spPr>
      </p:pic>
      <p:pic>
        <p:nvPicPr>
          <p:cNvPr id="10"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9524" y="445708"/>
            <a:ext cx="532543" cy="532543"/>
          </a:xfrm>
          <a:prstGeom prst="rect">
            <a:avLst/>
          </a:prstGeom>
        </p:spPr>
      </p:pic>
      <p:sp>
        <p:nvSpPr>
          <p:cNvPr id="21" name="Rechteck 20"/>
          <p:cNvSpPr/>
          <p:nvPr/>
        </p:nvSpPr>
        <p:spPr>
          <a:xfrm flipV="1">
            <a:off x="0" y="0"/>
            <a:ext cx="12192000" cy="1514007"/>
          </a:xfrm>
          <a:prstGeom prst="rect">
            <a:avLst/>
          </a:prstGeom>
          <a:solidFill>
            <a:srgbClr val="095A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2194164" y="2546685"/>
            <a:ext cx="8014742" cy="2492990"/>
          </a:xfrm>
          <a:prstGeom prst="rect">
            <a:avLst/>
          </a:prstGeom>
        </p:spPr>
        <p:txBody>
          <a:bodyPr wrap="square">
            <a:spAutoFit/>
          </a:bodyPr>
          <a:lstStyle/>
          <a:p>
            <a:pPr marL="457200" indent="-457200">
              <a:buFont typeface="Wingdings" panose="05000000000000000000" pitchFamily="2" charset="2"/>
              <a:buChar char="§"/>
            </a:pPr>
            <a:r>
              <a:rPr lang="en-US" sz="3200" dirty="0">
                <a:solidFill>
                  <a:srgbClr val="095A65"/>
                </a:solidFill>
                <a:latin typeface="Calibri Light" charset="0"/>
                <a:ea typeface="Calibri Light" charset="0"/>
                <a:cs typeface="Calibri Light" charset="0"/>
              </a:rPr>
              <a:t>800,000</a:t>
            </a:r>
            <a:r>
              <a:rPr lang="en-US" dirty="0">
                <a:solidFill>
                  <a:srgbClr val="095A65"/>
                </a:solidFill>
                <a:latin typeface="Calibri Light" charset="0"/>
                <a:ea typeface="Calibri Light" charset="0"/>
                <a:cs typeface="Calibri Light" charset="0"/>
              </a:rPr>
              <a:t> actively insured members at any point in time</a:t>
            </a:r>
          </a:p>
          <a:p>
            <a:pPr marL="457200" indent="-457200">
              <a:buFont typeface="Wingdings" panose="05000000000000000000" pitchFamily="2" charset="2"/>
              <a:buChar char="§"/>
            </a:pPr>
            <a:r>
              <a:rPr lang="en-US" sz="3200" dirty="0">
                <a:solidFill>
                  <a:srgbClr val="095A65"/>
                </a:solidFill>
                <a:latin typeface="Calibri Light" charset="0"/>
                <a:ea typeface="Calibri Light" charset="0"/>
                <a:cs typeface="Calibri Light" charset="0"/>
              </a:rPr>
              <a:t>1.8</a:t>
            </a:r>
            <a:r>
              <a:rPr lang="en-US" dirty="0">
                <a:solidFill>
                  <a:srgbClr val="095A65"/>
                </a:solidFill>
                <a:latin typeface="Calibri Light" charset="0"/>
                <a:ea typeface="Calibri Light" charset="0"/>
                <a:cs typeface="Calibri Light" charset="0"/>
              </a:rPr>
              <a:t> million registered in the database</a:t>
            </a:r>
          </a:p>
          <a:p>
            <a:pPr marL="457200" indent="-457200">
              <a:buFont typeface="Wingdings" panose="05000000000000000000" pitchFamily="2" charset="2"/>
              <a:buChar char="§"/>
            </a:pPr>
            <a:r>
              <a:rPr lang="en-US" sz="3200" dirty="0">
                <a:solidFill>
                  <a:srgbClr val="095A65"/>
                </a:solidFill>
                <a:latin typeface="Calibri Light" charset="0"/>
                <a:ea typeface="Calibri Light" charset="0"/>
                <a:cs typeface="Calibri Light" charset="0"/>
              </a:rPr>
              <a:t>4167</a:t>
            </a:r>
            <a:r>
              <a:rPr lang="en-US" dirty="0">
                <a:solidFill>
                  <a:srgbClr val="095A65"/>
                </a:solidFill>
                <a:latin typeface="Calibri Light" charset="0"/>
                <a:ea typeface="Calibri Light" charset="0"/>
                <a:cs typeface="Calibri Light" charset="0"/>
              </a:rPr>
              <a:t> Enrolment Assistants through Android phones</a:t>
            </a:r>
          </a:p>
          <a:p>
            <a:pPr marL="457200" indent="-457200">
              <a:buFont typeface="Wingdings" panose="05000000000000000000" pitchFamily="2" charset="2"/>
              <a:buChar char="§"/>
            </a:pPr>
            <a:r>
              <a:rPr lang="en-US" sz="3200" dirty="0">
                <a:solidFill>
                  <a:srgbClr val="095A65"/>
                </a:solidFill>
                <a:latin typeface="Calibri Light" charset="0"/>
                <a:ea typeface="Calibri Light" charset="0"/>
                <a:cs typeface="Calibri Light" charset="0"/>
              </a:rPr>
              <a:t>867</a:t>
            </a:r>
            <a:r>
              <a:rPr lang="en-US" dirty="0">
                <a:solidFill>
                  <a:srgbClr val="095A65"/>
                </a:solidFill>
                <a:latin typeface="Calibri Light" charset="0"/>
                <a:ea typeface="Calibri Light" charset="0"/>
                <a:cs typeface="Calibri Light" charset="0"/>
              </a:rPr>
              <a:t> Health Facilities submitting claims through web interface and phones</a:t>
            </a:r>
          </a:p>
          <a:p>
            <a:pPr marL="457200" indent="-457200">
              <a:buFont typeface="Wingdings" panose="05000000000000000000" pitchFamily="2" charset="2"/>
              <a:buChar char="§"/>
            </a:pPr>
            <a:endParaRPr lang="en-US" sz="2800" dirty="0">
              <a:solidFill>
                <a:srgbClr val="095A65"/>
              </a:solidFill>
              <a:latin typeface="Calibri Light" charset="0"/>
              <a:ea typeface="Calibri Light" charset="0"/>
              <a:cs typeface="Calibri Light" charset="0"/>
            </a:endParaRPr>
          </a:p>
        </p:txBody>
      </p:sp>
      <p:sp>
        <p:nvSpPr>
          <p:cNvPr id="19" name="Textfeld 18"/>
          <p:cNvSpPr txBox="1"/>
          <p:nvPr/>
        </p:nvSpPr>
        <p:spPr>
          <a:xfrm>
            <a:off x="362379" y="265341"/>
            <a:ext cx="11199019" cy="1508105"/>
          </a:xfrm>
          <a:prstGeom prst="rect">
            <a:avLst/>
          </a:prstGeom>
          <a:noFill/>
        </p:spPr>
        <p:txBody>
          <a:bodyPr wrap="square" rtlCol="0">
            <a:spAutoFit/>
          </a:bodyPr>
          <a:lstStyle/>
          <a:p>
            <a:pPr algn="ctr"/>
            <a:r>
              <a:rPr lang="de-DE" sz="3600" dirty="0" err="1">
                <a:solidFill>
                  <a:schemeClr val="bg1"/>
                </a:solidFill>
                <a:latin typeface="Calibri Light" charset="0"/>
                <a:ea typeface="Calibri Light" charset="0"/>
                <a:cs typeface="Calibri Light" charset="0"/>
              </a:rPr>
              <a:t>openIMIS</a:t>
            </a:r>
            <a:r>
              <a:rPr lang="de-DE" sz="3600" dirty="0">
                <a:solidFill>
                  <a:schemeClr val="bg1"/>
                </a:solidFill>
                <a:latin typeface="Calibri Light" charset="0"/>
                <a:ea typeface="Calibri Light" charset="0"/>
                <a:cs typeface="Calibri Light" charset="0"/>
              </a:rPr>
              <a:t> in TANZANIA</a:t>
            </a:r>
            <a:r>
              <a:rPr lang="de-DE" sz="3600" dirty="0">
                <a:solidFill>
                  <a:schemeClr val="bg1"/>
                </a:solidFill>
                <a:latin typeface="Calibri" charset="0"/>
                <a:ea typeface="Calibri" charset="0"/>
                <a:cs typeface="Calibri" charset="0"/>
              </a:rPr>
              <a:t/>
            </a:r>
            <a:br>
              <a:rPr lang="de-DE" sz="3600" dirty="0">
                <a:solidFill>
                  <a:schemeClr val="bg1"/>
                </a:solidFill>
                <a:latin typeface="Calibri" charset="0"/>
                <a:ea typeface="Calibri" charset="0"/>
                <a:cs typeface="Calibri" charset="0"/>
              </a:rPr>
            </a:br>
            <a:r>
              <a:rPr lang="en-US" sz="2000" dirty="0">
                <a:solidFill>
                  <a:schemeClr val="bg1"/>
                </a:solidFill>
                <a:latin typeface="Calibri" charset="0"/>
                <a:ea typeface="Calibri" charset="0"/>
                <a:cs typeface="Calibri" charset="0"/>
              </a:rPr>
              <a:t>Operational numbers – first application adjustments in 2011-12 </a:t>
            </a:r>
            <a:endParaRPr lang="en-US" sz="2800" dirty="0">
              <a:solidFill>
                <a:schemeClr val="bg1"/>
              </a:solidFill>
              <a:latin typeface="Calibri" charset="0"/>
              <a:ea typeface="Calibri" charset="0"/>
              <a:cs typeface="Calibri" charset="0"/>
            </a:endParaRPr>
          </a:p>
          <a:p>
            <a:pPr algn="ctr"/>
            <a:endParaRPr lang="de-DE" dirty="0">
              <a:solidFill>
                <a:schemeClr val="bg1"/>
              </a:solidFill>
              <a:latin typeface="Calibri" charset="0"/>
              <a:ea typeface="Calibri" charset="0"/>
              <a:cs typeface="Calibri" charset="0"/>
            </a:endParaRPr>
          </a:p>
          <a:p>
            <a:pPr algn="ctr"/>
            <a:endParaRPr lang="en-GB" dirty="0">
              <a:solidFill>
                <a:schemeClr val="bg1"/>
              </a:solidFill>
              <a:latin typeface="Calibri" charset="0"/>
              <a:ea typeface="Calibri" charset="0"/>
              <a:cs typeface="Calibri" charset="0"/>
            </a:endParaRPr>
          </a:p>
        </p:txBody>
      </p:sp>
    </p:spTree>
    <p:extLst>
      <p:ext uri="{BB962C8B-B14F-4D97-AF65-F5344CB8AC3E}">
        <p14:creationId xmlns:p14="http://schemas.microsoft.com/office/powerpoint/2010/main" val="1997107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fld id="{DCD9F9BF-D269-4020-816F-460E917B7A74}" type="datetime1">
              <a:rPr lang="en-GB" noProof="0" smtClean="0"/>
              <a:t>15/08/2019</a:t>
            </a:fld>
            <a:endParaRPr lang="en-GB" noProof="0"/>
          </a:p>
        </p:txBody>
      </p:sp>
      <p:sp>
        <p:nvSpPr>
          <p:cNvPr id="5" name="Fußzeilenplatzhalter 4"/>
          <p:cNvSpPr>
            <a:spLocks noGrp="1"/>
          </p:cNvSpPr>
          <p:nvPr>
            <p:ph type="ftr" sz="quarter" idx="15"/>
          </p:nvPr>
        </p:nvSpPr>
        <p:spPr>
          <a:xfrm>
            <a:off x="1392992" y="6580588"/>
            <a:ext cx="3928516" cy="277412"/>
          </a:xfrm>
        </p:spPr>
        <p:txBody>
          <a:bodyPr/>
          <a:lstStyle/>
          <a:p>
            <a:r>
              <a:rPr lang="en-GB"/>
              <a:t>A global good for Universal Health Coverage (UHC) </a:t>
            </a:r>
            <a:endParaRPr lang="en-GB" dirty="0"/>
          </a:p>
        </p:txBody>
      </p:sp>
      <p:sp>
        <p:nvSpPr>
          <p:cNvPr id="6" name="Foliennummernplatzhalter 5"/>
          <p:cNvSpPr>
            <a:spLocks noGrp="1"/>
          </p:cNvSpPr>
          <p:nvPr>
            <p:ph type="sldNum" sz="quarter" idx="16"/>
          </p:nvPr>
        </p:nvSpPr>
        <p:spPr/>
        <p:txBody>
          <a:bodyPr/>
          <a:lstStyle/>
          <a:p>
            <a:fld id="{A74CE0EA-F3B5-4684-BA10-C594598FDB9C}" type="slidenum">
              <a:rPr lang="en-GB" noProof="0" smtClean="0"/>
              <a:pPr/>
              <a:t>23</a:t>
            </a:fld>
            <a:endParaRPr lang="en-GB" noProof="0"/>
          </a:p>
        </p:txBody>
      </p:sp>
      <p:pic>
        <p:nvPicPr>
          <p:cNvPr id="9" name="Bild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8381" y="511025"/>
            <a:ext cx="1519886" cy="508306"/>
          </a:xfrm>
          <a:prstGeom prst="rect">
            <a:avLst/>
          </a:prstGeom>
        </p:spPr>
      </p:pic>
      <p:pic>
        <p:nvPicPr>
          <p:cNvPr id="10"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9524" y="445708"/>
            <a:ext cx="532543" cy="532543"/>
          </a:xfrm>
          <a:prstGeom prst="rect">
            <a:avLst/>
          </a:prstGeom>
        </p:spPr>
      </p:pic>
      <p:sp>
        <p:nvSpPr>
          <p:cNvPr id="21" name="Rechteck 20"/>
          <p:cNvSpPr/>
          <p:nvPr/>
        </p:nvSpPr>
        <p:spPr>
          <a:xfrm flipV="1">
            <a:off x="0" y="0"/>
            <a:ext cx="12192000" cy="1514007"/>
          </a:xfrm>
          <a:prstGeom prst="rect">
            <a:avLst/>
          </a:prstGeom>
          <a:solidFill>
            <a:srgbClr val="095A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1325042" y="2053771"/>
            <a:ext cx="9190558" cy="2957861"/>
          </a:xfrm>
          <a:prstGeom prst="rect">
            <a:avLst/>
          </a:prstGeom>
        </p:spPr>
        <p:txBody>
          <a:bodyPr wrap="square">
            <a:spAutoFit/>
          </a:bodyPr>
          <a:lstStyle/>
          <a:p>
            <a:pPr marL="342900" indent="-342900" defTabSz="180000">
              <a:lnSpc>
                <a:spcPct val="150000"/>
              </a:lnSpc>
              <a:buFont typeface="Wingdings" panose="05000000000000000000" pitchFamily="2" charset="2"/>
              <a:buChar char="§"/>
            </a:pPr>
            <a:r>
              <a:rPr lang="en-US" dirty="0">
                <a:solidFill>
                  <a:srgbClr val="095A65"/>
                </a:solidFill>
                <a:latin typeface="Calibri Light" charset="0"/>
                <a:ea typeface="Calibri Light" charset="0"/>
                <a:cs typeface="Calibri Light" charset="0"/>
              </a:rPr>
              <a:t>Single server setup in </a:t>
            </a:r>
            <a:r>
              <a:rPr lang="en-US" b="1" dirty="0">
                <a:solidFill>
                  <a:srgbClr val="095A65"/>
                </a:solidFill>
                <a:latin typeface="Calibri" charset="0"/>
                <a:ea typeface="Calibri" charset="0"/>
                <a:cs typeface="Calibri" charset="0"/>
              </a:rPr>
              <a:t>Dodoma</a:t>
            </a:r>
            <a:r>
              <a:rPr lang="en-US" dirty="0">
                <a:solidFill>
                  <a:srgbClr val="095A65"/>
                </a:solidFill>
                <a:latin typeface="Calibri Light" charset="0"/>
                <a:ea typeface="Calibri Light" charset="0"/>
                <a:cs typeface="Calibri Light" charset="0"/>
              </a:rPr>
              <a:t> </a:t>
            </a:r>
          </a:p>
          <a:p>
            <a:pPr marL="809625" lvl="1" indent="-342900">
              <a:lnSpc>
                <a:spcPct val="150000"/>
              </a:lnSpc>
              <a:buFont typeface="Wingdings" panose="05000000000000000000" pitchFamily="2" charset="2"/>
              <a:buChar char="§"/>
            </a:pPr>
            <a:r>
              <a:rPr lang="en-US" dirty="0">
                <a:solidFill>
                  <a:srgbClr val="095A65"/>
                </a:solidFill>
                <a:latin typeface="Calibri Light" charset="0"/>
                <a:ea typeface="Calibri Light" charset="0"/>
                <a:cs typeface="Calibri Light" charset="0"/>
              </a:rPr>
              <a:t>Hosted at the Presidents Office of Regional Administration and Local Governance</a:t>
            </a:r>
          </a:p>
          <a:p>
            <a:pPr marL="800100" lvl="1" indent="-342900">
              <a:lnSpc>
                <a:spcPct val="150000"/>
              </a:lnSpc>
              <a:buFont typeface="Wingdings" panose="05000000000000000000" pitchFamily="2" charset="2"/>
              <a:buChar char="§"/>
            </a:pPr>
            <a:r>
              <a:rPr lang="en-US" dirty="0">
                <a:solidFill>
                  <a:srgbClr val="095A65"/>
                </a:solidFill>
                <a:latin typeface="Calibri Light" charset="0"/>
                <a:ea typeface="Calibri Light" charset="0"/>
                <a:cs typeface="Calibri Light" charset="0"/>
              </a:rPr>
              <a:t>Microsoft Windows Server</a:t>
            </a:r>
          </a:p>
          <a:p>
            <a:pPr marL="342900" indent="-342900">
              <a:lnSpc>
                <a:spcPct val="150000"/>
              </a:lnSpc>
              <a:buFont typeface="Wingdings" panose="05000000000000000000" pitchFamily="2" charset="2"/>
              <a:buChar char="§"/>
            </a:pPr>
            <a:r>
              <a:rPr lang="en-US" dirty="0">
                <a:solidFill>
                  <a:srgbClr val="095A65"/>
                </a:solidFill>
                <a:latin typeface="Calibri Light" charset="0"/>
                <a:ea typeface="Calibri Light" charset="0"/>
                <a:cs typeface="Calibri Light" charset="0"/>
              </a:rPr>
              <a:t>Database backup both on-site and off-site</a:t>
            </a:r>
          </a:p>
          <a:p>
            <a:pPr marL="342900" indent="-342900">
              <a:lnSpc>
                <a:spcPct val="150000"/>
              </a:lnSpc>
              <a:buFont typeface="Wingdings" panose="05000000000000000000" pitchFamily="2" charset="2"/>
              <a:buChar char="§"/>
            </a:pPr>
            <a:r>
              <a:rPr lang="en-US" dirty="0">
                <a:solidFill>
                  <a:srgbClr val="095A65"/>
                </a:solidFill>
                <a:latin typeface="Calibri Light" charset="0"/>
                <a:ea typeface="Calibri Light" charset="0"/>
                <a:cs typeface="Calibri Light" charset="0"/>
              </a:rPr>
              <a:t>Data Security</a:t>
            </a:r>
          </a:p>
          <a:p>
            <a:pPr marL="800100" lvl="1" indent="-342900">
              <a:lnSpc>
                <a:spcPct val="150000"/>
              </a:lnSpc>
              <a:buFont typeface="Wingdings" panose="05000000000000000000" pitchFamily="2" charset="2"/>
              <a:buChar char="§"/>
            </a:pPr>
            <a:r>
              <a:rPr lang="en-US" b="1" dirty="0">
                <a:solidFill>
                  <a:srgbClr val="095A65"/>
                </a:solidFill>
                <a:latin typeface="Calibri" charset="0"/>
                <a:ea typeface="Calibri" charset="0"/>
                <a:cs typeface="Calibri" charset="0"/>
              </a:rPr>
              <a:t>ALL</a:t>
            </a:r>
            <a:r>
              <a:rPr lang="en-US" dirty="0">
                <a:solidFill>
                  <a:srgbClr val="095A65"/>
                </a:solidFill>
                <a:latin typeface="Calibri Light" charset="0"/>
                <a:ea typeface="Calibri Light" charset="0"/>
                <a:cs typeface="Calibri Light" charset="0"/>
              </a:rPr>
              <a:t> insurance related information stored on server in </a:t>
            </a:r>
            <a:r>
              <a:rPr lang="en-US" b="1" dirty="0">
                <a:solidFill>
                  <a:srgbClr val="095A65"/>
                </a:solidFill>
                <a:latin typeface="Calibri" charset="0"/>
                <a:ea typeface="Calibri" charset="0"/>
                <a:cs typeface="Calibri" charset="0"/>
              </a:rPr>
              <a:t>Tanzania</a:t>
            </a:r>
          </a:p>
          <a:p>
            <a:pPr marL="800100" lvl="1" indent="-342900">
              <a:lnSpc>
                <a:spcPct val="150000"/>
              </a:lnSpc>
              <a:buFont typeface="Wingdings" panose="05000000000000000000" pitchFamily="2" charset="2"/>
              <a:buChar char="§"/>
            </a:pPr>
            <a:r>
              <a:rPr lang="en-US" dirty="0">
                <a:solidFill>
                  <a:srgbClr val="095A65"/>
                </a:solidFill>
                <a:latin typeface="Calibri Light" charset="0"/>
                <a:ea typeface="Calibri Light" charset="0"/>
                <a:cs typeface="Calibri Light" charset="0"/>
              </a:rPr>
              <a:t>No external hosting</a:t>
            </a:r>
          </a:p>
        </p:txBody>
      </p:sp>
      <p:sp>
        <p:nvSpPr>
          <p:cNvPr id="19" name="Textfeld 18"/>
          <p:cNvSpPr txBox="1"/>
          <p:nvPr/>
        </p:nvSpPr>
        <p:spPr>
          <a:xfrm>
            <a:off x="480000" y="313678"/>
            <a:ext cx="11199019" cy="1200329"/>
          </a:xfrm>
          <a:prstGeom prst="rect">
            <a:avLst/>
          </a:prstGeom>
          <a:noFill/>
        </p:spPr>
        <p:txBody>
          <a:bodyPr wrap="square" rtlCol="0">
            <a:spAutoFit/>
          </a:bodyPr>
          <a:lstStyle/>
          <a:p>
            <a:pPr algn="ctr"/>
            <a:r>
              <a:rPr lang="de-DE" sz="3600" dirty="0">
                <a:solidFill>
                  <a:schemeClr val="bg1"/>
                </a:solidFill>
                <a:latin typeface="Calibri" charset="0"/>
                <a:ea typeface="Calibri" charset="0"/>
                <a:cs typeface="Calibri" charset="0"/>
              </a:rPr>
              <a:t>TANZANIA</a:t>
            </a:r>
            <a:br>
              <a:rPr lang="de-DE" sz="3600" dirty="0">
                <a:solidFill>
                  <a:schemeClr val="bg1"/>
                </a:solidFill>
                <a:latin typeface="Calibri" charset="0"/>
                <a:ea typeface="Calibri" charset="0"/>
                <a:cs typeface="Calibri" charset="0"/>
              </a:rPr>
            </a:br>
            <a:r>
              <a:rPr lang="de-DE" dirty="0">
                <a:solidFill>
                  <a:schemeClr val="bg1"/>
                </a:solidFill>
                <a:latin typeface="Calibri" charset="0"/>
                <a:ea typeface="Calibri" charset="0"/>
                <a:cs typeface="Calibri" charset="0"/>
              </a:rPr>
              <a:t>Operational </a:t>
            </a:r>
            <a:r>
              <a:rPr lang="de-DE" dirty="0" err="1">
                <a:solidFill>
                  <a:schemeClr val="bg1"/>
                </a:solidFill>
                <a:latin typeface="Calibri" charset="0"/>
                <a:ea typeface="Calibri" charset="0"/>
                <a:cs typeface="Calibri" charset="0"/>
              </a:rPr>
              <a:t>numbers</a:t>
            </a:r>
            <a:r>
              <a:rPr lang="de-DE" dirty="0">
                <a:solidFill>
                  <a:schemeClr val="bg1"/>
                </a:solidFill>
                <a:latin typeface="Calibri" charset="0"/>
                <a:ea typeface="Calibri" charset="0"/>
                <a:cs typeface="Calibri" charset="0"/>
              </a:rPr>
              <a:t> – </a:t>
            </a:r>
            <a:r>
              <a:rPr lang="de-DE" dirty="0" err="1">
                <a:solidFill>
                  <a:schemeClr val="bg1"/>
                </a:solidFill>
                <a:latin typeface="Calibri" charset="0"/>
                <a:ea typeface="Calibri" charset="0"/>
                <a:cs typeface="Calibri" charset="0"/>
              </a:rPr>
              <a:t>first</a:t>
            </a:r>
            <a:r>
              <a:rPr lang="de-DE" dirty="0">
                <a:solidFill>
                  <a:schemeClr val="bg1"/>
                </a:solidFill>
                <a:latin typeface="Calibri" charset="0"/>
                <a:ea typeface="Calibri" charset="0"/>
                <a:cs typeface="Calibri" charset="0"/>
              </a:rPr>
              <a:t> </a:t>
            </a:r>
            <a:r>
              <a:rPr lang="de-DE" dirty="0" err="1">
                <a:solidFill>
                  <a:schemeClr val="bg1"/>
                </a:solidFill>
                <a:latin typeface="Calibri" charset="0"/>
                <a:ea typeface="Calibri" charset="0"/>
                <a:cs typeface="Calibri" charset="0"/>
              </a:rPr>
              <a:t>application</a:t>
            </a:r>
            <a:r>
              <a:rPr lang="de-DE" dirty="0">
                <a:solidFill>
                  <a:schemeClr val="bg1"/>
                </a:solidFill>
                <a:latin typeface="Calibri" charset="0"/>
                <a:ea typeface="Calibri" charset="0"/>
                <a:cs typeface="Calibri" charset="0"/>
              </a:rPr>
              <a:t> </a:t>
            </a:r>
            <a:r>
              <a:rPr lang="de-DE" dirty="0" err="1">
                <a:solidFill>
                  <a:schemeClr val="bg1"/>
                </a:solidFill>
                <a:latin typeface="Calibri" charset="0"/>
                <a:ea typeface="Calibri" charset="0"/>
                <a:cs typeface="Calibri" charset="0"/>
              </a:rPr>
              <a:t>adjustments</a:t>
            </a:r>
            <a:r>
              <a:rPr lang="de-DE" dirty="0">
                <a:solidFill>
                  <a:schemeClr val="bg1"/>
                </a:solidFill>
                <a:latin typeface="Calibri" charset="0"/>
                <a:ea typeface="Calibri" charset="0"/>
                <a:cs typeface="Calibri" charset="0"/>
              </a:rPr>
              <a:t> in 2011-12 </a:t>
            </a:r>
          </a:p>
          <a:p>
            <a:pPr algn="ctr"/>
            <a:endParaRPr lang="en-GB" dirty="0">
              <a:solidFill>
                <a:schemeClr val="bg1"/>
              </a:solidFill>
              <a:latin typeface="Calibri" charset="0"/>
              <a:ea typeface="Calibri" charset="0"/>
              <a:cs typeface="Calibri" charset="0"/>
            </a:endParaRPr>
          </a:p>
        </p:txBody>
      </p:sp>
    </p:spTree>
    <p:extLst>
      <p:ext uri="{BB962C8B-B14F-4D97-AF65-F5344CB8AC3E}">
        <p14:creationId xmlns:p14="http://schemas.microsoft.com/office/powerpoint/2010/main" val="7818012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fld id="{DCD9F9BF-D269-4020-816F-460E917B7A74}" type="datetime1">
              <a:rPr lang="en-GB" noProof="0" smtClean="0"/>
              <a:t>15/08/2019</a:t>
            </a:fld>
            <a:endParaRPr lang="en-GB" noProof="0"/>
          </a:p>
        </p:txBody>
      </p:sp>
      <p:sp>
        <p:nvSpPr>
          <p:cNvPr id="5" name="Fußzeilenplatzhalter 4"/>
          <p:cNvSpPr>
            <a:spLocks noGrp="1"/>
          </p:cNvSpPr>
          <p:nvPr>
            <p:ph type="ftr" sz="quarter" idx="15"/>
          </p:nvPr>
        </p:nvSpPr>
        <p:spPr>
          <a:xfrm>
            <a:off x="1392992" y="6580588"/>
            <a:ext cx="3928516" cy="277412"/>
          </a:xfrm>
        </p:spPr>
        <p:txBody>
          <a:bodyPr/>
          <a:lstStyle/>
          <a:p>
            <a:r>
              <a:rPr lang="en-GB"/>
              <a:t>A global good for Universal Health Coverage (UHC) </a:t>
            </a:r>
            <a:endParaRPr lang="en-GB" dirty="0"/>
          </a:p>
        </p:txBody>
      </p:sp>
      <p:sp>
        <p:nvSpPr>
          <p:cNvPr id="6" name="Foliennummernplatzhalter 5"/>
          <p:cNvSpPr>
            <a:spLocks noGrp="1"/>
          </p:cNvSpPr>
          <p:nvPr>
            <p:ph type="sldNum" sz="quarter" idx="16"/>
          </p:nvPr>
        </p:nvSpPr>
        <p:spPr/>
        <p:txBody>
          <a:bodyPr/>
          <a:lstStyle/>
          <a:p>
            <a:fld id="{A74CE0EA-F3B5-4684-BA10-C594598FDB9C}" type="slidenum">
              <a:rPr lang="en-GB" noProof="0" smtClean="0"/>
              <a:pPr/>
              <a:t>24</a:t>
            </a:fld>
            <a:endParaRPr lang="en-GB" noProof="0"/>
          </a:p>
        </p:txBody>
      </p:sp>
      <p:pic>
        <p:nvPicPr>
          <p:cNvPr id="9" name="Bild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8381" y="511025"/>
            <a:ext cx="1519886" cy="508306"/>
          </a:xfrm>
          <a:prstGeom prst="rect">
            <a:avLst/>
          </a:prstGeom>
        </p:spPr>
      </p:pic>
      <p:pic>
        <p:nvPicPr>
          <p:cNvPr id="10"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9524" y="445708"/>
            <a:ext cx="532543" cy="532543"/>
          </a:xfrm>
          <a:prstGeom prst="rect">
            <a:avLst/>
          </a:prstGeom>
        </p:spPr>
      </p:pic>
      <p:sp>
        <p:nvSpPr>
          <p:cNvPr id="21" name="Rechteck 20"/>
          <p:cNvSpPr/>
          <p:nvPr/>
        </p:nvSpPr>
        <p:spPr>
          <a:xfrm flipV="1">
            <a:off x="0" y="0"/>
            <a:ext cx="12192000" cy="1514007"/>
          </a:xfrm>
          <a:prstGeom prst="rect">
            <a:avLst/>
          </a:prstGeom>
          <a:solidFill>
            <a:srgbClr val="095A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935689" y="2196336"/>
            <a:ext cx="9520275" cy="3831818"/>
          </a:xfrm>
          <a:prstGeom prst="rect">
            <a:avLst/>
          </a:prstGeom>
        </p:spPr>
        <p:txBody>
          <a:bodyPr wrap="square">
            <a:spAutoFit/>
          </a:bodyPr>
          <a:lstStyle/>
          <a:p>
            <a:pPr marL="342900" indent="-342900">
              <a:lnSpc>
                <a:spcPct val="150000"/>
              </a:lnSpc>
              <a:buFont typeface="Wingdings" panose="05000000000000000000" pitchFamily="2" charset="2"/>
              <a:buChar char="§"/>
            </a:pPr>
            <a:r>
              <a:rPr lang="en-US" dirty="0">
                <a:solidFill>
                  <a:srgbClr val="095A65"/>
                </a:solidFill>
                <a:latin typeface="Calibri Light" charset="0"/>
                <a:ea typeface="Calibri Light" charset="0"/>
                <a:cs typeface="Calibri Light" charset="0"/>
              </a:rPr>
              <a:t>Operated by a dedicated teams established by the Church                                                                       (5 schemes coordinated by a regional office)</a:t>
            </a:r>
          </a:p>
          <a:p>
            <a:pPr marL="342900" indent="-342900">
              <a:lnSpc>
                <a:spcPct val="150000"/>
              </a:lnSpc>
              <a:buFont typeface="Wingdings" panose="05000000000000000000" pitchFamily="2" charset="2"/>
              <a:buChar char="§"/>
            </a:pPr>
            <a:r>
              <a:rPr lang="en-US" dirty="0">
                <a:solidFill>
                  <a:srgbClr val="095A65"/>
                </a:solidFill>
                <a:latin typeface="Calibri Light" charset="0"/>
                <a:ea typeface="Calibri Light" charset="0"/>
                <a:cs typeface="Calibri Light" charset="0"/>
              </a:rPr>
              <a:t>Pooling at scheme level (plans to shift to regional level)</a:t>
            </a:r>
          </a:p>
          <a:p>
            <a:pPr marL="342900" indent="-342900">
              <a:lnSpc>
                <a:spcPct val="150000"/>
              </a:lnSpc>
              <a:buFont typeface="Wingdings" panose="05000000000000000000" pitchFamily="2" charset="2"/>
              <a:buChar char="§"/>
            </a:pPr>
            <a:r>
              <a:rPr lang="en-US" dirty="0">
                <a:solidFill>
                  <a:srgbClr val="095A65"/>
                </a:solidFill>
                <a:latin typeface="Calibri Light" charset="0"/>
                <a:ea typeface="Calibri Light" charset="0"/>
                <a:cs typeface="Calibri Light" charset="0"/>
              </a:rPr>
              <a:t>Voluntary contribution based scheme</a:t>
            </a:r>
          </a:p>
          <a:p>
            <a:pPr marL="342900" indent="-342900">
              <a:lnSpc>
                <a:spcPct val="150000"/>
              </a:lnSpc>
              <a:buFont typeface="Wingdings" panose="05000000000000000000" pitchFamily="2" charset="2"/>
              <a:buChar char="§"/>
            </a:pPr>
            <a:r>
              <a:rPr lang="en-US" dirty="0">
                <a:solidFill>
                  <a:srgbClr val="095A65"/>
                </a:solidFill>
                <a:latin typeface="Calibri Light" charset="0"/>
                <a:ea typeface="Calibri Light" charset="0"/>
                <a:cs typeface="Calibri Light" charset="0"/>
              </a:rPr>
              <a:t>Primary and higher level care offered at all empaneled catholic (and some government)               and other charitable facilities</a:t>
            </a:r>
          </a:p>
          <a:p>
            <a:pPr marL="342900" indent="-342900">
              <a:lnSpc>
                <a:spcPct val="150000"/>
              </a:lnSpc>
              <a:buFont typeface="Wingdings" panose="05000000000000000000" pitchFamily="2" charset="2"/>
              <a:buChar char="§"/>
            </a:pPr>
            <a:r>
              <a:rPr lang="en-US" dirty="0">
                <a:solidFill>
                  <a:srgbClr val="095A65"/>
                </a:solidFill>
                <a:latin typeface="Calibri Light" charset="0"/>
                <a:ea typeface="Calibri Light" charset="0"/>
                <a:cs typeface="Calibri Light" charset="0"/>
              </a:rPr>
              <a:t>25% co payment by users – primary and higher level care covered with some limitations by type of services utilized (e.g. outpatient, hospitalization, surgery)</a:t>
            </a:r>
          </a:p>
          <a:p>
            <a:pPr marL="342900" indent="-342900">
              <a:lnSpc>
                <a:spcPct val="150000"/>
              </a:lnSpc>
              <a:buFont typeface="Wingdings" panose="05000000000000000000" pitchFamily="2" charset="2"/>
              <a:buChar char="§"/>
            </a:pPr>
            <a:r>
              <a:rPr lang="en-US" dirty="0">
                <a:solidFill>
                  <a:srgbClr val="095A65"/>
                </a:solidFill>
                <a:latin typeface="Calibri Light" charset="0"/>
                <a:ea typeface="Calibri Light" charset="0"/>
                <a:cs typeface="Calibri Light" charset="0"/>
              </a:rPr>
              <a:t>System implemented since 2013 </a:t>
            </a:r>
          </a:p>
        </p:txBody>
      </p:sp>
      <p:sp>
        <p:nvSpPr>
          <p:cNvPr id="19" name="Textfeld 18"/>
          <p:cNvSpPr txBox="1"/>
          <p:nvPr/>
        </p:nvSpPr>
        <p:spPr>
          <a:xfrm>
            <a:off x="480000" y="358144"/>
            <a:ext cx="11199019" cy="1477328"/>
          </a:xfrm>
          <a:prstGeom prst="rect">
            <a:avLst/>
          </a:prstGeom>
          <a:noFill/>
        </p:spPr>
        <p:txBody>
          <a:bodyPr wrap="square" rtlCol="0">
            <a:spAutoFit/>
          </a:bodyPr>
          <a:lstStyle/>
          <a:p>
            <a:pPr algn="ctr"/>
            <a:r>
              <a:rPr lang="de-DE" sz="3600" dirty="0">
                <a:solidFill>
                  <a:schemeClr val="bg1"/>
                </a:solidFill>
                <a:latin typeface="Calibri" charset="0"/>
                <a:ea typeface="Calibri" charset="0"/>
                <a:cs typeface="Calibri" charset="0"/>
              </a:rPr>
              <a:t>CAMEROON</a:t>
            </a:r>
            <a:br>
              <a:rPr lang="de-DE" sz="3600" dirty="0">
                <a:solidFill>
                  <a:schemeClr val="bg1"/>
                </a:solidFill>
                <a:latin typeface="Calibri" charset="0"/>
                <a:ea typeface="Calibri" charset="0"/>
                <a:cs typeface="Calibri" charset="0"/>
              </a:rPr>
            </a:br>
            <a:r>
              <a:rPr lang="en-US" dirty="0">
                <a:solidFill>
                  <a:schemeClr val="bg1"/>
                </a:solidFill>
                <a:latin typeface="Calibri" charset="0"/>
                <a:ea typeface="Calibri" charset="0"/>
                <a:cs typeface="Calibri" charset="0"/>
              </a:rPr>
              <a:t>Church run community based health insurance scheme</a:t>
            </a:r>
          </a:p>
          <a:p>
            <a:pPr algn="ctr"/>
            <a:endParaRPr lang="de-DE" dirty="0">
              <a:solidFill>
                <a:schemeClr val="bg1"/>
              </a:solidFill>
              <a:latin typeface="Calibri" charset="0"/>
              <a:ea typeface="Calibri" charset="0"/>
              <a:cs typeface="Calibri" charset="0"/>
            </a:endParaRPr>
          </a:p>
          <a:p>
            <a:pPr algn="ctr"/>
            <a:endParaRPr lang="en-GB" dirty="0">
              <a:solidFill>
                <a:schemeClr val="bg1"/>
              </a:solidFill>
              <a:latin typeface="Calibri" charset="0"/>
              <a:ea typeface="Calibri" charset="0"/>
              <a:cs typeface="Calibri" charset="0"/>
            </a:endParaRPr>
          </a:p>
        </p:txBody>
      </p:sp>
    </p:spTree>
    <p:extLst>
      <p:ext uri="{BB962C8B-B14F-4D97-AF65-F5344CB8AC3E}">
        <p14:creationId xmlns:p14="http://schemas.microsoft.com/office/powerpoint/2010/main" val="24828789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fld id="{DCD9F9BF-D269-4020-816F-460E917B7A74}" type="datetime1">
              <a:rPr lang="en-GB" noProof="0" smtClean="0"/>
              <a:t>15/08/2019</a:t>
            </a:fld>
            <a:endParaRPr lang="en-GB" noProof="0"/>
          </a:p>
        </p:txBody>
      </p:sp>
      <p:sp>
        <p:nvSpPr>
          <p:cNvPr id="5" name="Fußzeilenplatzhalter 4"/>
          <p:cNvSpPr>
            <a:spLocks noGrp="1"/>
          </p:cNvSpPr>
          <p:nvPr>
            <p:ph type="ftr" sz="quarter" idx="15"/>
          </p:nvPr>
        </p:nvSpPr>
        <p:spPr>
          <a:xfrm>
            <a:off x="1392992" y="6580588"/>
            <a:ext cx="3928516" cy="277412"/>
          </a:xfrm>
        </p:spPr>
        <p:txBody>
          <a:bodyPr/>
          <a:lstStyle/>
          <a:p>
            <a:r>
              <a:rPr lang="en-GB"/>
              <a:t>A global good for Universal Health Coverage (UHC) </a:t>
            </a:r>
            <a:endParaRPr lang="en-GB" dirty="0"/>
          </a:p>
        </p:txBody>
      </p:sp>
      <p:sp>
        <p:nvSpPr>
          <p:cNvPr id="6" name="Foliennummernplatzhalter 5"/>
          <p:cNvSpPr>
            <a:spLocks noGrp="1"/>
          </p:cNvSpPr>
          <p:nvPr>
            <p:ph type="sldNum" sz="quarter" idx="16"/>
          </p:nvPr>
        </p:nvSpPr>
        <p:spPr/>
        <p:txBody>
          <a:bodyPr/>
          <a:lstStyle/>
          <a:p>
            <a:fld id="{A74CE0EA-F3B5-4684-BA10-C594598FDB9C}" type="slidenum">
              <a:rPr lang="en-GB" noProof="0" smtClean="0"/>
              <a:pPr/>
              <a:t>25</a:t>
            </a:fld>
            <a:endParaRPr lang="en-GB" noProof="0"/>
          </a:p>
        </p:txBody>
      </p:sp>
      <p:pic>
        <p:nvPicPr>
          <p:cNvPr id="9" name="Bild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8381" y="511025"/>
            <a:ext cx="1519886" cy="508306"/>
          </a:xfrm>
          <a:prstGeom prst="rect">
            <a:avLst/>
          </a:prstGeom>
        </p:spPr>
      </p:pic>
      <p:pic>
        <p:nvPicPr>
          <p:cNvPr id="10"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9524" y="445708"/>
            <a:ext cx="532543" cy="532543"/>
          </a:xfrm>
          <a:prstGeom prst="rect">
            <a:avLst/>
          </a:prstGeom>
        </p:spPr>
      </p:pic>
      <p:sp>
        <p:nvSpPr>
          <p:cNvPr id="21" name="Rechteck 20"/>
          <p:cNvSpPr/>
          <p:nvPr/>
        </p:nvSpPr>
        <p:spPr>
          <a:xfrm flipV="1">
            <a:off x="0" y="0"/>
            <a:ext cx="12192000" cy="1514007"/>
          </a:xfrm>
          <a:prstGeom prst="rect">
            <a:avLst/>
          </a:prstGeom>
          <a:solidFill>
            <a:srgbClr val="095A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2750447" y="3149444"/>
            <a:ext cx="6691105" cy="2062103"/>
          </a:xfrm>
          <a:prstGeom prst="rect">
            <a:avLst/>
          </a:prstGeom>
        </p:spPr>
        <p:txBody>
          <a:bodyPr wrap="square">
            <a:spAutoFit/>
          </a:bodyPr>
          <a:lstStyle/>
          <a:p>
            <a:pPr marL="457200" indent="-457200">
              <a:buFont typeface="Wingdings" panose="05000000000000000000" pitchFamily="2" charset="2"/>
              <a:buChar char="§"/>
            </a:pPr>
            <a:r>
              <a:rPr lang="en-US" sz="3200" dirty="0">
                <a:solidFill>
                  <a:srgbClr val="095A65"/>
                </a:solidFill>
                <a:latin typeface="Calibri Light" charset="0"/>
                <a:ea typeface="Calibri Light" charset="0"/>
                <a:cs typeface="Calibri Light" charset="0"/>
              </a:rPr>
              <a:t>25,000</a:t>
            </a:r>
            <a:r>
              <a:rPr lang="en-US" dirty="0">
                <a:solidFill>
                  <a:srgbClr val="095A65"/>
                </a:solidFill>
                <a:latin typeface="Calibri Light" charset="0"/>
                <a:ea typeface="Calibri Light" charset="0"/>
                <a:cs typeface="Calibri Light" charset="0"/>
              </a:rPr>
              <a:t> actively insured members at any point in time</a:t>
            </a:r>
          </a:p>
          <a:p>
            <a:pPr marL="457200" indent="-457200">
              <a:buFont typeface="Wingdings" panose="05000000000000000000" pitchFamily="2" charset="2"/>
              <a:buChar char="§"/>
            </a:pPr>
            <a:r>
              <a:rPr lang="en-US" sz="3200" dirty="0">
                <a:solidFill>
                  <a:srgbClr val="095A65"/>
                </a:solidFill>
                <a:latin typeface="Calibri Light" charset="0"/>
                <a:ea typeface="Calibri Light" charset="0"/>
                <a:cs typeface="Calibri Light" charset="0"/>
              </a:rPr>
              <a:t>44,542 </a:t>
            </a:r>
            <a:r>
              <a:rPr lang="en-US" dirty="0">
                <a:solidFill>
                  <a:srgbClr val="095A65"/>
                </a:solidFill>
                <a:latin typeface="Calibri Light" charset="0"/>
                <a:ea typeface="Calibri Light" charset="0"/>
                <a:cs typeface="Calibri Light" charset="0"/>
              </a:rPr>
              <a:t>registered in the database</a:t>
            </a:r>
          </a:p>
          <a:p>
            <a:pPr marL="457200" indent="-457200">
              <a:buFont typeface="Wingdings" panose="05000000000000000000" pitchFamily="2" charset="2"/>
              <a:buChar char="§"/>
            </a:pPr>
            <a:r>
              <a:rPr lang="en-US" sz="3200" dirty="0">
                <a:solidFill>
                  <a:srgbClr val="095A65"/>
                </a:solidFill>
                <a:latin typeface="Calibri Light" charset="0"/>
                <a:ea typeface="Calibri Light" charset="0"/>
                <a:cs typeface="Calibri Light" charset="0"/>
              </a:rPr>
              <a:t>82 </a:t>
            </a:r>
            <a:r>
              <a:rPr lang="en-US" dirty="0">
                <a:solidFill>
                  <a:srgbClr val="095A65"/>
                </a:solidFill>
                <a:latin typeface="Calibri Light" charset="0"/>
                <a:ea typeface="Calibri Light" charset="0"/>
                <a:cs typeface="Calibri Light" charset="0"/>
              </a:rPr>
              <a:t>Agents (no use of phones)</a:t>
            </a:r>
          </a:p>
          <a:p>
            <a:pPr marL="457200" indent="-457200">
              <a:buFont typeface="Wingdings" panose="05000000000000000000" pitchFamily="2" charset="2"/>
              <a:buChar char="§"/>
            </a:pPr>
            <a:r>
              <a:rPr lang="en-US" sz="3200" dirty="0">
                <a:solidFill>
                  <a:srgbClr val="095A65"/>
                </a:solidFill>
                <a:latin typeface="Calibri Light" charset="0"/>
                <a:ea typeface="Calibri Light" charset="0"/>
                <a:cs typeface="Calibri Light" charset="0"/>
              </a:rPr>
              <a:t>149 </a:t>
            </a:r>
            <a:r>
              <a:rPr lang="en-US" dirty="0">
                <a:solidFill>
                  <a:srgbClr val="095A65"/>
                </a:solidFill>
                <a:latin typeface="Calibri Light" charset="0"/>
                <a:ea typeface="Calibri Light" charset="0"/>
                <a:cs typeface="Calibri Light" charset="0"/>
              </a:rPr>
              <a:t>Health Facilities (no use of phones)</a:t>
            </a:r>
          </a:p>
        </p:txBody>
      </p:sp>
      <p:sp>
        <p:nvSpPr>
          <p:cNvPr id="19" name="Textfeld 18"/>
          <p:cNvSpPr txBox="1"/>
          <p:nvPr/>
        </p:nvSpPr>
        <p:spPr>
          <a:xfrm>
            <a:off x="471626" y="303075"/>
            <a:ext cx="11234738" cy="1477328"/>
          </a:xfrm>
          <a:prstGeom prst="rect">
            <a:avLst/>
          </a:prstGeom>
          <a:noFill/>
        </p:spPr>
        <p:txBody>
          <a:bodyPr wrap="square" rtlCol="0">
            <a:spAutoFit/>
          </a:bodyPr>
          <a:lstStyle/>
          <a:p>
            <a:pPr algn="ctr"/>
            <a:r>
              <a:rPr lang="de-DE" sz="3600" dirty="0">
                <a:solidFill>
                  <a:schemeClr val="bg1"/>
                </a:solidFill>
                <a:latin typeface="Calibri" charset="0"/>
                <a:ea typeface="Calibri" charset="0"/>
                <a:cs typeface="Calibri" charset="0"/>
              </a:rPr>
              <a:t>CAMEROON</a:t>
            </a:r>
            <a:br>
              <a:rPr lang="de-DE" sz="3600" dirty="0">
                <a:solidFill>
                  <a:schemeClr val="bg1"/>
                </a:solidFill>
                <a:latin typeface="Calibri" charset="0"/>
                <a:ea typeface="Calibri" charset="0"/>
                <a:cs typeface="Calibri" charset="0"/>
              </a:rPr>
            </a:br>
            <a:r>
              <a:rPr lang="de-DE" dirty="0">
                <a:solidFill>
                  <a:schemeClr val="bg1"/>
                </a:solidFill>
                <a:latin typeface="Calibri" charset="0"/>
                <a:ea typeface="Calibri" charset="0"/>
                <a:cs typeface="Calibri" charset="0"/>
              </a:rPr>
              <a:t>Operational </a:t>
            </a:r>
            <a:r>
              <a:rPr lang="de-DE" dirty="0" err="1">
                <a:solidFill>
                  <a:schemeClr val="bg1"/>
                </a:solidFill>
                <a:latin typeface="Calibri" charset="0"/>
                <a:ea typeface="Calibri" charset="0"/>
                <a:cs typeface="Calibri" charset="0"/>
              </a:rPr>
              <a:t>numbers</a:t>
            </a:r>
            <a:r>
              <a:rPr lang="de-DE" dirty="0">
                <a:solidFill>
                  <a:schemeClr val="bg1"/>
                </a:solidFill>
                <a:latin typeface="Calibri" charset="0"/>
                <a:ea typeface="Calibri" charset="0"/>
                <a:cs typeface="Calibri" charset="0"/>
              </a:rPr>
              <a:t> – </a:t>
            </a:r>
            <a:r>
              <a:rPr lang="de-DE" dirty="0" err="1">
                <a:solidFill>
                  <a:schemeClr val="bg1"/>
                </a:solidFill>
                <a:latin typeface="Calibri" charset="0"/>
                <a:ea typeface="Calibri" charset="0"/>
                <a:cs typeface="Calibri" charset="0"/>
              </a:rPr>
              <a:t>first</a:t>
            </a:r>
            <a:r>
              <a:rPr lang="de-DE" dirty="0">
                <a:solidFill>
                  <a:schemeClr val="bg1"/>
                </a:solidFill>
                <a:latin typeface="Calibri" charset="0"/>
                <a:ea typeface="Calibri" charset="0"/>
                <a:cs typeface="Calibri" charset="0"/>
              </a:rPr>
              <a:t> </a:t>
            </a:r>
            <a:r>
              <a:rPr lang="de-DE" dirty="0" err="1">
                <a:solidFill>
                  <a:schemeClr val="bg1"/>
                </a:solidFill>
                <a:latin typeface="Calibri" charset="0"/>
                <a:ea typeface="Calibri" charset="0"/>
                <a:cs typeface="Calibri" charset="0"/>
              </a:rPr>
              <a:t>application</a:t>
            </a:r>
            <a:r>
              <a:rPr lang="de-DE" dirty="0">
                <a:solidFill>
                  <a:schemeClr val="bg1"/>
                </a:solidFill>
                <a:latin typeface="Calibri" charset="0"/>
                <a:ea typeface="Calibri" charset="0"/>
                <a:cs typeface="Calibri" charset="0"/>
              </a:rPr>
              <a:t> </a:t>
            </a:r>
            <a:r>
              <a:rPr lang="de-DE" dirty="0" err="1">
                <a:solidFill>
                  <a:schemeClr val="bg1"/>
                </a:solidFill>
                <a:latin typeface="Calibri" charset="0"/>
                <a:ea typeface="Calibri" charset="0"/>
                <a:cs typeface="Calibri" charset="0"/>
              </a:rPr>
              <a:t>adjustments</a:t>
            </a:r>
            <a:r>
              <a:rPr lang="de-DE" dirty="0">
                <a:solidFill>
                  <a:schemeClr val="bg1"/>
                </a:solidFill>
                <a:latin typeface="Calibri" charset="0"/>
                <a:ea typeface="Calibri" charset="0"/>
                <a:cs typeface="Calibri" charset="0"/>
              </a:rPr>
              <a:t> in 2013</a:t>
            </a:r>
          </a:p>
          <a:p>
            <a:pPr algn="ctr"/>
            <a:endParaRPr lang="de-DE" dirty="0">
              <a:solidFill>
                <a:schemeClr val="bg1"/>
              </a:solidFill>
              <a:latin typeface="Calibri" charset="0"/>
              <a:ea typeface="Calibri" charset="0"/>
              <a:cs typeface="Calibri" charset="0"/>
            </a:endParaRPr>
          </a:p>
          <a:p>
            <a:pPr algn="ctr"/>
            <a:endParaRPr lang="en-GB" dirty="0">
              <a:solidFill>
                <a:schemeClr val="bg1"/>
              </a:solidFill>
              <a:latin typeface="Calibri" charset="0"/>
              <a:ea typeface="Calibri" charset="0"/>
              <a:cs typeface="Calibri" charset="0"/>
            </a:endParaRPr>
          </a:p>
        </p:txBody>
      </p:sp>
    </p:spTree>
    <p:extLst>
      <p:ext uri="{BB962C8B-B14F-4D97-AF65-F5344CB8AC3E}">
        <p14:creationId xmlns:p14="http://schemas.microsoft.com/office/powerpoint/2010/main" val="14290429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fld id="{DCD9F9BF-D269-4020-816F-460E917B7A74}" type="datetime1">
              <a:rPr lang="en-GB" noProof="0" smtClean="0"/>
              <a:t>15/08/2019</a:t>
            </a:fld>
            <a:endParaRPr lang="en-GB" noProof="0"/>
          </a:p>
        </p:txBody>
      </p:sp>
      <p:sp>
        <p:nvSpPr>
          <p:cNvPr id="5" name="Fußzeilenplatzhalter 4"/>
          <p:cNvSpPr>
            <a:spLocks noGrp="1"/>
          </p:cNvSpPr>
          <p:nvPr>
            <p:ph type="ftr" sz="quarter" idx="15"/>
          </p:nvPr>
        </p:nvSpPr>
        <p:spPr>
          <a:xfrm>
            <a:off x="1392992" y="6580588"/>
            <a:ext cx="3928516" cy="277412"/>
          </a:xfrm>
        </p:spPr>
        <p:txBody>
          <a:bodyPr/>
          <a:lstStyle/>
          <a:p>
            <a:r>
              <a:rPr lang="en-GB"/>
              <a:t>A global good for Universal Health Coverage (UHC) </a:t>
            </a:r>
            <a:endParaRPr lang="en-GB" dirty="0"/>
          </a:p>
        </p:txBody>
      </p:sp>
      <p:sp>
        <p:nvSpPr>
          <p:cNvPr id="6" name="Foliennummernplatzhalter 5"/>
          <p:cNvSpPr>
            <a:spLocks noGrp="1"/>
          </p:cNvSpPr>
          <p:nvPr>
            <p:ph type="sldNum" sz="quarter" idx="16"/>
          </p:nvPr>
        </p:nvSpPr>
        <p:spPr/>
        <p:txBody>
          <a:bodyPr/>
          <a:lstStyle/>
          <a:p>
            <a:fld id="{A74CE0EA-F3B5-4684-BA10-C594598FDB9C}" type="slidenum">
              <a:rPr lang="en-GB" noProof="0" smtClean="0"/>
              <a:pPr/>
              <a:t>26</a:t>
            </a:fld>
            <a:endParaRPr lang="en-GB" noProof="0"/>
          </a:p>
        </p:txBody>
      </p:sp>
      <p:pic>
        <p:nvPicPr>
          <p:cNvPr id="9" name="Bild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8381" y="511025"/>
            <a:ext cx="1519886" cy="508306"/>
          </a:xfrm>
          <a:prstGeom prst="rect">
            <a:avLst/>
          </a:prstGeom>
        </p:spPr>
      </p:pic>
      <p:pic>
        <p:nvPicPr>
          <p:cNvPr id="10"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9524" y="445708"/>
            <a:ext cx="532543" cy="532543"/>
          </a:xfrm>
          <a:prstGeom prst="rect">
            <a:avLst/>
          </a:prstGeom>
        </p:spPr>
      </p:pic>
      <p:sp>
        <p:nvSpPr>
          <p:cNvPr id="21" name="Rechteck 20"/>
          <p:cNvSpPr/>
          <p:nvPr/>
        </p:nvSpPr>
        <p:spPr>
          <a:xfrm flipV="1">
            <a:off x="0" y="8174"/>
            <a:ext cx="12192000" cy="1514007"/>
          </a:xfrm>
          <a:prstGeom prst="rect">
            <a:avLst/>
          </a:prstGeom>
          <a:solidFill>
            <a:srgbClr val="095A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2948918" y="2897045"/>
            <a:ext cx="7065858" cy="1711366"/>
          </a:xfrm>
          <a:prstGeom prst="rect">
            <a:avLst/>
          </a:prstGeom>
        </p:spPr>
        <p:txBody>
          <a:bodyPr wrap="square">
            <a:spAutoFit/>
          </a:bodyPr>
          <a:lstStyle/>
          <a:p>
            <a:pPr marL="342900" indent="-342900">
              <a:lnSpc>
                <a:spcPct val="150000"/>
              </a:lnSpc>
              <a:buFont typeface="Wingdings" panose="05000000000000000000" pitchFamily="2" charset="2"/>
              <a:buChar char="§"/>
            </a:pPr>
            <a:r>
              <a:rPr lang="en-US" dirty="0">
                <a:solidFill>
                  <a:srgbClr val="095A65"/>
                </a:solidFill>
                <a:latin typeface="Calibri Light" charset="0"/>
                <a:ea typeface="Calibri Light" charset="0"/>
                <a:cs typeface="Calibri Light" charset="0"/>
              </a:rPr>
              <a:t>Single server setup in the cloud </a:t>
            </a:r>
          </a:p>
          <a:p>
            <a:pPr marL="809625" lvl="1" indent="-342900">
              <a:lnSpc>
                <a:spcPct val="150000"/>
              </a:lnSpc>
              <a:buFont typeface="Wingdings" panose="05000000000000000000" pitchFamily="2" charset="2"/>
              <a:buChar char="§"/>
            </a:pPr>
            <a:r>
              <a:rPr lang="en-US" dirty="0">
                <a:solidFill>
                  <a:srgbClr val="095A65"/>
                </a:solidFill>
                <a:latin typeface="Calibri Light" charset="0"/>
                <a:ea typeface="Calibri Light" charset="0"/>
                <a:cs typeface="Calibri Light" charset="0"/>
              </a:rPr>
              <a:t>Hosted on a cloud server (outside of the country)</a:t>
            </a:r>
          </a:p>
          <a:p>
            <a:pPr marL="800100" lvl="1" indent="-342900">
              <a:lnSpc>
                <a:spcPct val="150000"/>
              </a:lnSpc>
              <a:buFont typeface="Wingdings" panose="05000000000000000000" pitchFamily="2" charset="2"/>
              <a:buChar char="§"/>
            </a:pPr>
            <a:r>
              <a:rPr lang="en-US" dirty="0">
                <a:solidFill>
                  <a:srgbClr val="095A65"/>
                </a:solidFill>
                <a:latin typeface="Calibri Light" charset="0"/>
                <a:ea typeface="Calibri Light" charset="0"/>
                <a:cs typeface="Calibri Light" charset="0"/>
              </a:rPr>
              <a:t>Microsoft Windows Server</a:t>
            </a:r>
          </a:p>
          <a:p>
            <a:pPr marL="342900" indent="-342900">
              <a:lnSpc>
                <a:spcPct val="150000"/>
              </a:lnSpc>
              <a:buFont typeface="Wingdings" panose="05000000000000000000" pitchFamily="2" charset="2"/>
              <a:buChar char="§"/>
            </a:pPr>
            <a:r>
              <a:rPr lang="en-US" dirty="0">
                <a:solidFill>
                  <a:srgbClr val="095A65"/>
                </a:solidFill>
                <a:latin typeface="Calibri Light" charset="0"/>
                <a:ea typeface="Calibri Light" charset="0"/>
                <a:cs typeface="Calibri Light" charset="0"/>
              </a:rPr>
              <a:t>Database backup both off-site – also stored on the cloud</a:t>
            </a:r>
          </a:p>
        </p:txBody>
      </p:sp>
      <p:sp>
        <p:nvSpPr>
          <p:cNvPr id="19" name="Textfeld 18"/>
          <p:cNvSpPr txBox="1"/>
          <p:nvPr/>
        </p:nvSpPr>
        <p:spPr>
          <a:xfrm>
            <a:off x="584039" y="316610"/>
            <a:ext cx="11199019" cy="1477328"/>
          </a:xfrm>
          <a:prstGeom prst="rect">
            <a:avLst/>
          </a:prstGeom>
          <a:noFill/>
        </p:spPr>
        <p:txBody>
          <a:bodyPr wrap="square" rtlCol="0">
            <a:spAutoFit/>
          </a:bodyPr>
          <a:lstStyle/>
          <a:p>
            <a:pPr algn="ctr"/>
            <a:r>
              <a:rPr lang="de-DE" sz="3600" dirty="0" err="1">
                <a:solidFill>
                  <a:schemeClr val="bg1"/>
                </a:solidFill>
                <a:latin typeface="Calibri" charset="0"/>
                <a:ea typeface="Calibri" charset="0"/>
                <a:cs typeface="Calibri" charset="0"/>
              </a:rPr>
              <a:t>openIMIS</a:t>
            </a:r>
            <a:r>
              <a:rPr lang="de-DE" sz="3600" dirty="0">
                <a:solidFill>
                  <a:schemeClr val="bg1"/>
                </a:solidFill>
                <a:latin typeface="Calibri" charset="0"/>
                <a:ea typeface="Calibri" charset="0"/>
                <a:cs typeface="Calibri" charset="0"/>
              </a:rPr>
              <a:t> in CAMEROON</a:t>
            </a:r>
            <a:br>
              <a:rPr lang="de-DE" sz="3600" dirty="0">
                <a:solidFill>
                  <a:schemeClr val="bg1"/>
                </a:solidFill>
                <a:latin typeface="Calibri" charset="0"/>
                <a:ea typeface="Calibri" charset="0"/>
                <a:cs typeface="Calibri" charset="0"/>
              </a:rPr>
            </a:br>
            <a:r>
              <a:rPr lang="en-US" dirty="0">
                <a:solidFill>
                  <a:schemeClr val="bg1"/>
                </a:solidFill>
                <a:latin typeface="Calibri" charset="0"/>
                <a:ea typeface="Calibri" charset="0"/>
                <a:cs typeface="Calibri" charset="0"/>
              </a:rPr>
              <a:t>Implementation: Technical Setup</a:t>
            </a:r>
            <a:endParaRPr lang="de-DE" dirty="0">
              <a:solidFill>
                <a:schemeClr val="bg1"/>
              </a:solidFill>
              <a:latin typeface="Calibri" charset="0"/>
              <a:ea typeface="Calibri" charset="0"/>
              <a:cs typeface="Calibri" charset="0"/>
            </a:endParaRPr>
          </a:p>
          <a:p>
            <a:pPr algn="ctr"/>
            <a:endParaRPr lang="de-DE" dirty="0">
              <a:solidFill>
                <a:schemeClr val="bg1"/>
              </a:solidFill>
              <a:latin typeface="Calibri" charset="0"/>
              <a:ea typeface="Calibri" charset="0"/>
              <a:cs typeface="Calibri" charset="0"/>
            </a:endParaRPr>
          </a:p>
          <a:p>
            <a:pPr algn="ctr"/>
            <a:endParaRPr lang="en-GB" dirty="0">
              <a:solidFill>
                <a:schemeClr val="bg1"/>
              </a:solidFill>
              <a:latin typeface="Calibri" charset="0"/>
              <a:ea typeface="Calibri" charset="0"/>
              <a:cs typeface="Calibri" charset="0"/>
            </a:endParaRPr>
          </a:p>
        </p:txBody>
      </p:sp>
    </p:spTree>
    <p:extLst>
      <p:ext uri="{BB962C8B-B14F-4D97-AF65-F5344CB8AC3E}">
        <p14:creationId xmlns:p14="http://schemas.microsoft.com/office/powerpoint/2010/main" val="16699952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a:xfrm>
            <a:off x="0" y="2578309"/>
            <a:ext cx="12192000" cy="1440000"/>
          </a:xfrm>
          <a:prstGeom prst="rect">
            <a:avLst/>
          </a:prstGeom>
          <a:solidFill>
            <a:srgbClr val="095A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Datumsplatzhalter 3"/>
          <p:cNvSpPr>
            <a:spLocks noGrp="1"/>
          </p:cNvSpPr>
          <p:nvPr>
            <p:ph type="dt" sz="half" idx="14"/>
          </p:nvPr>
        </p:nvSpPr>
        <p:spPr/>
        <p:txBody>
          <a:bodyPr/>
          <a:lstStyle/>
          <a:p>
            <a:fld id="{DCD9F9BF-D269-4020-816F-460E917B7A74}" type="datetime1">
              <a:rPr lang="en-GB" noProof="0" smtClean="0"/>
              <a:t>15/08/2019</a:t>
            </a:fld>
            <a:endParaRPr lang="en-GB" noProof="0"/>
          </a:p>
        </p:txBody>
      </p:sp>
      <p:sp>
        <p:nvSpPr>
          <p:cNvPr id="5" name="Fußzeilenplatzhalter 4"/>
          <p:cNvSpPr>
            <a:spLocks noGrp="1"/>
          </p:cNvSpPr>
          <p:nvPr>
            <p:ph type="ftr" sz="quarter" idx="15"/>
          </p:nvPr>
        </p:nvSpPr>
        <p:spPr>
          <a:xfrm>
            <a:off x="1392992" y="6580588"/>
            <a:ext cx="3928516" cy="277412"/>
          </a:xfrm>
        </p:spPr>
        <p:txBody>
          <a:bodyPr/>
          <a:lstStyle/>
          <a:p>
            <a:r>
              <a:rPr lang="en-GB"/>
              <a:t>A global good for Universal Health Coverage (UHC) </a:t>
            </a:r>
            <a:endParaRPr lang="en-GB" dirty="0"/>
          </a:p>
        </p:txBody>
      </p:sp>
      <p:sp>
        <p:nvSpPr>
          <p:cNvPr id="6" name="Foliennummernplatzhalter 5"/>
          <p:cNvSpPr>
            <a:spLocks noGrp="1"/>
          </p:cNvSpPr>
          <p:nvPr>
            <p:ph type="sldNum" sz="quarter" idx="16"/>
          </p:nvPr>
        </p:nvSpPr>
        <p:spPr/>
        <p:txBody>
          <a:bodyPr/>
          <a:lstStyle/>
          <a:p>
            <a:fld id="{A74CE0EA-F3B5-4684-BA10-C594598FDB9C}" type="slidenum">
              <a:rPr lang="en-GB" noProof="0" smtClean="0"/>
              <a:pPr/>
              <a:t>27</a:t>
            </a:fld>
            <a:endParaRPr lang="en-GB" noProof="0"/>
          </a:p>
        </p:txBody>
      </p:sp>
      <p:pic>
        <p:nvPicPr>
          <p:cNvPr id="9" name="Bild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8381" y="511025"/>
            <a:ext cx="1519886" cy="508306"/>
          </a:xfrm>
          <a:prstGeom prst="rect">
            <a:avLst/>
          </a:prstGeom>
        </p:spPr>
      </p:pic>
      <p:pic>
        <p:nvPicPr>
          <p:cNvPr id="10"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9524" y="445708"/>
            <a:ext cx="532543" cy="532543"/>
          </a:xfrm>
          <a:prstGeom prst="rect">
            <a:avLst/>
          </a:prstGeom>
        </p:spPr>
      </p:pic>
      <p:sp>
        <p:nvSpPr>
          <p:cNvPr id="19" name="Textfeld 18"/>
          <p:cNvSpPr txBox="1"/>
          <p:nvPr/>
        </p:nvSpPr>
        <p:spPr>
          <a:xfrm>
            <a:off x="479425" y="2923083"/>
            <a:ext cx="11234738" cy="1200329"/>
          </a:xfrm>
          <a:prstGeom prst="rect">
            <a:avLst/>
          </a:prstGeom>
          <a:noFill/>
        </p:spPr>
        <p:txBody>
          <a:bodyPr wrap="square" rtlCol="0">
            <a:spAutoFit/>
          </a:bodyPr>
          <a:lstStyle/>
          <a:p>
            <a:pPr algn="ctr"/>
            <a:r>
              <a:rPr lang="en-US" sz="3600" dirty="0">
                <a:solidFill>
                  <a:schemeClr val="bg1"/>
                </a:solidFill>
                <a:latin typeface="Calibri Light" charset="0"/>
                <a:ea typeface="Calibri Light" charset="0"/>
                <a:cs typeface="Calibri Light" charset="0"/>
              </a:rPr>
              <a:t>Implementation Steps</a:t>
            </a:r>
          </a:p>
          <a:p>
            <a:pPr algn="ctr"/>
            <a:endParaRPr lang="en-GB" sz="3600" dirty="0">
              <a:solidFill>
                <a:schemeClr val="bg1"/>
              </a:solidFill>
              <a:latin typeface="Calibri Light" charset="0"/>
              <a:ea typeface="Calibri Light" charset="0"/>
              <a:cs typeface="Calibri Light" charset="0"/>
            </a:endParaRPr>
          </a:p>
        </p:txBody>
      </p:sp>
      <p:sp>
        <p:nvSpPr>
          <p:cNvPr id="12" name="Textfeld 11"/>
          <p:cNvSpPr txBox="1"/>
          <p:nvPr/>
        </p:nvSpPr>
        <p:spPr>
          <a:xfrm>
            <a:off x="9399525" y="468484"/>
            <a:ext cx="2306840" cy="593388"/>
          </a:xfrm>
          <a:prstGeom prst="rect">
            <a:avLst/>
          </a:prstGeom>
          <a:solidFill>
            <a:schemeClr val="bg1"/>
          </a:solidFill>
        </p:spPr>
        <p:txBody>
          <a:bodyPr wrap="square" rtlCol="0">
            <a:spAutoFit/>
          </a:bodyPr>
          <a:lstStyle/>
          <a:p>
            <a:endParaRPr lang="de-DE" dirty="0"/>
          </a:p>
        </p:txBody>
      </p:sp>
    </p:spTree>
    <p:extLst>
      <p:ext uri="{BB962C8B-B14F-4D97-AF65-F5344CB8AC3E}">
        <p14:creationId xmlns:p14="http://schemas.microsoft.com/office/powerpoint/2010/main" val="1390862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479425" y="1389192"/>
            <a:ext cx="11234737" cy="1080000"/>
          </a:xfrm>
          <a:prstGeom prst="rect">
            <a:avLst/>
          </a:prstGeom>
          <a:solidFill>
            <a:srgbClr val="095A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p:cNvSpPr/>
          <p:nvPr/>
        </p:nvSpPr>
        <p:spPr>
          <a:xfrm>
            <a:off x="479425" y="2893816"/>
            <a:ext cx="11234737" cy="1281880"/>
          </a:xfrm>
          <a:prstGeom prst="rect">
            <a:avLst/>
          </a:prstGeom>
          <a:solidFill>
            <a:srgbClr val="095A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26"/>
          <p:cNvSpPr/>
          <p:nvPr/>
        </p:nvSpPr>
        <p:spPr>
          <a:xfrm>
            <a:off x="471627" y="4963847"/>
            <a:ext cx="11234737" cy="1080000"/>
          </a:xfrm>
          <a:prstGeom prst="rect">
            <a:avLst/>
          </a:prstGeom>
          <a:solidFill>
            <a:srgbClr val="095A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Datumsplatzhalter 3"/>
          <p:cNvSpPr>
            <a:spLocks noGrp="1"/>
          </p:cNvSpPr>
          <p:nvPr>
            <p:ph type="dt" sz="half" idx="14"/>
          </p:nvPr>
        </p:nvSpPr>
        <p:spPr/>
        <p:txBody>
          <a:bodyPr/>
          <a:lstStyle/>
          <a:p>
            <a:fld id="{DCD9F9BF-D269-4020-816F-460E917B7A74}" type="datetime1">
              <a:rPr lang="en-GB" noProof="0" smtClean="0"/>
              <a:t>15/08/2019</a:t>
            </a:fld>
            <a:endParaRPr lang="en-GB" noProof="0"/>
          </a:p>
        </p:txBody>
      </p:sp>
      <p:sp>
        <p:nvSpPr>
          <p:cNvPr id="5" name="Fußzeilenplatzhalter 4"/>
          <p:cNvSpPr>
            <a:spLocks noGrp="1"/>
          </p:cNvSpPr>
          <p:nvPr>
            <p:ph type="ftr" sz="quarter" idx="15"/>
          </p:nvPr>
        </p:nvSpPr>
        <p:spPr>
          <a:xfrm>
            <a:off x="1392992" y="6580588"/>
            <a:ext cx="3928516" cy="277412"/>
          </a:xfrm>
        </p:spPr>
        <p:txBody>
          <a:bodyPr/>
          <a:lstStyle/>
          <a:p>
            <a:r>
              <a:rPr lang="en-GB"/>
              <a:t>A global good for Universal Health Coverage (UHC) </a:t>
            </a:r>
            <a:endParaRPr lang="en-GB" dirty="0"/>
          </a:p>
        </p:txBody>
      </p:sp>
      <p:sp>
        <p:nvSpPr>
          <p:cNvPr id="6" name="Foliennummernplatzhalter 5"/>
          <p:cNvSpPr>
            <a:spLocks noGrp="1"/>
          </p:cNvSpPr>
          <p:nvPr>
            <p:ph type="sldNum" sz="quarter" idx="16"/>
          </p:nvPr>
        </p:nvSpPr>
        <p:spPr/>
        <p:txBody>
          <a:bodyPr/>
          <a:lstStyle/>
          <a:p>
            <a:fld id="{A74CE0EA-F3B5-4684-BA10-C594598FDB9C}" type="slidenum">
              <a:rPr lang="en-GB" noProof="0" smtClean="0"/>
              <a:pPr/>
              <a:t>28</a:t>
            </a:fld>
            <a:endParaRPr lang="en-GB" noProof="0"/>
          </a:p>
        </p:txBody>
      </p:sp>
      <p:pic>
        <p:nvPicPr>
          <p:cNvPr id="9" name="Bild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381" y="511025"/>
            <a:ext cx="1519886" cy="508306"/>
          </a:xfrm>
          <a:prstGeom prst="rect">
            <a:avLst/>
          </a:prstGeom>
        </p:spPr>
      </p:pic>
      <p:pic>
        <p:nvPicPr>
          <p:cNvPr id="10"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99524" y="445708"/>
            <a:ext cx="532543" cy="532543"/>
          </a:xfrm>
          <a:prstGeom prst="rect">
            <a:avLst/>
          </a:prstGeom>
        </p:spPr>
      </p:pic>
      <p:sp>
        <p:nvSpPr>
          <p:cNvPr id="19" name="Textfeld 18"/>
          <p:cNvSpPr txBox="1"/>
          <p:nvPr/>
        </p:nvSpPr>
        <p:spPr>
          <a:xfrm>
            <a:off x="1040860" y="1693891"/>
            <a:ext cx="4931923" cy="646331"/>
          </a:xfrm>
          <a:prstGeom prst="rect">
            <a:avLst/>
          </a:prstGeom>
          <a:noFill/>
        </p:spPr>
        <p:txBody>
          <a:bodyPr wrap="square" rtlCol="0">
            <a:spAutoFit/>
          </a:bodyPr>
          <a:lstStyle/>
          <a:p>
            <a:pPr algn="r"/>
            <a:r>
              <a:rPr lang="en-GB" sz="3600" b="1" dirty="0">
                <a:solidFill>
                  <a:schemeClr val="bg1"/>
                </a:solidFill>
                <a:latin typeface="Calibri" charset="0"/>
                <a:ea typeface="Calibri" charset="0"/>
                <a:cs typeface="Calibri" charset="0"/>
              </a:rPr>
              <a:t>Assessment &amp; Planning</a:t>
            </a:r>
          </a:p>
        </p:txBody>
      </p:sp>
      <p:sp>
        <p:nvSpPr>
          <p:cNvPr id="13" name="Rounded Rectangle 9"/>
          <p:cNvSpPr/>
          <p:nvPr/>
        </p:nvSpPr>
        <p:spPr>
          <a:xfrm>
            <a:off x="6585189" y="1418922"/>
            <a:ext cx="2928395" cy="33566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alibri" panose="020F0502020204030204" pitchFamily="34" charset="0"/>
                <a:cs typeface="Calibri" panose="020F0502020204030204" pitchFamily="34" charset="0"/>
              </a:rPr>
              <a:t>Scheme design</a:t>
            </a:r>
          </a:p>
        </p:txBody>
      </p:sp>
      <p:sp>
        <p:nvSpPr>
          <p:cNvPr id="14" name="Rounded Rectangle 10"/>
          <p:cNvSpPr/>
          <p:nvPr/>
        </p:nvSpPr>
        <p:spPr>
          <a:xfrm>
            <a:off x="6637979" y="2088061"/>
            <a:ext cx="2928395" cy="33566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alibri" panose="020F0502020204030204" pitchFamily="34" charset="0"/>
                <a:cs typeface="Calibri" panose="020F0502020204030204" pitchFamily="34" charset="0"/>
              </a:rPr>
              <a:t>Scheme operationalization</a:t>
            </a:r>
          </a:p>
        </p:txBody>
      </p:sp>
      <p:sp>
        <p:nvSpPr>
          <p:cNvPr id="15" name="Rounded Rectangle 11"/>
          <p:cNvSpPr/>
          <p:nvPr/>
        </p:nvSpPr>
        <p:spPr>
          <a:xfrm>
            <a:off x="6610496" y="2921178"/>
            <a:ext cx="2928395" cy="33566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alibri" panose="020F0502020204030204" pitchFamily="34" charset="0"/>
                <a:cs typeface="Calibri" panose="020F0502020204030204" pitchFamily="34" charset="0"/>
              </a:rPr>
              <a:t>Software customization</a:t>
            </a:r>
          </a:p>
        </p:txBody>
      </p:sp>
      <p:sp>
        <p:nvSpPr>
          <p:cNvPr id="16" name="Rounded Rectangle 12"/>
          <p:cNvSpPr/>
          <p:nvPr/>
        </p:nvSpPr>
        <p:spPr>
          <a:xfrm>
            <a:off x="6620222" y="3666790"/>
            <a:ext cx="2928395" cy="33566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alibri" panose="020F0502020204030204" pitchFamily="34" charset="0"/>
                <a:cs typeface="Calibri" panose="020F0502020204030204" pitchFamily="34" charset="0"/>
              </a:rPr>
              <a:t>Software set up</a:t>
            </a:r>
          </a:p>
          <a:p>
            <a:pPr algn="ctr"/>
            <a:r>
              <a:rPr lang="en-GB" dirty="0">
                <a:latin typeface="Calibri" panose="020F0502020204030204" pitchFamily="34" charset="0"/>
                <a:cs typeface="Calibri" panose="020F0502020204030204" pitchFamily="34" charset="0"/>
              </a:rPr>
              <a:t>&amp; Training</a:t>
            </a:r>
          </a:p>
        </p:txBody>
      </p:sp>
      <p:sp>
        <p:nvSpPr>
          <p:cNvPr id="18" name="Rounded Rectangle 14"/>
          <p:cNvSpPr/>
          <p:nvPr/>
        </p:nvSpPr>
        <p:spPr>
          <a:xfrm>
            <a:off x="6610498" y="4975614"/>
            <a:ext cx="2928395" cy="33566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alibri" panose="020F0502020204030204" pitchFamily="34" charset="0"/>
                <a:cs typeface="Calibri" panose="020F0502020204030204" pitchFamily="34" charset="0"/>
              </a:rPr>
              <a:t>On going maintenance</a:t>
            </a:r>
          </a:p>
        </p:txBody>
      </p:sp>
      <p:sp>
        <p:nvSpPr>
          <p:cNvPr id="20" name="Rounded Rectangle 24"/>
          <p:cNvSpPr/>
          <p:nvPr/>
        </p:nvSpPr>
        <p:spPr>
          <a:xfrm>
            <a:off x="6625488" y="5651161"/>
            <a:ext cx="2928395" cy="33566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alibri" panose="020F0502020204030204" pitchFamily="34" charset="0"/>
                <a:cs typeface="Calibri" panose="020F0502020204030204" pitchFamily="34" charset="0"/>
              </a:rPr>
              <a:t>Scale-up</a:t>
            </a:r>
          </a:p>
        </p:txBody>
      </p:sp>
      <p:sp>
        <p:nvSpPr>
          <p:cNvPr id="3" name="Dreieck 2"/>
          <p:cNvSpPr/>
          <p:nvPr/>
        </p:nvSpPr>
        <p:spPr>
          <a:xfrm rot="10800000">
            <a:off x="7557534" y="1760431"/>
            <a:ext cx="1034321" cy="299803"/>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21" name="Dreieck 20"/>
          <p:cNvSpPr/>
          <p:nvPr/>
        </p:nvSpPr>
        <p:spPr>
          <a:xfrm rot="10800000">
            <a:off x="7572523" y="2546652"/>
            <a:ext cx="1034321" cy="299803"/>
          </a:xfrm>
          <a:prstGeom prst="triangle">
            <a:avLst/>
          </a:prstGeom>
          <a:solidFill>
            <a:srgbClr val="095A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25" name="Dreieck 24"/>
          <p:cNvSpPr/>
          <p:nvPr/>
        </p:nvSpPr>
        <p:spPr>
          <a:xfrm rot="10800000">
            <a:off x="7557534" y="3260180"/>
            <a:ext cx="1034321" cy="299803"/>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26" name="Dreieck 25"/>
          <p:cNvSpPr/>
          <p:nvPr/>
        </p:nvSpPr>
        <p:spPr>
          <a:xfrm rot="10800000">
            <a:off x="5343986" y="4232269"/>
            <a:ext cx="5516379" cy="674558"/>
          </a:xfrm>
          <a:prstGeom prst="triangle">
            <a:avLst/>
          </a:prstGeom>
          <a:solidFill>
            <a:srgbClr val="095A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28" name="Dreieck 27"/>
          <p:cNvSpPr/>
          <p:nvPr/>
        </p:nvSpPr>
        <p:spPr>
          <a:xfrm rot="10800000">
            <a:off x="7557535" y="5342250"/>
            <a:ext cx="1034321" cy="299803"/>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17" name="Rounded Rectangle 13"/>
          <p:cNvSpPr/>
          <p:nvPr/>
        </p:nvSpPr>
        <p:spPr>
          <a:xfrm>
            <a:off x="6595508" y="4352165"/>
            <a:ext cx="2928395" cy="33566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alibri" panose="020F0502020204030204" pitchFamily="34" charset="0"/>
                <a:cs typeface="Calibri" panose="020F0502020204030204" pitchFamily="34" charset="0"/>
              </a:rPr>
              <a:t>Piloting</a:t>
            </a:r>
          </a:p>
        </p:txBody>
      </p:sp>
      <p:sp>
        <p:nvSpPr>
          <p:cNvPr id="33" name="Textfeld 32"/>
          <p:cNvSpPr txBox="1"/>
          <p:nvPr/>
        </p:nvSpPr>
        <p:spPr>
          <a:xfrm>
            <a:off x="1798815" y="3162623"/>
            <a:ext cx="3274959" cy="646331"/>
          </a:xfrm>
          <a:prstGeom prst="rect">
            <a:avLst/>
          </a:prstGeom>
          <a:noFill/>
        </p:spPr>
        <p:txBody>
          <a:bodyPr wrap="square" rtlCol="0">
            <a:spAutoFit/>
          </a:bodyPr>
          <a:lstStyle/>
          <a:p>
            <a:pPr algn="r"/>
            <a:r>
              <a:rPr lang="en-GB" sz="3600" b="1" dirty="0" smtClean="0">
                <a:solidFill>
                  <a:schemeClr val="bg1"/>
                </a:solidFill>
                <a:latin typeface="Calibri" charset="0"/>
                <a:ea typeface="Calibri" charset="0"/>
                <a:cs typeface="Calibri" charset="0"/>
              </a:rPr>
              <a:t>Adaptation</a:t>
            </a:r>
            <a:endParaRPr lang="en-GB" sz="3600" b="1" dirty="0">
              <a:solidFill>
                <a:schemeClr val="bg1"/>
              </a:solidFill>
              <a:latin typeface="Calibri" charset="0"/>
              <a:ea typeface="Calibri" charset="0"/>
              <a:cs typeface="Calibri" charset="0"/>
            </a:endParaRPr>
          </a:p>
        </p:txBody>
      </p:sp>
      <p:sp>
        <p:nvSpPr>
          <p:cNvPr id="34" name="Textfeld 33"/>
          <p:cNvSpPr txBox="1"/>
          <p:nvPr/>
        </p:nvSpPr>
        <p:spPr>
          <a:xfrm>
            <a:off x="1798816" y="5161613"/>
            <a:ext cx="3274959" cy="646331"/>
          </a:xfrm>
          <a:prstGeom prst="rect">
            <a:avLst/>
          </a:prstGeom>
          <a:noFill/>
        </p:spPr>
        <p:txBody>
          <a:bodyPr wrap="square" rtlCol="0">
            <a:spAutoFit/>
          </a:bodyPr>
          <a:lstStyle/>
          <a:p>
            <a:pPr algn="r"/>
            <a:r>
              <a:rPr lang="en-GB" sz="3600" b="1" dirty="0">
                <a:solidFill>
                  <a:schemeClr val="bg1"/>
                </a:solidFill>
                <a:latin typeface="Calibri" charset="0"/>
                <a:ea typeface="Calibri" charset="0"/>
                <a:cs typeface="Calibri" charset="0"/>
              </a:rPr>
              <a:t>Scale up</a:t>
            </a:r>
          </a:p>
        </p:txBody>
      </p:sp>
      <p:sp>
        <p:nvSpPr>
          <p:cNvPr id="29" name="Textfeld 28"/>
          <p:cNvSpPr txBox="1"/>
          <p:nvPr/>
        </p:nvSpPr>
        <p:spPr>
          <a:xfrm>
            <a:off x="9399525" y="468484"/>
            <a:ext cx="2306840" cy="593388"/>
          </a:xfrm>
          <a:prstGeom prst="rect">
            <a:avLst/>
          </a:prstGeom>
          <a:solidFill>
            <a:schemeClr val="bg1"/>
          </a:solidFill>
        </p:spPr>
        <p:txBody>
          <a:bodyPr wrap="square" rtlCol="0">
            <a:spAutoFit/>
          </a:bodyPr>
          <a:lstStyle/>
          <a:p>
            <a:endParaRPr lang="de-DE" dirty="0"/>
          </a:p>
        </p:txBody>
      </p:sp>
    </p:spTree>
    <p:extLst>
      <p:ext uri="{BB962C8B-B14F-4D97-AF65-F5344CB8AC3E}">
        <p14:creationId xmlns:p14="http://schemas.microsoft.com/office/powerpoint/2010/main" val="8592792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fld id="{DCD9F9BF-D269-4020-816F-460E917B7A74}" type="datetime1">
              <a:rPr lang="en-GB" noProof="0" smtClean="0"/>
              <a:t>15/08/2019</a:t>
            </a:fld>
            <a:endParaRPr lang="en-GB" noProof="0"/>
          </a:p>
        </p:txBody>
      </p:sp>
      <p:sp>
        <p:nvSpPr>
          <p:cNvPr id="5" name="Fußzeilenplatzhalter 4"/>
          <p:cNvSpPr>
            <a:spLocks noGrp="1"/>
          </p:cNvSpPr>
          <p:nvPr>
            <p:ph type="ftr" sz="quarter" idx="15"/>
          </p:nvPr>
        </p:nvSpPr>
        <p:spPr>
          <a:xfrm>
            <a:off x="1392992" y="6580588"/>
            <a:ext cx="3928516" cy="277412"/>
          </a:xfrm>
        </p:spPr>
        <p:txBody>
          <a:bodyPr/>
          <a:lstStyle/>
          <a:p>
            <a:r>
              <a:rPr lang="en-GB" dirty="0"/>
              <a:t>A global good for Universal Health Coverage (UHC) </a:t>
            </a:r>
          </a:p>
        </p:txBody>
      </p:sp>
      <p:sp>
        <p:nvSpPr>
          <p:cNvPr id="6" name="Foliennummernplatzhalter 5"/>
          <p:cNvSpPr>
            <a:spLocks noGrp="1"/>
          </p:cNvSpPr>
          <p:nvPr>
            <p:ph type="sldNum" sz="quarter" idx="16"/>
          </p:nvPr>
        </p:nvSpPr>
        <p:spPr/>
        <p:txBody>
          <a:bodyPr/>
          <a:lstStyle/>
          <a:p>
            <a:fld id="{A74CE0EA-F3B5-4684-BA10-C594598FDB9C}" type="slidenum">
              <a:rPr lang="en-GB" noProof="0" smtClean="0"/>
              <a:pPr/>
              <a:t>29</a:t>
            </a:fld>
            <a:endParaRPr lang="en-GB" noProof="0"/>
          </a:p>
        </p:txBody>
      </p:sp>
      <p:pic>
        <p:nvPicPr>
          <p:cNvPr id="9" name="Bild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381" y="511025"/>
            <a:ext cx="1519886" cy="508306"/>
          </a:xfrm>
          <a:prstGeom prst="rect">
            <a:avLst/>
          </a:prstGeom>
        </p:spPr>
      </p:pic>
      <p:pic>
        <p:nvPicPr>
          <p:cNvPr id="10"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99524" y="445708"/>
            <a:ext cx="532543" cy="532543"/>
          </a:xfrm>
          <a:prstGeom prst="rect">
            <a:avLst/>
          </a:prstGeom>
        </p:spPr>
      </p:pic>
      <p:sp>
        <p:nvSpPr>
          <p:cNvPr id="12" name="Rechteck 11"/>
          <p:cNvSpPr/>
          <p:nvPr/>
        </p:nvSpPr>
        <p:spPr>
          <a:xfrm>
            <a:off x="5726242" y="2434158"/>
            <a:ext cx="4841824" cy="3852342"/>
          </a:xfrm>
          <a:prstGeom prst="rect">
            <a:avLst/>
          </a:prstGeom>
          <a:solidFill>
            <a:srgbClr val="059B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Content Placeholder 10"/>
          <p:cNvSpPr txBox="1">
            <a:spLocks/>
          </p:cNvSpPr>
          <p:nvPr/>
        </p:nvSpPr>
        <p:spPr>
          <a:xfrm>
            <a:off x="6221413" y="3270517"/>
            <a:ext cx="4084920" cy="2123894"/>
          </a:xfrm>
          <a:prstGeom prst="rect">
            <a:avLst/>
          </a:prstGeom>
          <a:noFill/>
        </p:spPr>
        <p:txBody>
          <a:bodyPr/>
          <a:lst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1400"/>
              </a:lnSpc>
              <a:buClr>
                <a:schemeClr val="bg1"/>
              </a:buClr>
              <a:buFont typeface="Wingdings" charset="2"/>
              <a:buChar char="§"/>
            </a:pPr>
            <a:r>
              <a:rPr lang="en-US" dirty="0" smtClean="0">
                <a:solidFill>
                  <a:schemeClr val="bg1"/>
                </a:solidFill>
                <a:ea typeface="Calibri" charset="0"/>
                <a:cs typeface="Calibri" charset="0"/>
              </a:rPr>
              <a:t>Insurance modality</a:t>
            </a:r>
          </a:p>
          <a:p>
            <a:pPr marL="752475" lvl="1">
              <a:lnSpc>
                <a:spcPts val="1400"/>
              </a:lnSpc>
              <a:buClr>
                <a:schemeClr val="bg1"/>
              </a:buClr>
              <a:buFont typeface="Wingdings" charset="2"/>
              <a:buChar char="§"/>
            </a:pPr>
            <a:r>
              <a:rPr lang="en-US" dirty="0" smtClean="0">
                <a:solidFill>
                  <a:schemeClr val="bg1"/>
                </a:solidFill>
                <a:ea typeface="Calibri" charset="0"/>
                <a:cs typeface="Calibri" charset="0"/>
              </a:rPr>
              <a:t>Benefit Package</a:t>
            </a:r>
          </a:p>
          <a:p>
            <a:pPr marL="752475" lvl="1">
              <a:lnSpc>
                <a:spcPts val="1400"/>
              </a:lnSpc>
              <a:buClr>
                <a:schemeClr val="bg1"/>
              </a:buClr>
              <a:buFont typeface="Wingdings" charset="2"/>
              <a:buChar char="§"/>
            </a:pPr>
            <a:r>
              <a:rPr lang="en-US" dirty="0" smtClean="0">
                <a:solidFill>
                  <a:schemeClr val="bg1"/>
                </a:solidFill>
                <a:ea typeface="Calibri" charset="0"/>
                <a:cs typeface="Calibri" charset="0"/>
              </a:rPr>
              <a:t>Contribution amounts/modalities</a:t>
            </a:r>
          </a:p>
          <a:p>
            <a:pPr marL="285750" indent="-285750">
              <a:lnSpc>
                <a:spcPts val="1400"/>
              </a:lnSpc>
              <a:buClr>
                <a:schemeClr val="bg1"/>
              </a:buClr>
              <a:buFont typeface="Wingdings" charset="2"/>
              <a:buChar char="§"/>
            </a:pPr>
            <a:r>
              <a:rPr lang="en-US" dirty="0" smtClean="0">
                <a:solidFill>
                  <a:schemeClr val="bg1"/>
                </a:solidFill>
                <a:ea typeface="Calibri" charset="0"/>
                <a:cs typeface="Calibri" charset="0"/>
              </a:rPr>
              <a:t>Policies, regulations etc. </a:t>
            </a:r>
          </a:p>
          <a:p>
            <a:pPr marL="285750" indent="-285750">
              <a:lnSpc>
                <a:spcPts val="1400"/>
              </a:lnSpc>
              <a:buClr>
                <a:schemeClr val="bg1"/>
              </a:buClr>
              <a:buFont typeface="Wingdings" charset="2"/>
              <a:buChar char="§"/>
            </a:pPr>
            <a:r>
              <a:rPr lang="en-US" dirty="0" smtClean="0">
                <a:solidFill>
                  <a:schemeClr val="bg1"/>
                </a:solidFill>
                <a:ea typeface="Calibri" charset="0"/>
                <a:cs typeface="Calibri" charset="0"/>
              </a:rPr>
              <a:t>Organizational </a:t>
            </a:r>
            <a:r>
              <a:rPr lang="en-US" dirty="0">
                <a:solidFill>
                  <a:schemeClr val="bg1"/>
                </a:solidFill>
                <a:ea typeface="Calibri" charset="0"/>
                <a:cs typeface="Calibri" charset="0"/>
              </a:rPr>
              <a:t>structure</a:t>
            </a:r>
          </a:p>
          <a:p>
            <a:pPr marL="285750" indent="-285750">
              <a:lnSpc>
                <a:spcPts val="1400"/>
              </a:lnSpc>
              <a:buClr>
                <a:schemeClr val="bg1"/>
              </a:buClr>
              <a:buFont typeface="Wingdings" charset="2"/>
              <a:buChar char="§"/>
            </a:pPr>
            <a:r>
              <a:rPr lang="en-US" dirty="0" smtClean="0">
                <a:solidFill>
                  <a:schemeClr val="bg1"/>
                </a:solidFill>
                <a:ea typeface="Calibri" charset="0"/>
                <a:cs typeface="Calibri" charset="0"/>
              </a:rPr>
              <a:t>operating procedures</a:t>
            </a:r>
            <a:endParaRPr lang="en-US" dirty="0">
              <a:solidFill>
                <a:schemeClr val="bg1"/>
              </a:solidFill>
              <a:ea typeface="Calibri" charset="0"/>
              <a:cs typeface="Calibri" charset="0"/>
            </a:endParaRPr>
          </a:p>
          <a:p>
            <a:pPr marL="285750" indent="-285750">
              <a:lnSpc>
                <a:spcPts val="1400"/>
              </a:lnSpc>
              <a:buClr>
                <a:schemeClr val="bg1"/>
              </a:buClr>
              <a:buFont typeface="Wingdings" charset="2"/>
              <a:buChar char="§"/>
            </a:pPr>
            <a:r>
              <a:rPr lang="en-US" dirty="0" smtClean="0">
                <a:solidFill>
                  <a:schemeClr val="bg1"/>
                </a:solidFill>
                <a:ea typeface="Calibri" charset="0"/>
                <a:cs typeface="Calibri" charset="0"/>
              </a:rPr>
              <a:t>provider </a:t>
            </a:r>
            <a:r>
              <a:rPr lang="en-US" dirty="0">
                <a:solidFill>
                  <a:schemeClr val="bg1"/>
                </a:solidFill>
                <a:ea typeface="Calibri" charset="0"/>
                <a:cs typeface="Calibri" charset="0"/>
              </a:rPr>
              <a:t>payment mechanism</a:t>
            </a:r>
          </a:p>
          <a:p>
            <a:pPr marL="285750" indent="-285750">
              <a:lnSpc>
                <a:spcPts val="1400"/>
              </a:lnSpc>
              <a:buClr>
                <a:schemeClr val="bg1"/>
              </a:buClr>
              <a:buFont typeface="Wingdings" charset="2"/>
              <a:buChar char="§"/>
            </a:pPr>
            <a:r>
              <a:rPr lang="en-US" dirty="0" smtClean="0">
                <a:solidFill>
                  <a:schemeClr val="bg1"/>
                </a:solidFill>
                <a:ea typeface="Calibri" charset="0"/>
                <a:cs typeface="Calibri" charset="0"/>
              </a:rPr>
              <a:t>provider </a:t>
            </a:r>
            <a:r>
              <a:rPr lang="en-US" dirty="0">
                <a:solidFill>
                  <a:schemeClr val="bg1"/>
                </a:solidFill>
                <a:ea typeface="Calibri" charset="0"/>
                <a:cs typeface="Calibri" charset="0"/>
              </a:rPr>
              <a:t>empanelment criteria and process</a:t>
            </a:r>
          </a:p>
          <a:p>
            <a:endParaRPr lang="en-US" sz="1800" dirty="0" smtClean="0">
              <a:solidFill>
                <a:schemeClr val="bg1"/>
              </a:solidFill>
            </a:endParaRPr>
          </a:p>
          <a:p>
            <a:pPr marL="285750" indent="-285750">
              <a:buFont typeface="Arial" panose="020B0604020202020204" pitchFamily="34" charset="0"/>
              <a:buChar char="•"/>
            </a:pPr>
            <a:endParaRPr lang="en-US" sz="1800" dirty="0" smtClean="0">
              <a:solidFill>
                <a:schemeClr val="bg1"/>
              </a:solidFill>
            </a:endParaRPr>
          </a:p>
          <a:p>
            <a:pPr marL="285750" indent="-285750">
              <a:buFont typeface="Arial" panose="020B0604020202020204" pitchFamily="34" charset="0"/>
              <a:buChar char="•"/>
            </a:pPr>
            <a:endParaRPr lang="en-US" sz="1800" b="1" dirty="0">
              <a:solidFill>
                <a:schemeClr val="bg1"/>
              </a:solidFill>
            </a:endParaRPr>
          </a:p>
        </p:txBody>
      </p:sp>
      <p:sp>
        <p:nvSpPr>
          <p:cNvPr id="11" name="Title 9"/>
          <p:cNvSpPr>
            <a:spLocks noGrp="1"/>
          </p:cNvSpPr>
          <p:nvPr>
            <p:ph type="title"/>
          </p:nvPr>
        </p:nvSpPr>
        <p:spPr>
          <a:xfrm>
            <a:off x="718381" y="1407861"/>
            <a:ext cx="8160000" cy="720000"/>
          </a:xfrm>
        </p:spPr>
        <p:txBody>
          <a:bodyPr/>
          <a:lstStyle/>
          <a:p>
            <a:r>
              <a:rPr lang="en-US" dirty="0"/>
              <a:t>Scheme design</a:t>
            </a:r>
          </a:p>
        </p:txBody>
      </p:sp>
      <p:sp>
        <p:nvSpPr>
          <p:cNvPr id="14" name="Title 9"/>
          <p:cNvSpPr txBox="1">
            <a:spLocks/>
          </p:cNvSpPr>
          <p:nvPr/>
        </p:nvSpPr>
        <p:spPr bwMode="invGray">
          <a:xfrm>
            <a:off x="5726242" y="2461121"/>
            <a:ext cx="4871803" cy="720000"/>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algn="ctr"/>
            <a:r>
              <a:rPr lang="en-US" dirty="0" smtClean="0">
                <a:solidFill>
                  <a:schemeClr val="bg1"/>
                </a:solidFill>
              </a:rPr>
              <a:t>Definition of </a:t>
            </a:r>
            <a:endParaRPr lang="en-US" dirty="0">
              <a:solidFill>
                <a:schemeClr val="bg1"/>
              </a:solidFill>
            </a:endParaRPr>
          </a:p>
        </p:txBody>
      </p:sp>
      <p:sp>
        <p:nvSpPr>
          <p:cNvPr id="15" name="Oval 14"/>
          <p:cNvSpPr/>
          <p:nvPr/>
        </p:nvSpPr>
        <p:spPr>
          <a:xfrm>
            <a:off x="2188565" y="2563319"/>
            <a:ext cx="3162925" cy="31629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Bild 6"/>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680325" y="3131278"/>
            <a:ext cx="2159508" cy="2159508"/>
          </a:xfrm>
          <a:prstGeom prst="rect">
            <a:avLst/>
          </a:prstGeom>
        </p:spPr>
      </p:pic>
    </p:spTree>
    <p:extLst>
      <p:ext uri="{BB962C8B-B14F-4D97-AF65-F5344CB8AC3E}">
        <p14:creationId xmlns:p14="http://schemas.microsoft.com/office/powerpoint/2010/main" val="1156746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fld id="{DCD9F9BF-D269-4020-816F-460E917B7A74}" type="datetime1">
              <a:rPr lang="en-GB" noProof="0" smtClean="0"/>
              <a:t>15/08/2019</a:t>
            </a:fld>
            <a:endParaRPr lang="en-GB" noProof="0"/>
          </a:p>
        </p:txBody>
      </p:sp>
      <p:sp>
        <p:nvSpPr>
          <p:cNvPr id="5" name="Fußzeilenplatzhalter 4"/>
          <p:cNvSpPr>
            <a:spLocks noGrp="1"/>
          </p:cNvSpPr>
          <p:nvPr>
            <p:ph type="ftr" sz="quarter" idx="15"/>
          </p:nvPr>
        </p:nvSpPr>
        <p:spPr>
          <a:xfrm>
            <a:off x="1392992" y="6580588"/>
            <a:ext cx="3928516" cy="277412"/>
          </a:xfrm>
        </p:spPr>
        <p:txBody>
          <a:bodyPr/>
          <a:lstStyle/>
          <a:p>
            <a:r>
              <a:rPr lang="en-GB"/>
              <a:t>A global good for Universal Health Coverage (UHC) </a:t>
            </a:r>
            <a:endParaRPr lang="en-GB" dirty="0"/>
          </a:p>
        </p:txBody>
      </p:sp>
      <p:sp>
        <p:nvSpPr>
          <p:cNvPr id="6" name="Foliennummernplatzhalter 5"/>
          <p:cNvSpPr>
            <a:spLocks noGrp="1"/>
          </p:cNvSpPr>
          <p:nvPr>
            <p:ph type="sldNum" sz="quarter" idx="16"/>
          </p:nvPr>
        </p:nvSpPr>
        <p:spPr/>
        <p:txBody>
          <a:bodyPr/>
          <a:lstStyle/>
          <a:p>
            <a:fld id="{A74CE0EA-F3B5-4684-BA10-C594598FDB9C}" type="slidenum">
              <a:rPr lang="en-GB" noProof="0" smtClean="0"/>
              <a:pPr/>
              <a:t>3</a:t>
            </a:fld>
            <a:endParaRPr lang="en-GB" noProof="0"/>
          </a:p>
        </p:txBody>
      </p:sp>
      <p:pic>
        <p:nvPicPr>
          <p:cNvPr id="9" name="Bild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8381" y="511025"/>
            <a:ext cx="1519886" cy="508306"/>
          </a:xfrm>
          <a:prstGeom prst="rect">
            <a:avLst/>
          </a:prstGeom>
        </p:spPr>
      </p:pic>
      <p:pic>
        <p:nvPicPr>
          <p:cNvPr id="10"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9524" y="445708"/>
            <a:ext cx="532543" cy="532543"/>
          </a:xfrm>
          <a:prstGeom prst="rect">
            <a:avLst/>
          </a:prstGeom>
        </p:spPr>
      </p:pic>
      <p:sp>
        <p:nvSpPr>
          <p:cNvPr id="2" name="Rechteck 1"/>
          <p:cNvSpPr/>
          <p:nvPr/>
        </p:nvSpPr>
        <p:spPr>
          <a:xfrm>
            <a:off x="0" y="2743200"/>
            <a:ext cx="12192000" cy="1440000"/>
          </a:xfrm>
          <a:prstGeom prst="rect">
            <a:avLst/>
          </a:prstGeom>
          <a:solidFill>
            <a:srgbClr val="095A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p:cNvSpPr txBox="1"/>
          <p:nvPr/>
        </p:nvSpPr>
        <p:spPr>
          <a:xfrm>
            <a:off x="479425" y="2866598"/>
            <a:ext cx="11234738" cy="1728000"/>
          </a:xfrm>
          <a:prstGeom prst="rect">
            <a:avLst/>
          </a:prstGeom>
          <a:noFill/>
        </p:spPr>
        <p:txBody>
          <a:bodyPr wrap="square" rtlCol="0">
            <a:spAutoFit/>
          </a:bodyPr>
          <a:lstStyle/>
          <a:p>
            <a:pPr algn="ctr"/>
            <a:r>
              <a:rPr lang="en-US" sz="3600" dirty="0">
                <a:solidFill>
                  <a:schemeClr val="bg1"/>
                </a:solidFill>
                <a:latin typeface="Calibri Light" charset="0"/>
                <a:ea typeface="Calibri Light" charset="0"/>
                <a:cs typeface="Calibri Light" charset="0"/>
              </a:rPr>
              <a:t>Overview</a:t>
            </a:r>
          </a:p>
          <a:p>
            <a:pPr algn="ctr"/>
            <a:r>
              <a:rPr lang="en-US" sz="3600" dirty="0">
                <a:solidFill>
                  <a:schemeClr val="bg1"/>
                </a:solidFill>
                <a:latin typeface="Calibri Light" charset="0"/>
                <a:ea typeface="Calibri Light" charset="0"/>
                <a:cs typeface="Calibri Light" charset="0"/>
              </a:rPr>
              <a:t>Global Good for UHC</a:t>
            </a:r>
          </a:p>
          <a:p>
            <a:pPr algn="ctr"/>
            <a:endParaRPr lang="en-GB" sz="3600" dirty="0">
              <a:solidFill>
                <a:schemeClr val="bg1"/>
              </a:solidFill>
              <a:latin typeface="Calibri Light" charset="0"/>
              <a:ea typeface="Calibri Light" charset="0"/>
              <a:cs typeface="Calibri Light" charset="0"/>
            </a:endParaRPr>
          </a:p>
        </p:txBody>
      </p:sp>
      <p:sp>
        <p:nvSpPr>
          <p:cNvPr id="11" name="Textfeld 10"/>
          <p:cNvSpPr txBox="1"/>
          <p:nvPr/>
        </p:nvSpPr>
        <p:spPr>
          <a:xfrm>
            <a:off x="9399525" y="468484"/>
            <a:ext cx="2306840" cy="593388"/>
          </a:xfrm>
          <a:prstGeom prst="rect">
            <a:avLst/>
          </a:prstGeom>
          <a:solidFill>
            <a:schemeClr val="bg1"/>
          </a:solidFill>
        </p:spPr>
        <p:txBody>
          <a:bodyPr wrap="square" rtlCol="0">
            <a:spAutoFit/>
          </a:bodyPr>
          <a:lstStyle/>
          <a:p>
            <a:endParaRPr lang="de-DE" dirty="0"/>
          </a:p>
        </p:txBody>
      </p:sp>
    </p:spTree>
    <p:extLst>
      <p:ext uri="{BB962C8B-B14F-4D97-AF65-F5344CB8AC3E}">
        <p14:creationId xmlns:p14="http://schemas.microsoft.com/office/powerpoint/2010/main" val="2925786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fld id="{DCD9F9BF-D269-4020-816F-460E917B7A74}" type="datetime1">
              <a:rPr lang="en-GB" noProof="0" smtClean="0"/>
              <a:t>15/08/2019</a:t>
            </a:fld>
            <a:endParaRPr lang="en-GB" noProof="0"/>
          </a:p>
        </p:txBody>
      </p:sp>
      <p:sp>
        <p:nvSpPr>
          <p:cNvPr id="5" name="Fußzeilenplatzhalter 4"/>
          <p:cNvSpPr>
            <a:spLocks noGrp="1"/>
          </p:cNvSpPr>
          <p:nvPr>
            <p:ph type="ftr" sz="quarter" idx="15"/>
          </p:nvPr>
        </p:nvSpPr>
        <p:spPr>
          <a:xfrm>
            <a:off x="1392992" y="6580588"/>
            <a:ext cx="3928516" cy="277412"/>
          </a:xfrm>
        </p:spPr>
        <p:txBody>
          <a:bodyPr/>
          <a:lstStyle/>
          <a:p>
            <a:r>
              <a:rPr lang="en-GB" dirty="0"/>
              <a:t>A global good for Universal Health Coverage (UHC) </a:t>
            </a:r>
          </a:p>
        </p:txBody>
      </p:sp>
      <p:sp>
        <p:nvSpPr>
          <p:cNvPr id="6" name="Foliennummernplatzhalter 5"/>
          <p:cNvSpPr>
            <a:spLocks noGrp="1"/>
          </p:cNvSpPr>
          <p:nvPr>
            <p:ph type="sldNum" sz="quarter" idx="16"/>
          </p:nvPr>
        </p:nvSpPr>
        <p:spPr/>
        <p:txBody>
          <a:bodyPr/>
          <a:lstStyle/>
          <a:p>
            <a:fld id="{A74CE0EA-F3B5-4684-BA10-C594598FDB9C}" type="slidenum">
              <a:rPr lang="en-GB" noProof="0" smtClean="0"/>
              <a:pPr/>
              <a:t>30</a:t>
            </a:fld>
            <a:endParaRPr lang="en-GB" noProof="0"/>
          </a:p>
        </p:txBody>
      </p:sp>
      <p:pic>
        <p:nvPicPr>
          <p:cNvPr id="9" name="Bild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381" y="511025"/>
            <a:ext cx="1519886" cy="508306"/>
          </a:xfrm>
          <a:prstGeom prst="rect">
            <a:avLst/>
          </a:prstGeom>
        </p:spPr>
      </p:pic>
      <p:pic>
        <p:nvPicPr>
          <p:cNvPr id="10"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99524" y="445708"/>
            <a:ext cx="532543" cy="532543"/>
          </a:xfrm>
          <a:prstGeom prst="rect">
            <a:avLst/>
          </a:prstGeom>
        </p:spPr>
      </p:pic>
      <p:sp>
        <p:nvSpPr>
          <p:cNvPr id="12" name="Rechteck 11"/>
          <p:cNvSpPr/>
          <p:nvPr/>
        </p:nvSpPr>
        <p:spPr>
          <a:xfrm>
            <a:off x="6200775" y="2173575"/>
            <a:ext cx="3729038" cy="1139252"/>
          </a:xfrm>
          <a:prstGeom prst="rect">
            <a:avLst/>
          </a:prstGeom>
          <a:solidFill>
            <a:srgbClr val="059B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Content Placeholder 10"/>
          <p:cNvSpPr txBox="1">
            <a:spLocks/>
          </p:cNvSpPr>
          <p:nvPr/>
        </p:nvSpPr>
        <p:spPr>
          <a:xfrm>
            <a:off x="6684207" y="2840793"/>
            <a:ext cx="3282845" cy="484213"/>
          </a:xfrm>
          <a:prstGeom prst="rect">
            <a:avLst/>
          </a:prstGeom>
          <a:noFill/>
        </p:spPr>
        <p:txBody>
          <a:bodyPr/>
          <a:lst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600"/>
              </a:spcBef>
              <a:buClr>
                <a:schemeClr val="bg1"/>
              </a:buClr>
              <a:buFont typeface="Wingdings" charset="2"/>
              <a:buChar char="§"/>
            </a:pPr>
            <a:r>
              <a:rPr lang="en-US" dirty="0" smtClean="0">
                <a:solidFill>
                  <a:schemeClr val="bg1"/>
                </a:solidFill>
                <a:ea typeface="Calibri" charset="0"/>
                <a:cs typeface="Calibri" charset="0"/>
              </a:rPr>
              <a:t>Organizational </a:t>
            </a:r>
            <a:r>
              <a:rPr lang="en-US" dirty="0">
                <a:solidFill>
                  <a:schemeClr val="bg1"/>
                </a:solidFill>
                <a:ea typeface="Calibri" charset="0"/>
                <a:cs typeface="Calibri" charset="0"/>
              </a:rPr>
              <a:t>staff (at all levels</a:t>
            </a:r>
            <a:r>
              <a:rPr lang="en-US" dirty="0" smtClean="0">
                <a:solidFill>
                  <a:schemeClr val="bg1"/>
                </a:solidFill>
                <a:ea typeface="Calibri" charset="0"/>
                <a:cs typeface="Calibri" charset="0"/>
              </a:rPr>
              <a:t>)</a:t>
            </a:r>
            <a:endParaRPr lang="en-US" dirty="0">
              <a:solidFill>
                <a:schemeClr val="bg1"/>
              </a:solidFill>
              <a:ea typeface="Calibri" charset="0"/>
              <a:cs typeface="Calibri" charset="0"/>
            </a:endParaRPr>
          </a:p>
        </p:txBody>
      </p:sp>
      <p:sp>
        <p:nvSpPr>
          <p:cNvPr id="11" name="Title 9"/>
          <p:cNvSpPr>
            <a:spLocks noGrp="1"/>
          </p:cNvSpPr>
          <p:nvPr>
            <p:ph type="title"/>
          </p:nvPr>
        </p:nvSpPr>
        <p:spPr>
          <a:xfrm>
            <a:off x="690564" y="1075463"/>
            <a:ext cx="8160000" cy="720000"/>
          </a:xfrm>
        </p:spPr>
        <p:txBody>
          <a:bodyPr/>
          <a:lstStyle/>
          <a:p>
            <a:r>
              <a:rPr lang="en-US" dirty="0"/>
              <a:t>Scheme operationalization</a:t>
            </a:r>
          </a:p>
        </p:txBody>
      </p:sp>
      <p:sp>
        <p:nvSpPr>
          <p:cNvPr id="14" name="Title 9"/>
          <p:cNvSpPr txBox="1">
            <a:spLocks/>
          </p:cNvSpPr>
          <p:nvPr/>
        </p:nvSpPr>
        <p:spPr bwMode="invGray">
          <a:xfrm>
            <a:off x="6385809" y="2041398"/>
            <a:ext cx="3507700" cy="720000"/>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algn="ctr"/>
            <a:r>
              <a:rPr lang="en-US" dirty="0" smtClean="0">
                <a:solidFill>
                  <a:schemeClr val="bg1"/>
                </a:solidFill>
              </a:rPr>
              <a:t>Recruitment of</a:t>
            </a:r>
            <a:endParaRPr lang="en-US" dirty="0">
              <a:solidFill>
                <a:schemeClr val="bg1"/>
              </a:solidFill>
            </a:endParaRPr>
          </a:p>
        </p:txBody>
      </p:sp>
      <p:sp>
        <p:nvSpPr>
          <p:cNvPr id="20" name="Rechteck 19"/>
          <p:cNvSpPr/>
          <p:nvPr/>
        </p:nvSpPr>
        <p:spPr>
          <a:xfrm>
            <a:off x="6199056" y="3611301"/>
            <a:ext cx="5507307" cy="2371179"/>
          </a:xfrm>
          <a:prstGeom prst="rect">
            <a:avLst/>
          </a:prstGeom>
          <a:solidFill>
            <a:srgbClr val="059B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Content Placeholder 10"/>
          <p:cNvSpPr txBox="1">
            <a:spLocks/>
          </p:cNvSpPr>
          <p:nvPr/>
        </p:nvSpPr>
        <p:spPr>
          <a:xfrm>
            <a:off x="6675620" y="4373536"/>
            <a:ext cx="4776866" cy="1893758"/>
          </a:xfrm>
          <a:prstGeom prst="rect">
            <a:avLst/>
          </a:prstGeom>
          <a:noFill/>
        </p:spPr>
        <p:txBody>
          <a:bodyPr/>
          <a:lst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600"/>
              </a:spcBef>
              <a:buClr>
                <a:schemeClr val="bg1"/>
              </a:buClr>
              <a:buFont typeface="Wingdings" charset="2"/>
              <a:buChar char="§"/>
            </a:pPr>
            <a:r>
              <a:rPr lang="en-US" dirty="0" smtClean="0">
                <a:solidFill>
                  <a:schemeClr val="bg1"/>
                </a:solidFill>
                <a:ea typeface="Calibri" charset="0"/>
                <a:cs typeface="Calibri" charset="0"/>
              </a:rPr>
              <a:t>Health </a:t>
            </a:r>
            <a:r>
              <a:rPr lang="en-US" dirty="0">
                <a:solidFill>
                  <a:schemeClr val="bg1"/>
                </a:solidFill>
                <a:ea typeface="Calibri" charset="0"/>
                <a:cs typeface="Calibri" charset="0"/>
              </a:rPr>
              <a:t>care providers</a:t>
            </a:r>
          </a:p>
          <a:p>
            <a:pPr marL="285750" indent="-285750">
              <a:lnSpc>
                <a:spcPct val="100000"/>
              </a:lnSpc>
              <a:spcBef>
                <a:spcPts val="600"/>
              </a:spcBef>
              <a:buClr>
                <a:schemeClr val="bg1"/>
              </a:buClr>
              <a:buFont typeface="Wingdings" charset="2"/>
              <a:buChar char="§"/>
            </a:pPr>
            <a:r>
              <a:rPr lang="en-US" dirty="0" smtClean="0">
                <a:solidFill>
                  <a:schemeClr val="bg1"/>
                </a:solidFill>
                <a:ea typeface="Calibri" charset="0"/>
                <a:cs typeface="Calibri" charset="0"/>
              </a:rPr>
              <a:t>Telecommunication </a:t>
            </a:r>
            <a:r>
              <a:rPr lang="en-US" dirty="0">
                <a:solidFill>
                  <a:schemeClr val="bg1"/>
                </a:solidFill>
                <a:ea typeface="Calibri" charset="0"/>
                <a:cs typeface="Calibri" charset="0"/>
              </a:rPr>
              <a:t>provider</a:t>
            </a:r>
          </a:p>
          <a:p>
            <a:pPr marL="285750" indent="-285750">
              <a:lnSpc>
                <a:spcPct val="100000"/>
              </a:lnSpc>
              <a:spcBef>
                <a:spcPts val="600"/>
              </a:spcBef>
              <a:buClr>
                <a:schemeClr val="bg1"/>
              </a:buClr>
              <a:buFont typeface="Wingdings" charset="2"/>
              <a:buChar char="§"/>
            </a:pPr>
            <a:r>
              <a:rPr lang="en-US" dirty="0" smtClean="0">
                <a:solidFill>
                  <a:schemeClr val="bg1"/>
                </a:solidFill>
                <a:ea typeface="Calibri" charset="0"/>
                <a:cs typeface="Calibri" charset="0"/>
              </a:rPr>
              <a:t>SMS </a:t>
            </a:r>
            <a:r>
              <a:rPr lang="en-US" dirty="0">
                <a:solidFill>
                  <a:schemeClr val="bg1"/>
                </a:solidFill>
                <a:ea typeface="Calibri" charset="0"/>
                <a:cs typeface="Calibri" charset="0"/>
              </a:rPr>
              <a:t>gateway</a:t>
            </a:r>
          </a:p>
          <a:p>
            <a:pPr marL="285750" indent="-285750">
              <a:lnSpc>
                <a:spcPct val="100000"/>
              </a:lnSpc>
              <a:spcBef>
                <a:spcPts val="600"/>
              </a:spcBef>
              <a:buClr>
                <a:schemeClr val="bg1"/>
              </a:buClr>
              <a:buFont typeface="Wingdings" charset="2"/>
              <a:buChar char="§"/>
            </a:pPr>
            <a:r>
              <a:rPr lang="en-US" dirty="0" smtClean="0">
                <a:solidFill>
                  <a:schemeClr val="bg1"/>
                </a:solidFill>
                <a:ea typeface="Calibri" charset="0"/>
                <a:cs typeface="Calibri" charset="0"/>
              </a:rPr>
              <a:t>Mobile </a:t>
            </a:r>
            <a:r>
              <a:rPr lang="en-US" dirty="0">
                <a:solidFill>
                  <a:schemeClr val="bg1"/>
                </a:solidFill>
                <a:ea typeface="Calibri" charset="0"/>
                <a:cs typeface="Calibri" charset="0"/>
              </a:rPr>
              <a:t>payment service provider/payment </a:t>
            </a:r>
            <a:r>
              <a:rPr lang="en-US" dirty="0" smtClean="0">
                <a:solidFill>
                  <a:schemeClr val="bg1"/>
                </a:solidFill>
                <a:ea typeface="Calibri" charset="0"/>
                <a:cs typeface="Calibri" charset="0"/>
              </a:rPr>
              <a:t>gateway</a:t>
            </a:r>
            <a:endParaRPr lang="en-US" dirty="0">
              <a:solidFill>
                <a:schemeClr val="bg1"/>
              </a:solidFill>
              <a:ea typeface="Calibri" charset="0"/>
              <a:cs typeface="Calibri" charset="0"/>
            </a:endParaRPr>
          </a:p>
        </p:txBody>
      </p:sp>
      <p:sp>
        <p:nvSpPr>
          <p:cNvPr id="15" name="Title 9"/>
          <p:cNvSpPr txBox="1">
            <a:spLocks/>
          </p:cNvSpPr>
          <p:nvPr/>
        </p:nvSpPr>
        <p:spPr bwMode="invGray">
          <a:xfrm>
            <a:off x="6294784" y="3628512"/>
            <a:ext cx="5729049" cy="477295"/>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algn="ctr"/>
            <a:r>
              <a:rPr lang="en-US" dirty="0" smtClean="0">
                <a:solidFill>
                  <a:schemeClr val="bg1"/>
                </a:solidFill>
              </a:rPr>
              <a:t>Identification and contacting of</a:t>
            </a:r>
            <a:endParaRPr lang="en-US" dirty="0">
              <a:solidFill>
                <a:schemeClr val="bg1"/>
              </a:solidFill>
            </a:endParaRPr>
          </a:p>
        </p:txBody>
      </p:sp>
      <p:sp>
        <p:nvSpPr>
          <p:cNvPr id="21" name="Rechteck 20"/>
          <p:cNvSpPr/>
          <p:nvPr/>
        </p:nvSpPr>
        <p:spPr>
          <a:xfrm>
            <a:off x="737017" y="2938074"/>
            <a:ext cx="5139127" cy="3057993"/>
          </a:xfrm>
          <a:prstGeom prst="rect">
            <a:avLst/>
          </a:prstGeom>
          <a:solidFill>
            <a:srgbClr val="059B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itle 9"/>
          <p:cNvSpPr txBox="1">
            <a:spLocks/>
          </p:cNvSpPr>
          <p:nvPr/>
        </p:nvSpPr>
        <p:spPr bwMode="invGray">
          <a:xfrm>
            <a:off x="749506" y="2808394"/>
            <a:ext cx="5126637" cy="720000"/>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algn="ctr"/>
            <a:r>
              <a:rPr lang="en-US" dirty="0" smtClean="0">
                <a:solidFill>
                  <a:schemeClr val="bg1"/>
                </a:solidFill>
              </a:rPr>
              <a:t>Procurement of</a:t>
            </a:r>
            <a:endParaRPr lang="en-US" dirty="0">
              <a:solidFill>
                <a:schemeClr val="bg1"/>
              </a:solidFill>
            </a:endParaRPr>
          </a:p>
        </p:txBody>
      </p:sp>
      <p:sp>
        <p:nvSpPr>
          <p:cNvPr id="17" name="Content Placeholder 10"/>
          <p:cNvSpPr txBox="1">
            <a:spLocks/>
          </p:cNvSpPr>
          <p:nvPr/>
        </p:nvSpPr>
        <p:spPr>
          <a:xfrm>
            <a:off x="916899" y="3620126"/>
            <a:ext cx="4944256" cy="2540832"/>
          </a:xfrm>
          <a:prstGeom prst="rect">
            <a:avLst/>
          </a:prstGeom>
          <a:noFill/>
        </p:spPr>
        <p:txBody>
          <a:bodyPr/>
          <a:lst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600"/>
              </a:spcBef>
              <a:buClr>
                <a:schemeClr val="bg1"/>
              </a:buClr>
              <a:buFont typeface="Wingdings" charset="2"/>
              <a:buChar char="§"/>
            </a:pPr>
            <a:r>
              <a:rPr lang="en-US" dirty="0" smtClean="0">
                <a:solidFill>
                  <a:schemeClr val="bg1"/>
                </a:solidFill>
                <a:ea typeface="Calibri" charset="0"/>
                <a:cs typeface="Calibri" charset="0"/>
              </a:rPr>
              <a:t>Data </a:t>
            </a:r>
            <a:r>
              <a:rPr lang="en-US" dirty="0">
                <a:solidFill>
                  <a:schemeClr val="bg1"/>
                </a:solidFill>
                <a:ea typeface="Calibri" charset="0"/>
                <a:cs typeface="Calibri" charset="0"/>
              </a:rPr>
              <a:t>transfer service from telecommunication provider  </a:t>
            </a:r>
            <a:r>
              <a:rPr lang="en-US" dirty="0" smtClean="0">
                <a:solidFill>
                  <a:schemeClr val="bg1"/>
                </a:solidFill>
                <a:ea typeface="Calibri" charset="0"/>
                <a:cs typeface="Calibri" charset="0"/>
              </a:rPr>
              <a:t>                                  (</a:t>
            </a:r>
            <a:r>
              <a:rPr lang="en-US" dirty="0">
                <a:solidFill>
                  <a:schemeClr val="bg1"/>
                </a:solidFill>
                <a:ea typeface="Calibri" charset="0"/>
                <a:cs typeface="Calibri" charset="0"/>
              </a:rPr>
              <a:t>sim cards with internet)</a:t>
            </a:r>
          </a:p>
          <a:p>
            <a:pPr marL="285750" indent="-285750">
              <a:lnSpc>
                <a:spcPct val="100000"/>
              </a:lnSpc>
              <a:spcBef>
                <a:spcPts val="600"/>
              </a:spcBef>
              <a:buClr>
                <a:schemeClr val="bg1"/>
              </a:buClr>
              <a:buFont typeface="Wingdings" charset="2"/>
              <a:buChar char="§"/>
            </a:pPr>
            <a:r>
              <a:rPr lang="en-US" dirty="0" smtClean="0">
                <a:solidFill>
                  <a:schemeClr val="bg1"/>
                </a:solidFill>
                <a:ea typeface="Calibri" charset="0"/>
                <a:cs typeface="Calibri" charset="0"/>
              </a:rPr>
              <a:t>SMS </a:t>
            </a:r>
            <a:r>
              <a:rPr lang="en-US" dirty="0">
                <a:solidFill>
                  <a:schemeClr val="bg1"/>
                </a:solidFill>
                <a:ea typeface="Calibri" charset="0"/>
                <a:cs typeface="Calibri" charset="0"/>
              </a:rPr>
              <a:t>gateway services (SMS package)</a:t>
            </a:r>
          </a:p>
          <a:p>
            <a:pPr marL="285750" indent="-285750">
              <a:lnSpc>
                <a:spcPct val="100000"/>
              </a:lnSpc>
              <a:spcBef>
                <a:spcPts val="600"/>
              </a:spcBef>
              <a:buClr>
                <a:schemeClr val="bg1"/>
              </a:buClr>
              <a:buFont typeface="Wingdings" charset="2"/>
              <a:buChar char="§"/>
            </a:pPr>
            <a:r>
              <a:rPr lang="en-US" dirty="0" smtClean="0">
                <a:solidFill>
                  <a:schemeClr val="bg1"/>
                </a:solidFill>
                <a:ea typeface="Calibri" charset="0"/>
                <a:cs typeface="Calibri" charset="0"/>
              </a:rPr>
              <a:t>Production </a:t>
            </a:r>
            <a:r>
              <a:rPr lang="en-US" dirty="0">
                <a:solidFill>
                  <a:schemeClr val="bg1"/>
                </a:solidFill>
                <a:ea typeface="Calibri" charset="0"/>
                <a:cs typeface="Calibri" charset="0"/>
              </a:rPr>
              <a:t>of forms and laminations</a:t>
            </a:r>
          </a:p>
          <a:p>
            <a:pPr marL="285750" indent="-285750">
              <a:lnSpc>
                <a:spcPct val="100000"/>
              </a:lnSpc>
              <a:spcBef>
                <a:spcPts val="600"/>
              </a:spcBef>
              <a:buClr>
                <a:schemeClr val="bg1"/>
              </a:buClr>
              <a:buFont typeface="Wingdings" charset="2"/>
              <a:buChar char="§"/>
            </a:pPr>
            <a:r>
              <a:rPr lang="en-US" dirty="0" smtClean="0">
                <a:solidFill>
                  <a:schemeClr val="bg1"/>
                </a:solidFill>
                <a:ea typeface="Calibri" charset="0"/>
                <a:cs typeface="Calibri" charset="0"/>
              </a:rPr>
              <a:t>IT </a:t>
            </a:r>
            <a:r>
              <a:rPr lang="en-US" dirty="0">
                <a:solidFill>
                  <a:schemeClr val="bg1"/>
                </a:solidFill>
                <a:ea typeface="Calibri" charset="0"/>
                <a:cs typeface="Calibri" charset="0"/>
              </a:rPr>
              <a:t>hardware (phones, computers)</a:t>
            </a:r>
          </a:p>
          <a:p>
            <a:pPr marL="285750" indent="-285750">
              <a:lnSpc>
                <a:spcPct val="100000"/>
              </a:lnSpc>
              <a:spcBef>
                <a:spcPts val="600"/>
              </a:spcBef>
              <a:buClr>
                <a:schemeClr val="bg1"/>
              </a:buClr>
              <a:buFont typeface="Wingdings" charset="2"/>
              <a:buChar char="§"/>
            </a:pPr>
            <a:r>
              <a:rPr lang="en-US" dirty="0" smtClean="0">
                <a:solidFill>
                  <a:schemeClr val="bg1"/>
                </a:solidFill>
                <a:ea typeface="Calibri" charset="0"/>
                <a:cs typeface="Calibri" charset="0"/>
              </a:rPr>
              <a:t>Appropriate </a:t>
            </a:r>
            <a:r>
              <a:rPr lang="en-US" dirty="0">
                <a:solidFill>
                  <a:schemeClr val="bg1"/>
                </a:solidFill>
                <a:ea typeface="Calibri" charset="0"/>
                <a:cs typeface="Calibri" charset="0"/>
              </a:rPr>
              <a:t>hosting environment as per </a:t>
            </a:r>
            <a:r>
              <a:rPr lang="en-US" dirty="0" err="1">
                <a:solidFill>
                  <a:schemeClr val="bg1"/>
                </a:solidFill>
                <a:ea typeface="Calibri" charset="0"/>
                <a:cs typeface="Calibri" charset="0"/>
              </a:rPr>
              <a:t>openIMIS</a:t>
            </a:r>
            <a:r>
              <a:rPr lang="en-US" dirty="0">
                <a:solidFill>
                  <a:schemeClr val="bg1"/>
                </a:solidFill>
                <a:ea typeface="Calibri" charset="0"/>
                <a:cs typeface="Calibri" charset="0"/>
              </a:rPr>
              <a:t> community </a:t>
            </a:r>
            <a:r>
              <a:rPr lang="en-US" dirty="0" smtClean="0">
                <a:solidFill>
                  <a:schemeClr val="bg1"/>
                </a:solidFill>
                <a:ea typeface="Calibri" charset="0"/>
                <a:cs typeface="Calibri" charset="0"/>
              </a:rPr>
              <a:t>recommendations</a:t>
            </a:r>
            <a:endParaRPr lang="en-US" dirty="0">
              <a:solidFill>
                <a:schemeClr val="bg1"/>
              </a:solidFill>
              <a:ea typeface="Calibri" charset="0"/>
              <a:cs typeface="Calibri" charset="0"/>
            </a:endParaRPr>
          </a:p>
        </p:txBody>
      </p:sp>
      <p:sp>
        <p:nvSpPr>
          <p:cNvPr id="22" name="Oval 21"/>
          <p:cNvSpPr/>
          <p:nvPr/>
        </p:nvSpPr>
        <p:spPr>
          <a:xfrm>
            <a:off x="10101269" y="1978706"/>
            <a:ext cx="1528993" cy="152899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3" name="Bild 22"/>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311126" y="2249772"/>
            <a:ext cx="1107282" cy="1107282"/>
          </a:xfrm>
          <a:prstGeom prst="rect">
            <a:avLst/>
          </a:prstGeom>
        </p:spPr>
      </p:pic>
    </p:spTree>
    <p:extLst>
      <p:ext uri="{BB962C8B-B14F-4D97-AF65-F5344CB8AC3E}">
        <p14:creationId xmlns:p14="http://schemas.microsoft.com/office/powerpoint/2010/main" val="3290093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fld id="{DCD9F9BF-D269-4020-816F-460E917B7A74}" type="datetime1">
              <a:rPr lang="en-GB" noProof="0" smtClean="0"/>
              <a:t>15/08/2019</a:t>
            </a:fld>
            <a:endParaRPr lang="en-GB" noProof="0"/>
          </a:p>
        </p:txBody>
      </p:sp>
      <p:sp>
        <p:nvSpPr>
          <p:cNvPr id="5" name="Fußzeilenplatzhalter 4"/>
          <p:cNvSpPr>
            <a:spLocks noGrp="1"/>
          </p:cNvSpPr>
          <p:nvPr>
            <p:ph type="ftr" sz="quarter" idx="15"/>
          </p:nvPr>
        </p:nvSpPr>
        <p:spPr>
          <a:xfrm>
            <a:off x="1392992" y="6580588"/>
            <a:ext cx="3928516" cy="277412"/>
          </a:xfrm>
        </p:spPr>
        <p:txBody>
          <a:bodyPr/>
          <a:lstStyle/>
          <a:p>
            <a:r>
              <a:rPr lang="en-GB" dirty="0"/>
              <a:t>A global good for Universal Health Coverage (UHC) </a:t>
            </a:r>
          </a:p>
        </p:txBody>
      </p:sp>
      <p:sp>
        <p:nvSpPr>
          <p:cNvPr id="6" name="Foliennummernplatzhalter 5"/>
          <p:cNvSpPr>
            <a:spLocks noGrp="1"/>
          </p:cNvSpPr>
          <p:nvPr>
            <p:ph type="sldNum" sz="quarter" idx="16"/>
          </p:nvPr>
        </p:nvSpPr>
        <p:spPr/>
        <p:txBody>
          <a:bodyPr/>
          <a:lstStyle/>
          <a:p>
            <a:fld id="{A74CE0EA-F3B5-4684-BA10-C594598FDB9C}" type="slidenum">
              <a:rPr lang="en-GB" noProof="0" smtClean="0"/>
              <a:pPr/>
              <a:t>31</a:t>
            </a:fld>
            <a:endParaRPr lang="en-GB" noProof="0"/>
          </a:p>
        </p:txBody>
      </p:sp>
      <p:pic>
        <p:nvPicPr>
          <p:cNvPr id="9" name="Bild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381" y="511025"/>
            <a:ext cx="1519886" cy="508306"/>
          </a:xfrm>
          <a:prstGeom prst="rect">
            <a:avLst/>
          </a:prstGeom>
        </p:spPr>
      </p:pic>
      <p:pic>
        <p:nvPicPr>
          <p:cNvPr id="10"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99524" y="445708"/>
            <a:ext cx="532543" cy="532543"/>
          </a:xfrm>
          <a:prstGeom prst="rect">
            <a:avLst/>
          </a:prstGeom>
        </p:spPr>
      </p:pic>
      <p:sp>
        <p:nvSpPr>
          <p:cNvPr id="19" name="Textfeld 18"/>
          <p:cNvSpPr txBox="1"/>
          <p:nvPr/>
        </p:nvSpPr>
        <p:spPr>
          <a:xfrm>
            <a:off x="490313" y="1015085"/>
            <a:ext cx="11234738" cy="923330"/>
          </a:xfrm>
          <a:prstGeom prst="rect">
            <a:avLst/>
          </a:prstGeom>
          <a:noFill/>
        </p:spPr>
        <p:txBody>
          <a:bodyPr wrap="square" rtlCol="0">
            <a:spAutoFit/>
          </a:bodyPr>
          <a:lstStyle/>
          <a:p>
            <a:pPr algn="ctr"/>
            <a:r>
              <a:rPr lang="de-DE" sz="3600" dirty="0" smtClean="0">
                <a:solidFill>
                  <a:srgbClr val="095A65"/>
                </a:solidFill>
                <a:latin typeface="Calibri" charset="0"/>
                <a:ea typeface="Calibri" charset="0"/>
                <a:cs typeface="Calibri" charset="0"/>
              </a:rPr>
              <a:t>Software </a:t>
            </a:r>
            <a:r>
              <a:rPr lang="de-DE" sz="3600" dirty="0" err="1" smtClean="0">
                <a:solidFill>
                  <a:srgbClr val="095A65"/>
                </a:solidFill>
                <a:latin typeface="Calibri" charset="0"/>
                <a:ea typeface="Calibri" charset="0"/>
                <a:cs typeface="Calibri" charset="0"/>
              </a:rPr>
              <a:t>customazation</a:t>
            </a:r>
            <a:r>
              <a:rPr lang="de-DE" sz="3600" dirty="0">
                <a:solidFill>
                  <a:srgbClr val="095A65"/>
                </a:solidFill>
                <a:latin typeface="Calibri" charset="0"/>
                <a:ea typeface="Calibri" charset="0"/>
                <a:cs typeface="Calibri" charset="0"/>
              </a:rPr>
              <a:t/>
            </a:r>
            <a:br>
              <a:rPr lang="de-DE" sz="3600" dirty="0">
                <a:solidFill>
                  <a:srgbClr val="095A65"/>
                </a:solidFill>
                <a:latin typeface="Calibri" charset="0"/>
                <a:ea typeface="Calibri" charset="0"/>
                <a:cs typeface="Calibri" charset="0"/>
              </a:rPr>
            </a:br>
            <a:endParaRPr lang="en-GB" dirty="0">
              <a:solidFill>
                <a:srgbClr val="095A65"/>
              </a:solidFill>
              <a:latin typeface="Calibri" charset="0"/>
              <a:ea typeface="Calibri" charset="0"/>
              <a:cs typeface="Calibri" charset="0"/>
            </a:endParaRPr>
          </a:p>
        </p:txBody>
      </p:sp>
      <p:sp>
        <p:nvSpPr>
          <p:cNvPr id="12" name="Rechteck 11"/>
          <p:cNvSpPr/>
          <p:nvPr/>
        </p:nvSpPr>
        <p:spPr>
          <a:xfrm>
            <a:off x="4695569" y="2027410"/>
            <a:ext cx="7017008" cy="4315522"/>
          </a:xfrm>
          <a:prstGeom prst="rect">
            <a:avLst/>
          </a:prstGeom>
          <a:solidFill>
            <a:srgbClr val="095A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800"/>
          </a:p>
        </p:txBody>
      </p:sp>
      <p:sp>
        <p:nvSpPr>
          <p:cNvPr id="13" name="Content Placeholder 10"/>
          <p:cNvSpPr txBox="1">
            <a:spLocks/>
          </p:cNvSpPr>
          <p:nvPr/>
        </p:nvSpPr>
        <p:spPr>
          <a:xfrm>
            <a:off x="5165392" y="2219094"/>
            <a:ext cx="6576842" cy="3101886"/>
          </a:xfrm>
          <a:prstGeom prst="rect">
            <a:avLst/>
          </a:prstGeom>
          <a:noFill/>
        </p:spPr>
        <p:txBody>
          <a:bodyPr/>
          <a:lst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spcAft>
                <a:spcPts val="0"/>
              </a:spcAft>
              <a:buClr>
                <a:schemeClr val="bg1"/>
              </a:buClr>
              <a:buFont typeface="Wingdings" charset="2"/>
              <a:buChar char="§"/>
            </a:pPr>
            <a:r>
              <a:rPr lang="en-US" sz="1800" dirty="0">
                <a:solidFill>
                  <a:schemeClr val="bg1"/>
                </a:solidFill>
                <a:latin typeface="Calibri" charset="0"/>
                <a:ea typeface="Calibri" charset="0"/>
                <a:cs typeface="Calibri" charset="0"/>
              </a:rPr>
              <a:t>Compare openIMIS functionalities to scheme’s operating procedures</a:t>
            </a:r>
          </a:p>
          <a:p>
            <a:pPr marL="285750" indent="-285750">
              <a:lnSpc>
                <a:spcPct val="100000"/>
              </a:lnSpc>
              <a:spcBef>
                <a:spcPts val="0"/>
              </a:spcBef>
              <a:spcAft>
                <a:spcPts val="0"/>
              </a:spcAft>
              <a:buClr>
                <a:schemeClr val="bg1"/>
              </a:buClr>
              <a:buFont typeface="Wingdings" charset="2"/>
              <a:buChar char="§"/>
            </a:pPr>
            <a:r>
              <a:rPr lang="en-US" sz="1800" dirty="0">
                <a:solidFill>
                  <a:schemeClr val="bg1"/>
                </a:solidFill>
                <a:latin typeface="Calibri" charset="0"/>
                <a:ea typeface="Calibri" charset="0"/>
                <a:cs typeface="Calibri" charset="0"/>
              </a:rPr>
              <a:t>Define amendment requirements to SOPs or openIMIS functionalities as needed</a:t>
            </a:r>
          </a:p>
          <a:p>
            <a:pPr marL="285750" indent="-285750">
              <a:lnSpc>
                <a:spcPct val="100000"/>
              </a:lnSpc>
              <a:spcBef>
                <a:spcPts val="0"/>
              </a:spcBef>
              <a:spcAft>
                <a:spcPts val="0"/>
              </a:spcAft>
              <a:buClr>
                <a:schemeClr val="bg1"/>
              </a:buClr>
              <a:buFont typeface="Wingdings" charset="2"/>
              <a:buChar char="§"/>
            </a:pPr>
            <a:r>
              <a:rPr lang="en-US" sz="1800" dirty="0">
                <a:solidFill>
                  <a:schemeClr val="bg1"/>
                </a:solidFill>
                <a:latin typeface="Calibri" charset="0"/>
                <a:ea typeface="Calibri" charset="0"/>
                <a:cs typeface="Calibri" charset="0"/>
              </a:rPr>
              <a:t>Modify software as per amendment requirements (if applicable)</a:t>
            </a:r>
          </a:p>
          <a:p>
            <a:pPr marL="285750" indent="-285750">
              <a:lnSpc>
                <a:spcPct val="100000"/>
              </a:lnSpc>
              <a:spcBef>
                <a:spcPts val="0"/>
              </a:spcBef>
              <a:spcAft>
                <a:spcPts val="0"/>
              </a:spcAft>
              <a:buClr>
                <a:schemeClr val="bg1"/>
              </a:buClr>
              <a:buFont typeface="Wingdings" charset="2"/>
              <a:buChar char="§"/>
            </a:pPr>
            <a:r>
              <a:rPr lang="en-US" sz="1800" dirty="0">
                <a:solidFill>
                  <a:schemeClr val="bg1"/>
                </a:solidFill>
                <a:latin typeface="Calibri" charset="0"/>
                <a:ea typeface="Calibri" charset="0"/>
                <a:cs typeface="Calibri" charset="0"/>
              </a:rPr>
              <a:t>Language customization (resource files and supporting documentation)</a:t>
            </a:r>
          </a:p>
          <a:p>
            <a:pPr marL="285750" indent="-285750">
              <a:lnSpc>
                <a:spcPct val="100000"/>
              </a:lnSpc>
              <a:spcBef>
                <a:spcPts val="0"/>
              </a:spcBef>
              <a:spcAft>
                <a:spcPts val="0"/>
              </a:spcAft>
              <a:buClr>
                <a:schemeClr val="bg1"/>
              </a:buClr>
              <a:buFont typeface="Wingdings" charset="2"/>
              <a:buChar char="§"/>
            </a:pPr>
            <a:r>
              <a:rPr lang="en-US" sz="1800" dirty="0">
                <a:solidFill>
                  <a:schemeClr val="bg1"/>
                </a:solidFill>
                <a:latin typeface="Calibri" charset="0"/>
                <a:ea typeface="Calibri" charset="0"/>
                <a:cs typeface="Calibri" charset="0"/>
              </a:rPr>
              <a:t>Set up of test server (installation and loading with test dataset)</a:t>
            </a:r>
          </a:p>
          <a:p>
            <a:pPr marL="285750" indent="-285750">
              <a:lnSpc>
                <a:spcPct val="100000"/>
              </a:lnSpc>
              <a:spcBef>
                <a:spcPts val="0"/>
              </a:spcBef>
              <a:spcAft>
                <a:spcPts val="0"/>
              </a:spcAft>
              <a:buClr>
                <a:schemeClr val="bg1"/>
              </a:buClr>
              <a:buFont typeface="Wingdings" charset="2"/>
              <a:buChar char="§"/>
            </a:pPr>
            <a:r>
              <a:rPr lang="en-US" sz="1800" dirty="0">
                <a:solidFill>
                  <a:schemeClr val="bg1"/>
                </a:solidFill>
                <a:latin typeface="Calibri" charset="0"/>
                <a:ea typeface="Calibri" charset="0"/>
                <a:cs typeface="Calibri" charset="0"/>
              </a:rPr>
              <a:t>Integration with SMS gateway</a:t>
            </a:r>
          </a:p>
          <a:p>
            <a:pPr marL="285750" indent="-285750">
              <a:lnSpc>
                <a:spcPct val="100000"/>
              </a:lnSpc>
              <a:spcBef>
                <a:spcPts val="0"/>
              </a:spcBef>
              <a:spcAft>
                <a:spcPts val="0"/>
              </a:spcAft>
              <a:buClr>
                <a:schemeClr val="bg1"/>
              </a:buClr>
              <a:buFont typeface="Wingdings" charset="2"/>
              <a:buChar char="§"/>
            </a:pPr>
            <a:r>
              <a:rPr lang="en-US" sz="1800" dirty="0">
                <a:solidFill>
                  <a:schemeClr val="bg1"/>
                </a:solidFill>
                <a:latin typeface="Calibri" charset="0"/>
                <a:ea typeface="Calibri" charset="0"/>
                <a:cs typeface="Calibri" charset="0"/>
              </a:rPr>
              <a:t>Integration with mobile payment service/payment gateway</a:t>
            </a:r>
          </a:p>
          <a:p>
            <a:pPr marL="285750" indent="-285750">
              <a:lnSpc>
                <a:spcPct val="100000"/>
              </a:lnSpc>
              <a:spcBef>
                <a:spcPts val="0"/>
              </a:spcBef>
              <a:spcAft>
                <a:spcPts val="0"/>
              </a:spcAft>
              <a:buClr>
                <a:schemeClr val="bg1"/>
              </a:buClr>
              <a:buFont typeface="Wingdings" charset="2"/>
              <a:buChar char="§"/>
            </a:pPr>
            <a:r>
              <a:rPr lang="en-US" sz="1800" dirty="0">
                <a:solidFill>
                  <a:schemeClr val="bg1"/>
                </a:solidFill>
                <a:latin typeface="Calibri" charset="0"/>
                <a:ea typeface="Calibri" charset="0"/>
                <a:cs typeface="Calibri" charset="0"/>
              </a:rPr>
              <a:t>Test developments</a:t>
            </a:r>
          </a:p>
          <a:p>
            <a:pPr marL="285750" indent="-285750">
              <a:lnSpc>
                <a:spcPct val="100000"/>
              </a:lnSpc>
              <a:spcBef>
                <a:spcPts val="0"/>
              </a:spcBef>
              <a:spcAft>
                <a:spcPts val="0"/>
              </a:spcAft>
              <a:buClr>
                <a:schemeClr val="bg1"/>
              </a:buClr>
              <a:buFont typeface="Wingdings" charset="2"/>
              <a:buChar char="§"/>
            </a:pPr>
            <a:r>
              <a:rPr lang="en-US" sz="1800" dirty="0">
                <a:solidFill>
                  <a:schemeClr val="bg1"/>
                </a:solidFill>
                <a:latin typeface="Calibri" charset="0"/>
                <a:ea typeface="Calibri" charset="0"/>
                <a:cs typeface="Calibri" charset="0"/>
              </a:rPr>
              <a:t>Finalize of system developments based on test results</a:t>
            </a:r>
          </a:p>
          <a:p>
            <a:pPr>
              <a:lnSpc>
                <a:spcPct val="100000"/>
              </a:lnSpc>
              <a:spcBef>
                <a:spcPts val="0"/>
              </a:spcBef>
              <a:spcAft>
                <a:spcPts val="0"/>
              </a:spcAft>
              <a:buClr>
                <a:schemeClr val="bg1"/>
              </a:buClr>
            </a:pPr>
            <a:endParaRPr lang="en-US" sz="1800" dirty="0">
              <a:solidFill>
                <a:schemeClr val="bg1"/>
              </a:solidFill>
              <a:latin typeface="Calibri" charset="0"/>
              <a:ea typeface="Calibri" charset="0"/>
              <a:cs typeface="Calibri" charset="0"/>
            </a:endParaRPr>
          </a:p>
          <a:p>
            <a:pPr>
              <a:lnSpc>
                <a:spcPct val="100000"/>
              </a:lnSpc>
              <a:spcBef>
                <a:spcPts val="0"/>
              </a:spcBef>
              <a:spcAft>
                <a:spcPts val="0"/>
              </a:spcAft>
              <a:buClr>
                <a:schemeClr val="bg1"/>
              </a:buClr>
            </a:pPr>
            <a:r>
              <a:rPr lang="en-US" sz="1800" dirty="0">
                <a:solidFill>
                  <a:schemeClr val="bg1"/>
                </a:solidFill>
                <a:latin typeface="Calibri" charset="0"/>
                <a:ea typeface="Calibri" charset="0"/>
                <a:cs typeface="Calibri" charset="0"/>
              </a:rPr>
              <a:t>openIMIS customized for your scheme is ready!</a:t>
            </a:r>
          </a:p>
          <a:p>
            <a:pPr marL="285750" indent="-285750">
              <a:lnSpc>
                <a:spcPct val="100000"/>
              </a:lnSpc>
              <a:spcBef>
                <a:spcPts val="0"/>
              </a:spcBef>
              <a:spcAft>
                <a:spcPts val="0"/>
              </a:spcAft>
              <a:buClr>
                <a:schemeClr val="bg1"/>
              </a:buClr>
              <a:buFont typeface="Wingdings" charset="2"/>
              <a:buChar char="§"/>
            </a:pPr>
            <a:endParaRPr lang="en-US" sz="1800" dirty="0">
              <a:solidFill>
                <a:schemeClr val="bg1"/>
              </a:solidFill>
              <a:latin typeface="Calibri" charset="0"/>
              <a:ea typeface="Calibri" charset="0"/>
              <a:cs typeface="Calibri" charset="0"/>
            </a:endParaRPr>
          </a:p>
          <a:p>
            <a:pPr marL="285750" indent="-285750">
              <a:lnSpc>
                <a:spcPct val="100000"/>
              </a:lnSpc>
              <a:spcBef>
                <a:spcPts val="0"/>
              </a:spcBef>
              <a:spcAft>
                <a:spcPts val="0"/>
              </a:spcAft>
              <a:buClr>
                <a:schemeClr val="bg1"/>
              </a:buClr>
              <a:buFont typeface="Wingdings" charset="2"/>
              <a:buChar char="§"/>
            </a:pPr>
            <a:endParaRPr lang="en-US" sz="1800" dirty="0">
              <a:solidFill>
                <a:schemeClr val="bg1"/>
              </a:solidFill>
              <a:latin typeface="Calibri" charset="0"/>
              <a:ea typeface="Calibri" charset="0"/>
              <a:cs typeface="Calibri" charset="0"/>
            </a:endParaRPr>
          </a:p>
          <a:p>
            <a:pPr marL="285750" indent="-285750">
              <a:lnSpc>
                <a:spcPct val="100000"/>
              </a:lnSpc>
              <a:spcBef>
                <a:spcPts val="0"/>
              </a:spcBef>
              <a:spcAft>
                <a:spcPts val="0"/>
              </a:spcAft>
              <a:buClr>
                <a:schemeClr val="bg1"/>
              </a:buClr>
              <a:buFont typeface="Wingdings" charset="2"/>
              <a:buChar char="§"/>
            </a:pPr>
            <a:endParaRPr lang="en-US" sz="1800" dirty="0">
              <a:solidFill>
                <a:schemeClr val="bg1"/>
              </a:solidFill>
              <a:latin typeface="Calibri" charset="0"/>
              <a:ea typeface="Calibri" charset="0"/>
              <a:cs typeface="Calibri" charset="0"/>
            </a:endParaRPr>
          </a:p>
        </p:txBody>
      </p:sp>
      <p:sp>
        <p:nvSpPr>
          <p:cNvPr id="14" name="Oval 13"/>
          <p:cNvSpPr/>
          <p:nvPr/>
        </p:nvSpPr>
        <p:spPr>
          <a:xfrm>
            <a:off x="985219" y="923503"/>
            <a:ext cx="3162925" cy="3162925"/>
          </a:xfrm>
          <a:prstGeom prst="ellipse">
            <a:avLst/>
          </a:prstGeom>
          <a:solidFill>
            <a:srgbClr val="095A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6666"/>
              </a:solidFill>
            </a:endParaRPr>
          </a:p>
        </p:txBody>
      </p:sp>
      <p:sp>
        <p:nvSpPr>
          <p:cNvPr id="15" name="Textfeld 14"/>
          <p:cNvSpPr txBox="1"/>
          <p:nvPr/>
        </p:nvSpPr>
        <p:spPr>
          <a:xfrm>
            <a:off x="9399525" y="468484"/>
            <a:ext cx="2306840" cy="593388"/>
          </a:xfrm>
          <a:prstGeom prst="rect">
            <a:avLst/>
          </a:prstGeom>
          <a:solidFill>
            <a:schemeClr val="bg1"/>
          </a:solidFill>
        </p:spPr>
        <p:txBody>
          <a:bodyPr wrap="square" rtlCol="0">
            <a:spAutoFit/>
          </a:bodyPr>
          <a:lstStyle/>
          <a:p>
            <a:endParaRPr lang="de-DE" dirty="0"/>
          </a:p>
        </p:txBody>
      </p:sp>
      <p:pic>
        <p:nvPicPr>
          <p:cNvPr id="3" name="Bild 2"/>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91438" y="1213393"/>
            <a:ext cx="2791792" cy="2791792"/>
          </a:xfrm>
          <a:prstGeom prst="rect">
            <a:avLst/>
          </a:prstGeom>
        </p:spPr>
      </p:pic>
    </p:spTree>
    <p:extLst>
      <p:ext uri="{BB962C8B-B14F-4D97-AF65-F5344CB8AC3E}">
        <p14:creationId xmlns:p14="http://schemas.microsoft.com/office/powerpoint/2010/main" val="6983135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fld id="{DCD9F9BF-D269-4020-816F-460E917B7A74}" type="datetime1">
              <a:rPr lang="en-GB" noProof="0" smtClean="0"/>
              <a:t>15/08/2019</a:t>
            </a:fld>
            <a:endParaRPr lang="en-GB" noProof="0"/>
          </a:p>
        </p:txBody>
      </p:sp>
      <p:sp>
        <p:nvSpPr>
          <p:cNvPr id="5" name="Fußzeilenplatzhalter 4"/>
          <p:cNvSpPr>
            <a:spLocks noGrp="1"/>
          </p:cNvSpPr>
          <p:nvPr>
            <p:ph type="ftr" sz="quarter" idx="15"/>
          </p:nvPr>
        </p:nvSpPr>
        <p:spPr>
          <a:xfrm>
            <a:off x="1392992" y="6580588"/>
            <a:ext cx="3928516" cy="277412"/>
          </a:xfrm>
        </p:spPr>
        <p:txBody>
          <a:bodyPr/>
          <a:lstStyle/>
          <a:p>
            <a:r>
              <a:rPr lang="en-GB" dirty="0"/>
              <a:t>A global good for Universal Health Coverage (UHC) </a:t>
            </a:r>
          </a:p>
        </p:txBody>
      </p:sp>
      <p:sp>
        <p:nvSpPr>
          <p:cNvPr id="6" name="Foliennummernplatzhalter 5"/>
          <p:cNvSpPr>
            <a:spLocks noGrp="1"/>
          </p:cNvSpPr>
          <p:nvPr>
            <p:ph type="sldNum" sz="quarter" idx="16"/>
          </p:nvPr>
        </p:nvSpPr>
        <p:spPr/>
        <p:txBody>
          <a:bodyPr/>
          <a:lstStyle/>
          <a:p>
            <a:fld id="{A74CE0EA-F3B5-4684-BA10-C594598FDB9C}" type="slidenum">
              <a:rPr lang="en-GB" noProof="0" smtClean="0"/>
              <a:pPr/>
              <a:t>32</a:t>
            </a:fld>
            <a:endParaRPr lang="en-GB" noProof="0"/>
          </a:p>
        </p:txBody>
      </p:sp>
      <p:pic>
        <p:nvPicPr>
          <p:cNvPr id="9" name="Bild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381" y="511025"/>
            <a:ext cx="1519886" cy="508306"/>
          </a:xfrm>
          <a:prstGeom prst="rect">
            <a:avLst/>
          </a:prstGeom>
        </p:spPr>
      </p:pic>
      <p:pic>
        <p:nvPicPr>
          <p:cNvPr id="10"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99524" y="445708"/>
            <a:ext cx="532543" cy="532543"/>
          </a:xfrm>
          <a:prstGeom prst="rect">
            <a:avLst/>
          </a:prstGeom>
        </p:spPr>
      </p:pic>
      <p:sp>
        <p:nvSpPr>
          <p:cNvPr id="19" name="Textfeld 18"/>
          <p:cNvSpPr txBox="1"/>
          <p:nvPr/>
        </p:nvSpPr>
        <p:spPr>
          <a:xfrm>
            <a:off x="468541" y="1015085"/>
            <a:ext cx="11234738" cy="646331"/>
          </a:xfrm>
          <a:prstGeom prst="rect">
            <a:avLst/>
          </a:prstGeom>
          <a:noFill/>
        </p:spPr>
        <p:txBody>
          <a:bodyPr wrap="square" rtlCol="0">
            <a:spAutoFit/>
          </a:bodyPr>
          <a:lstStyle/>
          <a:p>
            <a:pPr algn="ctr"/>
            <a:r>
              <a:rPr lang="de-DE" sz="3600" dirty="0">
                <a:solidFill>
                  <a:srgbClr val="095A65"/>
                </a:solidFill>
                <a:latin typeface="Calibri" charset="0"/>
                <a:ea typeface="Calibri" charset="0"/>
                <a:cs typeface="Calibri" charset="0"/>
              </a:rPr>
              <a:t>System </a:t>
            </a:r>
            <a:r>
              <a:rPr lang="de-DE" sz="3600" dirty="0" err="1">
                <a:solidFill>
                  <a:srgbClr val="095A65"/>
                </a:solidFill>
                <a:latin typeface="Calibri" charset="0"/>
                <a:ea typeface="Calibri" charset="0"/>
                <a:cs typeface="Calibri" charset="0"/>
              </a:rPr>
              <a:t>set</a:t>
            </a:r>
            <a:r>
              <a:rPr lang="de-DE" sz="3600" dirty="0">
                <a:solidFill>
                  <a:srgbClr val="095A65"/>
                </a:solidFill>
                <a:latin typeface="Calibri" charset="0"/>
                <a:ea typeface="Calibri" charset="0"/>
                <a:cs typeface="Calibri" charset="0"/>
              </a:rPr>
              <a:t> </a:t>
            </a:r>
            <a:r>
              <a:rPr lang="de-DE" sz="3600" dirty="0" err="1">
                <a:solidFill>
                  <a:srgbClr val="095A65"/>
                </a:solidFill>
                <a:latin typeface="Calibri" charset="0"/>
                <a:ea typeface="Calibri" charset="0"/>
                <a:cs typeface="Calibri" charset="0"/>
              </a:rPr>
              <a:t>up</a:t>
            </a:r>
            <a:endParaRPr lang="en-GB" dirty="0">
              <a:solidFill>
                <a:srgbClr val="095A65"/>
              </a:solidFill>
              <a:latin typeface="Calibri" charset="0"/>
              <a:ea typeface="Calibri" charset="0"/>
              <a:cs typeface="Calibri" charset="0"/>
            </a:endParaRPr>
          </a:p>
        </p:txBody>
      </p:sp>
      <p:sp>
        <p:nvSpPr>
          <p:cNvPr id="12" name="Rechteck 11"/>
          <p:cNvSpPr/>
          <p:nvPr/>
        </p:nvSpPr>
        <p:spPr>
          <a:xfrm>
            <a:off x="7797800" y="1778001"/>
            <a:ext cx="3901947" cy="2590800"/>
          </a:xfrm>
          <a:prstGeom prst="rect">
            <a:avLst/>
          </a:prstGeom>
          <a:solidFill>
            <a:srgbClr val="095A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Content Placeholder 10"/>
          <p:cNvSpPr txBox="1">
            <a:spLocks/>
          </p:cNvSpPr>
          <p:nvPr/>
        </p:nvSpPr>
        <p:spPr>
          <a:xfrm>
            <a:off x="8085768" y="2402563"/>
            <a:ext cx="3420432" cy="1755741"/>
          </a:xfrm>
          <a:prstGeom prst="rect">
            <a:avLst/>
          </a:prstGeom>
          <a:noFill/>
        </p:spPr>
        <p:txBody>
          <a:bodyPr/>
          <a:lst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Bef>
                <a:spcPts val="0"/>
              </a:spcBef>
              <a:spcAft>
                <a:spcPts val="0"/>
              </a:spcAft>
              <a:buClr>
                <a:schemeClr val="bg1"/>
              </a:buClr>
              <a:buFont typeface="Wingdings" charset="2"/>
              <a:buChar char="§"/>
            </a:pPr>
            <a:r>
              <a:rPr lang="en-US" sz="1800" dirty="0">
                <a:solidFill>
                  <a:schemeClr val="bg1"/>
                </a:solidFill>
                <a:cs typeface="Calibri" charset="0"/>
              </a:rPr>
              <a:t>Scheme</a:t>
            </a:r>
          </a:p>
          <a:p>
            <a:pPr marL="752475" lvl="1">
              <a:lnSpc>
                <a:spcPct val="100000"/>
              </a:lnSpc>
              <a:spcBef>
                <a:spcPts val="0"/>
              </a:spcBef>
              <a:spcAft>
                <a:spcPts val="0"/>
              </a:spcAft>
              <a:buClr>
                <a:schemeClr val="bg1"/>
              </a:buClr>
              <a:buFont typeface="Wingdings" charset="2"/>
              <a:buChar char="§"/>
            </a:pPr>
            <a:r>
              <a:rPr lang="en-US" sz="1800" dirty="0">
                <a:solidFill>
                  <a:schemeClr val="bg1"/>
                </a:solidFill>
                <a:cs typeface="Calibri" charset="0"/>
              </a:rPr>
              <a:t>Services offered</a:t>
            </a:r>
          </a:p>
          <a:p>
            <a:pPr marL="752475" lvl="1">
              <a:lnSpc>
                <a:spcPct val="100000"/>
              </a:lnSpc>
              <a:spcBef>
                <a:spcPts val="0"/>
              </a:spcBef>
              <a:spcAft>
                <a:spcPts val="0"/>
              </a:spcAft>
              <a:buClr>
                <a:schemeClr val="bg1"/>
              </a:buClr>
              <a:buFont typeface="Wingdings" charset="2"/>
              <a:buChar char="§"/>
            </a:pPr>
            <a:r>
              <a:rPr lang="en-US" sz="1800" dirty="0">
                <a:solidFill>
                  <a:schemeClr val="bg1"/>
                </a:solidFill>
                <a:cs typeface="Calibri" charset="0"/>
              </a:rPr>
              <a:t>Contributions</a:t>
            </a:r>
          </a:p>
          <a:p>
            <a:pPr marL="752475" lvl="1">
              <a:lnSpc>
                <a:spcPct val="100000"/>
              </a:lnSpc>
              <a:spcBef>
                <a:spcPts val="0"/>
              </a:spcBef>
              <a:spcAft>
                <a:spcPts val="0"/>
              </a:spcAft>
              <a:buClr>
                <a:schemeClr val="bg1"/>
              </a:buClr>
              <a:buFont typeface="Wingdings" charset="2"/>
              <a:buChar char="§"/>
            </a:pPr>
            <a:r>
              <a:rPr lang="en-US" sz="1800" dirty="0">
                <a:solidFill>
                  <a:schemeClr val="bg1"/>
                </a:solidFill>
                <a:cs typeface="Calibri" charset="0"/>
              </a:rPr>
              <a:t>Eligibility rules etc. </a:t>
            </a:r>
          </a:p>
          <a:p>
            <a:pPr marL="285750" indent="-285750">
              <a:spcBef>
                <a:spcPts val="0"/>
              </a:spcBef>
              <a:spcAft>
                <a:spcPts val="0"/>
              </a:spcAft>
              <a:buClr>
                <a:schemeClr val="bg1"/>
              </a:buClr>
              <a:buFont typeface="Wingdings" charset="2"/>
              <a:buChar char="§"/>
            </a:pPr>
            <a:r>
              <a:rPr lang="en-US" sz="1800" dirty="0">
                <a:solidFill>
                  <a:schemeClr val="bg1"/>
                </a:solidFill>
                <a:cs typeface="Calibri" charset="0"/>
              </a:rPr>
              <a:t>SMS &amp; Payment gateways </a:t>
            </a:r>
          </a:p>
          <a:p>
            <a:pPr marL="285750" indent="-285750">
              <a:spcBef>
                <a:spcPts val="0"/>
              </a:spcBef>
              <a:spcAft>
                <a:spcPts val="0"/>
              </a:spcAft>
              <a:buClr>
                <a:schemeClr val="bg1"/>
              </a:buClr>
              <a:buFont typeface="Wingdings" charset="2"/>
              <a:buChar char="§"/>
            </a:pPr>
            <a:r>
              <a:rPr lang="en-US" sz="1800" dirty="0">
                <a:solidFill>
                  <a:schemeClr val="bg1"/>
                </a:solidFill>
              </a:rPr>
              <a:t>User accounts and privileges</a:t>
            </a:r>
          </a:p>
        </p:txBody>
      </p:sp>
      <p:sp>
        <p:nvSpPr>
          <p:cNvPr id="11" name="Oval 21"/>
          <p:cNvSpPr/>
          <p:nvPr/>
        </p:nvSpPr>
        <p:spPr>
          <a:xfrm>
            <a:off x="5051687" y="2675748"/>
            <a:ext cx="2113614" cy="2113614"/>
          </a:xfrm>
          <a:prstGeom prst="ellipse">
            <a:avLst/>
          </a:prstGeom>
          <a:solidFill>
            <a:srgbClr val="095A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feld 2"/>
          <p:cNvSpPr txBox="1"/>
          <p:nvPr/>
        </p:nvSpPr>
        <p:spPr>
          <a:xfrm>
            <a:off x="8018868" y="1942322"/>
            <a:ext cx="2835793" cy="646331"/>
          </a:xfrm>
          <a:prstGeom prst="rect">
            <a:avLst/>
          </a:prstGeom>
          <a:noFill/>
        </p:spPr>
        <p:txBody>
          <a:bodyPr wrap="square" rtlCol="0">
            <a:spAutoFit/>
          </a:bodyPr>
          <a:lstStyle/>
          <a:p>
            <a:r>
              <a:rPr lang="en-US" dirty="0">
                <a:solidFill>
                  <a:schemeClr val="bg1"/>
                </a:solidFill>
              </a:rPr>
              <a:t>Configuration</a:t>
            </a:r>
          </a:p>
          <a:p>
            <a:endParaRPr lang="de-DE" dirty="0"/>
          </a:p>
        </p:txBody>
      </p:sp>
      <p:sp>
        <p:nvSpPr>
          <p:cNvPr id="15" name="Rechteck 14"/>
          <p:cNvSpPr/>
          <p:nvPr/>
        </p:nvSpPr>
        <p:spPr>
          <a:xfrm>
            <a:off x="7782948" y="4495800"/>
            <a:ext cx="3913751" cy="1739900"/>
          </a:xfrm>
          <a:prstGeom prst="rect">
            <a:avLst/>
          </a:prstGeom>
          <a:solidFill>
            <a:srgbClr val="095A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p:cNvSpPr txBox="1"/>
          <p:nvPr/>
        </p:nvSpPr>
        <p:spPr>
          <a:xfrm>
            <a:off x="8069668" y="4657456"/>
            <a:ext cx="2371083" cy="369332"/>
          </a:xfrm>
          <a:prstGeom prst="rect">
            <a:avLst/>
          </a:prstGeom>
          <a:noFill/>
        </p:spPr>
        <p:txBody>
          <a:bodyPr wrap="square" rtlCol="0">
            <a:spAutoFit/>
          </a:bodyPr>
          <a:lstStyle/>
          <a:p>
            <a:r>
              <a:rPr lang="de-DE" dirty="0" err="1">
                <a:solidFill>
                  <a:schemeClr val="bg1"/>
                </a:solidFill>
              </a:rPr>
              <a:t>Prepare</a:t>
            </a:r>
            <a:endParaRPr lang="de-DE" dirty="0">
              <a:solidFill>
                <a:schemeClr val="bg1"/>
              </a:solidFill>
            </a:endParaRPr>
          </a:p>
        </p:txBody>
      </p:sp>
      <p:sp>
        <p:nvSpPr>
          <p:cNvPr id="8" name="Textfeld 7"/>
          <p:cNvSpPr txBox="1"/>
          <p:nvPr/>
        </p:nvSpPr>
        <p:spPr>
          <a:xfrm>
            <a:off x="8082368" y="5161064"/>
            <a:ext cx="2692096" cy="1138773"/>
          </a:xfrm>
          <a:prstGeom prst="rect">
            <a:avLst/>
          </a:prstGeom>
          <a:noFill/>
        </p:spPr>
        <p:txBody>
          <a:bodyPr wrap="square" rtlCol="0">
            <a:spAutoFit/>
          </a:bodyPr>
          <a:lstStyle/>
          <a:p>
            <a:pPr marL="285750" indent="-285750">
              <a:buClr>
                <a:schemeClr val="bg1"/>
              </a:buClr>
              <a:buFont typeface="Wingdings" charset="2"/>
              <a:buChar char="§"/>
            </a:pPr>
            <a:r>
              <a:rPr lang="en-US" dirty="0">
                <a:solidFill>
                  <a:schemeClr val="bg1"/>
                </a:solidFill>
                <a:cs typeface="Calibri" charset="0"/>
              </a:rPr>
              <a:t>Enrolment Forms</a:t>
            </a:r>
          </a:p>
          <a:p>
            <a:pPr marL="285750" indent="-285750">
              <a:buClr>
                <a:schemeClr val="bg1"/>
              </a:buClr>
              <a:buFont typeface="Wingdings" charset="2"/>
              <a:buChar char="§"/>
            </a:pPr>
            <a:r>
              <a:rPr lang="en-US" dirty="0">
                <a:solidFill>
                  <a:schemeClr val="bg1"/>
                </a:solidFill>
                <a:cs typeface="Calibri" charset="0"/>
              </a:rPr>
              <a:t>Insurance ID Cards</a:t>
            </a:r>
          </a:p>
          <a:p>
            <a:pPr marL="285750" indent="-285750">
              <a:buClr>
                <a:schemeClr val="bg1"/>
              </a:buClr>
              <a:buFont typeface="Wingdings" charset="2"/>
              <a:buChar char="§"/>
            </a:pPr>
            <a:r>
              <a:rPr lang="en-US" dirty="0">
                <a:solidFill>
                  <a:schemeClr val="bg1"/>
                </a:solidFill>
                <a:cs typeface="Calibri" charset="0"/>
              </a:rPr>
              <a:t>Claim forms</a:t>
            </a:r>
            <a:endParaRPr lang="en-US" dirty="0">
              <a:solidFill>
                <a:schemeClr val="bg1"/>
              </a:solidFill>
            </a:endParaRPr>
          </a:p>
          <a:p>
            <a:endParaRPr lang="de-DE" sz="1400" dirty="0"/>
          </a:p>
        </p:txBody>
      </p:sp>
      <p:sp>
        <p:nvSpPr>
          <p:cNvPr id="17" name="Rechteck 16"/>
          <p:cNvSpPr/>
          <p:nvPr/>
        </p:nvSpPr>
        <p:spPr>
          <a:xfrm>
            <a:off x="686000" y="1905001"/>
            <a:ext cx="3847900" cy="3251199"/>
          </a:xfrm>
          <a:prstGeom prst="rect">
            <a:avLst/>
          </a:prstGeom>
          <a:solidFill>
            <a:srgbClr val="095A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p:cNvSpPr txBox="1"/>
          <p:nvPr/>
        </p:nvSpPr>
        <p:spPr>
          <a:xfrm>
            <a:off x="1014109" y="2088320"/>
            <a:ext cx="2731131" cy="369332"/>
          </a:xfrm>
          <a:prstGeom prst="rect">
            <a:avLst/>
          </a:prstGeom>
          <a:noFill/>
        </p:spPr>
        <p:txBody>
          <a:bodyPr wrap="square" rtlCol="0">
            <a:spAutoFit/>
          </a:bodyPr>
          <a:lstStyle/>
          <a:p>
            <a:r>
              <a:rPr lang="de-DE" dirty="0">
                <a:solidFill>
                  <a:schemeClr val="bg1"/>
                </a:solidFill>
              </a:rPr>
              <a:t>Software </a:t>
            </a:r>
            <a:r>
              <a:rPr lang="de-DE" dirty="0" err="1">
                <a:solidFill>
                  <a:schemeClr val="bg1"/>
                </a:solidFill>
              </a:rPr>
              <a:t>set</a:t>
            </a:r>
            <a:r>
              <a:rPr lang="de-DE" dirty="0">
                <a:solidFill>
                  <a:schemeClr val="bg1"/>
                </a:solidFill>
              </a:rPr>
              <a:t> </a:t>
            </a:r>
            <a:r>
              <a:rPr lang="de-DE" dirty="0" err="1">
                <a:solidFill>
                  <a:schemeClr val="bg1"/>
                </a:solidFill>
              </a:rPr>
              <a:t>up</a:t>
            </a:r>
            <a:endParaRPr lang="de-DE" dirty="0">
              <a:solidFill>
                <a:schemeClr val="bg1"/>
              </a:solidFill>
            </a:endParaRPr>
          </a:p>
        </p:txBody>
      </p:sp>
      <p:sp>
        <p:nvSpPr>
          <p:cNvPr id="18" name="Textfeld 17"/>
          <p:cNvSpPr txBox="1"/>
          <p:nvPr/>
        </p:nvSpPr>
        <p:spPr>
          <a:xfrm>
            <a:off x="1001949" y="2746269"/>
            <a:ext cx="3176351" cy="2246769"/>
          </a:xfrm>
          <a:prstGeom prst="rect">
            <a:avLst/>
          </a:prstGeom>
          <a:noFill/>
        </p:spPr>
        <p:txBody>
          <a:bodyPr wrap="square" rtlCol="0">
            <a:spAutoFit/>
          </a:bodyPr>
          <a:lstStyle/>
          <a:p>
            <a:pPr marL="285750" indent="-285750">
              <a:buClr>
                <a:schemeClr val="bg1"/>
              </a:buClr>
              <a:buFont typeface="Wingdings" charset="2"/>
              <a:buChar char="§"/>
            </a:pPr>
            <a:r>
              <a:rPr lang="en-US" dirty="0">
                <a:solidFill>
                  <a:schemeClr val="bg1"/>
                </a:solidFill>
                <a:ea typeface="Calibri" charset="0"/>
                <a:cs typeface="Calibri" charset="0"/>
              </a:rPr>
              <a:t>Live server</a:t>
            </a:r>
          </a:p>
          <a:p>
            <a:pPr marL="742950" lvl="1" indent="-285750">
              <a:buClr>
                <a:schemeClr val="bg1"/>
              </a:buClr>
              <a:buFont typeface="Wingdings" charset="2"/>
              <a:buChar char="§"/>
            </a:pPr>
            <a:r>
              <a:rPr lang="en-US" dirty="0">
                <a:solidFill>
                  <a:schemeClr val="bg1"/>
                </a:solidFill>
                <a:ea typeface="Calibri" charset="0"/>
                <a:cs typeface="Calibri" charset="0"/>
              </a:rPr>
              <a:t>Security</a:t>
            </a:r>
          </a:p>
          <a:p>
            <a:pPr marL="742950" lvl="1" indent="-285750">
              <a:buClr>
                <a:schemeClr val="bg1"/>
              </a:buClr>
              <a:buFont typeface="Wingdings" charset="2"/>
              <a:buChar char="§"/>
            </a:pPr>
            <a:r>
              <a:rPr lang="en-US" dirty="0">
                <a:solidFill>
                  <a:schemeClr val="bg1"/>
                </a:solidFill>
                <a:ea typeface="Calibri" charset="0"/>
                <a:cs typeface="Calibri" charset="0"/>
              </a:rPr>
              <a:t>Backup</a:t>
            </a:r>
          </a:p>
          <a:p>
            <a:pPr marL="285750" indent="-285750">
              <a:buClr>
                <a:schemeClr val="bg1"/>
              </a:buClr>
              <a:buFont typeface="Wingdings" charset="2"/>
              <a:buChar char="§"/>
            </a:pPr>
            <a:r>
              <a:rPr lang="en-US" dirty="0">
                <a:solidFill>
                  <a:schemeClr val="bg1"/>
                </a:solidFill>
                <a:ea typeface="Calibri" charset="0"/>
                <a:cs typeface="Calibri" charset="0"/>
              </a:rPr>
              <a:t>Dedicated training server           (installation with dummy dataset)</a:t>
            </a:r>
          </a:p>
          <a:p>
            <a:pPr marL="285750" indent="-285750">
              <a:buClr>
                <a:schemeClr val="bg1"/>
              </a:buClr>
              <a:buFont typeface="Wingdings" charset="2"/>
              <a:buChar char="§"/>
            </a:pPr>
            <a:r>
              <a:rPr lang="en-US" dirty="0">
                <a:solidFill>
                  <a:schemeClr val="bg1"/>
                </a:solidFill>
                <a:ea typeface="Calibri" charset="0"/>
                <a:cs typeface="Calibri" charset="0"/>
              </a:rPr>
              <a:t>openIMIS mobile apps</a:t>
            </a:r>
          </a:p>
          <a:p>
            <a:endParaRPr lang="de-DE" sz="1400" dirty="0"/>
          </a:p>
        </p:txBody>
      </p:sp>
      <p:sp>
        <p:nvSpPr>
          <p:cNvPr id="20" name="Textfeld 19"/>
          <p:cNvSpPr txBox="1"/>
          <p:nvPr/>
        </p:nvSpPr>
        <p:spPr>
          <a:xfrm>
            <a:off x="9399525" y="468484"/>
            <a:ext cx="2306840" cy="593388"/>
          </a:xfrm>
          <a:prstGeom prst="rect">
            <a:avLst/>
          </a:prstGeom>
          <a:solidFill>
            <a:schemeClr val="bg1"/>
          </a:solidFill>
        </p:spPr>
        <p:txBody>
          <a:bodyPr wrap="square" rtlCol="0">
            <a:spAutoFit/>
          </a:bodyPr>
          <a:lstStyle/>
          <a:p>
            <a:endParaRPr lang="de-DE" dirty="0"/>
          </a:p>
        </p:txBody>
      </p:sp>
      <p:pic>
        <p:nvPicPr>
          <p:cNvPr id="21" name="Bild 20"/>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77296" y="2767496"/>
            <a:ext cx="2159508" cy="2159508"/>
          </a:xfrm>
          <a:prstGeom prst="rect">
            <a:avLst/>
          </a:prstGeom>
        </p:spPr>
      </p:pic>
    </p:spTree>
    <p:extLst>
      <p:ext uri="{BB962C8B-B14F-4D97-AF65-F5344CB8AC3E}">
        <p14:creationId xmlns:p14="http://schemas.microsoft.com/office/powerpoint/2010/main" val="19284783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fld id="{DCD9F9BF-D269-4020-816F-460E917B7A74}" type="datetime1">
              <a:rPr lang="en-GB" noProof="0" smtClean="0"/>
              <a:t>15/08/2019</a:t>
            </a:fld>
            <a:endParaRPr lang="en-GB" noProof="0"/>
          </a:p>
        </p:txBody>
      </p:sp>
      <p:sp>
        <p:nvSpPr>
          <p:cNvPr id="5" name="Fußzeilenplatzhalter 4"/>
          <p:cNvSpPr>
            <a:spLocks noGrp="1"/>
          </p:cNvSpPr>
          <p:nvPr>
            <p:ph type="ftr" sz="quarter" idx="15"/>
          </p:nvPr>
        </p:nvSpPr>
        <p:spPr>
          <a:xfrm>
            <a:off x="1392992" y="6580588"/>
            <a:ext cx="3928516" cy="277412"/>
          </a:xfrm>
        </p:spPr>
        <p:txBody>
          <a:bodyPr/>
          <a:lstStyle/>
          <a:p>
            <a:r>
              <a:rPr lang="en-GB" dirty="0"/>
              <a:t>A global good for Universal Health Coverage (UHC) </a:t>
            </a:r>
          </a:p>
        </p:txBody>
      </p:sp>
      <p:sp>
        <p:nvSpPr>
          <p:cNvPr id="6" name="Foliennummernplatzhalter 5"/>
          <p:cNvSpPr>
            <a:spLocks noGrp="1"/>
          </p:cNvSpPr>
          <p:nvPr>
            <p:ph type="sldNum" sz="quarter" idx="16"/>
          </p:nvPr>
        </p:nvSpPr>
        <p:spPr/>
        <p:txBody>
          <a:bodyPr/>
          <a:lstStyle/>
          <a:p>
            <a:fld id="{A74CE0EA-F3B5-4684-BA10-C594598FDB9C}" type="slidenum">
              <a:rPr lang="en-GB" noProof="0" smtClean="0"/>
              <a:pPr/>
              <a:t>33</a:t>
            </a:fld>
            <a:endParaRPr lang="en-GB" noProof="0"/>
          </a:p>
        </p:txBody>
      </p:sp>
      <p:pic>
        <p:nvPicPr>
          <p:cNvPr id="9" name="Bild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381" y="511025"/>
            <a:ext cx="1519886" cy="508306"/>
          </a:xfrm>
          <a:prstGeom prst="rect">
            <a:avLst/>
          </a:prstGeom>
        </p:spPr>
      </p:pic>
      <p:pic>
        <p:nvPicPr>
          <p:cNvPr id="10"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99524" y="445708"/>
            <a:ext cx="532543" cy="532543"/>
          </a:xfrm>
          <a:prstGeom prst="rect">
            <a:avLst/>
          </a:prstGeom>
        </p:spPr>
      </p:pic>
      <p:sp>
        <p:nvSpPr>
          <p:cNvPr id="19" name="Textfeld 18"/>
          <p:cNvSpPr txBox="1"/>
          <p:nvPr/>
        </p:nvSpPr>
        <p:spPr>
          <a:xfrm>
            <a:off x="493372" y="1036855"/>
            <a:ext cx="11199019" cy="646331"/>
          </a:xfrm>
          <a:prstGeom prst="rect">
            <a:avLst/>
          </a:prstGeom>
          <a:noFill/>
        </p:spPr>
        <p:txBody>
          <a:bodyPr wrap="square" rtlCol="0">
            <a:spAutoFit/>
          </a:bodyPr>
          <a:lstStyle/>
          <a:p>
            <a:pPr algn="ctr"/>
            <a:r>
              <a:rPr lang="de-DE" sz="3600" dirty="0">
                <a:solidFill>
                  <a:srgbClr val="095A65"/>
                </a:solidFill>
                <a:latin typeface="Calibri" charset="0"/>
                <a:ea typeface="Calibri" charset="0"/>
                <a:cs typeface="Calibri" charset="0"/>
              </a:rPr>
              <a:t>Training</a:t>
            </a:r>
            <a:endParaRPr lang="en-GB" dirty="0">
              <a:solidFill>
                <a:srgbClr val="095A65"/>
              </a:solidFill>
              <a:latin typeface="Calibri" charset="0"/>
              <a:ea typeface="Calibri" charset="0"/>
              <a:cs typeface="Calibri" charset="0"/>
            </a:endParaRPr>
          </a:p>
        </p:txBody>
      </p:sp>
      <p:sp>
        <p:nvSpPr>
          <p:cNvPr id="12" name="Rechteck 11"/>
          <p:cNvSpPr/>
          <p:nvPr/>
        </p:nvSpPr>
        <p:spPr>
          <a:xfrm>
            <a:off x="6221413" y="2409569"/>
            <a:ext cx="5491163" cy="3637219"/>
          </a:xfrm>
          <a:prstGeom prst="rect">
            <a:avLst/>
          </a:prstGeom>
          <a:solidFill>
            <a:srgbClr val="095A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Content Placeholder 10"/>
          <p:cNvSpPr txBox="1">
            <a:spLocks/>
          </p:cNvSpPr>
          <p:nvPr/>
        </p:nvSpPr>
        <p:spPr>
          <a:xfrm>
            <a:off x="6538587" y="3262690"/>
            <a:ext cx="4856813" cy="2593867"/>
          </a:xfrm>
          <a:prstGeom prst="rect">
            <a:avLst/>
          </a:prstGeom>
          <a:noFill/>
        </p:spPr>
        <p:txBody>
          <a:bodyPr/>
          <a:lst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chemeClr val="bg1"/>
              </a:buClr>
              <a:buFont typeface="Wingdings" charset="2"/>
              <a:buChar char="§"/>
            </a:pPr>
            <a:r>
              <a:rPr lang="en-US" sz="1800" dirty="0">
                <a:solidFill>
                  <a:schemeClr val="bg1"/>
                </a:solidFill>
                <a:latin typeface="Calibri" panose="020F0502020204030204" pitchFamily="34" charset="0"/>
                <a:ea typeface="Calibri" charset="0"/>
                <a:cs typeface="Calibri" panose="020F0502020204030204" pitchFamily="34" charset="0"/>
              </a:rPr>
              <a:t>Server administrator(s)</a:t>
            </a:r>
          </a:p>
          <a:p>
            <a:pPr marL="285750" indent="-285750">
              <a:buClr>
                <a:schemeClr val="bg1"/>
              </a:buClr>
              <a:buFont typeface="Wingdings" charset="2"/>
              <a:buChar char="§"/>
            </a:pPr>
            <a:r>
              <a:rPr lang="en-US" sz="1800" dirty="0">
                <a:solidFill>
                  <a:schemeClr val="bg1"/>
                </a:solidFill>
                <a:latin typeface="Calibri" panose="020F0502020204030204" pitchFamily="34" charset="0"/>
                <a:ea typeface="Calibri" charset="0"/>
                <a:cs typeface="Calibri" panose="020F0502020204030204" pitchFamily="34" charset="0"/>
              </a:rPr>
              <a:t>System administrator(s)</a:t>
            </a:r>
          </a:p>
          <a:p>
            <a:pPr marL="285750" indent="-285750">
              <a:buClr>
                <a:schemeClr val="bg1"/>
              </a:buClr>
              <a:buFont typeface="Wingdings" charset="2"/>
              <a:buChar char="§"/>
            </a:pPr>
            <a:r>
              <a:rPr lang="en-US" sz="1800" dirty="0">
                <a:solidFill>
                  <a:schemeClr val="bg1"/>
                </a:solidFill>
                <a:latin typeface="Calibri" panose="020F0502020204030204" pitchFamily="34" charset="0"/>
                <a:ea typeface="Calibri" charset="0"/>
                <a:cs typeface="Calibri" panose="020F0502020204030204" pitchFamily="34" charset="0"/>
              </a:rPr>
              <a:t>Scheme staff</a:t>
            </a:r>
          </a:p>
          <a:p>
            <a:pPr marL="285750" indent="-285750">
              <a:buClr>
                <a:schemeClr val="bg1"/>
              </a:buClr>
              <a:buFont typeface="Wingdings" charset="2"/>
              <a:buChar char="§"/>
            </a:pPr>
            <a:r>
              <a:rPr lang="en-US" sz="1800" dirty="0">
                <a:solidFill>
                  <a:schemeClr val="bg1"/>
                </a:solidFill>
                <a:latin typeface="Calibri" panose="020F0502020204030204" pitchFamily="34" charset="0"/>
                <a:ea typeface="Calibri" charset="0"/>
                <a:cs typeface="Calibri" panose="020F0502020204030204" pitchFamily="34" charset="0"/>
              </a:rPr>
              <a:t>Enrolment agents</a:t>
            </a:r>
          </a:p>
          <a:p>
            <a:pPr marL="285750" indent="-285750">
              <a:buClr>
                <a:schemeClr val="bg1"/>
              </a:buClr>
              <a:buFont typeface="Wingdings" charset="2"/>
              <a:buChar char="§"/>
            </a:pPr>
            <a:r>
              <a:rPr lang="en-US" sz="1800" dirty="0">
                <a:solidFill>
                  <a:schemeClr val="bg1"/>
                </a:solidFill>
                <a:latin typeface="Calibri" panose="020F0502020204030204" pitchFamily="34" charset="0"/>
                <a:ea typeface="Calibri" charset="0"/>
                <a:cs typeface="Calibri" panose="020F0502020204030204" pitchFamily="34" charset="0"/>
              </a:rPr>
              <a:t>Health facility staff</a:t>
            </a:r>
            <a:endParaRPr lang="en-US" sz="1800" dirty="0">
              <a:solidFill>
                <a:schemeClr val="bg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b="1" dirty="0">
              <a:solidFill>
                <a:schemeClr val="bg1"/>
              </a:solidFill>
            </a:endParaRPr>
          </a:p>
          <a:p>
            <a:endParaRPr lang="en-US" sz="1800" dirty="0">
              <a:solidFill>
                <a:schemeClr val="bg1"/>
              </a:solidFill>
            </a:endParaRPr>
          </a:p>
          <a:p>
            <a:pPr marL="285750" indent="-285750">
              <a:buFont typeface="Arial" panose="020B0604020202020204" pitchFamily="34" charset="0"/>
              <a:buChar char="•"/>
            </a:pPr>
            <a:endParaRPr lang="en-US" sz="1800" dirty="0">
              <a:solidFill>
                <a:schemeClr val="bg1"/>
              </a:solidFill>
            </a:endParaRPr>
          </a:p>
          <a:p>
            <a:pPr marL="285750" indent="-285750">
              <a:buFont typeface="Arial" panose="020B0604020202020204" pitchFamily="34" charset="0"/>
              <a:buChar char="•"/>
            </a:pPr>
            <a:endParaRPr lang="en-US" sz="1800" b="1" dirty="0">
              <a:solidFill>
                <a:schemeClr val="bg1"/>
              </a:solidFill>
            </a:endParaRPr>
          </a:p>
        </p:txBody>
      </p:sp>
      <p:sp>
        <p:nvSpPr>
          <p:cNvPr id="3" name="Textfeld 2"/>
          <p:cNvSpPr txBox="1"/>
          <p:nvPr/>
        </p:nvSpPr>
        <p:spPr>
          <a:xfrm>
            <a:off x="6643991" y="2665379"/>
            <a:ext cx="3288076" cy="369332"/>
          </a:xfrm>
          <a:prstGeom prst="rect">
            <a:avLst/>
          </a:prstGeom>
          <a:noFill/>
        </p:spPr>
        <p:txBody>
          <a:bodyPr wrap="square" rtlCol="0">
            <a:spAutoFit/>
          </a:bodyPr>
          <a:lstStyle/>
          <a:p>
            <a:r>
              <a:rPr lang="de-DE" dirty="0">
                <a:solidFill>
                  <a:schemeClr val="bg1"/>
                </a:solidFill>
                <a:latin typeface="Calibri" panose="020F0502020204030204" pitchFamily="34" charset="0"/>
                <a:cs typeface="Calibri" panose="020F0502020204030204" pitchFamily="34" charset="0"/>
              </a:rPr>
              <a:t>Training </a:t>
            </a:r>
          </a:p>
        </p:txBody>
      </p:sp>
      <p:sp>
        <p:nvSpPr>
          <p:cNvPr id="14" name="Oval 2"/>
          <p:cNvSpPr/>
          <p:nvPr/>
        </p:nvSpPr>
        <p:spPr>
          <a:xfrm>
            <a:off x="1802506" y="2424384"/>
            <a:ext cx="3582648" cy="3582648"/>
          </a:xfrm>
          <a:prstGeom prst="ellipse">
            <a:avLst/>
          </a:prstGeom>
          <a:solidFill>
            <a:srgbClr val="095A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p:cNvSpPr txBox="1"/>
          <p:nvPr/>
        </p:nvSpPr>
        <p:spPr>
          <a:xfrm>
            <a:off x="9399525" y="468484"/>
            <a:ext cx="2306840" cy="593388"/>
          </a:xfrm>
          <a:prstGeom prst="rect">
            <a:avLst/>
          </a:prstGeom>
          <a:solidFill>
            <a:schemeClr val="bg1"/>
          </a:solidFill>
        </p:spPr>
        <p:txBody>
          <a:bodyPr wrap="square" rtlCol="0">
            <a:spAutoFit/>
          </a:bodyPr>
          <a:lstStyle/>
          <a:p>
            <a:endParaRPr lang="de-DE" dirty="0"/>
          </a:p>
        </p:txBody>
      </p:sp>
      <p:pic>
        <p:nvPicPr>
          <p:cNvPr id="2" name="Bild 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970488" y="2668105"/>
            <a:ext cx="3255144" cy="3255144"/>
          </a:xfrm>
          <a:prstGeom prst="rect">
            <a:avLst/>
          </a:prstGeom>
        </p:spPr>
      </p:pic>
    </p:spTree>
    <p:extLst>
      <p:ext uri="{BB962C8B-B14F-4D97-AF65-F5344CB8AC3E}">
        <p14:creationId xmlns:p14="http://schemas.microsoft.com/office/powerpoint/2010/main" val="388218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fld id="{DCD9F9BF-D269-4020-816F-460E917B7A74}" type="datetime1">
              <a:rPr lang="en-GB" noProof="0" smtClean="0"/>
              <a:t>15/08/2019</a:t>
            </a:fld>
            <a:endParaRPr lang="en-GB" noProof="0"/>
          </a:p>
        </p:txBody>
      </p:sp>
      <p:sp>
        <p:nvSpPr>
          <p:cNvPr id="5" name="Fußzeilenplatzhalter 4"/>
          <p:cNvSpPr>
            <a:spLocks noGrp="1"/>
          </p:cNvSpPr>
          <p:nvPr>
            <p:ph type="ftr" sz="quarter" idx="15"/>
          </p:nvPr>
        </p:nvSpPr>
        <p:spPr>
          <a:xfrm>
            <a:off x="1392992" y="6580588"/>
            <a:ext cx="3928516" cy="277412"/>
          </a:xfrm>
        </p:spPr>
        <p:txBody>
          <a:bodyPr/>
          <a:lstStyle/>
          <a:p>
            <a:r>
              <a:rPr lang="en-GB" dirty="0"/>
              <a:t>A global good for Universal Health Coverage (UHC) </a:t>
            </a:r>
          </a:p>
        </p:txBody>
      </p:sp>
      <p:sp>
        <p:nvSpPr>
          <p:cNvPr id="6" name="Foliennummernplatzhalter 5"/>
          <p:cNvSpPr>
            <a:spLocks noGrp="1"/>
          </p:cNvSpPr>
          <p:nvPr>
            <p:ph type="sldNum" sz="quarter" idx="16"/>
          </p:nvPr>
        </p:nvSpPr>
        <p:spPr/>
        <p:txBody>
          <a:bodyPr/>
          <a:lstStyle/>
          <a:p>
            <a:fld id="{A74CE0EA-F3B5-4684-BA10-C594598FDB9C}" type="slidenum">
              <a:rPr lang="en-GB" noProof="0" smtClean="0"/>
              <a:pPr/>
              <a:t>34</a:t>
            </a:fld>
            <a:endParaRPr lang="en-GB" noProof="0"/>
          </a:p>
        </p:txBody>
      </p:sp>
      <p:pic>
        <p:nvPicPr>
          <p:cNvPr id="9" name="Bild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381" y="511025"/>
            <a:ext cx="1519886" cy="508306"/>
          </a:xfrm>
          <a:prstGeom prst="rect">
            <a:avLst/>
          </a:prstGeom>
        </p:spPr>
      </p:pic>
      <p:pic>
        <p:nvPicPr>
          <p:cNvPr id="10"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99524" y="445708"/>
            <a:ext cx="532543" cy="532543"/>
          </a:xfrm>
          <a:prstGeom prst="rect">
            <a:avLst/>
          </a:prstGeom>
        </p:spPr>
      </p:pic>
      <p:sp>
        <p:nvSpPr>
          <p:cNvPr id="19" name="Textfeld 18"/>
          <p:cNvSpPr txBox="1"/>
          <p:nvPr/>
        </p:nvSpPr>
        <p:spPr>
          <a:xfrm>
            <a:off x="515144" y="1025970"/>
            <a:ext cx="11199019" cy="923330"/>
          </a:xfrm>
          <a:prstGeom prst="rect">
            <a:avLst/>
          </a:prstGeom>
          <a:noFill/>
        </p:spPr>
        <p:txBody>
          <a:bodyPr wrap="square" rtlCol="0">
            <a:spAutoFit/>
          </a:bodyPr>
          <a:lstStyle/>
          <a:p>
            <a:pPr algn="ctr"/>
            <a:r>
              <a:rPr lang="de-DE" sz="3600" dirty="0" err="1">
                <a:solidFill>
                  <a:srgbClr val="095A65"/>
                </a:solidFill>
                <a:latin typeface="Calibri" charset="0"/>
                <a:ea typeface="Calibri" charset="0"/>
                <a:cs typeface="Calibri" charset="0"/>
              </a:rPr>
              <a:t>Piloting</a:t>
            </a:r>
            <a:r>
              <a:rPr lang="de-DE" sz="3600" dirty="0">
                <a:solidFill>
                  <a:srgbClr val="095A65"/>
                </a:solidFill>
                <a:latin typeface="Calibri" charset="0"/>
                <a:ea typeface="Calibri" charset="0"/>
                <a:cs typeface="Calibri" charset="0"/>
              </a:rPr>
              <a:t/>
            </a:r>
            <a:br>
              <a:rPr lang="de-DE" sz="3600" dirty="0">
                <a:solidFill>
                  <a:srgbClr val="095A65"/>
                </a:solidFill>
                <a:latin typeface="Calibri" charset="0"/>
                <a:ea typeface="Calibri" charset="0"/>
                <a:cs typeface="Calibri" charset="0"/>
              </a:rPr>
            </a:br>
            <a:endParaRPr lang="en-GB" dirty="0">
              <a:solidFill>
                <a:srgbClr val="095A65"/>
              </a:solidFill>
              <a:latin typeface="Calibri" charset="0"/>
              <a:ea typeface="Calibri" charset="0"/>
              <a:cs typeface="Calibri" charset="0"/>
            </a:endParaRPr>
          </a:p>
        </p:txBody>
      </p:sp>
      <p:sp>
        <p:nvSpPr>
          <p:cNvPr id="12" name="Rechteck 11"/>
          <p:cNvSpPr/>
          <p:nvPr/>
        </p:nvSpPr>
        <p:spPr>
          <a:xfrm>
            <a:off x="5436973" y="2312989"/>
            <a:ext cx="6275603" cy="3733800"/>
          </a:xfrm>
          <a:prstGeom prst="rect">
            <a:avLst/>
          </a:prstGeom>
          <a:solidFill>
            <a:srgbClr val="095A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Content Placeholder 10"/>
          <p:cNvSpPr txBox="1">
            <a:spLocks/>
          </p:cNvSpPr>
          <p:nvPr/>
        </p:nvSpPr>
        <p:spPr>
          <a:xfrm>
            <a:off x="5871735" y="2614092"/>
            <a:ext cx="5743574" cy="3539573"/>
          </a:xfrm>
          <a:prstGeom prst="rect">
            <a:avLst/>
          </a:prstGeom>
          <a:noFill/>
        </p:spPr>
        <p:txBody>
          <a:bodyPr/>
          <a:lst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chemeClr val="bg1"/>
              </a:buClr>
              <a:buFont typeface="Wingdings" charset="2"/>
              <a:buChar char="§"/>
            </a:pPr>
            <a:r>
              <a:rPr lang="en-US" sz="1800" dirty="0">
                <a:solidFill>
                  <a:schemeClr val="bg1"/>
                </a:solidFill>
                <a:latin typeface="Calibri" panose="020F0502020204030204" pitchFamily="34" charset="0"/>
                <a:ea typeface="Calibri" charset="0"/>
                <a:cs typeface="Calibri" panose="020F0502020204030204" pitchFamily="34" charset="0"/>
              </a:rPr>
              <a:t>Design</a:t>
            </a:r>
            <a:r>
              <a:rPr lang="en-US" sz="1800" dirty="0">
                <a:solidFill>
                  <a:srgbClr val="FFFF00"/>
                </a:solidFill>
                <a:latin typeface="Calibri" panose="020F0502020204030204" pitchFamily="34" charset="0"/>
                <a:ea typeface="Calibri" charset="0"/>
                <a:cs typeface="Calibri" panose="020F0502020204030204" pitchFamily="34" charset="0"/>
              </a:rPr>
              <a:t> </a:t>
            </a:r>
            <a:r>
              <a:rPr lang="en-US" sz="1800" dirty="0">
                <a:solidFill>
                  <a:schemeClr val="bg1"/>
                </a:solidFill>
                <a:latin typeface="Calibri" panose="020F0502020204030204" pitchFamily="34" charset="0"/>
                <a:ea typeface="Calibri" charset="0"/>
                <a:cs typeface="Calibri" panose="020F0502020204030204" pitchFamily="34" charset="0"/>
              </a:rPr>
              <a:t>pilot</a:t>
            </a:r>
          </a:p>
          <a:p>
            <a:pPr marL="285750" indent="-285750">
              <a:buClr>
                <a:schemeClr val="bg1"/>
              </a:buClr>
              <a:buFont typeface="Wingdings" charset="2"/>
              <a:buChar char="§"/>
            </a:pPr>
            <a:r>
              <a:rPr lang="en-US" sz="1800" dirty="0">
                <a:solidFill>
                  <a:schemeClr val="bg1"/>
                </a:solidFill>
                <a:latin typeface="Calibri" panose="020F0502020204030204" pitchFamily="34" charset="0"/>
                <a:ea typeface="Calibri" charset="0"/>
                <a:cs typeface="Calibri" panose="020F0502020204030204" pitchFamily="34" charset="0"/>
              </a:rPr>
              <a:t>Capture user feedback (bugs or new requests)</a:t>
            </a:r>
          </a:p>
          <a:p>
            <a:pPr marL="285750" indent="-285750">
              <a:buClr>
                <a:schemeClr val="bg1"/>
              </a:buClr>
              <a:buFont typeface="Wingdings" charset="2"/>
              <a:buChar char="§"/>
            </a:pPr>
            <a:r>
              <a:rPr lang="en-US" sz="1800" dirty="0">
                <a:solidFill>
                  <a:schemeClr val="bg1"/>
                </a:solidFill>
                <a:latin typeface="Calibri" panose="020F0502020204030204" pitchFamily="34" charset="0"/>
                <a:ea typeface="Calibri" charset="0"/>
                <a:cs typeface="Calibri" panose="020F0502020204030204" pitchFamily="34" charset="0"/>
              </a:rPr>
              <a:t>Translate user feedback into software/process requirements</a:t>
            </a:r>
          </a:p>
          <a:p>
            <a:pPr marL="285750" indent="-285750">
              <a:buClr>
                <a:schemeClr val="bg1"/>
              </a:buClr>
              <a:buFont typeface="Wingdings" charset="2"/>
              <a:buChar char="§"/>
            </a:pPr>
            <a:r>
              <a:rPr lang="en-US" sz="1800" dirty="0">
                <a:solidFill>
                  <a:schemeClr val="bg1"/>
                </a:solidFill>
                <a:latin typeface="Calibri" panose="020F0502020204030204" pitchFamily="34" charset="0"/>
                <a:ea typeface="Calibri" charset="0"/>
                <a:cs typeface="Calibri" panose="020F0502020204030204" pitchFamily="34" charset="0"/>
              </a:rPr>
              <a:t>Adapt software/processes to incorporate feedback</a:t>
            </a:r>
          </a:p>
          <a:p>
            <a:pPr marL="285750" indent="-285750">
              <a:buClr>
                <a:schemeClr val="bg1"/>
              </a:buClr>
              <a:buFont typeface="Wingdings" charset="2"/>
              <a:buChar char="§"/>
            </a:pPr>
            <a:r>
              <a:rPr lang="en-US" sz="1800" dirty="0">
                <a:solidFill>
                  <a:schemeClr val="bg1"/>
                </a:solidFill>
                <a:latin typeface="Calibri" panose="020F0502020204030204" pitchFamily="34" charset="0"/>
                <a:ea typeface="Calibri" charset="0"/>
                <a:cs typeface="Calibri" panose="020F0502020204030204" pitchFamily="34" charset="0"/>
              </a:rPr>
              <a:t>Test new developments/adaptations</a:t>
            </a:r>
          </a:p>
          <a:p>
            <a:pPr marL="285750" indent="-285750">
              <a:buClr>
                <a:schemeClr val="bg1"/>
              </a:buClr>
              <a:buFont typeface="Wingdings" charset="2"/>
              <a:buChar char="§"/>
            </a:pPr>
            <a:r>
              <a:rPr lang="en-US" sz="1800" dirty="0">
                <a:solidFill>
                  <a:schemeClr val="bg1"/>
                </a:solidFill>
                <a:latin typeface="Calibri" panose="020F0502020204030204" pitchFamily="34" charset="0"/>
                <a:ea typeface="Calibri" charset="0"/>
                <a:cs typeface="Calibri" panose="020F0502020204030204" pitchFamily="34" charset="0"/>
              </a:rPr>
              <a:t>Deploy new developments/ enhancements</a:t>
            </a:r>
          </a:p>
          <a:p>
            <a:pPr marL="285750" indent="-285750">
              <a:buClr>
                <a:schemeClr val="bg1"/>
              </a:buClr>
              <a:buFont typeface="Wingdings" charset="2"/>
              <a:buChar char="§"/>
            </a:pPr>
            <a:endParaRPr lang="en-US" dirty="0">
              <a:solidFill>
                <a:schemeClr val="bg1"/>
              </a:solidFill>
              <a:latin typeface="Calibri" charset="0"/>
              <a:ea typeface="Calibri" charset="0"/>
              <a:cs typeface="Calibri" charset="0"/>
            </a:endParaRPr>
          </a:p>
          <a:p>
            <a:pPr marL="285750" indent="-285750">
              <a:buClr>
                <a:schemeClr val="bg1"/>
              </a:buClr>
              <a:buFont typeface="Wingdings" charset="2"/>
              <a:buChar char="§"/>
            </a:pPr>
            <a:endParaRPr lang="en-US" dirty="0">
              <a:solidFill>
                <a:schemeClr val="bg1"/>
              </a:solidFill>
              <a:latin typeface="Calibri" charset="0"/>
              <a:ea typeface="Calibri" charset="0"/>
              <a:cs typeface="Calibri" charset="0"/>
            </a:endParaRPr>
          </a:p>
          <a:p>
            <a:pPr marL="285750" indent="-285750">
              <a:buClr>
                <a:schemeClr val="bg1"/>
              </a:buClr>
              <a:buFont typeface="Wingdings" charset="2"/>
              <a:buChar char="§"/>
            </a:pPr>
            <a:endParaRPr lang="en-US" dirty="0">
              <a:solidFill>
                <a:schemeClr val="bg1"/>
              </a:solidFill>
              <a:latin typeface="Calibri" charset="0"/>
              <a:ea typeface="Calibri" charset="0"/>
              <a:cs typeface="Calibri" charset="0"/>
            </a:endParaRPr>
          </a:p>
        </p:txBody>
      </p:sp>
      <p:sp>
        <p:nvSpPr>
          <p:cNvPr id="11" name="Textfeld 10"/>
          <p:cNvSpPr txBox="1"/>
          <p:nvPr/>
        </p:nvSpPr>
        <p:spPr>
          <a:xfrm>
            <a:off x="9399525" y="468484"/>
            <a:ext cx="2306840" cy="593388"/>
          </a:xfrm>
          <a:prstGeom prst="rect">
            <a:avLst/>
          </a:prstGeom>
          <a:solidFill>
            <a:schemeClr val="bg1"/>
          </a:solidFill>
        </p:spPr>
        <p:txBody>
          <a:bodyPr wrap="square" rtlCol="0">
            <a:spAutoFit/>
          </a:bodyPr>
          <a:lstStyle/>
          <a:p>
            <a:endParaRPr lang="de-DE" dirty="0"/>
          </a:p>
        </p:txBody>
      </p:sp>
      <p:sp>
        <p:nvSpPr>
          <p:cNvPr id="14" name="Oval 2"/>
          <p:cNvSpPr/>
          <p:nvPr/>
        </p:nvSpPr>
        <p:spPr>
          <a:xfrm>
            <a:off x="1028503" y="2437636"/>
            <a:ext cx="3582648" cy="3582648"/>
          </a:xfrm>
          <a:prstGeom prst="ellipse">
            <a:avLst/>
          </a:prstGeom>
          <a:solidFill>
            <a:srgbClr val="095A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Bild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0546" y="2758106"/>
            <a:ext cx="2990023" cy="2990023"/>
          </a:xfrm>
          <a:prstGeom prst="rect">
            <a:avLst/>
          </a:prstGeom>
        </p:spPr>
      </p:pic>
    </p:spTree>
    <p:extLst>
      <p:ext uri="{BB962C8B-B14F-4D97-AF65-F5344CB8AC3E}">
        <p14:creationId xmlns:p14="http://schemas.microsoft.com/office/powerpoint/2010/main" val="17917753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fld id="{DCD9F9BF-D269-4020-816F-460E917B7A74}" type="datetime1">
              <a:rPr lang="en-GB" noProof="0" smtClean="0"/>
              <a:t>15/08/2019</a:t>
            </a:fld>
            <a:endParaRPr lang="en-GB" noProof="0"/>
          </a:p>
        </p:txBody>
      </p:sp>
      <p:sp>
        <p:nvSpPr>
          <p:cNvPr id="5" name="Fußzeilenplatzhalter 4"/>
          <p:cNvSpPr>
            <a:spLocks noGrp="1"/>
          </p:cNvSpPr>
          <p:nvPr>
            <p:ph type="ftr" sz="quarter" idx="15"/>
          </p:nvPr>
        </p:nvSpPr>
        <p:spPr>
          <a:xfrm>
            <a:off x="1392992" y="6580588"/>
            <a:ext cx="3928516" cy="277412"/>
          </a:xfrm>
        </p:spPr>
        <p:txBody>
          <a:bodyPr/>
          <a:lstStyle/>
          <a:p>
            <a:r>
              <a:rPr lang="en-GB" dirty="0"/>
              <a:t>A global good for Universal Health Coverage (UHC) </a:t>
            </a:r>
          </a:p>
        </p:txBody>
      </p:sp>
      <p:sp>
        <p:nvSpPr>
          <p:cNvPr id="6" name="Foliennummernplatzhalter 5"/>
          <p:cNvSpPr>
            <a:spLocks noGrp="1"/>
          </p:cNvSpPr>
          <p:nvPr>
            <p:ph type="sldNum" sz="quarter" idx="16"/>
          </p:nvPr>
        </p:nvSpPr>
        <p:spPr/>
        <p:txBody>
          <a:bodyPr/>
          <a:lstStyle/>
          <a:p>
            <a:fld id="{A74CE0EA-F3B5-4684-BA10-C594598FDB9C}" type="slidenum">
              <a:rPr lang="en-GB" noProof="0" smtClean="0"/>
              <a:pPr/>
              <a:t>35</a:t>
            </a:fld>
            <a:endParaRPr lang="en-GB" noProof="0"/>
          </a:p>
        </p:txBody>
      </p:sp>
      <p:pic>
        <p:nvPicPr>
          <p:cNvPr id="9" name="Bild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381" y="511025"/>
            <a:ext cx="1519886" cy="508306"/>
          </a:xfrm>
          <a:prstGeom prst="rect">
            <a:avLst/>
          </a:prstGeom>
        </p:spPr>
      </p:pic>
      <p:pic>
        <p:nvPicPr>
          <p:cNvPr id="10"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99524" y="445708"/>
            <a:ext cx="532543" cy="532543"/>
          </a:xfrm>
          <a:prstGeom prst="rect">
            <a:avLst/>
          </a:prstGeom>
        </p:spPr>
      </p:pic>
      <p:sp>
        <p:nvSpPr>
          <p:cNvPr id="19" name="Textfeld 18"/>
          <p:cNvSpPr txBox="1"/>
          <p:nvPr/>
        </p:nvSpPr>
        <p:spPr>
          <a:xfrm>
            <a:off x="493373" y="998755"/>
            <a:ext cx="11199019" cy="646331"/>
          </a:xfrm>
          <a:prstGeom prst="rect">
            <a:avLst/>
          </a:prstGeom>
          <a:noFill/>
        </p:spPr>
        <p:txBody>
          <a:bodyPr wrap="square" rtlCol="0">
            <a:spAutoFit/>
          </a:bodyPr>
          <a:lstStyle/>
          <a:p>
            <a:pPr algn="ctr"/>
            <a:r>
              <a:rPr lang="de-DE" sz="3600" dirty="0" err="1">
                <a:solidFill>
                  <a:srgbClr val="095A65"/>
                </a:solidFill>
                <a:latin typeface="Calibri" charset="0"/>
                <a:ea typeface="Calibri" charset="0"/>
                <a:cs typeface="Calibri" charset="0"/>
              </a:rPr>
              <a:t>Ongoing</a:t>
            </a:r>
            <a:r>
              <a:rPr lang="de-DE" sz="3600" dirty="0">
                <a:solidFill>
                  <a:srgbClr val="095A65"/>
                </a:solidFill>
                <a:latin typeface="Calibri" charset="0"/>
                <a:ea typeface="Calibri" charset="0"/>
                <a:cs typeface="Calibri" charset="0"/>
              </a:rPr>
              <a:t> </a:t>
            </a:r>
            <a:r>
              <a:rPr lang="de-DE" sz="3600" dirty="0" err="1">
                <a:solidFill>
                  <a:srgbClr val="095A65"/>
                </a:solidFill>
                <a:latin typeface="Calibri" charset="0"/>
                <a:ea typeface="Calibri" charset="0"/>
                <a:cs typeface="Calibri" charset="0"/>
              </a:rPr>
              <a:t>maintenance</a:t>
            </a:r>
            <a:r>
              <a:rPr lang="de-DE" sz="3600" dirty="0">
                <a:solidFill>
                  <a:srgbClr val="095A65"/>
                </a:solidFill>
                <a:latin typeface="Calibri" charset="0"/>
                <a:ea typeface="Calibri" charset="0"/>
                <a:cs typeface="Calibri" charset="0"/>
              </a:rPr>
              <a:t> &amp; </a:t>
            </a:r>
            <a:r>
              <a:rPr lang="de-DE" sz="3600" dirty="0" err="1">
                <a:solidFill>
                  <a:srgbClr val="095A65"/>
                </a:solidFill>
                <a:latin typeface="Calibri" charset="0"/>
                <a:ea typeface="Calibri" charset="0"/>
                <a:cs typeface="Calibri" charset="0"/>
              </a:rPr>
              <a:t>upgrades</a:t>
            </a:r>
            <a:endParaRPr lang="de-DE" sz="3600" dirty="0">
              <a:solidFill>
                <a:srgbClr val="095A65"/>
              </a:solidFill>
              <a:latin typeface="Calibri" charset="0"/>
              <a:ea typeface="Calibri" charset="0"/>
              <a:cs typeface="Calibri" charset="0"/>
            </a:endParaRPr>
          </a:p>
        </p:txBody>
      </p:sp>
      <p:sp>
        <p:nvSpPr>
          <p:cNvPr id="12" name="Rechteck 11"/>
          <p:cNvSpPr/>
          <p:nvPr/>
        </p:nvSpPr>
        <p:spPr>
          <a:xfrm>
            <a:off x="6932143" y="1883229"/>
            <a:ext cx="4757351" cy="4561114"/>
          </a:xfrm>
          <a:prstGeom prst="rect">
            <a:avLst/>
          </a:prstGeom>
          <a:solidFill>
            <a:srgbClr val="095A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Content Placeholder 10"/>
          <p:cNvSpPr txBox="1">
            <a:spLocks/>
          </p:cNvSpPr>
          <p:nvPr/>
        </p:nvSpPr>
        <p:spPr>
          <a:xfrm>
            <a:off x="7071976" y="2569032"/>
            <a:ext cx="4629876" cy="3853542"/>
          </a:xfrm>
          <a:prstGeom prst="rect">
            <a:avLst/>
          </a:prstGeom>
          <a:noFill/>
        </p:spPr>
        <p:txBody>
          <a:bodyPr/>
          <a:lst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285750">
              <a:spcBef>
                <a:spcPts val="0"/>
              </a:spcBef>
              <a:buClr>
                <a:schemeClr val="bg1"/>
              </a:buClr>
              <a:buFont typeface="Wingdings" charset="2"/>
              <a:buChar char="§"/>
            </a:pPr>
            <a:r>
              <a:rPr lang="en-US" sz="1800" dirty="0">
                <a:solidFill>
                  <a:schemeClr val="bg1"/>
                </a:solidFill>
                <a:latin typeface="Calibri" panose="020F0502020204030204" pitchFamily="34" charset="0"/>
                <a:cs typeface="Calibri" panose="020F0502020204030204" pitchFamily="34" charset="0"/>
              </a:rPr>
              <a:t>Ongoing capture of user requirements,</a:t>
            </a:r>
          </a:p>
          <a:p>
            <a:pPr>
              <a:spcBef>
                <a:spcPts val="0"/>
              </a:spcBef>
              <a:buClr>
                <a:schemeClr val="bg1"/>
              </a:buClr>
            </a:pPr>
            <a:r>
              <a:rPr lang="en-US" sz="1800" dirty="0">
                <a:solidFill>
                  <a:schemeClr val="bg1"/>
                </a:solidFill>
                <a:latin typeface="Calibri" panose="020F0502020204030204" pitchFamily="34" charset="0"/>
                <a:cs typeface="Calibri" panose="020F0502020204030204" pitchFamily="34" charset="0"/>
              </a:rPr>
              <a:t>      gaps and bugs</a:t>
            </a:r>
          </a:p>
          <a:p>
            <a:pPr indent="-285750">
              <a:spcBef>
                <a:spcPts val="0"/>
              </a:spcBef>
              <a:buClr>
                <a:schemeClr val="bg1"/>
              </a:buClr>
              <a:buFont typeface="Wingdings" charset="2"/>
              <a:buChar char="§"/>
            </a:pPr>
            <a:r>
              <a:rPr lang="en-US" sz="1800" dirty="0">
                <a:solidFill>
                  <a:schemeClr val="bg1"/>
                </a:solidFill>
                <a:latin typeface="Calibri" panose="020F0502020204030204" pitchFamily="34" charset="0"/>
                <a:cs typeface="Calibri" panose="020F0502020204030204" pitchFamily="34" charset="0"/>
              </a:rPr>
              <a:t>Feedback to openIMIS global community</a:t>
            </a:r>
          </a:p>
          <a:p>
            <a:pPr marL="0" lvl="1">
              <a:spcBef>
                <a:spcPts val="0"/>
              </a:spcBef>
              <a:buClr>
                <a:schemeClr val="bg1"/>
              </a:buClr>
              <a:buFont typeface="Wingdings" charset="2"/>
              <a:buChar char="§"/>
            </a:pPr>
            <a:r>
              <a:rPr lang="en-US" sz="1800" dirty="0">
                <a:solidFill>
                  <a:schemeClr val="bg1"/>
                </a:solidFill>
                <a:latin typeface="Calibri" panose="020F0502020204030204" pitchFamily="34" charset="0"/>
                <a:cs typeface="Calibri" panose="020F0502020204030204" pitchFamily="34" charset="0"/>
              </a:rPr>
              <a:t>Implementation experiences</a:t>
            </a:r>
          </a:p>
          <a:p>
            <a:pPr marL="0" lvl="1">
              <a:spcBef>
                <a:spcPts val="0"/>
              </a:spcBef>
              <a:buClr>
                <a:schemeClr val="bg1"/>
              </a:buClr>
              <a:buFont typeface="Wingdings" charset="2"/>
              <a:buChar char="§"/>
            </a:pPr>
            <a:r>
              <a:rPr lang="en-US" sz="1800" dirty="0">
                <a:solidFill>
                  <a:schemeClr val="bg1"/>
                </a:solidFill>
                <a:latin typeface="Calibri" panose="020F0502020204030204" pitchFamily="34" charset="0"/>
                <a:cs typeface="Calibri" panose="020F0502020204030204" pitchFamily="34" charset="0"/>
              </a:rPr>
              <a:t>Software developments</a:t>
            </a:r>
          </a:p>
          <a:p>
            <a:pPr indent="-285750">
              <a:spcBef>
                <a:spcPts val="0"/>
              </a:spcBef>
              <a:buClr>
                <a:schemeClr val="bg1"/>
              </a:buClr>
              <a:buFont typeface="Wingdings" charset="2"/>
              <a:buChar char="§"/>
            </a:pPr>
            <a:r>
              <a:rPr lang="en-US" sz="1800" dirty="0">
                <a:solidFill>
                  <a:schemeClr val="bg1"/>
                </a:solidFill>
                <a:latin typeface="Calibri" panose="020F0502020204030204" pitchFamily="34" charset="0"/>
                <a:cs typeface="Calibri" panose="020F0502020204030204" pitchFamily="34" charset="0"/>
              </a:rPr>
              <a:t>Downloading new  openIMIS release</a:t>
            </a:r>
          </a:p>
          <a:p>
            <a:pPr indent="-285750">
              <a:spcBef>
                <a:spcPts val="0"/>
              </a:spcBef>
              <a:buClr>
                <a:schemeClr val="bg1"/>
              </a:buClr>
              <a:buFont typeface="Wingdings" charset="2"/>
              <a:buChar char="§"/>
            </a:pPr>
            <a:r>
              <a:rPr lang="en-US" sz="1800" dirty="0">
                <a:solidFill>
                  <a:schemeClr val="bg1"/>
                </a:solidFill>
                <a:latin typeface="Calibri" panose="020F0502020204030204" pitchFamily="34" charset="0"/>
                <a:cs typeface="Calibri" panose="020F0502020204030204" pitchFamily="34" charset="0"/>
              </a:rPr>
              <a:t>Test new openIMIS release </a:t>
            </a:r>
          </a:p>
          <a:p>
            <a:pPr indent="-285750">
              <a:spcBef>
                <a:spcPts val="0"/>
              </a:spcBef>
              <a:buClr>
                <a:schemeClr val="bg1"/>
              </a:buClr>
              <a:buFont typeface="Wingdings" charset="2"/>
              <a:buChar char="§"/>
            </a:pPr>
            <a:r>
              <a:rPr lang="en-US" sz="1800" dirty="0">
                <a:solidFill>
                  <a:schemeClr val="bg1"/>
                </a:solidFill>
                <a:latin typeface="Calibri" panose="020F0502020204030204" pitchFamily="34" charset="0"/>
                <a:cs typeface="Calibri" panose="020F0502020204030204" pitchFamily="34" charset="0"/>
              </a:rPr>
              <a:t>Testing of scheme specific customization in       </a:t>
            </a:r>
          </a:p>
          <a:p>
            <a:pPr>
              <a:spcBef>
                <a:spcPts val="0"/>
              </a:spcBef>
              <a:buClr>
                <a:schemeClr val="bg1"/>
              </a:buClr>
            </a:pPr>
            <a:r>
              <a:rPr lang="en-US" sz="1800" dirty="0">
                <a:solidFill>
                  <a:schemeClr val="bg1"/>
                </a:solidFill>
                <a:latin typeface="Calibri" panose="020F0502020204030204" pitchFamily="34" charset="0"/>
                <a:cs typeface="Calibri" panose="020F0502020204030204" pitchFamily="34" charset="0"/>
              </a:rPr>
              <a:t>      new release</a:t>
            </a:r>
          </a:p>
          <a:p>
            <a:pPr indent="-285750">
              <a:spcBef>
                <a:spcPts val="0"/>
              </a:spcBef>
              <a:buClr>
                <a:schemeClr val="bg1"/>
              </a:buClr>
              <a:buFont typeface="Wingdings" charset="2"/>
              <a:buChar char="§"/>
            </a:pPr>
            <a:r>
              <a:rPr lang="en-US" sz="1800" dirty="0">
                <a:solidFill>
                  <a:schemeClr val="bg1"/>
                </a:solidFill>
                <a:latin typeface="Calibri" panose="020F0502020204030204" pitchFamily="34" charset="0"/>
                <a:cs typeface="Calibri" panose="020F0502020204030204" pitchFamily="34" charset="0"/>
              </a:rPr>
              <a:t>Upgrading live environment</a:t>
            </a:r>
          </a:p>
        </p:txBody>
      </p:sp>
      <p:sp>
        <p:nvSpPr>
          <p:cNvPr id="3" name="Textfeld 2"/>
          <p:cNvSpPr txBox="1"/>
          <p:nvPr/>
        </p:nvSpPr>
        <p:spPr>
          <a:xfrm>
            <a:off x="7078322" y="2011381"/>
            <a:ext cx="3754876" cy="646331"/>
          </a:xfrm>
          <a:prstGeom prst="rect">
            <a:avLst/>
          </a:prstGeom>
          <a:noFill/>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Link to global community</a:t>
            </a:r>
          </a:p>
          <a:p>
            <a:endParaRPr lang="de-DE" dirty="0"/>
          </a:p>
        </p:txBody>
      </p:sp>
      <p:sp>
        <p:nvSpPr>
          <p:cNvPr id="14" name="Oval 2"/>
          <p:cNvSpPr/>
          <p:nvPr/>
        </p:nvSpPr>
        <p:spPr>
          <a:xfrm>
            <a:off x="4845413" y="2824206"/>
            <a:ext cx="1878423" cy="1878423"/>
          </a:xfrm>
          <a:prstGeom prst="ellipse">
            <a:avLst/>
          </a:prstGeom>
          <a:solidFill>
            <a:srgbClr val="095A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p:cNvSpPr/>
          <p:nvPr/>
        </p:nvSpPr>
        <p:spPr>
          <a:xfrm>
            <a:off x="479425" y="1850570"/>
            <a:ext cx="4212318" cy="4561115"/>
          </a:xfrm>
          <a:prstGeom prst="rect">
            <a:avLst/>
          </a:prstGeom>
          <a:solidFill>
            <a:srgbClr val="095A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p:cNvSpPr txBox="1"/>
          <p:nvPr/>
        </p:nvSpPr>
        <p:spPr>
          <a:xfrm>
            <a:off x="604009" y="2569032"/>
            <a:ext cx="4065962" cy="4047262"/>
          </a:xfrm>
          <a:prstGeom prst="rect">
            <a:avLst/>
          </a:prstGeom>
          <a:noFill/>
        </p:spPr>
        <p:txBody>
          <a:bodyPr wrap="square" rtlCol="0">
            <a:spAutoFit/>
          </a:bodyPr>
          <a:lstStyle/>
          <a:p>
            <a:pPr marL="285750" indent="-285750">
              <a:lnSpc>
                <a:spcPct val="150000"/>
              </a:lnSpc>
              <a:buClr>
                <a:schemeClr val="bg1"/>
              </a:buClr>
              <a:buFont typeface="Wingdings" charset="2"/>
              <a:buChar char="§"/>
            </a:pPr>
            <a:r>
              <a:rPr lang="en-US" dirty="0">
                <a:solidFill>
                  <a:schemeClr val="bg1"/>
                </a:solidFill>
                <a:latin typeface="Calibri" panose="020F0502020204030204" pitchFamily="34" charset="0"/>
                <a:cs typeface="Calibri" panose="020F0502020204030204" pitchFamily="34" charset="0"/>
              </a:rPr>
              <a:t>Updates to configurations – </a:t>
            </a:r>
          </a:p>
          <a:p>
            <a:pPr>
              <a:lnSpc>
                <a:spcPct val="150000"/>
              </a:lnSpc>
              <a:buClr>
                <a:schemeClr val="bg1"/>
              </a:buClr>
            </a:pPr>
            <a:r>
              <a:rPr lang="en-US" dirty="0">
                <a:solidFill>
                  <a:schemeClr val="bg1"/>
                </a:solidFill>
                <a:latin typeface="Calibri" panose="020F0502020204030204" pitchFamily="34" charset="0"/>
                <a:cs typeface="Calibri" panose="020F0502020204030204" pitchFamily="34" charset="0"/>
              </a:rPr>
              <a:t>       new users, facilities </a:t>
            </a:r>
            <a:r>
              <a:rPr lang="en-US" dirty="0" err="1">
                <a:solidFill>
                  <a:schemeClr val="bg1"/>
                </a:solidFill>
                <a:latin typeface="Calibri" panose="020F0502020204030204" pitchFamily="34" charset="0"/>
                <a:cs typeface="Calibri" panose="020F0502020204030204" pitchFamily="34" charset="0"/>
              </a:rPr>
              <a:t>etc</a:t>
            </a:r>
            <a:endParaRPr lang="en-US" dirty="0">
              <a:solidFill>
                <a:schemeClr val="bg1"/>
              </a:solidFill>
              <a:latin typeface="Calibri" panose="020F0502020204030204" pitchFamily="34" charset="0"/>
              <a:cs typeface="Calibri" panose="020F0502020204030204" pitchFamily="34" charset="0"/>
            </a:endParaRPr>
          </a:p>
          <a:p>
            <a:pPr marL="285750" indent="-285750">
              <a:lnSpc>
                <a:spcPct val="150000"/>
              </a:lnSpc>
              <a:buClr>
                <a:schemeClr val="bg1"/>
              </a:buClr>
              <a:buFont typeface="Wingdings" charset="2"/>
              <a:buChar char="§"/>
            </a:pPr>
            <a:r>
              <a:rPr lang="en-US" dirty="0">
                <a:solidFill>
                  <a:schemeClr val="bg1"/>
                </a:solidFill>
                <a:latin typeface="Calibri" panose="020F0502020204030204" pitchFamily="34" charset="0"/>
                <a:cs typeface="Calibri" panose="020F0502020204030204" pitchFamily="34" charset="0"/>
              </a:rPr>
              <a:t>Ensuring system backup</a:t>
            </a:r>
          </a:p>
          <a:p>
            <a:pPr marL="285750" indent="-285750">
              <a:lnSpc>
                <a:spcPct val="150000"/>
              </a:lnSpc>
              <a:buClr>
                <a:schemeClr val="bg1"/>
              </a:buClr>
              <a:buFont typeface="Wingdings" charset="2"/>
              <a:buChar char="§"/>
            </a:pPr>
            <a:r>
              <a:rPr lang="en-US" dirty="0">
                <a:solidFill>
                  <a:schemeClr val="bg1"/>
                </a:solidFill>
                <a:latin typeface="Calibri" panose="020F0502020204030204" pitchFamily="34" charset="0"/>
                <a:cs typeface="Calibri" panose="020F0502020204030204" pitchFamily="34" charset="0"/>
              </a:rPr>
              <a:t>Backstopping support to users at various levels</a:t>
            </a:r>
          </a:p>
          <a:p>
            <a:pPr marL="285750" indent="-285750">
              <a:lnSpc>
                <a:spcPct val="150000"/>
              </a:lnSpc>
              <a:buClr>
                <a:schemeClr val="bg1"/>
              </a:buClr>
              <a:buFont typeface="Wingdings" charset="2"/>
              <a:buChar char="§"/>
            </a:pPr>
            <a:r>
              <a:rPr lang="en-US" dirty="0">
                <a:solidFill>
                  <a:schemeClr val="bg1"/>
                </a:solidFill>
                <a:latin typeface="Calibri" panose="020F0502020204030204" pitchFamily="34" charset="0"/>
                <a:cs typeface="Calibri" panose="020F0502020204030204" pitchFamily="34" charset="0"/>
              </a:rPr>
              <a:t>Preparing data extracts for           offline use</a:t>
            </a:r>
          </a:p>
          <a:p>
            <a:pPr marL="285750" indent="-285750">
              <a:lnSpc>
                <a:spcPct val="150000"/>
              </a:lnSpc>
              <a:buClr>
                <a:schemeClr val="bg1"/>
              </a:buClr>
              <a:buFont typeface="Wingdings" charset="2"/>
              <a:buChar char="§"/>
            </a:pPr>
            <a:r>
              <a:rPr lang="en-US" dirty="0">
                <a:solidFill>
                  <a:schemeClr val="bg1"/>
                </a:solidFill>
                <a:latin typeface="Calibri" panose="020F0502020204030204" pitchFamily="34" charset="0"/>
                <a:cs typeface="Calibri" panose="020F0502020204030204" pitchFamily="34" charset="0"/>
              </a:rPr>
              <a:t>Capacity development                               of (new) users</a:t>
            </a:r>
          </a:p>
          <a:p>
            <a:endParaRPr lang="de-DE" sz="1400" dirty="0"/>
          </a:p>
        </p:txBody>
      </p:sp>
      <p:sp>
        <p:nvSpPr>
          <p:cNvPr id="8" name="Textfeld 7"/>
          <p:cNvSpPr txBox="1"/>
          <p:nvPr/>
        </p:nvSpPr>
        <p:spPr>
          <a:xfrm>
            <a:off x="761926" y="2062643"/>
            <a:ext cx="2024637" cy="646331"/>
          </a:xfrm>
          <a:prstGeom prst="rect">
            <a:avLst/>
          </a:prstGeom>
          <a:noFill/>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Day to day</a:t>
            </a:r>
          </a:p>
          <a:p>
            <a:endParaRPr lang="de-DE" dirty="0"/>
          </a:p>
        </p:txBody>
      </p:sp>
      <p:sp>
        <p:nvSpPr>
          <p:cNvPr id="17" name="Textfeld 16"/>
          <p:cNvSpPr txBox="1"/>
          <p:nvPr/>
        </p:nvSpPr>
        <p:spPr>
          <a:xfrm>
            <a:off x="9399525" y="468484"/>
            <a:ext cx="2306840" cy="593388"/>
          </a:xfrm>
          <a:prstGeom prst="rect">
            <a:avLst/>
          </a:prstGeom>
          <a:solidFill>
            <a:schemeClr val="bg1"/>
          </a:solidFill>
        </p:spPr>
        <p:txBody>
          <a:bodyPr wrap="square" rtlCol="0">
            <a:spAutoFit/>
          </a:bodyPr>
          <a:lstStyle/>
          <a:p>
            <a:endParaRPr lang="de-DE" dirty="0"/>
          </a:p>
        </p:txBody>
      </p:sp>
      <p:pic>
        <p:nvPicPr>
          <p:cNvPr id="2" name="Grafik 1"/>
          <p:cNvPicPr>
            <a:picLocks noChangeAspect="1"/>
          </p:cNvPicPr>
          <p:nvPr/>
        </p:nvPicPr>
        <p:blipFill>
          <a:blip r:embed="rId5"/>
          <a:stretch>
            <a:fillRect/>
          </a:stretch>
        </p:blipFill>
        <p:spPr>
          <a:xfrm>
            <a:off x="5048735" y="2657712"/>
            <a:ext cx="2164268" cy="2164268"/>
          </a:xfrm>
          <a:prstGeom prst="rect">
            <a:avLst/>
          </a:prstGeom>
        </p:spPr>
      </p:pic>
    </p:spTree>
    <p:extLst>
      <p:ext uri="{BB962C8B-B14F-4D97-AF65-F5344CB8AC3E}">
        <p14:creationId xmlns:p14="http://schemas.microsoft.com/office/powerpoint/2010/main" val="12544428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fld id="{DCD9F9BF-D269-4020-816F-460E917B7A74}" type="datetime1">
              <a:rPr lang="en-GB" noProof="0" smtClean="0"/>
              <a:t>15/08/2019</a:t>
            </a:fld>
            <a:endParaRPr lang="en-GB" noProof="0"/>
          </a:p>
        </p:txBody>
      </p:sp>
      <p:sp>
        <p:nvSpPr>
          <p:cNvPr id="5" name="Fußzeilenplatzhalter 4"/>
          <p:cNvSpPr>
            <a:spLocks noGrp="1"/>
          </p:cNvSpPr>
          <p:nvPr>
            <p:ph type="ftr" sz="quarter" idx="15"/>
          </p:nvPr>
        </p:nvSpPr>
        <p:spPr>
          <a:xfrm>
            <a:off x="1392992" y="6580588"/>
            <a:ext cx="3928516" cy="277412"/>
          </a:xfrm>
        </p:spPr>
        <p:txBody>
          <a:bodyPr/>
          <a:lstStyle/>
          <a:p>
            <a:r>
              <a:rPr lang="en-GB" dirty="0"/>
              <a:t>A global good for Universal Health Coverage (UHC) </a:t>
            </a:r>
          </a:p>
        </p:txBody>
      </p:sp>
      <p:sp>
        <p:nvSpPr>
          <p:cNvPr id="6" name="Foliennummernplatzhalter 5"/>
          <p:cNvSpPr>
            <a:spLocks noGrp="1"/>
          </p:cNvSpPr>
          <p:nvPr>
            <p:ph type="sldNum" sz="quarter" idx="16"/>
          </p:nvPr>
        </p:nvSpPr>
        <p:spPr/>
        <p:txBody>
          <a:bodyPr/>
          <a:lstStyle/>
          <a:p>
            <a:fld id="{A74CE0EA-F3B5-4684-BA10-C594598FDB9C}" type="slidenum">
              <a:rPr lang="en-GB" noProof="0" smtClean="0"/>
              <a:pPr/>
              <a:t>36</a:t>
            </a:fld>
            <a:endParaRPr lang="en-GB" noProof="0"/>
          </a:p>
        </p:txBody>
      </p:sp>
      <p:pic>
        <p:nvPicPr>
          <p:cNvPr id="9" name="Bild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381" y="511025"/>
            <a:ext cx="1519886" cy="508306"/>
          </a:xfrm>
          <a:prstGeom prst="rect">
            <a:avLst/>
          </a:prstGeom>
        </p:spPr>
      </p:pic>
      <p:pic>
        <p:nvPicPr>
          <p:cNvPr id="10"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99524" y="445708"/>
            <a:ext cx="532543" cy="532543"/>
          </a:xfrm>
          <a:prstGeom prst="rect">
            <a:avLst/>
          </a:prstGeom>
        </p:spPr>
      </p:pic>
      <p:sp>
        <p:nvSpPr>
          <p:cNvPr id="19" name="Textfeld 18"/>
          <p:cNvSpPr txBox="1"/>
          <p:nvPr/>
        </p:nvSpPr>
        <p:spPr>
          <a:xfrm>
            <a:off x="515144" y="1330770"/>
            <a:ext cx="11199019" cy="646331"/>
          </a:xfrm>
          <a:prstGeom prst="rect">
            <a:avLst/>
          </a:prstGeom>
          <a:noFill/>
        </p:spPr>
        <p:txBody>
          <a:bodyPr wrap="square" rtlCol="0">
            <a:spAutoFit/>
          </a:bodyPr>
          <a:lstStyle/>
          <a:p>
            <a:pPr algn="ctr"/>
            <a:r>
              <a:rPr lang="de-DE" sz="3600" dirty="0" err="1">
                <a:solidFill>
                  <a:srgbClr val="095A65"/>
                </a:solidFill>
                <a:latin typeface="Calibri" charset="0"/>
                <a:ea typeface="Calibri" charset="0"/>
                <a:cs typeface="Calibri" charset="0"/>
              </a:rPr>
              <a:t>Scale</a:t>
            </a:r>
            <a:r>
              <a:rPr lang="de-DE" sz="3600" dirty="0">
                <a:solidFill>
                  <a:srgbClr val="095A65"/>
                </a:solidFill>
                <a:latin typeface="Calibri" charset="0"/>
                <a:ea typeface="Calibri" charset="0"/>
                <a:cs typeface="Calibri" charset="0"/>
              </a:rPr>
              <a:t> </a:t>
            </a:r>
            <a:r>
              <a:rPr lang="de-DE" sz="3600" dirty="0" err="1">
                <a:solidFill>
                  <a:srgbClr val="095A65"/>
                </a:solidFill>
                <a:latin typeface="Calibri" charset="0"/>
                <a:ea typeface="Calibri" charset="0"/>
                <a:cs typeface="Calibri" charset="0"/>
              </a:rPr>
              <a:t>up</a:t>
            </a:r>
            <a:endParaRPr lang="de-DE" sz="3600" dirty="0">
              <a:solidFill>
                <a:srgbClr val="095A65"/>
              </a:solidFill>
              <a:latin typeface="Calibri" charset="0"/>
              <a:ea typeface="Calibri" charset="0"/>
              <a:cs typeface="Calibri" charset="0"/>
            </a:endParaRPr>
          </a:p>
        </p:txBody>
      </p:sp>
      <p:sp>
        <p:nvSpPr>
          <p:cNvPr id="12" name="Rechteck 11"/>
          <p:cNvSpPr/>
          <p:nvPr/>
        </p:nvSpPr>
        <p:spPr>
          <a:xfrm>
            <a:off x="3855307" y="2103330"/>
            <a:ext cx="7142207" cy="1739621"/>
          </a:xfrm>
          <a:prstGeom prst="rect">
            <a:avLst/>
          </a:prstGeom>
          <a:solidFill>
            <a:srgbClr val="095A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Content Placeholder 10"/>
          <p:cNvSpPr txBox="1">
            <a:spLocks/>
          </p:cNvSpPr>
          <p:nvPr/>
        </p:nvSpPr>
        <p:spPr>
          <a:xfrm>
            <a:off x="4324866" y="2565625"/>
            <a:ext cx="6525566" cy="1093414"/>
          </a:xfrm>
          <a:prstGeom prst="rect">
            <a:avLst/>
          </a:prstGeom>
          <a:noFill/>
        </p:spPr>
        <p:txBody>
          <a:bodyPr/>
          <a:lst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285750">
              <a:spcBef>
                <a:spcPts val="0"/>
              </a:spcBef>
              <a:buClr>
                <a:schemeClr val="bg1"/>
              </a:buClr>
              <a:buFont typeface="Wingdings" charset="2"/>
              <a:buChar char="§"/>
            </a:pPr>
            <a:r>
              <a:rPr lang="en-US" sz="1800" dirty="0">
                <a:solidFill>
                  <a:schemeClr val="bg1"/>
                </a:solidFill>
                <a:latin typeface="Calibri" panose="020F0502020204030204" pitchFamily="34" charset="0"/>
                <a:cs typeface="Calibri" panose="020F0502020204030204" pitchFamily="34" charset="0"/>
              </a:rPr>
              <a:t>Infrastructure (personnel and equipment) in place</a:t>
            </a:r>
          </a:p>
          <a:p>
            <a:pPr indent="-285750">
              <a:spcBef>
                <a:spcPts val="0"/>
              </a:spcBef>
              <a:buClr>
                <a:schemeClr val="bg1"/>
              </a:buClr>
              <a:buFont typeface="Wingdings" charset="2"/>
              <a:buChar char="§"/>
            </a:pPr>
            <a:r>
              <a:rPr lang="en-US" sz="1800" dirty="0">
                <a:solidFill>
                  <a:schemeClr val="bg1"/>
                </a:solidFill>
                <a:latin typeface="Calibri" panose="020F0502020204030204" pitchFamily="34" charset="0"/>
                <a:cs typeface="Calibri" panose="020F0502020204030204" pitchFamily="34" charset="0"/>
              </a:rPr>
              <a:t>All staff are trained</a:t>
            </a:r>
          </a:p>
          <a:p>
            <a:pPr indent="-285750">
              <a:spcBef>
                <a:spcPts val="0"/>
              </a:spcBef>
              <a:buClr>
                <a:schemeClr val="bg1"/>
              </a:buClr>
              <a:buFont typeface="Wingdings" charset="2"/>
              <a:buChar char="§"/>
            </a:pPr>
            <a:r>
              <a:rPr lang="en-US" sz="1800" dirty="0">
                <a:solidFill>
                  <a:schemeClr val="bg1"/>
                </a:solidFill>
                <a:latin typeface="Calibri" panose="020F0502020204030204" pitchFamily="34" charset="0"/>
                <a:cs typeface="Calibri" panose="020F0502020204030204" pitchFamily="34" charset="0"/>
              </a:rPr>
              <a:t>Server configuration is appropriate (as per expected load)</a:t>
            </a:r>
          </a:p>
        </p:txBody>
      </p:sp>
      <p:sp>
        <p:nvSpPr>
          <p:cNvPr id="3" name="Textfeld 2"/>
          <p:cNvSpPr txBox="1"/>
          <p:nvPr/>
        </p:nvSpPr>
        <p:spPr>
          <a:xfrm>
            <a:off x="4337220" y="2153463"/>
            <a:ext cx="914400" cy="646331"/>
          </a:xfrm>
          <a:prstGeom prst="rect">
            <a:avLst/>
          </a:prstGeom>
          <a:noFill/>
        </p:spPr>
        <p:txBody>
          <a:bodyPr wrap="square" rtlCol="0">
            <a:spAutoFit/>
          </a:bodyPr>
          <a:lstStyle/>
          <a:p>
            <a:pPr algn="ctr"/>
            <a:r>
              <a:rPr lang="en-US" dirty="0">
                <a:solidFill>
                  <a:schemeClr val="bg1"/>
                </a:solidFill>
              </a:rPr>
              <a:t>Ensure</a:t>
            </a:r>
          </a:p>
          <a:p>
            <a:endParaRPr lang="de-DE" dirty="0"/>
          </a:p>
        </p:txBody>
      </p:sp>
      <p:sp>
        <p:nvSpPr>
          <p:cNvPr id="14" name="Oval 2"/>
          <p:cNvSpPr/>
          <p:nvPr/>
        </p:nvSpPr>
        <p:spPr>
          <a:xfrm>
            <a:off x="1483689" y="2155355"/>
            <a:ext cx="1525717" cy="1525717"/>
          </a:xfrm>
          <a:prstGeom prst="ellipse">
            <a:avLst/>
          </a:prstGeom>
          <a:solidFill>
            <a:srgbClr val="095A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p:cNvSpPr/>
          <p:nvPr/>
        </p:nvSpPr>
        <p:spPr>
          <a:xfrm>
            <a:off x="1217707" y="4028303"/>
            <a:ext cx="9793891" cy="1968782"/>
          </a:xfrm>
          <a:prstGeom prst="rect">
            <a:avLst/>
          </a:prstGeom>
          <a:solidFill>
            <a:srgbClr val="095A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7" name="Bild 27"/>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674723" y="2421859"/>
            <a:ext cx="1213462" cy="1213462"/>
          </a:xfrm>
          <a:prstGeom prst="rect">
            <a:avLst/>
          </a:prstGeom>
        </p:spPr>
      </p:pic>
      <p:pic>
        <p:nvPicPr>
          <p:cNvPr id="21" name="Bild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32836" y="4122862"/>
            <a:ext cx="1464490" cy="1464490"/>
          </a:xfrm>
          <a:prstGeom prst="rect">
            <a:avLst/>
          </a:prstGeom>
        </p:spPr>
      </p:pic>
      <p:sp>
        <p:nvSpPr>
          <p:cNvPr id="2" name="Textfeld 1"/>
          <p:cNvSpPr txBox="1"/>
          <p:nvPr/>
        </p:nvSpPr>
        <p:spPr>
          <a:xfrm>
            <a:off x="5060538" y="5375743"/>
            <a:ext cx="2019883" cy="923330"/>
          </a:xfrm>
          <a:prstGeom prst="rect">
            <a:avLst/>
          </a:prstGeom>
          <a:noFill/>
        </p:spPr>
        <p:txBody>
          <a:bodyPr wrap="square" rtlCol="0">
            <a:spAutoFit/>
          </a:bodyPr>
          <a:lstStyle/>
          <a:p>
            <a:r>
              <a:rPr lang="en-US" sz="3600" b="1" dirty="0">
                <a:solidFill>
                  <a:schemeClr val="bg1"/>
                </a:solidFill>
              </a:rPr>
              <a:t>Go Live!</a:t>
            </a:r>
          </a:p>
          <a:p>
            <a:pPr algn="ctr"/>
            <a:endParaRPr lang="de-DE" dirty="0"/>
          </a:p>
        </p:txBody>
      </p:sp>
      <p:sp>
        <p:nvSpPr>
          <p:cNvPr id="24" name="Textfeld 23"/>
          <p:cNvSpPr txBox="1"/>
          <p:nvPr/>
        </p:nvSpPr>
        <p:spPr>
          <a:xfrm>
            <a:off x="9399525" y="468484"/>
            <a:ext cx="2306840" cy="593388"/>
          </a:xfrm>
          <a:prstGeom prst="rect">
            <a:avLst/>
          </a:prstGeom>
          <a:solidFill>
            <a:schemeClr val="bg1"/>
          </a:solidFill>
        </p:spPr>
        <p:txBody>
          <a:bodyPr wrap="square" rtlCol="0">
            <a:spAutoFit/>
          </a:bodyPr>
          <a:lstStyle/>
          <a:p>
            <a:endParaRPr lang="de-DE" dirty="0"/>
          </a:p>
        </p:txBody>
      </p:sp>
      <p:pic>
        <p:nvPicPr>
          <p:cNvPr id="7" name="Bild 6"/>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rot="16200000">
            <a:off x="9297505" y="3741529"/>
            <a:ext cx="1943652" cy="1943652"/>
          </a:xfrm>
          <a:prstGeom prst="rect">
            <a:avLst/>
          </a:prstGeom>
        </p:spPr>
      </p:pic>
      <p:pic>
        <p:nvPicPr>
          <p:cNvPr id="8" name="Bild 7"/>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283174" y="3768035"/>
            <a:ext cx="2159508" cy="2159508"/>
          </a:xfrm>
          <a:prstGeom prst="rect">
            <a:avLst/>
          </a:prstGeom>
        </p:spPr>
      </p:pic>
      <p:pic>
        <p:nvPicPr>
          <p:cNvPr id="11" name="Bild 10"/>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3281017" y="3768035"/>
            <a:ext cx="2159508" cy="2159508"/>
          </a:xfrm>
          <a:prstGeom prst="rect">
            <a:avLst/>
          </a:prstGeom>
        </p:spPr>
      </p:pic>
      <p:pic>
        <p:nvPicPr>
          <p:cNvPr id="15" name="Bild 14"/>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1293191" y="3595756"/>
            <a:ext cx="2159508" cy="2159508"/>
          </a:xfrm>
          <a:prstGeom prst="rect">
            <a:avLst/>
          </a:prstGeom>
        </p:spPr>
      </p:pic>
    </p:spTree>
    <p:extLst>
      <p:ext uri="{BB962C8B-B14F-4D97-AF65-F5344CB8AC3E}">
        <p14:creationId xmlns:p14="http://schemas.microsoft.com/office/powerpoint/2010/main" val="37430499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fld id="{DCD9F9BF-D269-4020-816F-460E917B7A74}" type="datetime1">
              <a:rPr lang="en-GB" noProof="0" smtClean="0"/>
              <a:t>15/08/2019</a:t>
            </a:fld>
            <a:endParaRPr lang="en-GB" noProof="0"/>
          </a:p>
        </p:txBody>
      </p:sp>
      <p:sp>
        <p:nvSpPr>
          <p:cNvPr id="5" name="Fußzeilenplatzhalter 4"/>
          <p:cNvSpPr>
            <a:spLocks noGrp="1"/>
          </p:cNvSpPr>
          <p:nvPr>
            <p:ph type="ftr" sz="quarter" idx="15"/>
          </p:nvPr>
        </p:nvSpPr>
        <p:spPr>
          <a:xfrm>
            <a:off x="1392992" y="6580588"/>
            <a:ext cx="3928516" cy="277412"/>
          </a:xfrm>
        </p:spPr>
        <p:txBody>
          <a:bodyPr/>
          <a:lstStyle/>
          <a:p>
            <a:r>
              <a:rPr lang="en-GB"/>
              <a:t>A global good for Universal Health Coverage (UHC) </a:t>
            </a:r>
            <a:endParaRPr lang="en-GB" dirty="0"/>
          </a:p>
        </p:txBody>
      </p:sp>
      <p:sp>
        <p:nvSpPr>
          <p:cNvPr id="6" name="Foliennummernplatzhalter 5"/>
          <p:cNvSpPr>
            <a:spLocks noGrp="1"/>
          </p:cNvSpPr>
          <p:nvPr>
            <p:ph type="sldNum" sz="quarter" idx="16"/>
          </p:nvPr>
        </p:nvSpPr>
        <p:spPr/>
        <p:txBody>
          <a:bodyPr/>
          <a:lstStyle/>
          <a:p>
            <a:fld id="{A74CE0EA-F3B5-4684-BA10-C594598FDB9C}" type="slidenum">
              <a:rPr lang="en-GB" noProof="0" smtClean="0"/>
              <a:pPr/>
              <a:t>37</a:t>
            </a:fld>
            <a:endParaRPr lang="en-GB" noProof="0"/>
          </a:p>
        </p:txBody>
      </p:sp>
      <p:pic>
        <p:nvPicPr>
          <p:cNvPr id="9" name="Bild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8381" y="511025"/>
            <a:ext cx="1519886" cy="508306"/>
          </a:xfrm>
          <a:prstGeom prst="rect">
            <a:avLst/>
          </a:prstGeom>
        </p:spPr>
      </p:pic>
      <p:pic>
        <p:nvPicPr>
          <p:cNvPr id="10"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9524" y="445708"/>
            <a:ext cx="532543" cy="532543"/>
          </a:xfrm>
          <a:prstGeom prst="rect">
            <a:avLst/>
          </a:prstGeom>
        </p:spPr>
      </p:pic>
      <p:sp>
        <p:nvSpPr>
          <p:cNvPr id="7" name="Rechteck 6"/>
          <p:cNvSpPr/>
          <p:nvPr/>
        </p:nvSpPr>
        <p:spPr>
          <a:xfrm>
            <a:off x="606598" y="2056686"/>
            <a:ext cx="4912459" cy="4555093"/>
          </a:xfrm>
          <a:prstGeom prst="rect">
            <a:avLst/>
          </a:prstGeom>
        </p:spPr>
        <p:txBody>
          <a:bodyPr wrap="square">
            <a:spAutoFit/>
          </a:bodyPr>
          <a:lstStyle/>
          <a:p>
            <a:pPr>
              <a:lnSpc>
                <a:spcPct val="150000"/>
              </a:lnSpc>
              <a:buClr>
                <a:srgbClr val="095A65"/>
              </a:buClr>
            </a:pPr>
            <a:endParaRPr lang="en-US" sz="1200" dirty="0">
              <a:solidFill>
                <a:srgbClr val="095A65"/>
              </a:solidFill>
              <a:ea typeface="Calibri Light" charset="0"/>
              <a:cs typeface="Calibri Light" charset="0"/>
            </a:endParaRPr>
          </a:p>
          <a:p>
            <a:pPr marL="285750" indent="-285750">
              <a:buClr>
                <a:srgbClr val="095A65"/>
              </a:buClr>
              <a:buFont typeface="Wingdings" pitchFamily="2" charset="2"/>
              <a:buChar char="§"/>
            </a:pPr>
            <a:r>
              <a:rPr lang="en-US" sz="1600" dirty="0">
                <a:solidFill>
                  <a:srgbClr val="095A65"/>
                </a:solidFill>
                <a:latin typeface="Calibri" panose="020F0502020204030204" pitchFamily="34" charset="0"/>
                <a:ea typeface="Calibri Light" charset="0"/>
                <a:cs typeface="Calibri" panose="020F0502020204030204" pitchFamily="34" charset="0"/>
              </a:rPr>
              <a:t>Office IT Equipment (excluding phones) *                              no. of  insurance schemes</a:t>
            </a:r>
          </a:p>
          <a:p>
            <a:pPr marL="285750" indent="-285750">
              <a:buClr>
                <a:srgbClr val="095A65"/>
              </a:buClr>
              <a:buFont typeface="Wingdings" pitchFamily="2" charset="2"/>
              <a:buChar char="§"/>
            </a:pPr>
            <a:r>
              <a:rPr lang="en-US" sz="1600" dirty="0">
                <a:solidFill>
                  <a:srgbClr val="095A65"/>
                </a:solidFill>
                <a:latin typeface="Calibri" panose="020F0502020204030204" pitchFamily="34" charset="0"/>
                <a:ea typeface="Calibri Light" charset="0"/>
                <a:cs typeface="Calibri" panose="020F0502020204030204" pitchFamily="34" charset="0"/>
              </a:rPr>
              <a:t>Office running costs * no. of insurance schemes</a:t>
            </a:r>
          </a:p>
          <a:p>
            <a:pPr marL="285750" indent="-285750">
              <a:buClr>
                <a:srgbClr val="095A65"/>
              </a:buClr>
              <a:buFont typeface="Wingdings" pitchFamily="2" charset="2"/>
              <a:buChar char="§"/>
            </a:pPr>
            <a:r>
              <a:rPr lang="en-US" sz="1600" dirty="0">
                <a:solidFill>
                  <a:srgbClr val="095A65"/>
                </a:solidFill>
                <a:latin typeface="Calibri" panose="020F0502020204030204" pitchFamily="34" charset="0"/>
                <a:ea typeface="Calibri Light" charset="0"/>
                <a:cs typeface="Calibri" panose="020F0502020204030204" pitchFamily="34" charset="0"/>
              </a:rPr>
              <a:t>Enrolment forms (with QR code plus card) * no. of individuals registered in system</a:t>
            </a:r>
          </a:p>
          <a:p>
            <a:pPr marL="285750" indent="-285750">
              <a:buClr>
                <a:srgbClr val="095A65"/>
              </a:buClr>
              <a:buFont typeface="Wingdings" pitchFamily="2" charset="2"/>
              <a:buChar char="§"/>
            </a:pPr>
            <a:r>
              <a:rPr lang="en-US" sz="1600" dirty="0">
                <a:solidFill>
                  <a:srgbClr val="095A65"/>
                </a:solidFill>
                <a:latin typeface="Calibri" panose="020F0502020204030204" pitchFamily="34" charset="0"/>
                <a:ea typeface="Calibri Light" charset="0"/>
                <a:cs typeface="Calibri" panose="020F0502020204030204" pitchFamily="34" charset="0"/>
              </a:rPr>
              <a:t>Claim forms * no. of claims</a:t>
            </a:r>
          </a:p>
          <a:p>
            <a:pPr marL="285750" indent="-285750">
              <a:buClr>
                <a:srgbClr val="095A65"/>
              </a:buClr>
              <a:buFont typeface="Wingdings" pitchFamily="2" charset="2"/>
              <a:buChar char="§"/>
            </a:pPr>
            <a:r>
              <a:rPr lang="en-US" sz="1600" dirty="0">
                <a:solidFill>
                  <a:srgbClr val="095A65"/>
                </a:solidFill>
                <a:latin typeface="Calibri" panose="020F0502020204030204" pitchFamily="34" charset="0"/>
                <a:ea typeface="Calibri Light" charset="0"/>
                <a:cs typeface="Calibri" panose="020F0502020204030204" pitchFamily="34" charset="0"/>
              </a:rPr>
              <a:t>Cold Laminations (pouches) * no. of individuals registered in system</a:t>
            </a:r>
          </a:p>
          <a:p>
            <a:pPr marL="285750" indent="-285750">
              <a:buClr>
                <a:srgbClr val="095A65"/>
              </a:buClr>
              <a:buFont typeface="Wingdings" pitchFamily="2" charset="2"/>
              <a:buChar char="§"/>
            </a:pPr>
            <a:r>
              <a:rPr lang="en-US" sz="1600" dirty="0">
                <a:solidFill>
                  <a:srgbClr val="095A65"/>
                </a:solidFill>
                <a:latin typeface="Calibri" panose="020F0502020204030204" pitchFamily="34" charset="0"/>
                <a:ea typeface="Calibri Light" charset="0"/>
                <a:cs typeface="Calibri" panose="020F0502020204030204" pitchFamily="34" charset="0"/>
              </a:rPr>
              <a:t>Mobile phones * (no. of enrolment officers +                    no. of health facilities)</a:t>
            </a:r>
          </a:p>
          <a:p>
            <a:pPr marL="285750" indent="-285750">
              <a:buClr>
                <a:srgbClr val="095A65"/>
              </a:buClr>
              <a:buFont typeface="Wingdings" pitchFamily="2" charset="2"/>
              <a:buChar char="§"/>
            </a:pPr>
            <a:r>
              <a:rPr lang="en-US" sz="1600" dirty="0">
                <a:solidFill>
                  <a:srgbClr val="095A65"/>
                </a:solidFill>
                <a:latin typeface="Calibri" panose="020F0502020204030204" pitchFamily="34" charset="0"/>
                <a:ea typeface="Calibri Light" charset="0"/>
                <a:cs typeface="Calibri" panose="020F0502020204030204" pitchFamily="34" charset="0"/>
              </a:rPr>
              <a:t>Server related costs (depending on set up - license, hosting charges, security related costs, antivirus)</a:t>
            </a:r>
          </a:p>
          <a:p>
            <a:pPr marL="285750" indent="-285750">
              <a:buClr>
                <a:srgbClr val="095A65"/>
              </a:buClr>
              <a:buFont typeface="Wingdings" pitchFamily="2" charset="2"/>
              <a:buChar char="§"/>
            </a:pPr>
            <a:r>
              <a:rPr lang="en-US" sz="1600" dirty="0">
                <a:solidFill>
                  <a:srgbClr val="095A65"/>
                </a:solidFill>
                <a:latin typeface="Calibri" panose="020F0502020204030204" pitchFamily="34" charset="0"/>
                <a:ea typeface="Calibri Light" charset="0"/>
                <a:cs typeface="Calibri" panose="020F0502020204030204" pitchFamily="34" charset="0"/>
              </a:rPr>
              <a:t>External SMS gateway charges (SMS package charges)</a:t>
            </a:r>
          </a:p>
          <a:p>
            <a:pPr marL="285750" indent="-285750">
              <a:buClr>
                <a:srgbClr val="095A65"/>
              </a:buClr>
              <a:buFont typeface="Wingdings" pitchFamily="2" charset="2"/>
              <a:buChar char="§"/>
            </a:pPr>
            <a:r>
              <a:rPr lang="en-US" sz="1600" dirty="0">
                <a:solidFill>
                  <a:srgbClr val="095A65"/>
                </a:solidFill>
                <a:latin typeface="Calibri" panose="020F0502020204030204" pitchFamily="34" charset="0"/>
                <a:ea typeface="Calibri Light" charset="0"/>
                <a:cs typeface="Calibri" panose="020F0502020204030204" pitchFamily="34" charset="0"/>
              </a:rPr>
              <a:t>Mobile money payment transaction cost                           (if applicable)</a:t>
            </a:r>
          </a:p>
          <a:p>
            <a:pPr marL="285750" indent="-285750">
              <a:buClr>
                <a:srgbClr val="095A65"/>
              </a:buClr>
              <a:buFont typeface="Wingdings" pitchFamily="2" charset="2"/>
              <a:buChar char="§"/>
            </a:pPr>
            <a:r>
              <a:rPr lang="en-US" sz="1600" dirty="0">
                <a:solidFill>
                  <a:srgbClr val="095A65"/>
                </a:solidFill>
                <a:latin typeface="Calibri" panose="020F0502020204030204" pitchFamily="34" charset="0"/>
                <a:ea typeface="Calibri Light" charset="0"/>
                <a:cs typeface="Calibri" panose="020F0502020204030204" pitchFamily="34" charset="0"/>
              </a:rPr>
              <a:t>IT Maintenance/software development charges (where applicable)</a:t>
            </a:r>
          </a:p>
        </p:txBody>
      </p:sp>
      <p:sp>
        <p:nvSpPr>
          <p:cNvPr id="2" name="Textfeld 1"/>
          <p:cNvSpPr txBox="1"/>
          <p:nvPr/>
        </p:nvSpPr>
        <p:spPr>
          <a:xfrm>
            <a:off x="6338060" y="2031701"/>
            <a:ext cx="5059283" cy="3754874"/>
          </a:xfrm>
          <a:prstGeom prst="rect">
            <a:avLst/>
          </a:prstGeom>
          <a:noFill/>
        </p:spPr>
        <p:txBody>
          <a:bodyPr wrap="square" rtlCol="0">
            <a:spAutoFit/>
          </a:bodyPr>
          <a:lstStyle/>
          <a:p>
            <a:pPr marL="285750" indent="-285750">
              <a:lnSpc>
                <a:spcPct val="150000"/>
              </a:lnSpc>
              <a:buFont typeface="Wingdings" panose="05000000000000000000" pitchFamily="2" charset="2"/>
              <a:buChar char="§"/>
            </a:pPr>
            <a:endParaRPr lang="en-US" sz="1200" dirty="0">
              <a:solidFill>
                <a:srgbClr val="006666"/>
              </a:solidFill>
            </a:endParaRPr>
          </a:p>
          <a:p>
            <a:pPr marL="285750" indent="-285750">
              <a:buFont typeface="Wingdings" panose="05000000000000000000" pitchFamily="2" charset="2"/>
              <a:buChar char="§"/>
            </a:pPr>
            <a:r>
              <a:rPr lang="en-US" sz="1600" dirty="0">
                <a:solidFill>
                  <a:srgbClr val="006666"/>
                </a:solidFill>
                <a:latin typeface="Calibri" panose="020F0502020204030204" pitchFamily="34" charset="0"/>
                <a:cs typeface="Calibri" panose="020F0502020204030204" pitchFamily="34" charset="0"/>
              </a:rPr>
              <a:t>Office running costs * no. of insurance schemes</a:t>
            </a:r>
          </a:p>
          <a:p>
            <a:pPr marL="285750" indent="-285750">
              <a:buFont typeface="Wingdings" panose="05000000000000000000" pitchFamily="2" charset="2"/>
              <a:buChar char="§"/>
            </a:pPr>
            <a:r>
              <a:rPr lang="en-US" sz="1600" dirty="0">
                <a:solidFill>
                  <a:srgbClr val="006666"/>
                </a:solidFill>
                <a:latin typeface="Calibri" panose="020F0502020204030204" pitchFamily="34" charset="0"/>
                <a:cs typeface="Calibri" panose="020F0502020204030204" pitchFamily="34" charset="0"/>
              </a:rPr>
              <a:t>Printing of forms: enrolment forms, ID cards                  (incl. lamination) </a:t>
            </a:r>
          </a:p>
          <a:p>
            <a:pPr marL="285750" indent="-285750">
              <a:buFont typeface="Wingdings" panose="05000000000000000000" pitchFamily="2" charset="2"/>
              <a:buChar char="§"/>
            </a:pPr>
            <a:r>
              <a:rPr lang="en-US" sz="1600" dirty="0">
                <a:solidFill>
                  <a:srgbClr val="006666"/>
                </a:solidFill>
                <a:latin typeface="Calibri" panose="020F0502020204030204" pitchFamily="34" charset="0"/>
                <a:cs typeface="Calibri" panose="020F0502020204030204" pitchFamily="34" charset="0"/>
              </a:rPr>
              <a:t>1 per each individuals registered in system, claim forms (for claims at health facilities)</a:t>
            </a:r>
          </a:p>
          <a:p>
            <a:pPr marL="285750" indent="-285750">
              <a:buFont typeface="Wingdings" panose="05000000000000000000" pitchFamily="2" charset="2"/>
              <a:buChar char="§"/>
            </a:pPr>
            <a:r>
              <a:rPr lang="en-US" sz="1600" dirty="0">
                <a:solidFill>
                  <a:srgbClr val="006666"/>
                </a:solidFill>
                <a:latin typeface="Calibri" panose="020F0502020204030204" pitchFamily="34" charset="0"/>
                <a:cs typeface="Calibri" panose="020F0502020204030204" pitchFamily="34" charset="0"/>
              </a:rPr>
              <a:t>Server related costs (hosting costs, recurring software license costs, if applicable)</a:t>
            </a:r>
          </a:p>
          <a:p>
            <a:pPr marL="285750" indent="-285750">
              <a:buFont typeface="Wingdings" panose="05000000000000000000" pitchFamily="2" charset="2"/>
              <a:buChar char="§"/>
            </a:pPr>
            <a:r>
              <a:rPr lang="en-US" sz="1600" dirty="0">
                <a:solidFill>
                  <a:srgbClr val="006666"/>
                </a:solidFill>
                <a:latin typeface="Calibri" panose="020F0502020204030204" pitchFamily="34" charset="0"/>
                <a:cs typeface="Calibri" panose="020F0502020204030204" pitchFamily="34" charset="0"/>
              </a:rPr>
              <a:t>External SMS gateway charges                                     (charges per SMS sent from system)</a:t>
            </a:r>
          </a:p>
          <a:p>
            <a:pPr marL="285750" indent="-285750">
              <a:buFont typeface="Wingdings" panose="05000000000000000000" pitchFamily="2" charset="2"/>
              <a:buChar char="§"/>
            </a:pPr>
            <a:r>
              <a:rPr lang="en-US" sz="1600" dirty="0">
                <a:solidFill>
                  <a:srgbClr val="006666"/>
                </a:solidFill>
                <a:latin typeface="Calibri" panose="020F0502020204030204" pitchFamily="34" charset="0"/>
                <a:cs typeface="Calibri" panose="020F0502020204030204" pitchFamily="34" charset="0"/>
              </a:rPr>
              <a:t>Mobile money payment transaction cost (if applicable)</a:t>
            </a:r>
          </a:p>
          <a:p>
            <a:pPr marL="285750" indent="-285750">
              <a:buFont typeface="Wingdings" panose="05000000000000000000" pitchFamily="2" charset="2"/>
              <a:buChar char="§"/>
            </a:pPr>
            <a:r>
              <a:rPr lang="en-US" sz="1600" dirty="0">
                <a:solidFill>
                  <a:srgbClr val="006666"/>
                </a:solidFill>
                <a:latin typeface="Calibri" panose="020F0502020204030204" pitchFamily="34" charset="0"/>
                <a:cs typeface="Calibri" panose="020F0502020204030204" pitchFamily="34" charset="0"/>
              </a:rPr>
              <a:t>IT Maintenance/software development charges        (where applicable)</a:t>
            </a:r>
          </a:p>
          <a:p>
            <a:pPr marL="285750" indent="-285750">
              <a:buFont typeface="Wingdings" panose="05000000000000000000" pitchFamily="2" charset="2"/>
              <a:buChar char="§"/>
            </a:pPr>
            <a:r>
              <a:rPr lang="en-US" sz="1600" dirty="0">
                <a:solidFill>
                  <a:srgbClr val="006666"/>
                </a:solidFill>
                <a:latin typeface="Calibri" panose="020F0502020204030204" pitchFamily="34" charset="0"/>
                <a:cs typeface="Calibri" panose="020F0502020204030204" pitchFamily="34" charset="0"/>
              </a:rPr>
              <a:t>Refresher trainings for users at various levels</a:t>
            </a:r>
          </a:p>
          <a:p>
            <a:pPr marL="285750" indent="-285750">
              <a:buFont typeface="Wingdings" panose="05000000000000000000" pitchFamily="2" charset="2"/>
              <a:buChar char="§"/>
            </a:pPr>
            <a:endParaRPr lang="de-DE" sz="1200" dirty="0">
              <a:solidFill>
                <a:srgbClr val="006666"/>
              </a:solidFill>
            </a:endParaRPr>
          </a:p>
        </p:txBody>
      </p:sp>
      <p:sp>
        <p:nvSpPr>
          <p:cNvPr id="19" name="Textfeld 18"/>
          <p:cNvSpPr txBox="1"/>
          <p:nvPr/>
        </p:nvSpPr>
        <p:spPr>
          <a:xfrm>
            <a:off x="351493" y="778777"/>
            <a:ext cx="11199019" cy="1477328"/>
          </a:xfrm>
          <a:prstGeom prst="rect">
            <a:avLst/>
          </a:prstGeom>
          <a:noFill/>
        </p:spPr>
        <p:txBody>
          <a:bodyPr wrap="square" rtlCol="0">
            <a:spAutoFit/>
          </a:bodyPr>
          <a:lstStyle/>
          <a:p>
            <a:pPr algn="ctr"/>
            <a:r>
              <a:rPr lang="de-DE" sz="3600" dirty="0">
                <a:solidFill>
                  <a:srgbClr val="095A65"/>
                </a:solidFill>
                <a:latin typeface="Calibri" panose="020F0502020204030204" pitchFamily="34" charset="0"/>
                <a:ea typeface="Calibri Light" charset="0"/>
                <a:cs typeface="Calibri" panose="020F0502020204030204" pitchFamily="34" charset="0"/>
              </a:rPr>
              <a:t>Key </a:t>
            </a:r>
            <a:r>
              <a:rPr lang="de-DE" sz="3600" dirty="0" err="1">
                <a:solidFill>
                  <a:srgbClr val="095A65"/>
                </a:solidFill>
                <a:latin typeface="Calibri" panose="020F0502020204030204" pitchFamily="34" charset="0"/>
                <a:ea typeface="Calibri Light" charset="0"/>
                <a:cs typeface="Calibri" panose="020F0502020204030204" pitchFamily="34" charset="0"/>
              </a:rPr>
              <a:t>cost</a:t>
            </a:r>
            <a:r>
              <a:rPr lang="de-DE" sz="3600" dirty="0">
                <a:solidFill>
                  <a:srgbClr val="095A65"/>
                </a:solidFill>
                <a:latin typeface="Calibri" panose="020F0502020204030204" pitchFamily="34" charset="0"/>
                <a:ea typeface="Calibri Light" charset="0"/>
                <a:cs typeface="Calibri" panose="020F0502020204030204" pitchFamily="34" charset="0"/>
              </a:rPr>
              <a:t> </a:t>
            </a:r>
            <a:r>
              <a:rPr lang="de-DE" sz="3600" dirty="0" err="1">
                <a:solidFill>
                  <a:srgbClr val="095A65"/>
                </a:solidFill>
                <a:latin typeface="Calibri" panose="020F0502020204030204" pitchFamily="34" charset="0"/>
                <a:ea typeface="Calibri Light" charset="0"/>
                <a:cs typeface="Calibri" panose="020F0502020204030204" pitchFamily="34" charset="0"/>
              </a:rPr>
              <a:t>components</a:t>
            </a:r>
            <a:r>
              <a:rPr lang="de-DE" sz="3600" dirty="0">
                <a:solidFill>
                  <a:srgbClr val="095A65"/>
                </a:solidFill>
                <a:latin typeface="Calibri" panose="020F0502020204030204" pitchFamily="34" charset="0"/>
                <a:ea typeface="Calibri" charset="0"/>
                <a:cs typeface="Calibri" panose="020F0502020204030204" pitchFamily="34" charset="0"/>
              </a:rPr>
              <a:t/>
            </a:r>
            <a:br>
              <a:rPr lang="de-DE" sz="3600" dirty="0">
                <a:solidFill>
                  <a:srgbClr val="095A65"/>
                </a:solidFill>
                <a:latin typeface="Calibri" panose="020F0502020204030204" pitchFamily="34" charset="0"/>
                <a:ea typeface="Calibri" charset="0"/>
                <a:cs typeface="Calibri" panose="020F0502020204030204" pitchFamily="34" charset="0"/>
              </a:rPr>
            </a:br>
            <a:r>
              <a:rPr lang="en-US" dirty="0">
                <a:solidFill>
                  <a:srgbClr val="095A65"/>
                </a:solidFill>
                <a:latin typeface="Calibri" panose="020F0502020204030204" pitchFamily="34" charset="0"/>
                <a:ea typeface="Calibri" charset="0"/>
                <a:cs typeface="Calibri" panose="020F0502020204030204" pitchFamily="34" charset="0"/>
              </a:rPr>
              <a:t>Supplies, Equipment, and Capacity Development</a:t>
            </a:r>
          </a:p>
          <a:p>
            <a:pPr algn="ctr"/>
            <a:endParaRPr lang="de-DE" dirty="0">
              <a:solidFill>
                <a:srgbClr val="095A65"/>
              </a:solidFill>
              <a:latin typeface="Calibri" charset="0"/>
              <a:ea typeface="Calibri" charset="0"/>
              <a:cs typeface="Calibri" charset="0"/>
            </a:endParaRPr>
          </a:p>
          <a:p>
            <a:pPr algn="ctr"/>
            <a:endParaRPr lang="en-GB" dirty="0">
              <a:solidFill>
                <a:srgbClr val="095A65"/>
              </a:solidFill>
              <a:latin typeface="Calibri" charset="0"/>
              <a:ea typeface="Calibri" charset="0"/>
              <a:cs typeface="Calibri" charset="0"/>
            </a:endParaRPr>
          </a:p>
        </p:txBody>
      </p:sp>
      <p:sp>
        <p:nvSpPr>
          <p:cNvPr id="12" name="Rechteck 11"/>
          <p:cNvSpPr/>
          <p:nvPr/>
        </p:nvSpPr>
        <p:spPr>
          <a:xfrm>
            <a:off x="1270001" y="1797618"/>
            <a:ext cx="3418018" cy="494675"/>
          </a:xfrm>
          <a:prstGeom prst="rect">
            <a:avLst/>
          </a:prstGeom>
          <a:solidFill>
            <a:srgbClr val="095A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Content Placeholder 10"/>
          <p:cNvSpPr txBox="1">
            <a:spLocks/>
          </p:cNvSpPr>
          <p:nvPr/>
        </p:nvSpPr>
        <p:spPr>
          <a:xfrm>
            <a:off x="1270001" y="1863054"/>
            <a:ext cx="3403025" cy="521185"/>
          </a:xfrm>
          <a:prstGeom prst="rect">
            <a:avLst/>
          </a:prstGeom>
          <a:noFill/>
        </p:spPr>
        <p:txBody>
          <a:bodyPr/>
          <a:lst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de-DE" sz="1800" dirty="0">
                <a:solidFill>
                  <a:schemeClr val="bg1"/>
                </a:solidFill>
                <a:latin typeface="Calibri" panose="020F0502020204030204" pitchFamily="34" charset="0"/>
                <a:ea typeface="Calibri Light" charset="0"/>
                <a:cs typeface="Calibri" panose="020F0502020204030204" pitchFamily="34" charset="0"/>
              </a:rPr>
              <a:t>On Time</a:t>
            </a:r>
            <a:endParaRPr lang="en-US" sz="1800" dirty="0">
              <a:solidFill>
                <a:schemeClr val="bg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1800" b="1" dirty="0"/>
          </a:p>
        </p:txBody>
      </p:sp>
      <p:sp>
        <p:nvSpPr>
          <p:cNvPr id="13" name="Rechteck 12"/>
          <p:cNvSpPr/>
          <p:nvPr/>
        </p:nvSpPr>
        <p:spPr>
          <a:xfrm>
            <a:off x="6937835" y="1782280"/>
            <a:ext cx="3418018" cy="494675"/>
          </a:xfrm>
          <a:prstGeom prst="rect">
            <a:avLst/>
          </a:prstGeom>
          <a:solidFill>
            <a:srgbClr val="095A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latin typeface="Calibri" panose="020F0502020204030204" pitchFamily="34" charset="0"/>
                <a:cs typeface="Calibri" panose="020F0502020204030204" pitchFamily="34" charset="0"/>
              </a:rPr>
              <a:t>Recurring</a:t>
            </a:r>
            <a:endParaRPr lang="de-D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957648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a:xfrm>
            <a:off x="0" y="2518348"/>
            <a:ext cx="12192000" cy="1440000"/>
          </a:xfrm>
          <a:prstGeom prst="rect">
            <a:avLst/>
          </a:prstGeom>
          <a:solidFill>
            <a:srgbClr val="095A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Datumsplatzhalter 3"/>
          <p:cNvSpPr>
            <a:spLocks noGrp="1"/>
          </p:cNvSpPr>
          <p:nvPr>
            <p:ph type="dt" sz="half" idx="14"/>
          </p:nvPr>
        </p:nvSpPr>
        <p:spPr/>
        <p:txBody>
          <a:bodyPr/>
          <a:lstStyle/>
          <a:p>
            <a:fld id="{DCD9F9BF-D269-4020-816F-460E917B7A74}" type="datetime1">
              <a:rPr lang="en-GB" noProof="0" smtClean="0"/>
              <a:t>15/08/2019</a:t>
            </a:fld>
            <a:endParaRPr lang="en-GB" noProof="0"/>
          </a:p>
        </p:txBody>
      </p:sp>
      <p:sp>
        <p:nvSpPr>
          <p:cNvPr id="5" name="Fußzeilenplatzhalter 4"/>
          <p:cNvSpPr>
            <a:spLocks noGrp="1"/>
          </p:cNvSpPr>
          <p:nvPr>
            <p:ph type="ftr" sz="quarter" idx="15"/>
          </p:nvPr>
        </p:nvSpPr>
        <p:spPr>
          <a:xfrm>
            <a:off x="1392992" y="6580588"/>
            <a:ext cx="3928516" cy="277412"/>
          </a:xfrm>
        </p:spPr>
        <p:txBody>
          <a:bodyPr/>
          <a:lstStyle/>
          <a:p>
            <a:r>
              <a:rPr lang="en-GB"/>
              <a:t>A global good for Universal Health Coverage (UHC) </a:t>
            </a:r>
            <a:endParaRPr lang="en-GB" dirty="0"/>
          </a:p>
        </p:txBody>
      </p:sp>
      <p:sp>
        <p:nvSpPr>
          <p:cNvPr id="6" name="Foliennummernplatzhalter 5"/>
          <p:cNvSpPr>
            <a:spLocks noGrp="1"/>
          </p:cNvSpPr>
          <p:nvPr>
            <p:ph type="sldNum" sz="quarter" idx="16"/>
          </p:nvPr>
        </p:nvSpPr>
        <p:spPr/>
        <p:txBody>
          <a:bodyPr/>
          <a:lstStyle/>
          <a:p>
            <a:fld id="{A74CE0EA-F3B5-4684-BA10-C594598FDB9C}" type="slidenum">
              <a:rPr lang="en-GB" noProof="0" smtClean="0"/>
              <a:pPr/>
              <a:t>38</a:t>
            </a:fld>
            <a:endParaRPr lang="en-GB" noProof="0"/>
          </a:p>
        </p:txBody>
      </p:sp>
      <p:pic>
        <p:nvPicPr>
          <p:cNvPr id="9" name="Bild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8381" y="511025"/>
            <a:ext cx="1519886" cy="508306"/>
          </a:xfrm>
          <a:prstGeom prst="rect">
            <a:avLst/>
          </a:prstGeom>
        </p:spPr>
      </p:pic>
      <p:pic>
        <p:nvPicPr>
          <p:cNvPr id="10"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9524" y="445708"/>
            <a:ext cx="532543" cy="532543"/>
          </a:xfrm>
          <a:prstGeom prst="rect">
            <a:avLst/>
          </a:prstGeom>
        </p:spPr>
      </p:pic>
      <p:sp>
        <p:nvSpPr>
          <p:cNvPr id="19" name="Textfeld 18"/>
          <p:cNvSpPr txBox="1"/>
          <p:nvPr/>
        </p:nvSpPr>
        <p:spPr>
          <a:xfrm>
            <a:off x="479425" y="2923083"/>
            <a:ext cx="11234738" cy="2308324"/>
          </a:xfrm>
          <a:prstGeom prst="rect">
            <a:avLst/>
          </a:prstGeom>
          <a:noFill/>
        </p:spPr>
        <p:txBody>
          <a:bodyPr wrap="square" rtlCol="0">
            <a:spAutoFit/>
          </a:bodyPr>
          <a:lstStyle/>
          <a:p>
            <a:pPr algn="ctr"/>
            <a:r>
              <a:rPr lang="en-GB" sz="3600" dirty="0">
                <a:solidFill>
                  <a:schemeClr val="bg1"/>
                </a:solidFill>
                <a:latin typeface="Calibri Light" charset="0"/>
                <a:ea typeface="Calibri Light" charset="0"/>
                <a:cs typeface="Calibri Light" charset="0"/>
              </a:rPr>
              <a:t>Implementation</a:t>
            </a:r>
          </a:p>
          <a:p>
            <a:pPr algn="ctr"/>
            <a:endParaRPr lang="en-GB" sz="3600" dirty="0">
              <a:solidFill>
                <a:schemeClr val="bg1"/>
              </a:solidFill>
              <a:latin typeface="Calibri Light" charset="0"/>
              <a:ea typeface="Calibri Light" charset="0"/>
              <a:cs typeface="Calibri Light" charset="0"/>
            </a:endParaRPr>
          </a:p>
          <a:p>
            <a:pPr algn="ctr"/>
            <a:r>
              <a:rPr lang="en-US" sz="3600" dirty="0">
                <a:solidFill>
                  <a:schemeClr val="bg1"/>
                </a:solidFill>
                <a:latin typeface="Calibri Light" charset="0"/>
                <a:ea typeface="Calibri Light" charset="0"/>
                <a:cs typeface="Calibri Light" charset="0"/>
              </a:rPr>
              <a:t>Challenges</a:t>
            </a:r>
          </a:p>
          <a:p>
            <a:pPr algn="ctr"/>
            <a:endParaRPr lang="en-GB" sz="3600" dirty="0">
              <a:solidFill>
                <a:schemeClr val="bg1"/>
              </a:solidFill>
              <a:latin typeface="Calibri Light" charset="0"/>
              <a:ea typeface="Calibri Light" charset="0"/>
              <a:cs typeface="Calibri Light" charset="0"/>
            </a:endParaRPr>
          </a:p>
        </p:txBody>
      </p:sp>
      <p:sp>
        <p:nvSpPr>
          <p:cNvPr id="12" name="Textfeld 11"/>
          <p:cNvSpPr txBox="1"/>
          <p:nvPr/>
        </p:nvSpPr>
        <p:spPr>
          <a:xfrm>
            <a:off x="9399525" y="468484"/>
            <a:ext cx="2306840" cy="593388"/>
          </a:xfrm>
          <a:prstGeom prst="rect">
            <a:avLst/>
          </a:prstGeom>
          <a:solidFill>
            <a:schemeClr val="bg1"/>
          </a:solidFill>
        </p:spPr>
        <p:txBody>
          <a:bodyPr wrap="square" rtlCol="0">
            <a:spAutoFit/>
          </a:bodyPr>
          <a:lstStyle/>
          <a:p>
            <a:endParaRPr lang="de-DE" dirty="0"/>
          </a:p>
        </p:txBody>
      </p:sp>
    </p:spTree>
    <p:extLst>
      <p:ext uri="{BB962C8B-B14F-4D97-AF65-F5344CB8AC3E}">
        <p14:creationId xmlns:p14="http://schemas.microsoft.com/office/powerpoint/2010/main" val="9052226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hteck 20"/>
          <p:cNvSpPr/>
          <p:nvPr/>
        </p:nvSpPr>
        <p:spPr>
          <a:xfrm>
            <a:off x="7274641" y="2261565"/>
            <a:ext cx="3418018" cy="494675"/>
          </a:xfrm>
          <a:prstGeom prst="rect">
            <a:avLst/>
          </a:prstGeom>
          <a:solidFill>
            <a:srgbClr val="095A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p:cNvSpPr/>
          <p:nvPr/>
        </p:nvSpPr>
        <p:spPr>
          <a:xfrm>
            <a:off x="1490067" y="2294695"/>
            <a:ext cx="3418018" cy="494675"/>
          </a:xfrm>
          <a:prstGeom prst="rect">
            <a:avLst/>
          </a:prstGeom>
          <a:solidFill>
            <a:srgbClr val="095A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Datumsplatzhalter 3"/>
          <p:cNvSpPr>
            <a:spLocks noGrp="1"/>
          </p:cNvSpPr>
          <p:nvPr>
            <p:ph type="dt" sz="half" idx="14"/>
          </p:nvPr>
        </p:nvSpPr>
        <p:spPr/>
        <p:txBody>
          <a:bodyPr/>
          <a:lstStyle/>
          <a:p>
            <a:fld id="{DCD9F9BF-D269-4020-816F-460E917B7A74}" type="datetime1">
              <a:rPr lang="en-GB" noProof="0" smtClean="0"/>
              <a:t>15/08/2019</a:t>
            </a:fld>
            <a:endParaRPr lang="en-GB" noProof="0"/>
          </a:p>
        </p:txBody>
      </p:sp>
      <p:sp>
        <p:nvSpPr>
          <p:cNvPr id="5" name="Fußzeilenplatzhalter 4"/>
          <p:cNvSpPr>
            <a:spLocks noGrp="1"/>
          </p:cNvSpPr>
          <p:nvPr>
            <p:ph type="ftr" sz="quarter" idx="15"/>
          </p:nvPr>
        </p:nvSpPr>
        <p:spPr>
          <a:xfrm>
            <a:off x="1392992" y="6580588"/>
            <a:ext cx="3928516" cy="277412"/>
          </a:xfrm>
        </p:spPr>
        <p:txBody>
          <a:bodyPr/>
          <a:lstStyle/>
          <a:p>
            <a:r>
              <a:rPr lang="en-GB"/>
              <a:t>A global good for Universal Health Coverage (UHC) </a:t>
            </a:r>
            <a:endParaRPr lang="en-GB" dirty="0"/>
          </a:p>
        </p:txBody>
      </p:sp>
      <p:sp>
        <p:nvSpPr>
          <p:cNvPr id="6" name="Foliennummernplatzhalter 5"/>
          <p:cNvSpPr>
            <a:spLocks noGrp="1"/>
          </p:cNvSpPr>
          <p:nvPr>
            <p:ph type="sldNum" sz="quarter" idx="16"/>
          </p:nvPr>
        </p:nvSpPr>
        <p:spPr/>
        <p:txBody>
          <a:bodyPr/>
          <a:lstStyle/>
          <a:p>
            <a:fld id="{A74CE0EA-F3B5-4684-BA10-C594598FDB9C}" type="slidenum">
              <a:rPr lang="en-GB" noProof="0" smtClean="0"/>
              <a:pPr/>
              <a:t>39</a:t>
            </a:fld>
            <a:endParaRPr lang="en-GB" noProof="0"/>
          </a:p>
        </p:txBody>
      </p:sp>
      <p:pic>
        <p:nvPicPr>
          <p:cNvPr id="9" name="Bild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8381" y="511025"/>
            <a:ext cx="1519886" cy="508306"/>
          </a:xfrm>
          <a:prstGeom prst="rect">
            <a:avLst/>
          </a:prstGeom>
        </p:spPr>
      </p:pic>
      <p:pic>
        <p:nvPicPr>
          <p:cNvPr id="10"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9524" y="445708"/>
            <a:ext cx="532543" cy="532543"/>
          </a:xfrm>
          <a:prstGeom prst="rect">
            <a:avLst/>
          </a:prstGeom>
        </p:spPr>
      </p:pic>
      <p:sp>
        <p:nvSpPr>
          <p:cNvPr id="19" name="Textfeld 18"/>
          <p:cNvSpPr txBox="1"/>
          <p:nvPr/>
        </p:nvSpPr>
        <p:spPr>
          <a:xfrm>
            <a:off x="479425" y="1186732"/>
            <a:ext cx="11199019" cy="1477328"/>
          </a:xfrm>
          <a:prstGeom prst="rect">
            <a:avLst/>
          </a:prstGeom>
          <a:noFill/>
        </p:spPr>
        <p:txBody>
          <a:bodyPr wrap="square" rtlCol="0">
            <a:spAutoFit/>
          </a:bodyPr>
          <a:lstStyle/>
          <a:p>
            <a:pPr algn="ctr"/>
            <a:r>
              <a:rPr lang="de-DE" sz="3600" dirty="0">
                <a:solidFill>
                  <a:srgbClr val="095A65"/>
                </a:solidFill>
                <a:latin typeface="Calibri" charset="0"/>
                <a:ea typeface="Calibri" charset="0"/>
                <a:cs typeface="Calibri" charset="0"/>
              </a:rPr>
              <a:t>Implementation </a:t>
            </a:r>
            <a:r>
              <a:rPr lang="de-DE" sz="3600" dirty="0" err="1">
                <a:solidFill>
                  <a:srgbClr val="095A65"/>
                </a:solidFill>
                <a:latin typeface="Calibri" charset="0"/>
                <a:ea typeface="Calibri" charset="0"/>
                <a:cs typeface="Calibri" charset="0"/>
              </a:rPr>
              <a:t>Challenges</a:t>
            </a:r>
            <a:r>
              <a:rPr lang="de-DE" sz="3600" dirty="0">
                <a:solidFill>
                  <a:srgbClr val="095A65"/>
                </a:solidFill>
                <a:latin typeface="Calibri" charset="0"/>
                <a:ea typeface="Calibri" charset="0"/>
                <a:cs typeface="Calibri" charset="0"/>
              </a:rPr>
              <a:t/>
            </a:r>
            <a:br>
              <a:rPr lang="de-DE" sz="3600" dirty="0">
                <a:solidFill>
                  <a:srgbClr val="095A65"/>
                </a:solidFill>
                <a:latin typeface="Calibri" charset="0"/>
                <a:ea typeface="Calibri" charset="0"/>
                <a:cs typeface="Calibri" charset="0"/>
              </a:rPr>
            </a:br>
            <a:r>
              <a:rPr lang="en-US" dirty="0">
                <a:solidFill>
                  <a:srgbClr val="095A65"/>
                </a:solidFill>
                <a:latin typeface="Calibri" charset="0"/>
                <a:ea typeface="Calibri" charset="0"/>
                <a:cs typeface="Calibri" charset="0"/>
              </a:rPr>
              <a:t>Tanzania I</a:t>
            </a:r>
            <a:endParaRPr lang="de-DE" dirty="0">
              <a:solidFill>
                <a:srgbClr val="095A65"/>
              </a:solidFill>
              <a:latin typeface="Calibri" charset="0"/>
              <a:ea typeface="Calibri" charset="0"/>
              <a:cs typeface="Calibri" charset="0"/>
            </a:endParaRPr>
          </a:p>
          <a:p>
            <a:pPr algn="ctr"/>
            <a:endParaRPr lang="de-DE" dirty="0">
              <a:solidFill>
                <a:srgbClr val="095A65"/>
              </a:solidFill>
              <a:latin typeface="Calibri" charset="0"/>
              <a:ea typeface="Calibri" charset="0"/>
              <a:cs typeface="Calibri" charset="0"/>
            </a:endParaRPr>
          </a:p>
          <a:p>
            <a:pPr algn="ctr"/>
            <a:endParaRPr lang="en-GB" dirty="0">
              <a:solidFill>
                <a:srgbClr val="095A65"/>
              </a:solidFill>
              <a:latin typeface="Calibri" charset="0"/>
              <a:ea typeface="Calibri" charset="0"/>
              <a:cs typeface="Calibri" charset="0"/>
            </a:endParaRPr>
          </a:p>
        </p:txBody>
      </p:sp>
      <p:sp>
        <p:nvSpPr>
          <p:cNvPr id="7" name="Rechteck 6"/>
          <p:cNvSpPr/>
          <p:nvPr/>
        </p:nvSpPr>
        <p:spPr>
          <a:xfrm>
            <a:off x="762455" y="2942903"/>
            <a:ext cx="5050518" cy="1569660"/>
          </a:xfrm>
          <a:prstGeom prst="rect">
            <a:avLst/>
          </a:prstGeom>
        </p:spPr>
        <p:txBody>
          <a:bodyPr wrap="square">
            <a:spAutoFit/>
          </a:bodyPr>
          <a:lstStyle/>
          <a:p>
            <a:pPr marL="285750" indent="-285750">
              <a:buFont typeface="Wingdings" charset="2"/>
              <a:buChar char="§"/>
            </a:pPr>
            <a:r>
              <a:rPr lang="en-US" sz="1600" dirty="0">
                <a:solidFill>
                  <a:srgbClr val="095A65"/>
                </a:solidFill>
                <a:latin typeface="Calibri" panose="020F0502020204030204" pitchFamily="34" charset="0"/>
                <a:ea typeface="Calibri Light" charset="0"/>
                <a:cs typeface="Calibri" panose="020F0502020204030204" pitchFamily="34" charset="0"/>
              </a:rPr>
              <a:t>Lack of interoperability standards or broader architecture overview at the time of developing             the software</a:t>
            </a:r>
          </a:p>
          <a:p>
            <a:pPr marL="285750" indent="-285750">
              <a:buFont typeface="Wingdings" charset="2"/>
              <a:buChar char="§"/>
            </a:pPr>
            <a:r>
              <a:rPr lang="en-US" sz="1600" dirty="0">
                <a:solidFill>
                  <a:srgbClr val="095A65"/>
                </a:solidFill>
                <a:latin typeface="Calibri" panose="020F0502020204030204" pitchFamily="34" charset="0"/>
                <a:ea typeface="Calibri Light" charset="0"/>
                <a:cs typeface="Calibri" panose="020F0502020204030204" pitchFamily="34" charset="0"/>
              </a:rPr>
              <a:t>Standards being encouraged now later but lack of              in country initiative with many systems – different ownership, motivations and priorities</a:t>
            </a:r>
          </a:p>
        </p:txBody>
      </p:sp>
      <p:sp>
        <p:nvSpPr>
          <p:cNvPr id="12" name="Content Placeholder 10"/>
          <p:cNvSpPr txBox="1">
            <a:spLocks/>
          </p:cNvSpPr>
          <p:nvPr/>
        </p:nvSpPr>
        <p:spPr>
          <a:xfrm>
            <a:off x="1478324" y="2350394"/>
            <a:ext cx="3403025" cy="521185"/>
          </a:xfrm>
          <a:prstGeom prst="rect">
            <a:avLst/>
          </a:prstGeom>
          <a:noFill/>
        </p:spPr>
        <p:txBody>
          <a:bodyPr/>
          <a:lst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de-DE" sz="1800" dirty="0">
                <a:solidFill>
                  <a:schemeClr val="bg1"/>
                </a:solidFill>
                <a:latin typeface="Calibri Light" charset="0"/>
                <a:ea typeface="Calibri Light" charset="0"/>
                <a:cs typeface="Calibri Light" charset="0"/>
              </a:rPr>
              <a:t>Challenge</a:t>
            </a:r>
            <a:endParaRPr lang="en-US" sz="1800" dirty="0">
              <a:solidFill>
                <a:schemeClr val="bg1"/>
              </a:solidFill>
            </a:endParaRPr>
          </a:p>
          <a:p>
            <a:pPr marL="285750" indent="-285750">
              <a:buFont typeface="Arial" panose="020B0604020202020204" pitchFamily="34" charset="0"/>
              <a:buChar char="•"/>
            </a:pPr>
            <a:endParaRPr lang="en-US" sz="1800" b="1" dirty="0">
              <a:solidFill>
                <a:schemeClr val="bg1"/>
              </a:solidFill>
            </a:endParaRPr>
          </a:p>
        </p:txBody>
      </p:sp>
      <p:sp>
        <p:nvSpPr>
          <p:cNvPr id="14" name="Content Placeholder 10"/>
          <p:cNvSpPr txBox="1">
            <a:spLocks/>
          </p:cNvSpPr>
          <p:nvPr/>
        </p:nvSpPr>
        <p:spPr>
          <a:xfrm>
            <a:off x="7293081" y="2319751"/>
            <a:ext cx="3403025" cy="564915"/>
          </a:xfrm>
          <a:prstGeom prst="rect">
            <a:avLst/>
          </a:prstGeom>
          <a:noFill/>
        </p:spPr>
        <p:txBody>
          <a:bodyPr/>
          <a:lst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de-DE" sz="1800" dirty="0">
                <a:solidFill>
                  <a:schemeClr val="bg1"/>
                </a:solidFill>
                <a:latin typeface="Calibri Light" charset="0"/>
                <a:ea typeface="Calibri Light" charset="0"/>
                <a:cs typeface="Calibri Light" charset="0"/>
              </a:rPr>
              <a:t>Solution</a:t>
            </a:r>
          </a:p>
          <a:p>
            <a:endParaRPr lang="en-US" sz="1800" dirty="0">
              <a:solidFill>
                <a:schemeClr val="bg1"/>
              </a:solidFill>
            </a:endParaRPr>
          </a:p>
          <a:p>
            <a:pPr marL="285750" indent="-285750">
              <a:buFont typeface="Arial" panose="020B0604020202020204" pitchFamily="34" charset="0"/>
              <a:buChar char="•"/>
            </a:pPr>
            <a:endParaRPr lang="en-US" sz="1800" b="1" dirty="0">
              <a:solidFill>
                <a:schemeClr val="bg1"/>
              </a:solidFill>
            </a:endParaRPr>
          </a:p>
        </p:txBody>
      </p:sp>
      <p:sp>
        <p:nvSpPr>
          <p:cNvPr id="2" name="Textfeld 1"/>
          <p:cNvSpPr txBox="1"/>
          <p:nvPr/>
        </p:nvSpPr>
        <p:spPr>
          <a:xfrm>
            <a:off x="6498077" y="2953789"/>
            <a:ext cx="4790409" cy="3539430"/>
          </a:xfrm>
          <a:prstGeom prst="rect">
            <a:avLst/>
          </a:prstGeom>
          <a:noFill/>
        </p:spPr>
        <p:txBody>
          <a:bodyPr wrap="square" rtlCol="0">
            <a:spAutoFit/>
          </a:bodyPr>
          <a:lstStyle/>
          <a:p>
            <a:pPr marL="285750" indent="-285750">
              <a:buFont typeface="Wingdings" charset="2"/>
              <a:buChar char="§"/>
            </a:pPr>
            <a:r>
              <a:rPr lang="en-US" sz="1600" dirty="0">
                <a:solidFill>
                  <a:srgbClr val="006666"/>
                </a:solidFill>
                <a:latin typeface="Calibri" panose="020F0502020204030204" pitchFamily="34" charset="0"/>
                <a:cs typeface="Calibri" panose="020F0502020204030204" pitchFamily="34" charset="0"/>
              </a:rPr>
              <a:t>Establish single agency (department or entity) responsible for driving integration/interoperability discussion</a:t>
            </a:r>
          </a:p>
          <a:p>
            <a:pPr marL="285750" indent="-285750">
              <a:buFont typeface="Wingdings" charset="2"/>
              <a:buChar char="§"/>
            </a:pPr>
            <a:r>
              <a:rPr lang="en-US" sz="1600" dirty="0">
                <a:solidFill>
                  <a:srgbClr val="006666"/>
                </a:solidFill>
                <a:latin typeface="Calibri" panose="020F0502020204030204" pitchFamily="34" charset="0"/>
                <a:cs typeface="Calibri" panose="020F0502020204030204" pitchFamily="34" charset="0"/>
              </a:rPr>
              <a:t>Linkage to other initiatives around establishing standards (not just design but implementation              of the standards)</a:t>
            </a:r>
          </a:p>
          <a:p>
            <a:pPr marL="285750" indent="-285750">
              <a:buFont typeface="Wingdings" charset="2"/>
              <a:buChar char="§"/>
            </a:pPr>
            <a:r>
              <a:rPr lang="en-US" sz="1600" dirty="0">
                <a:solidFill>
                  <a:srgbClr val="006666"/>
                </a:solidFill>
                <a:latin typeface="Calibri" panose="020F0502020204030204" pitchFamily="34" charset="0"/>
                <a:cs typeface="Calibri" panose="020F0502020204030204" pitchFamily="34" charset="0"/>
              </a:rPr>
              <a:t>Secure commitment from different stakeholders through allocation of their resources to contribute  to development of standards/integration with    other systems</a:t>
            </a:r>
          </a:p>
          <a:p>
            <a:pPr marL="285750" indent="-285750">
              <a:buFont typeface="Wingdings" charset="2"/>
              <a:buChar char="§"/>
            </a:pPr>
            <a:r>
              <a:rPr lang="en-US" sz="1600" dirty="0">
                <a:solidFill>
                  <a:srgbClr val="006666"/>
                </a:solidFill>
                <a:latin typeface="Calibri" panose="020F0502020204030204" pitchFamily="34" charset="0"/>
                <a:cs typeface="Calibri" panose="020F0502020204030204" pitchFamily="34" charset="0"/>
              </a:rPr>
              <a:t>Develop practical forums where programmers of different systems can interact and develop and build system linkages</a:t>
            </a:r>
          </a:p>
          <a:p>
            <a:endParaRPr lang="de-DE" sz="1600" dirty="0">
              <a:solidFill>
                <a:srgbClr val="006666"/>
              </a:solidFill>
            </a:endParaRPr>
          </a:p>
        </p:txBody>
      </p:sp>
      <p:sp>
        <p:nvSpPr>
          <p:cNvPr id="15" name="Textfeld 14"/>
          <p:cNvSpPr txBox="1"/>
          <p:nvPr/>
        </p:nvSpPr>
        <p:spPr>
          <a:xfrm>
            <a:off x="9399525" y="468484"/>
            <a:ext cx="2306840" cy="593388"/>
          </a:xfrm>
          <a:prstGeom prst="rect">
            <a:avLst/>
          </a:prstGeom>
          <a:solidFill>
            <a:schemeClr val="bg1"/>
          </a:solidFill>
        </p:spPr>
        <p:txBody>
          <a:bodyPr wrap="square" rtlCol="0">
            <a:spAutoFit/>
          </a:bodyPr>
          <a:lstStyle/>
          <a:p>
            <a:endParaRPr lang="de-DE" dirty="0"/>
          </a:p>
        </p:txBody>
      </p:sp>
    </p:spTree>
    <p:extLst>
      <p:ext uri="{BB962C8B-B14F-4D97-AF65-F5344CB8AC3E}">
        <p14:creationId xmlns:p14="http://schemas.microsoft.com/office/powerpoint/2010/main" val="1302116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val 35"/>
          <p:cNvSpPr/>
          <p:nvPr/>
        </p:nvSpPr>
        <p:spPr>
          <a:xfrm>
            <a:off x="7701850" y="3109919"/>
            <a:ext cx="2172532" cy="2172532"/>
          </a:xfrm>
          <a:prstGeom prst="ellipse">
            <a:avLst/>
          </a:prstGeom>
          <a:solidFill>
            <a:srgbClr val="97B5B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Oval 41"/>
          <p:cNvSpPr/>
          <p:nvPr/>
        </p:nvSpPr>
        <p:spPr>
          <a:xfrm>
            <a:off x="8009540" y="4816839"/>
            <a:ext cx="1613942" cy="1613942"/>
          </a:xfrm>
          <a:prstGeom prst="ellipse">
            <a:avLst/>
          </a:prstGeom>
          <a:solidFill>
            <a:srgbClr val="97B5B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Oval 42"/>
          <p:cNvSpPr/>
          <p:nvPr/>
        </p:nvSpPr>
        <p:spPr>
          <a:xfrm>
            <a:off x="7968788" y="2001716"/>
            <a:ext cx="1613942" cy="1613942"/>
          </a:xfrm>
          <a:prstGeom prst="ellipse">
            <a:avLst/>
          </a:prstGeom>
          <a:solidFill>
            <a:srgbClr val="97B5B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Oval 43"/>
          <p:cNvSpPr/>
          <p:nvPr/>
        </p:nvSpPr>
        <p:spPr>
          <a:xfrm>
            <a:off x="6555992" y="3468401"/>
            <a:ext cx="1613942" cy="1613942"/>
          </a:xfrm>
          <a:prstGeom prst="ellipse">
            <a:avLst/>
          </a:prstGeom>
          <a:solidFill>
            <a:srgbClr val="97B5B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Oval 40"/>
          <p:cNvSpPr/>
          <p:nvPr/>
        </p:nvSpPr>
        <p:spPr>
          <a:xfrm>
            <a:off x="9500159" y="3401571"/>
            <a:ext cx="1613942" cy="1613942"/>
          </a:xfrm>
          <a:prstGeom prst="ellipse">
            <a:avLst/>
          </a:prstGeom>
          <a:solidFill>
            <a:srgbClr val="97B5B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Datumsplatzhalter 3"/>
          <p:cNvSpPr>
            <a:spLocks noGrp="1"/>
          </p:cNvSpPr>
          <p:nvPr>
            <p:ph type="dt" sz="half" idx="14"/>
          </p:nvPr>
        </p:nvSpPr>
        <p:spPr/>
        <p:txBody>
          <a:bodyPr/>
          <a:lstStyle/>
          <a:p>
            <a:fld id="{DCD9F9BF-D269-4020-816F-460E917B7A74}" type="datetime1">
              <a:rPr lang="en-GB" noProof="0" smtClean="0"/>
              <a:t>15/08/2019</a:t>
            </a:fld>
            <a:endParaRPr lang="en-GB" noProof="0"/>
          </a:p>
        </p:txBody>
      </p:sp>
      <p:sp>
        <p:nvSpPr>
          <p:cNvPr id="5" name="Fußzeilenplatzhalter 4"/>
          <p:cNvSpPr>
            <a:spLocks noGrp="1"/>
          </p:cNvSpPr>
          <p:nvPr>
            <p:ph type="ftr" sz="quarter" idx="15"/>
          </p:nvPr>
        </p:nvSpPr>
        <p:spPr>
          <a:xfrm>
            <a:off x="1392992" y="6580588"/>
            <a:ext cx="3928516" cy="277412"/>
          </a:xfrm>
        </p:spPr>
        <p:txBody>
          <a:bodyPr/>
          <a:lstStyle/>
          <a:p>
            <a:r>
              <a:rPr lang="en-GB"/>
              <a:t>A global good for Universal Health Coverage (UHC) </a:t>
            </a:r>
            <a:endParaRPr lang="en-GB" dirty="0"/>
          </a:p>
        </p:txBody>
      </p:sp>
      <p:sp>
        <p:nvSpPr>
          <p:cNvPr id="6" name="Foliennummernplatzhalter 5"/>
          <p:cNvSpPr>
            <a:spLocks noGrp="1"/>
          </p:cNvSpPr>
          <p:nvPr>
            <p:ph type="sldNum" sz="quarter" idx="16"/>
          </p:nvPr>
        </p:nvSpPr>
        <p:spPr/>
        <p:txBody>
          <a:bodyPr/>
          <a:lstStyle/>
          <a:p>
            <a:fld id="{A74CE0EA-F3B5-4684-BA10-C594598FDB9C}" type="slidenum">
              <a:rPr lang="en-GB" noProof="0" smtClean="0"/>
              <a:pPr/>
              <a:t>4</a:t>
            </a:fld>
            <a:endParaRPr lang="en-GB" noProof="0"/>
          </a:p>
        </p:txBody>
      </p:sp>
      <p:pic>
        <p:nvPicPr>
          <p:cNvPr id="9" name="Bild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8381" y="511025"/>
            <a:ext cx="1519886" cy="508306"/>
          </a:xfrm>
          <a:prstGeom prst="rect">
            <a:avLst/>
          </a:prstGeom>
        </p:spPr>
      </p:pic>
      <p:pic>
        <p:nvPicPr>
          <p:cNvPr id="10"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9524" y="445708"/>
            <a:ext cx="532543" cy="532543"/>
          </a:xfrm>
          <a:prstGeom prst="rect">
            <a:avLst/>
          </a:prstGeom>
        </p:spPr>
      </p:pic>
      <p:sp>
        <p:nvSpPr>
          <p:cNvPr id="7" name="Rechteck 6"/>
          <p:cNvSpPr/>
          <p:nvPr/>
        </p:nvSpPr>
        <p:spPr>
          <a:xfrm>
            <a:off x="479425" y="2063578"/>
            <a:ext cx="5491163" cy="3983209"/>
          </a:xfrm>
          <a:prstGeom prst="rect">
            <a:avLst/>
          </a:prstGeom>
          <a:solidFill>
            <a:srgbClr val="095A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Content Placeholder 10"/>
          <p:cNvSpPr txBox="1">
            <a:spLocks/>
          </p:cNvSpPr>
          <p:nvPr/>
        </p:nvSpPr>
        <p:spPr>
          <a:xfrm>
            <a:off x="902042" y="2409568"/>
            <a:ext cx="4843849" cy="3138616"/>
          </a:xfrm>
          <a:prstGeom prst="rect">
            <a:avLst/>
          </a:prstGeom>
          <a:noFill/>
        </p:spPr>
        <p:txBody>
          <a:bodyPr/>
          <a:lst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chemeClr val="bg1"/>
              </a:buClr>
              <a:buSzPct val="200000"/>
            </a:pPr>
            <a:r>
              <a:rPr lang="en-US" sz="1800" dirty="0">
                <a:solidFill>
                  <a:schemeClr val="bg1"/>
                </a:solidFill>
                <a:latin typeface="Calibri Light" charset="0"/>
                <a:ea typeface="Calibri Light" charset="0"/>
                <a:cs typeface="Calibri Light" charset="0"/>
              </a:rPr>
              <a:t>100 million people pushed into extreme poverty due to out-of-pocket payments</a:t>
            </a:r>
          </a:p>
          <a:p>
            <a:pPr>
              <a:lnSpc>
                <a:spcPct val="100000"/>
              </a:lnSpc>
              <a:buClr>
                <a:schemeClr val="bg1"/>
              </a:buClr>
              <a:buSzPct val="200000"/>
            </a:pPr>
            <a:r>
              <a:rPr lang="en-US" sz="1800" dirty="0">
                <a:solidFill>
                  <a:schemeClr val="bg1"/>
                </a:solidFill>
                <a:latin typeface="Calibri Light" charset="0"/>
                <a:ea typeface="Calibri Light" charset="0"/>
                <a:cs typeface="Calibri Light" charset="0"/>
              </a:rPr>
              <a:t>400 million people without access to complete set of essential health services lead to:</a:t>
            </a:r>
          </a:p>
          <a:p>
            <a:pPr>
              <a:lnSpc>
                <a:spcPct val="100000"/>
              </a:lnSpc>
              <a:buClr>
                <a:schemeClr val="bg1"/>
              </a:buClr>
              <a:buSzPct val="200000"/>
            </a:pPr>
            <a:r>
              <a:rPr lang="en-US" sz="1800" dirty="0">
                <a:solidFill>
                  <a:schemeClr val="bg1"/>
                </a:solidFill>
                <a:latin typeface="Calibri Light" charset="0"/>
                <a:ea typeface="Calibri Light" charset="0"/>
                <a:cs typeface="Calibri Light" charset="0"/>
              </a:rPr>
              <a:t>Individual poverty and societal welfare losses</a:t>
            </a:r>
          </a:p>
          <a:p>
            <a:pPr>
              <a:lnSpc>
                <a:spcPct val="100000"/>
              </a:lnSpc>
              <a:buClr>
                <a:schemeClr val="bg1"/>
              </a:buClr>
              <a:buSzPct val="200000"/>
            </a:pPr>
            <a:r>
              <a:rPr lang="en-US" sz="1800" dirty="0">
                <a:solidFill>
                  <a:schemeClr val="bg1"/>
                </a:solidFill>
                <a:latin typeface="Calibri Light" charset="0"/>
                <a:ea typeface="Calibri Light" charset="0"/>
                <a:cs typeface="Calibri Light" charset="0"/>
              </a:rPr>
              <a:t>WHO defines health financing as the “function of a health system concerned with the mobilization, accumulation and allocation of money to cover the health needs of the people, individually and collectively, in the health system”.</a:t>
            </a:r>
          </a:p>
          <a:p>
            <a:endParaRPr lang="en-US" sz="1800" dirty="0">
              <a:solidFill>
                <a:schemeClr val="bg1"/>
              </a:solidFill>
            </a:endParaRPr>
          </a:p>
          <a:p>
            <a:pPr marL="285750" indent="-285750">
              <a:buFont typeface="Arial" panose="020B0604020202020204" pitchFamily="34" charset="0"/>
              <a:buChar char="•"/>
            </a:pPr>
            <a:endParaRPr lang="en-US" sz="1800" dirty="0">
              <a:solidFill>
                <a:schemeClr val="bg1"/>
              </a:solidFill>
            </a:endParaRPr>
          </a:p>
          <a:p>
            <a:pPr marL="285750" indent="-285750">
              <a:buFont typeface="Arial" panose="020B0604020202020204" pitchFamily="34" charset="0"/>
              <a:buChar char="•"/>
            </a:pPr>
            <a:endParaRPr lang="en-US" sz="1800" b="1" dirty="0">
              <a:solidFill>
                <a:schemeClr val="bg1"/>
              </a:solidFill>
            </a:endParaRPr>
          </a:p>
        </p:txBody>
      </p:sp>
      <p:sp>
        <p:nvSpPr>
          <p:cNvPr id="26" name="Oval 6"/>
          <p:cNvSpPr/>
          <p:nvPr/>
        </p:nvSpPr>
        <p:spPr>
          <a:xfrm>
            <a:off x="7994822" y="2521129"/>
            <a:ext cx="1581663" cy="577013"/>
          </a:xfrm>
          <a:prstGeom prst="rect">
            <a:avLst/>
          </a:prstGeom>
          <a:noFill/>
          <a:ln>
            <a:noFill/>
          </a:ln>
        </p:spPr>
        <p:style>
          <a:lnRef idx="0">
            <a:scrgbClr r="0" g="0" b="0"/>
          </a:lnRef>
          <a:fillRef idx="0">
            <a:scrgbClr r="0" g="0" b="0"/>
          </a:fillRef>
          <a:effectRef idx="0">
            <a:scrgbClr r="0" g="0" b="0"/>
          </a:effectRef>
          <a:fontRef idx="minor">
            <a:schemeClr val="tx1"/>
          </a:fontRef>
        </p:style>
        <p:txBody>
          <a:bodyPr spcFirstLastPara="0" vert="horz" wrap="square" lIns="20320" tIns="20320" rIns="20320" bIns="20320" numCol="1" spcCol="1270" anchor="ctr" anchorCtr="0">
            <a:noAutofit/>
          </a:bodyPr>
          <a:lstStyle/>
          <a:p>
            <a:pPr lvl="0" algn="ctr" defTabSz="711200">
              <a:lnSpc>
                <a:spcPts val="1400"/>
              </a:lnSpc>
              <a:spcBef>
                <a:spcPct val="0"/>
              </a:spcBef>
              <a:spcAft>
                <a:spcPct val="35000"/>
              </a:spcAft>
            </a:pPr>
            <a:r>
              <a:rPr lang="de-DE" sz="1400" b="1" kern="1200" dirty="0">
                <a:solidFill>
                  <a:srgbClr val="095A65"/>
                </a:solidFill>
                <a:latin typeface="Calibri" charset="0"/>
                <a:ea typeface="Calibri" charset="0"/>
                <a:cs typeface="Calibri" charset="0"/>
              </a:rPr>
              <a:t>Access </a:t>
            </a:r>
            <a:r>
              <a:rPr lang="de-DE" sz="1400" b="1" kern="1200" dirty="0" err="1">
                <a:solidFill>
                  <a:srgbClr val="095A65"/>
                </a:solidFill>
                <a:latin typeface="Calibri" charset="0"/>
                <a:ea typeface="Calibri" charset="0"/>
                <a:cs typeface="Calibri" charset="0"/>
              </a:rPr>
              <a:t>to</a:t>
            </a:r>
            <a:r>
              <a:rPr lang="de-DE" sz="1400" b="1" kern="1200" dirty="0">
                <a:solidFill>
                  <a:srgbClr val="095A65"/>
                </a:solidFill>
                <a:latin typeface="Calibri" charset="0"/>
                <a:ea typeface="Calibri" charset="0"/>
                <a:cs typeface="Calibri" charset="0"/>
              </a:rPr>
              <a:t> </a:t>
            </a:r>
            <a:r>
              <a:rPr lang="de-DE" sz="1400" b="1" kern="1200" dirty="0" err="1">
                <a:solidFill>
                  <a:srgbClr val="095A65"/>
                </a:solidFill>
                <a:latin typeface="Calibri" charset="0"/>
                <a:ea typeface="Calibri" charset="0"/>
                <a:cs typeface="Calibri" charset="0"/>
              </a:rPr>
              <a:t>Health</a:t>
            </a:r>
            <a:r>
              <a:rPr lang="de-DE" sz="1400" b="1" kern="1200" dirty="0">
                <a:solidFill>
                  <a:srgbClr val="095A65"/>
                </a:solidFill>
                <a:latin typeface="Calibri" charset="0"/>
                <a:ea typeface="Calibri" charset="0"/>
                <a:cs typeface="Calibri" charset="0"/>
              </a:rPr>
              <a:t> Services</a:t>
            </a:r>
          </a:p>
        </p:txBody>
      </p:sp>
      <p:sp>
        <p:nvSpPr>
          <p:cNvPr id="24" name="Oval 8"/>
          <p:cNvSpPr/>
          <p:nvPr/>
        </p:nvSpPr>
        <p:spPr>
          <a:xfrm>
            <a:off x="9778517" y="3380705"/>
            <a:ext cx="971861" cy="1622451"/>
          </a:xfrm>
          <a:prstGeom prst="rect">
            <a:avLst/>
          </a:prstGeom>
          <a:noFill/>
          <a:ln>
            <a:noFill/>
          </a:ln>
        </p:spPr>
        <p:style>
          <a:lnRef idx="0">
            <a:scrgbClr r="0" g="0" b="0"/>
          </a:lnRef>
          <a:fillRef idx="0">
            <a:scrgbClr r="0" g="0" b="0"/>
          </a:fillRef>
          <a:effectRef idx="0">
            <a:scrgbClr r="0" g="0" b="0"/>
          </a:effectRef>
          <a:fontRef idx="minor">
            <a:schemeClr val="tx1"/>
          </a:fontRef>
        </p:style>
        <p:txBody>
          <a:bodyPr spcFirstLastPara="0" vert="horz" wrap="square" lIns="20320" tIns="20320" rIns="20320" bIns="20320" numCol="1" spcCol="1270" anchor="ctr" anchorCtr="0">
            <a:noAutofit/>
          </a:bodyPr>
          <a:lstStyle/>
          <a:p>
            <a:pPr lvl="0" algn="r" defTabSz="711200">
              <a:lnSpc>
                <a:spcPts val="1400"/>
              </a:lnSpc>
              <a:spcBef>
                <a:spcPct val="0"/>
              </a:spcBef>
              <a:spcAft>
                <a:spcPct val="35000"/>
              </a:spcAft>
            </a:pPr>
            <a:r>
              <a:rPr lang="de-DE" sz="1400" b="1" kern="1200" dirty="0" err="1">
                <a:solidFill>
                  <a:srgbClr val="095A65"/>
                </a:solidFill>
                <a:latin typeface="Calibri" charset="0"/>
                <a:ea typeface="Calibri" charset="0"/>
                <a:cs typeface="Calibri" charset="0"/>
              </a:rPr>
              <a:t>Social</a:t>
            </a:r>
            <a:r>
              <a:rPr lang="de-DE" sz="1400" b="1" kern="1200" dirty="0">
                <a:solidFill>
                  <a:srgbClr val="095A65"/>
                </a:solidFill>
                <a:latin typeface="Calibri" charset="0"/>
                <a:ea typeface="Calibri" charset="0"/>
                <a:cs typeface="Calibri" charset="0"/>
              </a:rPr>
              <a:t> </a:t>
            </a:r>
            <a:r>
              <a:rPr lang="de-DE" sz="1400" b="1" kern="1200" dirty="0" err="1">
                <a:solidFill>
                  <a:srgbClr val="095A65"/>
                </a:solidFill>
                <a:latin typeface="Calibri" charset="0"/>
                <a:ea typeface="Calibri" charset="0"/>
                <a:cs typeface="Calibri" charset="0"/>
              </a:rPr>
              <a:t>Health</a:t>
            </a:r>
            <a:r>
              <a:rPr lang="de-DE" sz="1400" b="1" kern="1200" dirty="0">
                <a:solidFill>
                  <a:srgbClr val="095A65"/>
                </a:solidFill>
                <a:latin typeface="Calibri" charset="0"/>
                <a:ea typeface="Calibri" charset="0"/>
                <a:cs typeface="Calibri" charset="0"/>
              </a:rPr>
              <a:t> </a:t>
            </a:r>
            <a:r>
              <a:rPr lang="de-DE" sz="1400" b="1" kern="1200" dirty="0" err="1">
                <a:solidFill>
                  <a:srgbClr val="095A65"/>
                </a:solidFill>
                <a:latin typeface="Calibri" charset="0"/>
                <a:ea typeface="Calibri" charset="0"/>
                <a:cs typeface="Calibri" charset="0"/>
              </a:rPr>
              <a:t>Protection</a:t>
            </a:r>
            <a:endParaRPr lang="de-DE" sz="1400" b="1" kern="1200" dirty="0">
              <a:solidFill>
                <a:srgbClr val="095A65"/>
              </a:solidFill>
              <a:latin typeface="Calibri" charset="0"/>
              <a:ea typeface="Calibri" charset="0"/>
              <a:cs typeface="Calibri" charset="0"/>
            </a:endParaRPr>
          </a:p>
          <a:p>
            <a:pPr lvl="0" algn="r" defTabSz="711200">
              <a:lnSpc>
                <a:spcPts val="1400"/>
              </a:lnSpc>
              <a:spcBef>
                <a:spcPct val="0"/>
              </a:spcBef>
              <a:spcAft>
                <a:spcPct val="35000"/>
              </a:spcAft>
            </a:pPr>
            <a:r>
              <a:rPr lang="de-DE" sz="1400" b="1" kern="1200" dirty="0" err="1">
                <a:solidFill>
                  <a:srgbClr val="095A65"/>
                </a:solidFill>
                <a:latin typeface="Calibri" charset="0"/>
                <a:ea typeface="Calibri" charset="0"/>
                <a:cs typeface="Calibri" charset="0"/>
              </a:rPr>
              <a:t>against</a:t>
            </a:r>
            <a:r>
              <a:rPr lang="de-DE" sz="1400" b="1" kern="1200" dirty="0">
                <a:solidFill>
                  <a:srgbClr val="095A65"/>
                </a:solidFill>
                <a:latin typeface="Calibri" charset="0"/>
                <a:ea typeface="Calibri" charset="0"/>
                <a:cs typeface="Calibri" charset="0"/>
              </a:rPr>
              <a:t> </a:t>
            </a:r>
            <a:r>
              <a:rPr lang="de-DE" sz="1400" b="1" kern="1200" dirty="0" err="1">
                <a:solidFill>
                  <a:srgbClr val="095A65"/>
                </a:solidFill>
                <a:latin typeface="Calibri" charset="0"/>
                <a:ea typeface="Calibri" charset="0"/>
                <a:cs typeface="Calibri" charset="0"/>
              </a:rPr>
              <a:t>financial</a:t>
            </a:r>
            <a:r>
              <a:rPr lang="de-DE" sz="1400" b="1" kern="1200" dirty="0">
                <a:solidFill>
                  <a:srgbClr val="095A65"/>
                </a:solidFill>
                <a:latin typeface="Calibri" charset="0"/>
                <a:ea typeface="Calibri" charset="0"/>
                <a:cs typeface="Calibri" charset="0"/>
              </a:rPr>
              <a:t> </a:t>
            </a:r>
            <a:r>
              <a:rPr lang="de-DE" sz="1400" b="1" kern="1200" dirty="0" err="1">
                <a:solidFill>
                  <a:srgbClr val="095A65"/>
                </a:solidFill>
                <a:latin typeface="Calibri" charset="0"/>
                <a:ea typeface="Calibri" charset="0"/>
                <a:cs typeface="Calibri" charset="0"/>
              </a:rPr>
              <a:t>risks</a:t>
            </a:r>
            <a:endParaRPr lang="de-DE" sz="1400" b="1" kern="1200" dirty="0">
              <a:solidFill>
                <a:srgbClr val="095A65"/>
              </a:solidFill>
              <a:latin typeface="Calibri" charset="0"/>
              <a:ea typeface="Calibri" charset="0"/>
              <a:cs typeface="Calibri" charset="0"/>
            </a:endParaRPr>
          </a:p>
        </p:txBody>
      </p:sp>
      <p:sp>
        <p:nvSpPr>
          <p:cNvPr id="22" name="Oval 10"/>
          <p:cNvSpPr/>
          <p:nvPr/>
        </p:nvSpPr>
        <p:spPr>
          <a:xfrm>
            <a:off x="6877982" y="3393060"/>
            <a:ext cx="655076" cy="1606379"/>
          </a:xfrm>
          <a:prstGeom prst="rect">
            <a:avLst/>
          </a:prstGeom>
          <a:noFill/>
          <a:ln>
            <a:noFill/>
          </a:ln>
        </p:spPr>
        <p:style>
          <a:lnRef idx="0">
            <a:scrgbClr r="0" g="0" b="0"/>
          </a:lnRef>
          <a:fillRef idx="0">
            <a:scrgbClr r="0" g="0" b="0"/>
          </a:fillRef>
          <a:effectRef idx="0">
            <a:scrgbClr r="0" g="0" b="0"/>
          </a:effectRef>
          <a:fontRef idx="minor">
            <a:schemeClr val="tx1"/>
          </a:fontRef>
        </p:style>
        <p:txBody>
          <a:bodyPr spcFirstLastPara="0" vert="horz" wrap="square" lIns="20320" tIns="20320" rIns="20320" bIns="20320" numCol="1" spcCol="1270" anchor="ctr" anchorCtr="0">
            <a:noAutofit/>
          </a:bodyPr>
          <a:lstStyle/>
          <a:p>
            <a:pPr lvl="0" defTabSz="711200">
              <a:lnSpc>
                <a:spcPts val="1400"/>
              </a:lnSpc>
              <a:spcBef>
                <a:spcPct val="0"/>
              </a:spcBef>
              <a:spcAft>
                <a:spcPct val="35000"/>
              </a:spcAft>
            </a:pPr>
            <a:r>
              <a:rPr lang="de-DE" sz="1400" b="1" kern="1200" dirty="0">
                <a:solidFill>
                  <a:srgbClr val="095A65"/>
                </a:solidFill>
                <a:latin typeface="Calibri" charset="0"/>
                <a:ea typeface="Calibri" charset="0"/>
                <a:cs typeface="Calibri" charset="0"/>
              </a:rPr>
              <a:t>Range </a:t>
            </a:r>
            <a:r>
              <a:rPr lang="de-DE" sz="1400" b="1" kern="1200" dirty="0" err="1">
                <a:solidFill>
                  <a:srgbClr val="095A65"/>
                </a:solidFill>
                <a:latin typeface="Calibri" charset="0"/>
                <a:ea typeface="Calibri" charset="0"/>
                <a:cs typeface="Calibri" charset="0"/>
              </a:rPr>
              <a:t>of</a:t>
            </a:r>
            <a:r>
              <a:rPr lang="de-DE" sz="1400" b="1" kern="1200" dirty="0">
                <a:solidFill>
                  <a:srgbClr val="095A65"/>
                </a:solidFill>
                <a:latin typeface="Calibri" charset="0"/>
                <a:ea typeface="Calibri" charset="0"/>
                <a:cs typeface="Calibri" charset="0"/>
              </a:rPr>
              <a:t> </a:t>
            </a:r>
            <a:r>
              <a:rPr lang="de-DE" sz="1400" b="1" kern="1200" dirty="0" err="1">
                <a:solidFill>
                  <a:srgbClr val="095A65"/>
                </a:solidFill>
                <a:latin typeface="Calibri" charset="0"/>
                <a:ea typeface="Calibri" charset="0"/>
                <a:cs typeface="Calibri" charset="0"/>
              </a:rPr>
              <a:t>Health</a:t>
            </a:r>
            <a:r>
              <a:rPr lang="de-DE" sz="1400" b="1" kern="1200" dirty="0">
                <a:solidFill>
                  <a:srgbClr val="095A65"/>
                </a:solidFill>
                <a:latin typeface="Calibri" charset="0"/>
                <a:ea typeface="Calibri" charset="0"/>
                <a:cs typeface="Calibri" charset="0"/>
              </a:rPr>
              <a:t> Services</a:t>
            </a:r>
          </a:p>
        </p:txBody>
      </p:sp>
      <p:sp>
        <p:nvSpPr>
          <p:cNvPr id="20" name="Oval 12"/>
          <p:cNvSpPr/>
          <p:nvPr/>
        </p:nvSpPr>
        <p:spPr>
          <a:xfrm>
            <a:off x="8044249" y="5256217"/>
            <a:ext cx="1581665" cy="790571"/>
          </a:xfrm>
          <a:prstGeom prst="rect">
            <a:avLst/>
          </a:prstGeom>
          <a:noFill/>
          <a:ln>
            <a:noFill/>
          </a:ln>
        </p:spPr>
        <p:style>
          <a:lnRef idx="0">
            <a:scrgbClr r="0" g="0" b="0"/>
          </a:lnRef>
          <a:fillRef idx="0">
            <a:scrgbClr r="0" g="0" b="0"/>
          </a:fillRef>
          <a:effectRef idx="0">
            <a:scrgbClr r="0" g="0" b="0"/>
          </a:effectRef>
          <a:fontRef idx="minor">
            <a:schemeClr val="tx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de-DE" sz="1400" b="1" kern="1200" dirty="0">
                <a:solidFill>
                  <a:srgbClr val="095A65"/>
                </a:solidFill>
                <a:latin typeface="Calibri" charset="0"/>
                <a:ea typeface="Calibri" charset="0"/>
                <a:cs typeface="Calibri" charset="0"/>
              </a:rPr>
              <a:t>Quality </a:t>
            </a:r>
            <a:r>
              <a:rPr lang="de-DE" sz="1400" b="1" kern="1200" dirty="0" err="1">
                <a:solidFill>
                  <a:srgbClr val="095A65"/>
                </a:solidFill>
                <a:latin typeface="Calibri" charset="0"/>
                <a:ea typeface="Calibri" charset="0"/>
                <a:cs typeface="Calibri" charset="0"/>
              </a:rPr>
              <a:t>of</a:t>
            </a:r>
            <a:r>
              <a:rPr lang="de-DE" sz="1400" b="1" kern="1200" dirty="0">
                <a:solidFill>
                  <a:srgbClr val="095A65"/>
                </a:solidFill>
                <a:latin typeface="Calibri" charset="0"/>
                <a:ea typeface="Calibri" charset="0"/>
                <a:cs typeface="Calibri" charset="0"/>
              </a:rPr>
              <a:t> </a:t>
            </a:r>
            <a:r>
              <a:rPr lang="de-DE" sz="1400" b="1" kern="1200" dirty="0" err="1">
                <a:solidFill>
                  <a:srgbClr val="095A65"/>
                </a:solidFill>
                <a:latin typeface="Calibri" charset="0"/>
                <a:ea typeface="Calibri" charset="0"/>
                <a:cs typeface="Calibri" charset="0"/>
              </a:rPr>
              <a:t>Health</a:t>
            </a:r>
            <a:r>
              <a:rPr lang="de-DE" sz="1400" b="1" kern="1200" dirty="0">
                <a:solidFill>
                  <a:srgbClr val="095A65"/>
                </a:solidFill>
                <a:latin typeface="Calibri" charset="0"/>
                <a:ea typeface="Calibri" charset="0"/>
                <a:cs typeface="Calibri" charset="0"/>
              </a:rPr>
              <a:t> Services</a:t>
            </a:r>
          </a:p>
        </p:txBody>
      </p:sp>
      <p:sp>
        <p:nvSpPr>
          <p:cNvPr id="31" name="Textfeld 30"/>
          <p:cNvSpPr txBox="1"/>
          <p:nvPr/>
        </p:nvSpPr>
        <p:spPr>
          <a:xfrm>
            <a:off x="7687751" y="3871950"/>
            <a:ext cx="2158584" cy="646331"/>
          </a:xfrm>
          <a:prstGeom prst="rect">
            <a:avLst/>
          </a:prstGeom>
          <a:noFill/>
        </p:spPr>
        <p:txBody>
          <a:bodyPr wrap="square" rtlCol="0">
            <a:spAutoFit/>
          </a:bodyPr>
          <a:lstStyle/>
          <a:p>
            <a:pPr algn="ctr"/>
            <a:r>
              <a:rPr lang="en-GB" sz="3600" b="1" dirty="0">
                <a:solidFill>
                  <a:srgbClr val="095A65"/>
                </a:solidFill>
                <a:latin typeface="Calibri" charset="0"/>
                <a:ea typeface="Calibri" charset="0"/>
                <a:cs typeface="Calibri" charset="0"/>
              </a:rPr>
              <a:t>UHC</a:t>
            </a:r>
          </a:p>
        </p:txBody>
      </p:sp>
      <p:sp>
        <p:nvSpPr>
          <p:cNvPr id="46" name="Rechteck 45"/>
          <p:cNvSpPr/>
          <p:nvPr/>
        </p:nvSpPr>
        <p:spPr>
          <a:xfrm flipV="1">
            <a:off x="0" y="0"/>
            <a:ext cx="12192000" cy="1514007"/>
          </a:xfrm>
          <a:prstGeom prst="rect">
            <a:avLst/>
          </a:prstGeom>
          <a:solidFill>
            <a:srgbClr val="095A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p:cNvSpPr txBox="1"/>
          <p:nvPr/>
        </p:nvSpPr>
        <p:spPr>
          <a:xfrm>
            <a:off x="471626" y="118355"/>
            <a:ext cx="11234738" cy="1200329"/>
          </a:xfrm>
          <a:prstGeom prst="rect">
            <a:avLst/>
          </a:prstGeom>
          <a:noFill/>
        </p:spPr>
        <p:txBody>
          <a:bodyPr wrap="square" rtlCol="0">
            <a:spAutoFit/>
          </a:bodyPr>
          <a:lstStyle/>
          <a:p>
            <a:pPr algn="ctr"/>
            <a:r>
              <a:rPr lang="en-GB" sz="3600" dirty="0">
                <a:solidFill>
                  <a:schemeClr val="bg1"/>
                </a:solidFill>
                <a:latin typeface="Calibri Light" panose="020F0302020204030204" pitchFamily="34" charset="0"/>
                <a:ea typeface="Calibri" charset="0"/>
                <a:cs typeface="Calibri Light" panose="020F0302020204030204" pitchFamily="34" charset="0"/>
              </a:rPr>
              <a:t>Universal Health Coverage – a SDG 3 target </a:t>
            </a:r>
          </a:p>
          <a:p>
            <a:pPr algn="ctr"/>
            <a:r>
              <a:rPr lang="en-GB" sz="3600" dirty="0">
                <a:solidFill>
                  <a:schemeClr val="bg1"/>
                </a:solidFill>
                <a:latin typeface="Calibri Light" panose="020F0302020204030204" pitchFamily="34" charset="0"/>
                <a:ea typeface="Calibri" charset="0"/>
                <a:cs typeface="Calibri Light" panose="020F0302020204030204" pitchFamily="34" charset="0"/>
              </a:rPr>
              <a:t>and systemic approach to health</a:t>
            </a:r>
          </a:p>
        </p:txBody>
      </p:sp>
    </p:spTree>
    <p:extLst>
      <p:ext uri="{BB962C8B-B14F-4D97-AF65-F5344CB8AC3E}">
        <p14:creationId xmlns:p14="http://schemas.microsoft.com/office/powerpoint/2010/main" val="3944771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fld id="{DCD9F9BF-D269-4020-816F-460E917B7A74}" type="datetime1">
              <a:rPr lang="en-GB" noProof="0" smtClean="0"/>
              <a:t>15/08/2019</a:t>
            </a:fld>
            <a:endParaRPr lang="en-GB" noProof="0"/>
          </a:p>
        </p:txBody>
      </p:sp>
      <p:sp>
        <p:nvSpPr>
          <p:cNvPr id="5" name="Fußzeilenplatzhalter 4"/>
          <p:cNvSpPr>
            <a:spLocks noGrp="1"/>
          </p:cNvSpPr>
          <p:nvPr>
            <p:ph type="ftr" sz="quarter" idx="15"/>
          </p:nvPr>
        </p:nvSpPr>
        <p:spPr>
          <a:xfrm>
            <a:off x="1392992" y="6580588"/>
            <a:ext cx="3928516" cy="277412"/>
          </a:xfrm>
        </p:spPr>
        <p:txBody>
          <a:bodyPr/>
          <a:lstStyle/>
          <a:p>
            <a:r>
              <a:rPr lang="en-GB"/>
              <a:t>A global good for Universal Health Coverage (UHC) </a:t>
            </a:r>
            <a:endParaRPr lang="en-GB" dirty="0"/>
          </a:p>
        </p:txBody>
      </p:sp>
      <p:sp>
        <p:nvSpPr>
          <p:cNvPr id="6" name="Foliennummernplatzhalter 5"/>
          <p:cNvSpPr>
            <a:spLocks noGrp="1"/>
          </p:cNvSpPr>
          <p:nvPr>
            <p:ph type="sldNum" sz="quarter" idx="16"/>
          </p:nvPr>
        </p:nvSpPr>
        <p:spPr/>
        <p:txBody>
          <a:bodyPr/>
          <a:lstStyle/>
          <a:p>
            <a:fld id="{A74CE0EA-F3B5-4684-BA10-C594598FDB9C}" type="slidenum">
              <a:rPr lang="en-GB" noProof="0" smtClean="0"/>
              <a:pPr/>
              <a:t>40</a:t>
            </a:fld>
            <a:endParaRPr lang="en-GB" noProof="0"/>
          </a:p>
        </p:txBody>
      </p:sp>
      <p:pic>
        <p:nvPicPr>
          <p:cNvPr id="9" name="Bild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8381" y="511025"/>
            <a:ext cx="1519886" cy="508306"/>
          </a:xfrm>
          <a:prstGeom prst="rect">
            <a:avLst/>
          </a:prstGeom>
        </p:spPr>
      </p:pic>
      <p:pic>
        <p:nvPicPr>
          <p:cNvPr id="10"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9524" y="445708"/>
            <a:ext cx="532543" cy="532543"/>
          </a:xfrm>
          <a:prstGeom prst="rect">
            <a:avLst/>
          </a:prstGeom>
        </p:spPr>
      </p:pic>
      <p:sp>
        <p:nvSpPr>
          <p:cNvPr id="19" name="Textfeld 18"/>
          <p:cNvSpPr txBox="1"/>
          <p:nvPr/>
        </p:nvSpPr>
        <p:spPr>
          <a:xfrm>
            <a:off x="479425" y="1146980"/>
            <a:ext cx="11199019" cy="1200329"/>
          </a:xfrm>
          <a:prstGeom prst="rect">
            <a:avLst/>
          </a:prstGeom>
          <a:noFill/>
        </p:spPr>
        <p:txBody>
          <a:bodyPr wrap="square" rtlCol="0">
            <a:spAutoFit/>
          </a:bodyPr>
          <a:lstStyle/>
          <a:p>
            <a:pPr algn="ctr"/>
            <a:r>
              <a:rPr lang="de-DE" sz="3600" dirty="0">
                <a:solidFill>
                  <a:srgbClr val="095A65"/>
                </a:solidFill>
                <a:latin typeface="Calibri" charset="0"/>
                <a:ea typeface="Calibri" charset="0"/>
                <a:cs typeface="Calibri" charset="0"/>
              </a:rPr>
              <a:t>Implementation </a:t>
            </a:r>
            <a:r>
              <a:rPr lang="de-DE" sz="3600" dirty="0" err="1">
                <a:solidFill>
                  <a:srgbClr val="095A65"/>
                </a:solidFill>
                <a:latin typeface="Calibri" charset="0"/>
                <a:ea typeface="Calibri" charset="0"/>
                <a:cs typeface="Calibri" charset="0"/>
              </a:rPr>
              <a:t>Challenges</a:t>
            </a:r>
            <a:r>
              <a:rPr lang="de-DE" sz="3600" dirty="0">
                <a:solidFill>
                  <a:srgbClr val="095A65"/>
                </a:solidFill>
                <a:latin typeface="Calibri" charset="0"/>
                <a:ea typeface="Calibri" charset="0"/>
                <a:cs typeface="Calibri" charset="0"/>
              </a:rPr>
              <a:t/>
            </a:r>
            <a:br>
              <a:rPr lang="de-DE" sz="3600" dirty="0">
                <a:solidFill>
                  <a:srgbClr val="095A65"/>
                </a:solidFill>
                <a:latin typeface="Calibri" charset="0"/>
                <a:ea typeface="Calibri" charset="0"/>
                <a:cs typeface="Calibri" charset="0"/>
              </a:rPr>
            </a:br>
            <a:r>
              <a:rPr lang="en-US" dirty="0">
                <a:solidFill>
                  <a:srgbClr val="095A65"/>
                </a:solidFill>
                <a:latin typeface="Calibri" charset="0"/>
                <a:ea typeface="Calibri" charset="0"/>
                <a:cs typeface="Calibri" charset="0"/>
              </a:rPr>
              <a:t>Tanzania II</a:t>
            </a:r>
            <a:endParaRPr lang="de-DE" dirty="0">
              <a:solidFill>
                <a:srgbClr val="095A65"/>
              </a:solidFill>
              <a:latin typeface="Calibri" charset="0"/>
              <a:ea typeface="Calibri" charset="0"/>
              <a:cs typeface="Calibri" charset="0"/>
            </a:endParaRPr>
          </a:p>
          <a:p>
            <a:pPr algn="ctr"/>
            <a:endParaRPr lang="en-GB" dirty="0">
              <a:solidFill>
                <a:srgbClr val="095A65"/>
              </a:solidFill>
              <a:latin typeface="Calibri" charset="0"/>
              <a:ea typeface="Calibri" charset="0"/>
              <a:cs typeface="Calibri" charset="0"/>
            </a:endParaRPr>
          </a:p>
        </p:txBody>
      </p:sp>
      <p:sp>
        <p:nvSpPr>
          <p:cNvPr id="7" name="Rechteck 6"/>
          <p:cNvSpPr/>
          <p:nvPr/>
        </p:nvSpPr>
        <p:spPr>
          <a:xfrm>
            <a:off x="381454" y="2853338"/>
            <a:ext cx="5491163" cy="2800767"/>
          </a:xfrm>
          <a:prstGeom prst="rect">
            <a:avLst/>
          </a:prstGeom>
        </p:spPr>
        <p:txBody>
          <a:bodyPr wrap="square">
            <a:spAutoFit/>
          </a:bodyPr>
          <a:lstStyle/>
          <a:p>
            <a:pPr marL="285750" indent="-285750">
              <a:buFont typeface="Wingdings" charset="2"/>
              <a:buChar char="§"/>
            </a:pPr>
            <a:r>
              <a:rPr lang="en-US" sz="1600" dirty="0">
                <a:solidFill>
                  <a:srgbClr val="095A65"/>
                </a:solidFill>
                <a:latin typeface="Calibri" panose="020F0502020204030204" pitchFamily="34" charset="0"/>
                <a:ea typeface="Calibri Light" charset="0"/>
                <a:cs typeface="Calibri" panose="020F0502020204030204" pitchFamily="34" charset="0"/>
              </a:rPr>
              <a:t>Improving usage of the system – Delays in data entry or incomplete data entry still happens. A number of new features have been developed and added to monitor and cut down inefficiencies in processing but delay/incompleteness still exists. At times claims settled outside of the system or payment collected mismatches what is in the system due to delays in entry </a:t>
            </a:r>
          </a:p>
          <a:p>
            <a:pPr marL="285750" indent="-285750">
              <a:buFont typeface="Wingdings" charset="2"/>
              <a:buChar char="§"/>
            </a:pPr>
            <a:r>
              <a:rPr lang="en-US" sz="1600" dirty="0">
                <a:solidFill>
                  <a:srgbClr val="095A65"/>
                </a:solidFill>
                <a:latin typeface="Calibri" panose="020F0502020204030204" pitchFamily="34" charset="0"/>
                <a:ea typeface="Calibri Light" charset="0"/>
                <a:cs typeface="Calibri" panose="020F0502020204030204" pitchFamily="34" charset="0"/>
              </a:rPr>
              <a:t>Matching the speed of software development with field requirements</a:t>
            </a:r>
          </a:p>
          <a:p>
            <a:pPr marL="285750" indent="-285750">
              <a:buFont typeface="Wingdings" charset="2"/>
              <a:buChar char="§"/>
            </a:pPr>
            <a:r>
              <a:rPr lang="en-US" sz="1600" dirty="0">
                <a:solidFill>
                  <a:srgbClr val="095A65"/>
                </a:solidFill>
                <a:latin typeface="Calibri" panose="020F0502020204030204" pitchFamily="34" charset="0"/>
                <a:ea typeface="Calibri Light" charset="0"/>
                <a:cs typeface="Calibri" panose="020F0502020204030204" pitchFamily="34" charset="0"/>
              </a:rPr>
              <a:t>Management of offline and mobile phone applications (versioning and synchronization of data) when scaling up</a:t>
            </a:r>
          </a:p>
        </p:txBody>
      </p:sp>
      <p:sp>
        <p:nvSpPr>
          <p:cNvPr id="11" name="Rechteck 10"/>
          <p:cNvSpPr/>
          <p:nvPr/>
        </p:nvSpPr>
        <p:spPr>
          <a:xfrm>
            <a:off x="1423806" y="2162172"/>
            <a:ext cx="3418018" cy="494675"/>
          </a:xfrm>
          <a:prstGeom prst="rect">
            <a:avLst/>
          </a:prstGeom>
          <a:solidFill>
            <a:srgbClr val="095A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Content Placeholder 10"/>
          <p:cNvSpPr txBox="1">
            <a:spLocks/>
          </p:cNvSpPr>
          <p:nvPr/>
        </p:nvSpPr>
        <p:spPr>
          <a:xfrm>
            <a:off x="1423807" y="2211853"/>
            <a:ext cx="3403025" cy="395313"/>
          </a:xfrm>
          <a:prstGeom prst="rect">
            <a:avLst/>
          </a:prstGeom>
          <a:noFill/>
        </p:spPr>
        <p:txBody>
          <a:bodyPr/>
          <a:lst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de-DE" sz="1800" dirty="0">
                <a:solidFill>
                  <a:schemeClr val="bg1"/>
                </a:solidFill>
                <a:latin typeface="Calibri Light" charset="0"/>
                <a:ea typeface="Calibri Light" charset="0"/>
                <a:cs typeface="Calibri Light" charset="0"/>
              </a:rPr>
              <a:t>Challenge</a:t>
            </a:r>
          </a:p>
          <a:p>
            <a:endParaRPr lang="en-US" sz="1800" dirty="0">
              <a:solidFill>
                <a:schemeClr val="bg1"/>
              </a:solidFill>
            </a:endParaRPr>
          </a:p>
          <a:p>
            <a:pPr marL="285750" indent="-285750">
              <a:buFont typeface="Arial" panose="020B0604020202020204" pitchFamily="34" charset="0"/>
              <a:buChar char="•"/>
            </a:pPr>
            <a:endParaRPr lang="en-US" sz="1800" b="1" dirty="0">
              <a:solidFill>
                <a:schemeClr val="bg1"/>
              </a:solidFill>
            </a:endParaRPr>
          </a:p>
        </p:txBody>
      </p:sp>
      <p:sp>
        <p:nvSpPr>
          <p:cNvPr id="13" name="Rechteck 12"/>
          <p:cNvSpPr/>
          <p:nvPr/>
        </p:nvSpPr>
        <p:spPr>
          <a:xfrm>
            <a:off x="7422371" y="2162171"/>
            <a:ext cx="3418018" cy="494676"/>
          </a:xfrm>
          <a:prstGeom prst="rect">
            <a:avLst/>
          </a:prstGeom>
          <a:solidFill>
            <a:srgbClr val="095A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Content Placeholder 10"/>
          <p:cNvSpPr txBox="1">
            <a:spLocks/>
          </p:cNvSpPr>
          <p:nvPr/>
        </p:nvSpPr>
        <p:spPr>
          <a:xfrm>
            <a:off x="7407381" y="2211853"/>
            <a:ext cx="3403025" cy="395313"/>
          </a:xfrm>
          <a:prstGeom prst="rect">
            <a:avLst/>
          </a:prstGeom>
          <a:noFill/>
        </p:spPr>
        <p:txBody>
          <a:bodyPr/>
          <a:lst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de-DE" sz="1800" dirty="0">
                <a:solidFill>
                  <a:schemeClr val="bg1"/>
                </a:solidFill>
                <a:latin typeface="Calibri Light" charset="0"/>
                <a:ea typeface="Calibri Light" charset="0"/>
                <a:cs typeface="Calibri Light" charset="0"/>
              </a:rPr>
              <a:t>Solution</a:t>
            </a:r>
          </a:p>
          <a:p>
            <a:endParaRPr lang="en-US" sz="1800" dirty="0">
              <a:solidFill>
                <a:schemeClr val="bg1"/>
              </a:solidFill>
            </a:endParaRPr>
          </a:p>
          <a:p>
            <a:pPr marL="285750" indent="-285750">
              <a:buFont typeface="Arial" panose="020B0604020202020204" pitchFamily="34" charset="0"/>
              <a:buChar char="•"/>
            </a:pPr>
            <a:endParaRPr lang="en-US" sz="1800" b="1" dirty="0">
              <a:solidFill>
                <a:schemeClr val="bg1"/>
              </a:solidFill>
            </a:endParaRPr>
          </a:p>
        </p:txBody>
      </p:sp>
      <p:sp>
        <p:nvSpPr>
          <p:cNvPr id="2" name="Textfeld 1"/>
          <p:cNvSpPr txBox="1"/>
          <p:nvPr/>
        </p:nvSpPr>
        <p:spPr>
          <a:xfrm>
            <a:off x="6388524" y="2864225"/>
            <a:ext cx="5357161" cy="3539430"/>
          </a:xfrm>
          <a:prstGeom prst="rect">
            <a:avLst/>
          </a:prstGeom>
          <a:noFill/>
        </p:spPr>
        <p:txBody>
          <a:bodyPr wrap="square" rtlCol="0">
            <a:spAutoFit/>
          </a:bodyPr>
          <a:lstStyle/>
          <a:p>
            <a:pPr marL="285750" indent="-285750">
              <a:buFont typeface="Wingdings" charset="2"/>
              <a:buChar char="§"/>
            </a:pPr>
            <a:r>
              <a:rPr lang="en-US" sz="1600" dirty="0">
                <a:solidFill>
                  <a:srgbClr val="095A65"/>
                </a:solidFill>
                <a:latin typeface="Calibri" panose="020F0502020204030204" pitchFamily="34" charset="0"/>
                <a:ea typeface="Calibri Light" charset="0"/>
                <a:cs typeface="Calibri" panose="020F0502020204030204" pitchFamily="34" charset="0"/>
              </a:rPr>
              <a:t>Create (non financial) incentives to improve data entry,          for </a:t>
            </a:r>
            <a:r>
              <a:rPr lang="en-US" sz="1600" dirty="0" err="1">
                <a:solidFill>
                  <a:srgbClr val="095A65"/>
                </a:solidFill>
                <a:latin typeface="Calibri" panose="020F0502020204030204" pitchFamily="34" charset="0"/>
                <a:ea typeface="Calibri Light" charset="0"/>
                <a:cs typeface="Calibri" panose="020F0502020204030204" pitchFamily="34" charset="0"/>
              </a:rPr>
              <a:t>eg.</a:t>
            </a:r>
            <a:endParaRPr lang="en-US" sz="1600" dirty="0">
              <a:solidFill>
                <a:srgbClr val="095A65"/>
              </a:solidFill>
              <a:latin typeface="Calibri" panose="020F0502020204030204" pitchFamily="34" charset="0"/>
              <a:ea typeface="Calibri Light" charset="0"/>
              <a:cs typeface="Calibri" panose="020F0502020204030204" pitchFamily="34" charset="0"/>
            </a:endParaRPr>
          </a:p>
          <a:p>
            <a:pPr marL="285750" indent="-285750">
              <a:buFont typeface="Wingdings" charset="2"/>
              <a:buChar char="§"/>
            </a:pPr>
            <a:r>
              <a:rPr lang="en-US" sz="1600" dirty="0">
                <a:solidFill>
                  <a:srgbClr val="095A65"/>
                </a:solidFill>
                <a:latin typeface="Calibri" panose="020F0502020204030204" pitchFamily="34" charset="0"/>
                <a:ea typeface="Calibri Light" charset="0"/>
                <a:cs typeface="Calibri" panose="020F0502020204030204" pitchFamily="34" charset="0"/>
              </a:rPr>
              <a:t>Use provider payment arrangements to encourage better claims submission rates (i.e. payment dependent on claims submission within time frame)</a:t>
            </a:r>
          </a:p>
          <a:p>
            <a:pPr marL="285750" indent="-285750">
              <a:buFont typeface="Wingdings" charset="2"/>
              <a:buChar char="§"/>
            </a:pPr>
            <a:r>
              <a:rPr lang="en-US" sz="1600" dirty="0">
                <a:solidFill>
                  <a:srgbClr val="095A65"/>
                </a:solidFill>
                <a:latin typeface="Calibri" panose="020F0502020204030204" pitchFamily="34" charset="0"/>
                <a:ea typeface="Calibri Light" charset="0"/>
                <a:cs typeface="Calibri" panose="020F0502020204030204" pitchFamily="34" charset="0"/>
              </a:rPr>
              <a:t>Involve more stakeholders to use insurance data – </a:t>
            </a:r>
            <a:r>
              <a:rPr lang="en-US" sz="1600" dirty="0" err="1">
                <a:solidFill>
                  <a:srgbClr val="095A65"/>
                </a:solidFill>
                <a:latin typeface="Calibri" panose="020F0502020204030204" pitchFamily="34" charset="0"/>
                <a:ea typeface="Calibri Light" charset="0"/>
                <a:cs typeface="Calibri" panose="020F0502020204030204" pitchFamily="34" charset="0"/>
              </a:rPr>
              <a:t>eg</a:t>
            </a:r>
            <a:r>
              <a:rPr lang="en-US" sz="1600" dirty="0">
                <a:solidFill>
                  <a:srgbClr val="095A65"/>
                </a:solidFill>
                <a:latin typeface="Calibri" panose="020F0502020204030204" pitchFamily="34" charset="0"/>
                <a:ea typeface="Calibri Light" charset="0"/>
                <a:cs typeface="Calibri" panose="020F0502020204030204" pitchFamily="34" charset="0"/>
              </a:rPr>
              <a:t>. Health ministry stakeholders demanding regular statistics of claims paid to their facilities pressuring schemes to ensure timely claim pay outs</a:t>
            </a:r>
          </a:p>
          <a:p>
            <a:pPr marL="285750" indent="-285750">
              <a:buFont typeface="Wingdings" charset="2"/>
              <a:buChar char="§"/>
            </a:pPr>
            <a:r>
              <a:rPr lang="en-US" sz="1600" dirty="0">
                <a:solidFill>
                  <a:srgbClr val="095A65"/>
                </a:solidFill>
                <a:latin typeface="Calibri" panose="020F0502020204030204" pitchFamily="34" charset="0"/>
                <a:ea typeface="Calibri Light" charset="0"/>
                <a:cs typeface="Calibri" panose="020F0502020204030204" pitchFamily="34" charset="0"/>
              </a:rPr>
              <a:t>More emphasis on indicators like claims turn around time, enrolment processing time, etc.</a:t>
            </a:r>
          </a:p>
          <a:p>
            <a:pPr marL="285750" indent="-285750">
              <a:buFont typeface="Wingdings" charset="2"/>
              <a:buChar char="§"/>
            </a:pPr>
            <a:r>
              <a:rPr lang="en-US" sz="1600" dirty="0">
                <a:solidFill>
                  <a:srgbClr val="095A65"/>
                </a:solidFill>
                <a:latin typeface="Calibri" panose="020F0502020204030204" pitchFamily="34" charset="0"/>
                <a:ea typeface="Calibri Light" charset="0"/>
                <a:cs typeface="Calibri" panose="020F0502020204030204" pitchFamily="34" charset="0"/>
              </a:rPr>
              <a:t>Create more channels to report performance to              insured clients </a:t>
            </a:r>
          </a:p>
          <a:p>
            <a:pPr marL="285750" indent="-285750">
              <a:buFont typeface="Arial" panose="020B0604020202020204" pitchFamily="34" charset="0"/>
              <a:buChar char="•"/>
            </a:pPr>
            <a:endParaRPr lang="en-US" sz="1600" dirty="0">
              <a:solidFill>
                <a:srgbClr val="095A65"/>
              </a:solidFill>
              <a:ea typeface="Calibri Light" charset="0"/>
              <a:cs typeface="Calibri Light" charset="0"/>
            </a:endParaRPr>
          </a:p>
        </p:txBody>
      </p:sp>
      <p:sp>
        <p:nvSpPr>
          <p:cNvPr id="15" name="Textfeld 14"/>
          <p:cNvSpPr txBox="1"/>
          <p:nvPr/>
        </p:nvSpPr>
        <p:spPr>
          <a:xfrm>
            <a:off x="9399525" y="468484"/>
            <a:ext cx="2306840" cy="593388"/>
          </a:xfrm>
          <a:prstGeom prst="rect">
            <a:avLst/>
          </a:prstGeom>
          <a:solidFill>
            <a:schemeClr val="bg1"/>
          </a:solidFill>
        </p:spPr>
        <p:txBody>
          <a:bodyPr wrap="square" rtlCol="0">
            <a:spAutoFit/>
          </a:bodyPr>
          <a:lstStyle/>
          <a:p>
            <a:endParaRPr lang="de-DE" dirty="0"/>
          </a:p>
        </p:txBody>
      </p:sp>
    </p:spTree>
    <p:extLst>
      <p:ext uri="{BB962C8B-B14F-4D97-AF65-F5344CB8AC3E}">
        <p14:creationId xmlns:p14="http://schemas.microsoft.com/office/powerpoint/2010/main" val="8829989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fld id="{DCD9F9BF-D269-4020-816F-460E917B7A74}" type="datetime1">
              <a:rPr lang="en-GB" noProof="0" smtClean="0"/>
              <a:t>15/08/2019</a:t>
            </a:fld>
            <a:endParaRPr lang="en-GB" noProof="0"/>
          </a:p>
        </p:txBody>
      </p:sp>
      <p:sp>
        <p:nvSpPr>
          <p:cNvPr id="5" name="Fußzeilenplatzhalter 4"/>
          <p:cNvSpPr>
            <a:spLocks noGrp="1"/>
          </p:cNvSpPr>
          <p:nvPr>
            <p:ph type="ftr" sz="quarter" idx="15"/>
          </p:nvPr>
        </p:nvSpPr>
        <p:spPr>
          <a:xfrm>
            <a:off x="1392992" y="6580588"/>
            <a:ext cx="3928516" cy="277412"/>
          </a:xfrm>
        </p:spPr>
        <p:txBody>
          <a:bodyPr/>
          <a:lstStyle/>
          <a:p>
            <a:r>
              <a:rPr lang="en-GB" dirty="0"/>
              <a:t>A global good for Universal Health Coverage (UHC) </a:t>
            </a:r>
          </a:p>
        </p:txBody>
      </p:sp>
      <p:sp>
        <p:nvSpPr>
          <p:cNvPr id="6" name="Foliennummernplatzhalter 5"/>
          <p:cNvSpPr>
            <a:spLocks noGrp="1"/>
          </p:cNvSpPr>
          <p:nvPr>
            <p:ph type="sldNum" sz="quarter" idx="16"/>
          </p:nvPr>
        </p:nvSpPr>
        <p:spPr/>
        <p:txBody>
          <a:bodyPr/>
          <a:lstStyle/>
          <a:p>
            <a:fld id="{A74CE0EA-F3B5-4684-BA10-C594598FDB9C}" type="slidenum">
              <a:rPr lang="en-GB" noProof="0" smtClean="0"/>
              <a:pPr/>
              <a:t>41</a:t>
            </a:fld>
            <a:endParaRPr lang="en-GB" noProof="0"/>
          </a:p>
        </p:txBody>
      </p:sp>
      <p:pic>
        <p:nvPicPr>
          <p:cNvPr id="9" name="Bild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8381" y="511025"/>
            <a:ext cx="1519886" cy="508306"/>
          </a:xfrm>
          <a:prstGeom prst="rect">
            <a:avLst/>
          </a:prstGeom>
        </p:spPr>
      </p:pic>
      <p:pic>
        <p:nvPicPr>
          <p:cNvPr id="10"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9524" y="445708"/>
            <a:ext cx="532543" cy="532543"/>
          </a:xfrm>
          <a:prstGeom prst="rect">
            <a:avLst/>
          </a:prstGeom>
        </p:spPr>
      </p:pic>
      <p:sp>
        <p:nvSpPr>
          <p:cNvPr id="19" name="Textfeld 18"/>
          <p:cNvSpPr txBox="1"/>
          <p:nvPr/>
        </p:nvSpPr>
        <p:spPr>
          <a:xfrm>
            <a:off x="479425" y="1160233"/>
            <a:ext cx="11199019" cy="1477328"/>
          </a:xfrm>
          <a:prstGeom prst="rect">
            <a:avLst/>
          </a:prstGeom>
          <a:noFill/>
        </p:spPr>
        <p:txBody>
          <a:bodyPr wrap="square" rtlCol="0">
            <a:spAutoFit/>
          </a:bodyPr>
          <a:lstStyle/>
          <a:p>
            <a:pPr algn="ctr"/>
            <a:r>
              <a:rPr lang="de-DE" sz="3600" dirty="0">
                <a:solidFill>
                  <a:srgbClr val="095A65"/>
                </a:solidFill>
                <a:latin typeface="Calibri" charset="0"/>
                <a:ea typeface="Calibri" charset="0"/>
                <a:cs typeface="Calibri" charset="0"/>
              </a:rPr>
              <a:t>Implementation </a:t>
            </a:r>
            <a:r>
              <a:rPr lang="de-DE" sz="3600" dirty="0" err="1">
                <a:solidFill>
                  <a:srgbClr val="095A65"/>
                </a:solidFill>
                <a:latin typeface="Calibri" charset="0"/>
                <a:ea typeface="Calibri" charset="0"/>
                <a:cs typeface="Calibri" charset="0"/>
              </a:rPr>
              <a:t>Challenges</a:t>
            </a:r>
            <a:r>
              <a:rPr lang="de-DE" sz="3600" dirty="0">
                <a:solidFill>
                  <a:srgbClr val="095A65"/>
                </a:solidFill>
                <a:latin typeface="Calibri" charset="0"/>
                <a:ea typeface="Calibri" charset="0"/>
                <a:cs typeface="Calibri" charset="0"/>
              </a:rPr>
              <a:t/>
            </a:r>
            <a:br>
              <a:rPr lang="de-DE" sz="3600" dirty="0">
                <a:solidFill>
                  <a:srgbClr val="095A65"/>
                </a:solidFill>
                <a:latin typeface="Calibri" charset="0"/>
                <a:ea typeface="Calibri" charset="0"/>
                <a:cs typeface="Calibri" charset="0"/>
              </a:rPr>
            </a:br>
            <a:r>
              <a:rPr lang="en-US" dirty="0">
                <a:solidFill>
                  <a:srgbClr val="095A65"/>
                </a:solidFill>
                <a:latin typeface="Calibri" charset="0"/>
                <a:ea typeface="Calibri" charset="0"/>
                <a:cs typeface="Calibri" charset="0"/>
              </a:rPr>
              <a:t>Nepal I</a:t>
            </a:r>
            <a:endParaRPr lang="de-DE" dirty="0">
              <a:solidFill>
                <a:srgbClr val="095A65"/>
              </a:solidFill>
              <a:latin typeface="Calibri" charset="0"/>
              <a:ea typeface="Calibri" charset="0"/>
              <a:cs typeface="Calibri" charset="0"/>
            </a:endParaRPr>
          </a:p>
          <a:p>
            <a:pPr algn="ctr"/>
            <a:endParaRPr lang="de-DE" dirty="0">
              <a:solidFill>
                <a:srgbClr val="095A65"/>
              </a:solidFill>
              <a:latin typeface="Calibri" charset="0"/>
              <a:ea typeface="Calibri" charset="0"/>
              <a:cs typeface="Calibri" charset="0"/>
            </a:endParaRPr>
          </a:p>
          <a:p>
            <a:pPr algn="ctr"/>
            <a:endParaRPr lang="en-GB" dirty="0">
              <a:solidFill>
                <a:srgbClr val="095A65"/>
              </a:solidFill>
              <a:latin typeface="Calibri" charset="0"/>
              <a:ea typeface="Calibri" charset="0"/>
              <a:cs typeface="Calibri" charset="0"/>
            </a:endParaRPr>
          </a:p>
        </p:txBody>
      </p:sp>
      <p:sp>
        <p:nvSpPr>
          <p:cNvPr id="7" name="Rechteck 6"/>
          <p:cNvSpPr/>
          <p:nvPr/>
        </p:nvSpPr>
        <p:spPr>
          <a:xfrm>
            <a:off x="479425" y="2842453"/>
            <a:ext cx="5491163" cy="3293209"/>
          </a:xfrm>
          <a:prstGeom prst="rect">
            <a:avLst/>
          </a:prstGeom>
        </p:spPr>
        <p:txBody>
          <a:bodyPr wrap="square">
            <a:spAutoFit/>
          </a:bodyPr>
          <a:lstStyle/>
          <a:p>
            <a:pPr marL="285750" indent="-285750">
              <a:buFont typeface="Wingdings" charset="2"/>
              <a:buChar char="§"/>
            </a:pPr>
            <a:r>
              <a:rPr lang="en-US" sz="1600" dirty="0">
                <a:solidFill>
                  <a:srgbClr val="095A65"/>
                </a:solidFill>
                <a:latin typeface="Calibri" panose="020F0502020204030204" pitchFamily="34" charset="0"/>
                <a:ea typeface="Calibri Light" charset="0"/>
                <a:cs typeface="Calibri" panose="020F0502020204030204" pitchFamily="34" charset="0"/>
              </a:rPr>
              <a:t>Adaptation of the Nepali Calendar</a:t>
            </a:r>
          </a:p>
          <a:p>
            <a:pPr marL="285750" indent="-285750">
              <a:buFont typeface="Wingdings" charset="2"/>
              <a:buChar char="§"/>
            </a:pPr>
            <a:r>
              <a:rPr lang="en-US" sz="1600" dirty="0">
                <a:solidFill>
                  <a:srgbClr val="095A65"/>
                </a:solidFill>
                <a:latin typeface="Calibri" panose="020F0502020204030204" pitchFamily="34" charset="0"/>
                <a:ea typeface="Calibri Light" charset="0"/>
                <a:cs typeface="Calibri" panose="020F0502020204030204" pitchFamily="34" charset="0"/>
              </a:rPr>
              <a:t>Nepal uses a lunar calendar as the official calendar,           whereas openIMIS features the Gregorian calendar.                 This makes data entry during enrolment very difficult             (e.g. entering in </a:t>
            </a:r>
            <a:r>
              <a:rPr lang="en-US" sz="1600" dirty="0" err="1">
                <a:solidFill>
                  <a:srgbClr val="095A65"/>
                </a:solidFill>
                <a:latin typeface="Calibri" panose="020F0502020204030204" pitchFamily="34" charset="0"/>
                <a:ea typeface="Calibri Light" charset="0"/>
                <a:cs typeface="Calibri" panose="020F0502020204030204" pitchFamily="34" charset="0"/>
              </a:rPr>
              <a:t>insurees</a:t>
            </a:r>
            <a:r>
              <a:rPr lang="en-US" sz="1600" dirty="0">
                <a:solidFill>
                  <a:srgbClr val="095A65"/>
                </a:solidFill>
                <a:latin typeface="Calibri" panose="020F0502020204030204" pitchFamily="34" charset="0"/>
                <a:ea typeface="Calibri Light" charset="0"/>
                <a:cs typeface="Calibri" panose="020F0502020204030204" pitchFamily="34" charset="0"/>
              </a:rPr>
              <a:t> DOB)</a:t>
            </a:r>
          </a:p>
          <a:p>
            <a:pPr marL="285750" indent="-285750">
              <a:buFont typeface="Wingdings" charset="2"/>
              <a:buChar char="§"/>
            </a:pPr>
            <a:r>
              <a:rPr lang="en-US" sz="1600" dirty="0">
                <a:solidFill>
                  <a:srgbClr val="095A65"/>
                </a:solidFill>
                <a:latin typeface="Calibri" panose="020F0502020204030204" pitchFamily="34" charset="0"/>
                <a:ea typeface="Calibri Light" charset="0"/>
                <a:cs typeface="Calibri" panose="020F0502020204030204" pitchFamily="34" charset="0"/>
              </a:rPr>
              <a:t>Unstable internet connections in remote areas                    (during enrolment)</a:t>
            </a:r>
          </a:p>
          <a:p>
            <a:pPr marL="285750" indent="-285750">
              <a:buFont typeface="Wingdings" charset="2"/>
              <a:buChar char="§"/>
            </a:pPr>
            <a:r>
              <a:rPr lang="en-US" sz="1600" dirty="0">
                <a:solidFill>
                  <a:srgbClr val="095A65"/>
                </a:solidFill>
                <a:latin typeface="Calibri" panose="020F0502020204030204" pitchFamily="34" charset="0"/>
                <a:ea typeface="Calibri Light" charset="0"/>
                <a:cs typeface="Calibri" panose="020F0502020204030204" pitchFamily="34" charset="0"/>
              </a:rPr>
              <a:t>In areas where internet connectivity is not very strong,           the transfer of images from the android devices to the openIMIS server is not always possible.</a:t>
            </a:r>
          </a:p>
          <a:p>
            <a:pPr marL="285750" indent="-285750">
              <a:buFont typeface="Wingdings" charset="2"/>
              <a:buChar char="§"/>
            </a:pPr>
            <a:r>
              <a:rPr lang="en-US" sz="1600" dirty="0">
                <a:solidFill>
                  <a:srgbClr val="095A65"/>
                </a:solidFill>
                <a:latin typeface="Calibri" panose="020F0502020204030204" pitchFamily="34" charset="0"/>
                <a:ea typeface="Calibri Light" charset="0"/>
                <a:cs typeface="Calibri" panose="020F0502020204030204" pitchFamily="34" charset="0"/>
              </a:rPr>
              <a:t>Data entry errors</a:t>
            </a:r>
          </a:p>
          <a:p>
            <a:pPr marL="285750" indent="-285750">
              <a:buFont typeface="Wingdings" charset="2"/>
              <a:buChar char="§"/>
            </a:pPr>
            <a:r>
              <a:rPr lang="en-US" sz="1600" dirty="0">
                <a:solidFill>
                  <a:srgbClr val="095A65"/>
                </a:solidFill>
                <a:latin typeface="Calibri" panose="020F0502020204030204" pitchFamily="34" charset="0"/>
                <a:ea typeface="Calibri Light" charset="0"/>
                <a:cs typeface="Calibri" panose="020F0502020204030204" pitchFamily="34" charset="0"/>
              </a:rPr>
              <a:t>Data  entry errors particularly during enrolment cause         issues with policies not being activated</a:t>
            </a:r>
          </a:p>
        </p:txBody>
      </p:sp>
      <p:sp>
        <p:nvSpPr>
          <p:cNvPr id="11" name="Rechteck 10"/>
          <p:cNvSpPr/>
          <p:nvPr/>
        </p:nvSpPr>
        <p:spPr>
          <a:xfrm>
            <a:off x="1423806" y="2148920"/>
            <a:ext cx="3418018" cy="494675"/>
          </a:xfrm>
          <a:prstGeom prst="rect">
            <a:avLst/>
          </a:prstGeom>
          <a:solidFill>
            <a:srgbClr val="095A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Content Placeholder 10"/>
          <p:cNvSpPr txBox="1">
            <a:spLocks/>
          </p:cNvSpPr>
          <p:nvPr/>
        </p:nvSpPr>
        <p:spPr>
          <a:xfrm>
            <a:off x="1423807" y="2211854"/>
            <a:ext cx="3403025" cy="395313"/>
          </a:xfrm>
          <a:prstGeom prst="rect">
            <a:avLst/>
          </a:prstGeom>
          <a:noFill/>
        </p:spPr>
        <p:txBody>
          <a:bodyPr/>
          <a:lst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de-DE" sz="1800" dirty="0">
                <a:solidFill>
                  <a:schemeClr val="bg1"/>
                </a:solidFill>
                <a:latin typeface="Calibri Light" charset="0"/>
                <a:ea typeface="Calibri Light" charset="0"/>
                <a:cs typeface="Calibri Light" charset="0"/>
              </a:rPr>
              <a:t>Challenge</a:t>
            </a:r>
          </a:p>
          <a:p>
            <a:endParaRPr lang="en-US" sz="1800" dirty="0">
              <a:solidFill>
                <a:schemeClr val="bg1"/>
              </a:solidFill>
            </a:endParaRPr>
          </a:p>
          <a:p>
            <a:pPr marL="285750" indent="-285750">
              <a:buFont typeface="Arial" panose="020B0604020202020204" pitchFamily="34" charset="0"/>
              <a:buChar char="•"/>
            </a:pPr>
            <a:endParaRPr lang="en-US" sz="1800" b="1" dirty="0">
              <a:solidFill>
                <a:schemeClr val="bg1"/>
              </a:solidFill>
            </a:endParaRPr>
          </a:p>
        </p:txBody>
      </p:sp>
      <p:sp>
        <p:nvSpPr>
          <p:cNvPr id="13" name="Rechteck 12"/>
          <p:cNvSpPr/>
          <p:nvPr/>
        </p:nvSpPr>
        <p:spPr>
          <a:xfrm>
            <a:off x="7422371" y="2175424"/>
            <a:ext cx="3418018" cy="494676"/>
          </a:xfrm>
          <a:prstGeom prst="rect">
            <a:avLst/>
          </a:prstGeom>
          <a:solidFill>
            <a:srgbClr val="095A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Content Placeholder 10"/>
          <p:cNvSpPr txBox="1">
            <a:spLocks/>
          </p:cNvSpPr>
          <p:nvPr/>
        </p:nvSpPr>
        <p:spPr>
          <a:xfrm>
            <a:off x="7407381" y="2211854"/>
            <a:ext cx="3403025" cy="395313"/>
          </a:xfrm>
          <a:prstGeom prst="rect">
            <a:avLst/>
          </a:prstGeom>
          <a:noFill/>
        </p:spPr>
        <p:txBody>
          <a:bodyPr/>
          <a:lst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de-DE" sz="1800" dirty="0">
                <a:solidFill>
                  <a:schemeClr val="bg1"/>
                </a:solidFill>
                <a:latin typeface="Calibri Light" charset="0"/>
                <a:ea typeface="Calibri Light" charset="0"/>
                <a:cs typeface="Calibri Light" charset="0"/>
              </a:rPr>
              <a:t>Solution</a:t>
            </a:r>
          </a:p>
          <a:p>
            <a:endParaRPr lang="en-US" sz="1800" dirty="0">
              <a:solidFill>
                <a:schemeClr val="bg1"/>
              </a:solidFill>
            </a:endParaRPr>
          </a:p>
          <a:p>
            <a:pPr marL="285750" indent="-285750">
              <a:buFont typeface="Arial" panose="020B0604020202020204" pitchFamily="34" charset="0"/>
              <a:buChar char="•"/>
            </a:pPr>
            <a:endParaRPr lang="en-US" sz="1800" b="1" dirty="0">
              <a:solidFill>
                <a:schemeClr val="bg1"/>
              </a:solidFill>
            </a:endParaRPr>
          </a:p>
        </p:txBody>
      </p:sp>
      <p:sp>
        <p:nvSpPr>
          <p:cNvPr id="2" name="Textfeld 1"/>
          <p:cNvSpPr txBox="1"/>
          <p:nvPr/>
        </p:nvSpPr>
        <p:spPr>
          <a:xfrm>
            <a:off x="6138153" y="2842453"/>
            <a:ext cx="5661498" cy="3046988"/>
          </a:xfrm>
          <a:prstGeom prst="rect">
            <a:avLst/>
          </a:prstGeom>
          <a:noFill/>
        </p:spPr>
        <p:txBody>
          <a:bodyPr wrap="square" rtlCol="0">
            <a:spAutoFit/>
          </a:bodyPr>
          <a:lstStyle/>
          <a:p>
            <a:pPr marL="285750" indent="-285750">
              <a:buFont typeface="Wingdings" charset="2"/>
              <a:buChar char="§"/>
            </a:pPr>
            <a:r>
              <a:rPr lang="en-US" sz="1600" dirty="0">
                <a:solidFill>
                  <a:srgbClr val="095A65"/>
                </a:solidFill>
                <a:latin typeface="Calibri" panose="020F0502020204030204" pitchFamily="34" charset="0"/>
                <a:ea typeface="Calibri Light" charset="0"/>
                <a:cs typeface="Calibri" panose="020F0502020204030204" pitchFamily="34" charset="0"/>
              </a:rPr>
              <a:t>Nepal specific customizations have included user interface changes in openIMIS, particularly in data entry screens, to include drop-down menus with the Nepali calendar</a:t>
            </a:r>
          </a:p>
          <a:p>
            <a:pPr marL="285750" indent="-285750">
              <a:buFont typeface="Wingdings" charset="2"/>
              <a:buChar char="§"/>
            </a:pPr>
            <a:r>
              <a:rPr lang="en-US" sz="1600" dirty="0">
                <a:solidFill>
                  <a:srgbClr val="095A65"/>
                </a:solidFill>
                <a:latin typeface="Calibri" panose="020F0502020204030204" pitchFamily="34" charset="0"/>
                <a:ea typeface="Calibri Light" charset="0"/>
                <a:cs typeface="Calibri" panose="020F0502020204030204" pitchFamily="34" charset="0"/>
              </a:rPr>
              <a:t>Use of offline photo transfer (android phone -&gt; laptop/USB drive -&gt; physical transport to insurance office -&gt; upload to server) is being practiced. Even though not as convenient as direct transfer from phone, it is achieving the same result. Also, locations requiring offline transfers are reduced as wireless internet connectivity becomes better throughout         the country</a:t>
            </a:r>
          </a:p>
          <a:p>
            <a:pPr marL="285750" indent="-285750">
              <a:buFont typeface="Wingdings" charset="2"/>
              <a:buChar char="§"/>
            </a:pPr>
            <a:r>
              <a:rPr lang="en-US" sz="1600" dirty="0">
                <a:solidFill>
                  <a:srgbClr val="095A65"/>
                </a:solidFill>
                <a:latin typeface="Calibri" panose="020F0502020204030204" pitchFamily="34" charset="0"/>
                <a:ea typeface="Calibri Light" charset="0"/>
                <a:cs typeface="Calibri" panose="020F0502020204030204" pitchFamily="34" charset="0"/>
              </a:rPr>
              <a:t>Creating awareness of data entry errors. Capacity building exercises: refresher trainings, training videos etc.</a:t>
            </a:r>
          </a:p>
        </p:txBody>
      </p:sp>
      <p:sp>
        <p:nvSpPr>
          <p:cNvPr id="15" name="Textfeld 14"/>
          <p:cNvSpPr txBox="1"/>
          <p:nvPr/>
        </p:nvSpPr>
        <p:spPr>
          <a:xfrm>
            <a:off x="9399525" y="468484"/>
            <a:ext cx="2306840" cy="593388"/>
          </a:xfrm>
          <a:prstGeom prst="rect">
            <a:avLst/>
          </a:prstGeom>
          <a:solidFill>
            <a:schemeClr val="bg1"/>
          </a:solidFill>
        </p:spPr>
        <p:txBody>
          <a:bodyPr wrap="square" rtlCol="0">
            <a:spAutoFit/>
          </a:bodyPr>
          <a:lstStyle/>
          <a:p>
            <a:endParaRPr lang="de-DE" dirty="0"/>
          </a:p>
        </p:txBody>
      </p:sp>
    </p:spTree>
    <p:extLst>
      <p:ext uri="{BB962C8B-B14F-4D97-AF65-F5344CB8AC3E}">
        <p14:creationId xmlns:p14="http://schemas.microsoft.com/office/powerpoint/2010/main" val="19322381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fld id="{DCD9F9BF-D269-4020-816F-460E917B7A74}" type="datetime1">
              <a:rPr lang="en-GB" noProof="0" smtClean="0"/>
              <a:t>15/08/2019</a:t>
            </a:fld>
            <a:endParaRPr lang="en-GB" noProof="0"/>
          </a:p>
        </p:txBody>
      </p:sp>
      <p:sp>
        <p:nvSpPr>
          <p:cNvPr id="5" name="Fußzeilenplatzhalter 4"/>
          <p:cNvSpPr>
            <a:spLocks noGrp="1"/>
          </p:cNvSpPr>
          <p:nvPr>
            <p:ph type="ftr" sz="quarter" idx="15"/>
          </p:nvPr>
        </p:nvSpPr>
        <p:spPr>
          <a:xfrm>
            <a:off x="1392992" y="6580588"/>
            <a:ext cx="3928516" cy="277412"/>
          </a:xfrm>
        </p:spPr>
        <p:txBody>
          <a:bodyPr/>
          <a:lstStyle/>
          <a:p>
            <a:r>
              <a:rPr lang="en-GB"/>
              <a:t>A global good for Universal Health Coverage (UHC) </a:t>
            </a:r>
            <a:endParaRPr lang="en-GB" dirty="0"/>
          </a:p>
        </p:txBody>
      </p:sp>
      <p:sp>
        <p:nvSpPr>
          <p:cNvPr id="6" name="Foliennummernplatzhalter 5"/>
          <p:cNvSpPr>
            <a:spLocks noGrp="1"/>
          </p:cNvSpPr>
          <p:nvPr>
            <p:ph type="sldNum" sz="quarter" idx="16"/>
          </p:nvPr>
        </p:nvSpPr>
        <p:spPr/>
        <p:txBody>
          <a:bodyPr/>
          <a:lstStyle/>
          <a:p>
            <a:fld id="{A74CE0EA-F3B5-4684-BA10-C594598FDB9C}" type="slidenum">
              <a:rPr lang="en-GB" noProof="0" smtClean="0"/>
              <a:pPr/>
              <a:t>42</a:t>
            </a:fld>
            <a:endParaRPr lang="en-GB" noProof="0"/>
          </a:p>
        </p:txBody>
      </p:sp>
      <p:pic>
        <p:nvPicPr>
          <p:cNvPr id="9" name="Bild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8381" y="511025"/>
            <a:ext cx="1519886" cy="508306"/>
          </a:xfrm>
          <a:prstGeom prst="rect">
            <a:avLst/>
          </a:prstGeom>
        </p:spPr>
      </p:pic>
      <p:pic>
        <p:nvPicPr>
          <p:cNvPr id="10"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9524" y="445708"/>
            <a:ext cx="532543" cy="532543"/>
          </a:xfrm>
          <a:prstGeom prst="rect">
            <a:avLst/>
          </a:prstGeom>
        </p:spPr>
      </p:pic>
      <p:sp>
        <p:nvSpPr>
          <p:cNvPr id="19" name="Textfeld 18"/>
          <p:cNvSpPr txBox="1"/>
          <p:nvPr/>
        </p:nvSpPr>
        <p:spPr>
          <a:xfrm>
            <a:off x="479425" y="1146980"/>
            <a:ext cx="11199019" cy="1477328"/>
          </a:xfrm>
          <a:prstGeom prst="rect">
            <a:avLst/>
          </a:prstGeom>
          <a:noFill/>
        </p:spPr>
        <p:txBody>
          <a:bodyPr wrap="square" rtlCol="0">
            <a:spAutoFit/>
          </a:bodyPr>
          <a:lstStyle/>
          <a:p>
            <a:pPr algn="ctr"/>
            <a:r>
              <a:rPr lang="de-DE" sz="3600" dirty="0">
                <a:solidFill>
                  <a:srgbClr val="095A65"/>
                </a:solidFill>
                <a:latin typeface="Calibri" charset="0"/>
                <a:ea typeface="Calibri" charset="0"/>
                <a:cs typeface="Calibri" charset="0"/>
              </a:rPr>
              <a:t>Implementation </a:t>
            </a:r>
            <a:r>
              <a:rPr lang="de-DE" sz="3600" dirty="0" err="1">
                <a:solidFill>
                  <a:srgbClr val="095A65"/>
                </a:solidFill>
                <a:latin typeface="Calibri" charset="0"/>
                <a:ea typeface="Calibri" charset="0"/>
                <a:cs typeface="Calibri" charset="0"/>
              </a:rPr>
              <a:t>Challenges</a:t>
            </a:r>
            <a:r>
              <a:rPr lang="de-DE" sz="3600" dirty="0">
                <a:solidFill>
                  <a:srgbClr val="095A65"/>
                </a:solidFill>
                <a:latin typeface="Calibri" charset="0"/>
                <a:ea typeface="Calibri" charset="0"/>
                <a:cs typeface="Calibri" charset="0"/>
              </a:rPr>
              <a:t/>
            </a:r>
            <a:br>
              <a:rPr lang="de-DE" sz="3600" dirty="0">
                <a:solidFill>
                  <a:srgbClr val="095A65"/>
                </a:solidFill>
                <a:latin typeface="Calibri" charset="0"/>
                <a:ea typeface="Calibri" charset="0"/>
                <a:cs typeface="Calibri" charset="0"/>
              </a:rPr>
            </a:br>
            <a:r>
              <a:rPr lang="en-US" dirty="0">
                <a:solidFill>
                  <a:srgbClr val="095A65"/>
                </a:solidFill>
                <a:latin typeface="Calibri" charset="0"/>
                <a:ea typeface="Calibri" charset="0"/>
                <a:cs typeface="Calibri" charset="0"/>
              </a:rPr>
              <a:t>Nepal II</a:t>
            </a:r>
            <a:endParaRPr lang="de-DE" dirty="0">
              <a:solidFill>
                <a:srgbClr val="095A65"/>
              </a:solidFill>
              <a:latin typeface="Calibri" charset="0"/>
              <a:ea typeface="Calibri" charset="0"/>
              <a:cs typeface="Calibri" charset="0"/>
            </a:endParaRPr>
          </a:p>
          <a:p>
            <a:pPr algn="ctr"/>
            <a:endParaRPr lang="de-DE" dirty="0">
              <a:solidFill>
                <a:srgbClr val="095A65"/>
              </a:solidFill>
              <a:latin typeface="Calibri" charset="0"/>
              <a:ea typeface="Calibri" charset="0"/>
              <a:cs typeface="Calibri" charset="0"/>
            </a:endParaRPr>
          </a:p>
          <a:p>
            <a:pPr algn="ctr"/>
            <a:endParaRPr lang="en-GB" dirty="0">
              <a:solidFill>
                <a:srgbClr val="095A65"/>
              </a:solidFill>
              <a:latin typeface="Calibri" charset="0"/>
              <a:ea typeface="Calibri" charset="0"/>
              <a:cs typeface="Calibri" charset="0"/>
            </a:endParaRPr>
          </a:p>
        </p:txBody>
      </p:sp>
      <p:sp>
        <p:nvSpPr>
          <p:cNvPr id="7" name="Rechteck 6"/>
          <p:cNvSpPr/>
          <p:nvPr/>
        </p:nvSpPr>
        <p:spPr>
          <a:xfrm>
            <a:off x="838654" y="2853339"/>
            <a:ext cx="4898118" cy="2308324"/>
          </a:xfrm>
          <a:prstGeom prst="rect">
            <a:avLst/>
          </a:prstGeom>
        </p:spPr>
        <p:txBody>
          <a:bodyPr wrap="square">
            <a:spAutoFit/>
          </a:bodyPr>
          <a:lstStyle/>
          <a:p>
            <a:pPr marL="285750" indent="-285750">
              <a:buFont typeface="Wingdings" charset="2"/>
              <a:buChar char="§"/>
            </a:pPr>
            <a:r>
              <a:rPr lang="en-US" sz="1600" dirty="0">
                <a:solidFill>
                  <a:srgbClr val="095A65"/>
                </a:solidFill>
                <a:latin typeface="Calibri" panose="020F0502020204030204" pitchFamily="34" charset="0"/>
                <a:ea typeface="Calibri Light" charset="0"/>
                <a:cs typeface="Calibri" panose="020F0502020204030204" pitchFamily="34" charset="0"/>
              </a:rPr>
              <a:t>Rise in fraudulent claims</a:t>
            </a:r>
          </a:p>
          <a:p>
            <a:pPr marL="285750" indent="-285750">
              <a:buFont typeface="Wingdings" charset="2"/>
              <a:buChar char="§"/>
            </a:pPr>
            <a:r>
              <a:rPr lang="en-US" sz="1600" dirty="0">
                <a:solidFill>
                  <a:srgbClr val="095A65"/>
                </a:solidFill>
                <a:latin typeface="Calibri" panose="020F0502020204030204" pitchFamily="34" charset="0"/>
                <a:ea typeface="Calibri Light" charset="0"/>
                <a:cs typeface="Calibri" panose="020F0502020204030204" pitchFamily="34" charset="0"/>
              </a:rPr>
              <a:t>There has been an increase in claims that are not inline with standard treatment guidelines or other standard procedures</a:t>
            </a:r>
          </a:p>
          <a:p>
            <a:pPr marL="285750" indent="-285750">
              <a:buFont typeface="Wingdings" charset="2"/>
              <a:buChar char="§"/>
            </a:pPr>
            <a:r>
              <a:rPr lang="en-US" sz="1600" dirty="0">
                <a:solidFill>
                  <a:srgbClr val="095A65"/>
                </a:solidFill>
                <a:latin typeface="Calibri" panose="020F0502020204030204" pitchFamily="34" charset="0"/>
                <a:ea typeface="Calibri Light" charset="0"/>
                <a:cs typeface="Calibri" panose="020F0502020204030204" pitchFamily="34" charset="0"/>
              </a:rPr>
              <a:t>System capacities are stretched with rapid scale up</a:t>
            </a:r>
          </a:p>
          <a:p>
            <a:pPr marL="285750" indent="-285750">
              <a:buFont typeface="Wingdings" charset="2"/>
              <a:buChar char="§"/>
            </a:pPr>
            <a:r>
              <a:rPr lang="en-US" sz="1600" dirty="0">
                <a:solidFill>
                  <a:srgbClr val="095A65"/>
                </a:solidFill>
                <a:latin typeface="Calibri" panose="020F0502020204030204" pitchFamily="34" charset="0"/>
                <a:ea typeface="Calibri Light" charset="0"/>
                <a:cs typeface="Calibri" panose="020F0502020204030204" pitchFamily="34" charset="0"/>
              </a:rPr>
              <a:t>Rapid scale-up of the insurance scheme to new districts within Nepal has strained the IT system – number of transactions with openIMIS have increased rapidly</a:t>
            </a:r>
          </a:p>
        </p:txBody>
      </p:sp>
      <p:sp>
        <p:nvSpPr>
          <p:cNvPr id="11" name="Rechteck 10"/>
          <p:cNvSpPr/>
          <p:nvPr/>
        </p:nvSpPr>
        <p:spPr>
          <a:xfrm>
            <a:off x="1423806" y="2162172"/>
            <a:ext cx="3418018" cy="494675"/>
          </a:xfrm>
          <a:prstGeom prst="rect">
            <a:avLst/>
          </a:prstGeom>
          <a:solidFill>
            <a:srgbClr val="095A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Content Placeholder 10"/>
          <p:cNvSpPr txBox="1">
            <a:spLocks/>
          </p:cNvSpPr>
          <p:nvPr/>
        </p:nvSpPr>
        <p:spPr>
          <a:xfrm>
            <a:off x="1423807" y="2211853"/>
            <a:ext cx="3403025" cy="395313"/>
          </a:xfrm>
          <a:prstGeom prst="rect">
            <a:avLst/>
          </a:prstGeom>
          <a:noFill/>
        </p:spPr>
        <p:txBody>
          <a:bodyPr/>
          <a:lst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800" dirty="0">
                <a:solidFill>
                  <a:schemeClr val="bg1"/>
                </a:solidFill>
                <a:latin typeface="Calibri Light" charset="0"/>
                <a:ea typeface="Calibri Light" charset="0"/>
                <a:cs typeface="Calibri Light" charset="0"/>
              </a:rPr>
              <a:t>Challenge</a:t>
            </a:r>
          </a:p>
          <a:p>
            <a:endParaRPr lang="en-US" sz="1800" dirty="0">
              <a:solidFill>
                <a:schemeClr val="bg1"/>
              </a:solidFill>
            </a:endParaRPr>
          </a:p>
          <a:p>
            <a:pPr marL="285750" indent="-285750">
              <a:buFont typeface="Arial" panose="020B0604020202020204" pitchFamily="34" charset="0"/>
              <a:buChar char="•"/>
            </a:pPr>
            <a:endParaRPr lang="en-US" sz="1800" b="1" dirty="0">
              <a:solidFill>
                <a:schemeClr val="bg1"/>
              </a:solidFill>
            </a:endParaRPr>
          </a:p>
        </p:txBody>
      </p:sp>
      <p:sp>
        <p:nvSpPr>
          <p:cNvPr id="13" name="Rechteck 12"/>
          <p:cNvSpPr/>
          <p:nvPr/>
        </p:nvSpPr>
        <p:spPr>
          <a:xfrm>
            <a:off x="7422371" y="2162171"/>
            <a:ext cx="3418018" cy="494676"/>
          </a:xfrm>
          <a:prstGeom prst="rect">
            <a:avLst/>
          </a:prstGeom>
          <a:solidFill>
            <a:srgbClr val="095A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Content Placeholder 10"/>
          <p:cNvSpPr txBox="1">
            <a:spLocks/>
          </p:cNvSpPr>
          <p:nvPr/>
        </p:nvSpPr>
        <p:spPr>
          <a:xfrm>
            <a:off x="7407381" y="2211853"/>
            <a:ext cx="3403025" cy="395313"/>
          </a:xfrm>
          <a:prstGeom prst="rect">
            <a:avLst/>
          </a:prstGeom>
          <a:noFill/>
        </p:spPr>
        <p:txBody>
          <a:bodyPr/>
          <a:lst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de-DE" sz="1800" dirty="0">
                <a:solidFill>
                  <a:schemeClr val="bg1"/>
                </a:solidFill>
                <a:latin typeface="Calibri Light" charset="0"/>
                <a:ea typeface="Calibri Light" charset="0"/>
                <a:cs typeface="Calibri Light" charset="0"/>
              </a:rPr>
              <a:t>Solution</a:t>
            </a:r>
          </a:p>
          <a:p>
            <a:endParaRPr lang="en-US" sz="1800" dirty="0">
              <a:solidFill>
                <a:schemeClr val="bg1"/>
              </a:solidFill>
            </a:endParaRPr>
          </a:p>
          <a:p>
            <a:pPr marL="285750" indent="-285750">
              <a:buFont typeface="Arial" panose="020B0604020202020204" pitchFamily="34" charset="0"/>
              <a:buChar char="•"/>
            </a:pPr>
            <a:endParaRPr lang="en-US" sz="1800" b="1" dirty="0">
              <a:solidFill>
                <a:schemeClr val="bg1"/>
              </a:solidFill>
            </a:endParaRPr>
          </a:p>
        </p:txBody>
      </p:sp>
      <p:sp>
        <p:nvSpPr>
          <p:cNvPr id="2" name="Textfeld 1"/>
          <p:cNvSpPr txBox="1"/>
          <p:nvPr/>
        </p:nvSpPr>
        <p:spPr>
          <a:xfrm>
            <a:off x="6508267" y="2864224"/>
            <a:ext cx="5095904" cy="2308324"/>
          </a:xfrm>
          <a:prstGeom prst="rect">
            <a:avLst/>
          </a:prstGeom>
          <a:noFill/>
        </p:spPr>
        <p:txBody>
          <a:bodyPr wrap="square" rtlCol="0">
            <a:spAutoFit/>
          </a:bodyPr>
          <a:lstStyle/>
          <a:p>
            <a:pPr marL="285750" indent="-285750">
              <a:buFont typeface="Wingdings" charset="2"/>
              <a:buChar char="§"/>
            </a:pPr>
            <a:r>
              <a:rPr lang="en-US" sz="1600" dirty="0">
                <a:solidFill>
                  <a:srgbClr val="095A65"/>
                </a:solidFill>
                <a:latin typeface="Calibri" panose="020F0502020204030204" pitchFamily="34" charset="0"/>
                <a:ea typeface="Calibri Light" charset="0"/>
                <a:cs typeface="Calibri" panose="020F0502020204030204" pitchFamily="34" charset="0"/>
              </a:rPr>
              <a:t>Intensified claim review efforts. This has a negative effect of increased HR requirements and delays in processing and validating claims. IT based solutions being discussed with the global </a:t>
            </a:r>
            <a:r>
              <a:rPr lang="en-US" sz="1600" dirty="0" err="1">
                <a:solidFill>
                  <a:srgbClr val="095A65"/>
                </a:solidFill>
                <a:latin typeface="Calibri" panose="020F0502020204030204" pitchFamily="34" charset="0"/>
                <a:ea typeface="Calibri Light" charset="0"/>
                <a:cs typeface="Calibri" panose="020F0502020204030204" pitchFamily="34" charset="0"/>
              </a:rPr>
              <a:t>openIMIS</a:t>
            </a:r>
            <a:r>
              <a:rPr lang="en-US" sz="1600" dirty="0">
                <a:solidFill>
                  <a:srgbClr val="095A65"/>
                </a:solidFill>
                <a:latin typeface="Calibri" panose="020F0502020204030204" pitchFamily="34" charset="0"/>
                <a:ea typeface="Calibri Light" charset="0"/>
                <a:cs typeface="Calibri" panose="020F0502020204030204" pitchFamily="34" charset="0"/>
              </a:rPr>
              <a:t> community</a:t>
            </a:r>
          </a:p>
          <a:p>
            <a:pPr marL="285750" indent="-285750">
              <a:buFont typeface="Wingdings" charset="2"/>
              <a:buChar char="§"/>
            </a:pPr>
            <a:r>
              <a:rPr lang="en-US" sz="1600" dirty="0">
                <a:solidFill>
                  <a:srgbClr val="095A65"/>
                </a:solidFill>
                <a:latin typeface="Calibri" panose="020F0502020204030204" pitchFamily="34" charset="0"/>
                <a:ea typeface="Calibri Light" charset="0"/>
                <a:cs typeface="Calibri" panose="020F0502020204030204" pitchFamily="34" charset="0"/>
              </a:rPr>
              <a:t>Improved planning exercises involving IT and SHI teams. As a result of these planning exercises, the time required for procurement of new hardware, deployment, and capacity building is also factored in while planning the expansion of the insurance scheme</a:t>
            </a:r>
          </a:p>
        </p:txBody>
      </p:sp>
      <p:sp>
        <p:nvSpPr>
          <p:cNvPr id="15" name="Textfeld 14"/>
          <p:cNvSpPr txBox="1"/>
          <p:nvPr/>
        </p:nvSpPr>
        <p:spPr>
          <a:xfrm>
            <a:off x="9399525" y="468484"/>
            <a:ext cx="2306840" cy="593388"/>
          </a:xfrm>
          <a:prstGeom prst="rect">
            <a:avLst/>
          </a:prstGeom>
          <a:solidFill>
            <a:schemeClr val="bg1"/>
          </a:solidFill>
        </p:spPr>
        <p:txBody>
          <a:bodyPr wrap="square" rtlCol="0">
            <a:spAutoFit/>
          </a:bodyPr>
          <a:lstStyle/>
          <a:p>
            <a:endParaRPr lang="de-DE" dirty="0"/>
          </a:p>
        </p:txBody>
      </p:sp>
    </p:spTree>
    <p:extLst>
      <p:ext uri="{BB962C8B-B14F-4D97-AF65-F5344CB8AC3E}">
        <p14:creationId xmlns:p14="http://schemas.microsoft.com/office/powerpoint/2010/main" val="7427503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a:xfrm>
            <a:off x="794" y="2443397"/>
            <a:ext cx="12192000" cy="1440000"/>
          </a:xfrm>
          <a:prstGeom prst="rect">
            <a:avLst/>
          </a:prstGeom>
          <a:solidFill>
            <a:srgbClr val="095A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Datumsplatzhalter 3"/>
          <p:cNvSpPr>
            <a:spLocks noGrp="1"/>
          </p:cNvSpPr>
          <p:nvPr>
            <p:ph type="dt" sz="half" idx="14"/>
          </p:nvPr>
        </p:nvSpPr>
        <p:spPr/>
        <p:txBody>
          <a:bodyPr/>
          <a:lstStyle/>
          <a:p>
            <a:fld id="{DCD9F9BF-D269-4020-816F-460E917B7A74}" type="datetime1">
              <a:rPr lang="en-GB" noProof="0" smtClean="0"/>
              <a:t>15/08/2019</a:t>
            </a:fld>
            <a:endParaRPr lang="en-GB" noProof="0"/>
          </a:p>
        </p:txBody>
      </p:sp>
      <p:sp>
        <p:nvSpPr>
          <p:cNvPr id="5" name="Fußzeilenplatzhalter 4"/>
          <p:cNvSpPr>
            <a:spLocks noGrp="1"/>
          </p:cNvSpPr>
          <p:nvPr>
            <p:ph type="ftr" sz="quarter" idx="15"/>
          </p:nvPr>
        </p:nvSpPr>
        <p:spPr>
          <a:xfrm>
            <a:off x="1392992" y="6580588"/>
            <a:ext cx="3928516" cy="277412"/>
          </a:xfrm>
        </p:spPr>
        <p:txBody>
          <a:bodyPr/>
          <a:lstStyle/>
          <a:p>
            <a:r>
              <a:rPr lang="en-GB"/>
              <a:t>A global good for Universal Health Coverage (UHC) </a:t>
            </a:r>
            <a:endParaRPr lang="en-GB" dirty="0"/>
          </a:p>
        </p:txBody>
      </p:sp>
      <p:sp>
        <p:nvSpPr>
          <p:cNvPr id="6" name="Foliennummernplatzhalter 5"/>
          <p:cNvSpPr>
            <a:spLocks noGrp="1"/>
          </p:cNvSpPr>
          <p:nvPr>
            <p:ph type="sldNum" sz="quarter" idx="16"/>
          </p:nvPr>
        </p:nvSpPr>
        <p:spPr/>
        <p:txBody>
          <a:bodyPr/>
          <a:lstStyle/>
          <a:p>
            <a:fld id="{A74CE0EA-F3B5-4684-BA10-C594598FDB9C}" type="slidenum">
              <a:rPr lang="en-GB" noProof="0" smtClean="0"/>
              <a:pPr/>
              <a:t>43</a:t>
            </a:fld>
            <a:endParaRPr lang="en-GB" noProof="0"/>
          </a:p>
        </p:txBody>
      </p:sp>
      <p:pic>
        <p:nvPicPr>
          <p:cNvPr id="9" name="Bild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8381" y="511025"/>
            <a:ext cx="1519886" cy="508306"/>
          </a:xfrm>
          <a:prstGeom prst="rect">
            <a:avLst/>
          </a:prstGeom>
        </p:spPr>
      </p:pic>
      <p:pic>
        <p:nvPicPr>
          <p:cNvPr id="10"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9524" y="445708"/>
            <a:ext cx="532543" cy="532543"/>
          </a:xfrm>
          <a:prstGeom prst="rect">
            <a:avLst/>
          </a:prstGeom>
        </p:spPr>
      </p:pic>
      <p:sp>
        <p:nvSpPr>
          <p:cNvPr id="19" name="Textfeld 18"/>
          <p:cNvSpPr txBox="1"/>
          <p:nvPr/>
        </p:nvSpPr>
        <p:spPr>
          <a:xfrm>
            <a:off x="479425" y="2868653"/>
            <a:ext cx="11234738" cy="1200329"/>
          </a:xfrm>
          <a:prstGeom prst="rect">
            <a:avLst/>
          </a:prstGeom>
          <a:noFill/>
        </p:spPr>
        <p:txBody>
          <a:bodyPr wrap="square" rtlCol="0">
            <a:spAutoFit/>
          </a:bodyPr>
          <a:lstStyle/>
          <a:p>
            <a:pPr algn="ctr"/>
            <a:r>
              <a:rPr lang="de-DE" sz="3600" dirty="0" err="1">
                <a:solidFill>
                  <a:schemeClr val="bg1"/>
                </a:solidFill>
                <a:latin typeface="Calibri Light" charset="0"/>
                <a:ea typeface="Calibri Light" charset="0"/>
                <a:cs typeface="Calibri Light" charset="0"/>
              </a:rPr>
              <a:t>Interoperability</a:t>
            </a:r>
            <a:endParaRPr lang="en-US" sz="3600" dirty="0">
              <a:solidFill>
                <a:schemeClr val="bg1"/>
              </a:solidFill>
              <a:latin typeface="Calibri Light" charset="0"/>
              <a:ea typeface="Calibri Light" charset="0"/>
              <a:cs typeface="Calibri Light" charset="0"/>
            </a:endParaRPr>
          </a:p>
          <a:p>
            <a:pPr algn="ctr"/>
            <a:endParaRPr lang="en-GB" sz="3600" dirty="0">
              <a:solidFill>
                <a:schemeClr val="bg1"/>
              </a:solidFill>
              <a:latin typeface="Calibri Light" charset="0"/>
              <a:ea typeface="Calibri Light" charset="0"/>
              <a:cs typeface="Calibri Light" charset="0"/>
            </a:endParaRPr>
          </a:p>
        </p:txBody>
      </p:sp>
      <p:sp>
        <p:nvSpPr>
          <p:cNvPr id="12" name="Textfeld 11"/>
          <p:cNvSpPr txBox="1"/>
          <p:nvPr/>
        </p:nvSpPr>
        <p:spPr>
          <a:xfrm>
            <a:off x="9399525" y="468484"/>
            <a:ext cx="2306840" cy="593388"/>
          </a:xfrm>
          <a:prstGeom prst="rect">
            <a:avLst/>
          </a:prstGeom>
          <a:solidFill>
            <a:schemeClr val="bg1"/>
          </a:solidFill>
        </p:spPr>
        <p:txBody>
          <a:bodyPr wrap="square" rtlCol="0">
            <a:spAutoFit/>
          </a:bodyPr>
          <a:lstStyle/>
          <a:p>
            <a:endParaRPr lang="de-DE" dirty="0"/>
          </a:p>
        </p:txBody>
      </p:sp>
    </p:spTree>
    <p:extLst>
      <p:ext uri="{BB962C8B-B14F-4D97-AF65-F5344CB8AC3E}">
        <p14:creationId xmlns:p14="http://schemas.microsoft.com/office/powerpoint/2010/main" val="16743202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fld id="{DCD9F9BF-D269-4020-816F-460E917B7A74}" type="datetime1">
              <a:rPr lang="en-GB" noProof="0" smtClean="0"/>
              <a:t>15/08/2019</a:t>
            </a:fld>
            <a:endParaRPr lang="en-GB" noProof="0"/>
          </a:p>
        </p:txBody>
      </p:sp>
      <p:sp>
        <p:nvSpPr>
          <p:cNvPr id="5" name="Fußzeilenplatzhalter 4"/>
          <p:cNvSpPr>
            <a:spLocks noGrp="1"/>
          </p:cNvSpPr>
          <p:nvPr>
            <p:ph type="ftr" sz="quarter" idx="15"/>
          </p:nvPr>
        </p:nvSpPr>
        <p:spPr>
          <a:xfrm>
            <a:off x="1392992" y="6580588"/>
            <a:ext cx="3928516" cy="277412"/>
          </a:xfrm>
        </p:spPr>
        <p:txBody>
          <a:bodyPr/>
          <a:lstStyle/>
          <a:p>
            <a:r>
              <a:rPr lang="en-GB"/>
              <a:t>A global good for Universal Health Coverage (UHC) </a:t>
            </a:r>
            <a:endParaRPr lang="en-GB" dirty="0"/>
          </a:p>
        </p:txBody>
      </p:sp>
      <p:sp>
        <p:nvSpPr>
          <p:cNvPr id="6" name="Foliennummernplatzhalter 5"/>
          <p:cNvSpPr>
            <a:spLocks noGrp="1"/>
          </p:cNvSpPr>
          <p:nvPr>
            <p:ph type="sldNum" sz="quarter" idx="16"/>
          </p:nvPr>
        </p:nvSpPr>
        <p:spPr/>
        <p:txBody>
          <a:bodyPr/>
          <a:lstStyle/>
          <a:p>
            <a:fld id="{A74CE0EA-F3B5-4684-BA10-C594598FDB9C}" type="slidenum">
              <a:rPr lang="en-GB" noProof="0" smtClean="0"/>
              <a:pPr/>
              <a:t>44</a:t>
            </a:fld>
            <a:endParaRPr lang="en-GB" noProof="0"/>
          </a:p>
        </p:txBody>
      </p:sp>
      <p:pic>
        <p:nvPicPr>
          <p:cNvPr id="9" name="Bild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8381" y="511025"/>
            <a:ext cx="1519886" cy="508306"/>
          </a:xfrm>
          <a:prstGeom prst="rect">
            <a:avLst/>
          </a:prstGeom>
        </p:spPr>
      </p:pic>
      <p:pic>
        <p:nvPicPr>
          <p:cNvPr id="10"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9524" y="445708"/>
            <a:ext cx="532543" cy="532543"/>
          </a:xfrm>
          <a:prstGeom prst="rect">
            <a:avLst/>
          </a:prstGeom>
        </p:spPr>
      </p:pic>
      <p:sp>
        <p:nvSpPr>
          <p:cNvPr id="19" name="Textfeld 18"/>
          <p:cNvSpPr txBox="1"/>
          <p:nvPr/>
        </p:nvSpPr>
        <p:spPr>
          <a:xfrm>
            <a:off x="545685" y="1133726"/>
            <a:ext cx="11199019" cy="1200329"/>
          </a:xfrm>
          <a:prstGeom prst="rect">
            <a:avLst/>
          </a:prstGeom>
          <a:noFill/>
        </p:spPr>
        <p:txBody>
          <a:bodyPr wrap="square" rtlCol="0">
            <a:spAutoFit/>
          </a:bodyPr>
          <a:lstStyle/>
          <a:p>
            <a:pPr algn="ctr"/>
            <a:r>
              <a:rPr lang="en-GB" sz="3600" dirty="0">
                <a:solidFill>
                  <a:srgbClr val="095A65"/>
                </a:solidFill>
                <a:latin typeface="Calibri" panose="020F0502020204030204" pitchFamily="34" charset="0"/>
                <a:ea typeface="Calibri Light" charset="0"/>
                <a:cs typeface="Calibri" panose="020F0502020204030204" pitchFamily="34" charset="0"/>
              </a:rPr>
              <a:t>Vision: Integration into </a:t>
            </a:r>
            <a:r>
              <a:rPr lang="en-GB" sz="3600" dirty="0" err="1">
                <a:solidFill>
                  <a:srgbClr val="095A65"/>
                </a:solidFill>
                <a:latin typeface="Calibri" panose="020F0502020204030204" pitchFamily="34" charset="0"/>
                <a:ea typeface="Calibri Light" charset="0"/>
                <a:cs typeface="Calibri" panose="020F0502020204030204" pitchFamily="34" charset="0"/>
              </a:rPr>
              <a:t>OpenHIE</a:t>
            </a:r>
            <a:r>
              <a:rPr lang="en-GB" sz="3600" dirty="0">
                <a:solidFill>
                  <a:srgbClr val="095A65"/>
                </a:solidFill>
                <a:latin typeface="Calibri" panose="020F0502020204030204" pitchFamily="34" charset="0"/>
                <a:ea typeface="Calibri Light" charset="0"/>
                <a:cs typeface="Calibri" panose="020F0502020204030204" pitchFamily="34" charset="0"/>
              </a:rPr>
              <a:t> Landscape</a:t>
            </a:r>
            <a:r>
              <a:rPr lang="de-DE" sz="3600" dirty="0">
                <a:solidFill>
                  <a:srgbClr val="095A65"/>
                </a:solidFill>
                <a:latin typeface="Calibri" panose="020F0502020204030204" pitchFamily="34" charset="0"/>
                <a:ea typeface="Calibri Light" charset="0"/>
                <a:cs typeface="Calibri" panose="020F0502020204030204" pitchFamily="34" charset="0"/>
              </a:rPr>
              <a:t/>
            </a:r>
            <a:br>
              <a:rPr lang="de-DE" sz="3600" dirty="0">
                <a:solidFill>
                  <a:srgbClr val="095A65"/>
                </a:solidFill>
                <a:latin typeface="Calibri" panose="020F0502020204030204" pitchFamily="34" charset="0"/>
                <a:ea typeface="Calibri Light" charset="0"/>
                <a:cs typeface="Calibri" panose="020F0502020204030204" pitchFamily="34" charset="0"/>
              </a:rPr>
            </a:br>
            <a:r>
              <a:rPr lang="en-GB" dirty="0">
                <a:solidFill>
                  <a:srgbClr val="095A65"/>
                </a:solidFill>
                <a:latin typeface="Calibri" panose="020F0502020204030204" pitchFamily="34" charset="0"/>
                <a:cs typeface="Calibri" panose="020F0502020204030204" pitchFamily="34" charset="0"/>
              </a:rPr>
              <a:t> </a:t>
            </a:r>
            <a:r>
              <a:rPr lang="en-GB" dirty="0">
                <a:solidFill>
                  <a:srgbClr val="095A65"/>
                </a:solidFill>
                <a:latin typeface="Calibri" panose="020F0502020204030204" pitchFamily="34" charset="0"/>
                <a:ea typeface="Calibri" charset="0"/>
                <a:cs typeface="Calibri" panose="020F0502020204030204" pitchFamily="34" charset="0"/>
              </a:rPr>
              <a:t>Interoperability</a:t>
            </a:r>
            <a:endParaRPr lang="de-DE" dirty="0">
              <a:solidFill>
                <a:srgbClr val="095A65"/>
              </a:solidFill>
              <a:latin typeface="Calibri" panose="020F0502020204030204" pitchFamily="34" charset="0"/>
              <a:ea typeface="Calibri" charset="0"/>
              <a:cs typeface="Calibri" panose="020F0502020204030204" pitchFamily="34" charset="0"/>
            </a:endParaRPr>
          </a:p>
          <a:p>
            <a:pPr algn="ctr"/>
            <a:endParaRPr lang="en-GB" dirty="0">
              <a:solidFill>
                <a:srgbClr val="095A65"/>
              </a:solidFill>
              <a:latin typeface="Calibri" charset="0"/>
              <a:ea typeface="Calibri" charset="0"/>
              <a:cs typeface="Calibri" charset="0"/>
            </a:endParaRPr>
          </a:p>
        </p:txBody>
      </p:sp>
      <p:pic>
        <p:nvPicPr>
          <p:cNvPr id="8" name="Picture 41">
            <a:extLst>
              <a:ext uri="{FF2B5EF4-FFF2-40B4-BE49-F238E27FC236}">
                <a16:creationId xmlns:a16="http://schemas.microsoft.com/office/drawing/2014/main" id="{9556C024-7EEB-BA4E-B687-DE0983E7A3D9}"/>
              </a:ext>
            </a:extLst>
          </p:cNvPr>
          <p:cNvPicPr>
            <a:picLocks noChangeAspect="1"/>
          </p:cNvPicPr>
          <p:nvPr/>
        </p:nvPicPr>
        <p:blipFill rotWithShape="1">
          <a:blip r:embed="rId4">
            <a:extLst>
              <a:ext uri="{28A0092B-C50C-407E-A947-70E740481C1C}">
                <a14:useLocalDpi xmlns:a14="http://schemas.microsoft.com/office/drawing/2010/main" val="0"/>
              </a:ext>
            </a:extLst>
          </a:blip>
          <a:srcRect l="1163" t="878" r="-1163" b="-303"/>
          <a:stretch/>
        </p:blipFill>
        <p:spPr>
          <a:xfrm>
            <a:off x="3358099" y="3004821"/>
            <a:ext cx="5726628" cy="3611880"/>
          </a:xfrm>
          <a:prstGeom prst="rect">
            <a:avLst/>
          </a:prstGeom>
        </p:spPr>
      </p:pic>
      <p:sp>
        <p:nvSpPr>
          <p:cNvPr id="11" name="Rectangle 42">
            <a:extLst>
              <a:ext uri="{FF2B5EF4-FFF2-40B4-BE49-F238E27FC236}">
                <a16:creationId xmlns:a16="http://schemas.microsoft.com/office/drawing/2014/main" id="{9FF874D4-2EB5-C14B-A536-4285EBE8DB80}"/>
              </a:ext>
            </a:extLst>
          </p:cNvPr>
          <p:cNvSpPr/>
          <p:nvPr/>
        </p:nvSpPr>
        <p:spPr>
          <a:xfrm>
            <a:off x="6138157" y="3253540"/>
            <a:ext cx="1184927" cy="860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Rectangle 43">
            <a:extLst>
              <a:ext uri="{FF2B5EF4-FFF2-40B4-BE49-F238E27FC236}">
                <a16:creationId xmlns:a16="http://schemas.microsoft.com/office/drawing/2014/main" id="{08F7ADBD-B3F9-3948-B6AA-28803E0F849C}"/>
              </a:ext>
            </a:extLst>
          </p:cNvPr>
          <p:cNvSpPr/>
          <p:nvPr/>
        </p:nvSpPr>
        <p:spPr>
          <a:xfrm>
            <a:off x="3253714" y="3392488"/>
            <a:ext cx="1317812" cy="860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a:solidFill>
                  <a:srgbClr val="095A65"/>
                </a:solidFill>
                <a:latin typeface="Calibri" panose="020F0502020204030204" pitchFamily="34" charset="0"/>
                <a:cs typeface="Calibri" panose="020F0502020204030204" pitchFamily="34" charset="0"/>
              </a:rPr>
              <a:t>OpenHIE Metadata </a:t>
            </a:r>
            <a:br>
              <a:rPr lang="en-US" sz="1400" dirty="0">
                <a:solidFill>
                  <a:srgbClr val="095A65"/>
                </a:solidFill>
                <a:latin typeface="Calibri" panose="020F0502020204030204" pitchFamily="34" charset="0"/>
                <a:cs typeface="Calibri" panose="020F0502020204030204" pitchFamily="34" charset="0"/>
              </a:rPr>
            </a:br>
            <a:r>
              <a:rPr lang="en-US" sz="1400" dirty="0">
                <a:solidFill>
                  <a:srgbClr val="095A65"/>
                </a:solidFill>
                <a:latin typeface="Calibri" panose="020F0502020204030204" pitchFamily="34" charset="0"/>
                <a:cs typeface="Calibri" panose="020F0502020204030204" pitchFamily="34" charset="0"/>
              </a:rPr>
              <a:t>Component Layer</a:t>
            </a:r>
          </a:p>
        </p:txBody>
      </p:sp>
      <p:sp>
        <p:nvSpPr>
          <p:cNvPr id="13" name="Rectangle 44">
            <a:extLst>
              <a:ext uri="{FF2B5EF4-FFF2-40B4-BE49-F238E27FC236}">
                <a16:creationId xmlns:a16="http://schemas.microsoft.com/office/drawing/2014/main" id="{9C26757A-9CD9-844B-A7D9-82B96C9F8A37}"/>
              </a:ext>
            </a:extLst>
          </p:cNvPr>
          <p:cNvSpPr/>
          <p:nvPr/>
        </p:nvSpPr>
        <p:spPr>
          <a:xfrm>
            <a:off x="3298679" y="2163255"/>
            <a:ext cx="1317812" cy="860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a:solidFill>
                  <a:srgbClr val="095A65"/>
                </a:solidFill>
                <a:latin typeface="Calibri" panose="020F0502020204030204" pitchFamily="34" charset="0"/>
                <a:cs typeface="Calibri" panose="020F0502020204030204" pitchFamily="34" charset="0"/>
              </a:rPr>
              <a:t>OpenHIE Business Domain</a:t>
            </a:r>
            <a:br>
              <a:rPr lang="en-US" sz="1400" dirty="0">
                <a:solidFill>
                  <a:srgbClr val="095A65"/>
                </a:solidFill>
                <a:latin typeface="Calibri" panose="020F0502020204030204" pitchFamily="34" charset="0"/>
                <a:cs typeface="Calibri" panose="020F0502020204030204" pitchFamily="34" charset="0"/>
              </a:rPr>
            </a:br>
            <a:r>
              <a:rPr lang="en-US" sz="1400" dirty="0">
                <a:solidFill>
                  <a:srgbClr val="095A65"/>
                </a:solidFill>
                <a:latin typeface="Calibri" panose="020F0502020204030204" pitchFamily="34" charset="0"/>
                <a:cs typeface="Calibri" panose="020F0502020204030204" pitchFamily="34" charset="0"/>
              </a:rPr>
              <a:t>Layer</a:t>
            </a:r>
          </a:p>
        </p:txBody>
      </p:sp>
      <p:sp>
        <p:nvSpPr>
          <p:cNvPr id="14" name="Rectangle 45">
            <a:extLst>
              <a:ext uri="{FF2B5EF4-FFF2-40B4-BE49-F238E27FC236}">
                <a16:creationId xmlns:a16="http://schemas.microsoft.com/office/drawing/2014/main" id="{9EB0F427-28F9-5B4B-8FE1-C60CD2235E57}"/>
              </a:ext>
            </a:extLst>
          </p:cNvPr>
          <p:cNvSpPr/>
          <p:nvPr/>
        </p:nvSpPr>
        <p:spPr>
          <a:xfrm>
            <a:off x="4662012" y="2852420"/>
            <a:ext cx="4014370" cy="32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15" name="Straight Connector 46">
            <a:extLst>
              <a:ext uri="{FF2B5EF4-FFF2-40B4-BE49-F238E27FC236}">
                <a16:creationId xmlns:a16="http://schemas.microsoft.com/office/drawing/2014/main" id="{EC27BADD-8606-4C4D-BC39-3B412404430D}"/>
              </a:ext>
            </a:extLst>
          </p:cNvPr>
          <p:cNvCxnSpPr/>
          <p:nvPr/>
        </p:nvCxnSpPr>
        <p:spPr>
          <a:xfrm flipV="1">
            <a:off x="4634800" y="2120394"/>
            <a:ext cx="0" cy="113314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47">
            <a:extLst>
              <a:ext uri="{FF2B5EF4-FFF2-40B4-BE49-F238E27FC236}">
                <a16:creationId xmlns:a16="http://schemas.microsoft.com/office/drawing/2014/main" id="{4C0D4735-F428-8F46-A492-B56F0A672BAB}"/>
              </a:ext>
            </a:extLst>
          </p:cNvPr>
          <p:cNvCxnSpPr>
            <a:cxnSpLocks/>
          </p:cNvCxnSpPr>
          <p:nvPr/>
        </p:nvCxnSpPr>
        <p:spPr>
          <a:xfrm>
            <a:off x="4620512" y="2077529"/>
            <a:ext cx="410689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48">
            <a:extLst>
              <a:ext uri="{FF2B5EF4-FFF2-40B4-BE49-F238E27FC236}">
                <a16:creationId xmlns:a16="http://schemas.microsoft.com/office/drawing/2014/main" id="{665AD637-9817-E041-A591-ADCB2F7643DB}"/>
              </a:ext>
            </a:extLst>
          </p:cNvPr>
          <p:cNvCxnSpPr>
            <a:cxnSpLocks/>
          </p:cNvCxnSpPr>
          <p:nvPr/>
        </p:nvCxnSpPr>
        <p:spPr>
          <a:xfrm flipV="1">
            <a:off x="8741697" y="2120394"/>
            <a:ext cx="0" cy="113314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8" name="Picture 49">
            <a:extLst>
              <a:ext uri="{FF2B5EF4-FFF2-40B4-BE49-F238E27FC236}">
                <a16:creationId xmlns:a16="http://schemas.microsoft.com/office/drawing/2014/main" id="{E71F0104-4B9B-3D4A-84B9-1F44DBA85AFE}"/>
              </a:ext>
            </a:extLst>
          </p:cNvPr>
          <p:cNvPicPr>
            <a:picLocks noChangeAspect="1"/>
          </p:cNvPicPr>
          <p:nvPr/>
        </p:nvPicPr>
        <p:blipFill>
          <a:blip r:embed="rId5">
            <a:extLst/>
          </a:blip>
          <a:stretch>
            <a:fillRect/>
          </a:stretch>
        </p:blipFill>
        <p:spPr>
          <a:xfrm>
            <a:off x="6537168" y="5718564"/>
            <a:ext cx="536537" cy="536537"/>
          </a:xfrm>
          <a:prstGeom prst="rect">
            <a:avLst/>
          </a:prstGeom>
          <a:noFill/>
        </p:spPr>
      </p:pic>
      <p:sp>
        <p:nvSpPr>
          <p:cNvPr id="20" name="TextBox 3">
            <a:extLst>
              <a:ext uri="{FF2B5EF4-FFF2-40B4-BE49-F238E27FC236}">
                <a16:creationId xmlns:a16="http://schemas.microsoft.com/office/drawing/2014/main" id="{1D2ACD10-5739-9A4E-B5CE-4626C56CE735}"/>
              </a:ext>
            </a:extLst>
          </p:cNvPr>
          <p:cNvSpPr txBox="1"/>
          <p:nvPr/>
        </p:nvSpPr>
        <p:spPr>
          <a:xfrm>
            <a:off x="3109542" y="5787177"/>
            <a:ext cx="1488228" cy="338554"/>
          </a:xfrm>
          <a:prstGeom prst="rect">
            <a:avLst/>
          </a:prstGeom>
          <a:solidFill>
            <a:schemeClr val="bg1"/>
          </a:solid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latin typeface="Calibri" panose="020F0502020204030204" pitchFamily="34" charset="0"/>
                <a:cs typeface="Calibri" panose="020F0502020204030204" pitchFamily="34" charset="0"/>
              </a:rPr>
              <a:t>Place of Service</a:t>
            </a:r>
          </a:p>
        </p:txBody>
      </p:sp>
      <p:sp>
        <p:nvSpPr>
          <p:cNvPr id="21" name="TextBox 26">
            <a:extLst>
              <a:ext uri="{FF2B5EF4-FFF2-40B4-BE49-F238E27FC236}">
                <a16:creationId xmlns:a16="http://schemas.microsoft.com/office/drawing/2014/main" id="{5A7E5B13-2410-8E49-B934-8A3EDC8ECEB3}"/>
              </a:ext>
            </a:extLst>
          </p:cNvPr>
          <p:cNvSpPr txBox="1"/>
          <p:nvPr/>
        </p:nvSpPr>
        <p:spPr>
          <a:xfrm>
            <a:off x="6537168" y="6222739"/>
            <a:ext cx="637489" cy="276999"/>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Store</a:t>
            </a:r>
          </a:p>
        </p:txBody>
      </p:sp>
      <p:sp>
        <p:nvSpPr>
          <p:cNvPr id="22" name="TextBox 22">
            <a:extLst>
              <a:ext uri="{FF2B5EF4-FFF2-40B4-BE49-F238E27FC236}">
                <a16:creationId xmlns:a16="http://schemas.microsoft.com/office/drawing/2014/main" id="{74853999-FDD1-664C-AE45-056D68A23D71}"/>
              </a:ext>
            </a:extLst>
          </p:cNvPr>
          <p:cNvSpPr txBox="1"/>
          <p:nvPr/>
        </p:nvSpPr>
        <p:spPr>
          <a:xfrm>
            <a:off x="6681752" y="2656430"/>
            <a:ext cx="920445" cy="41549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50" dirty="0">
                <a:solidFill>
                  <a:schemeClr val="accent1">
                    <a:lumMod val="75000"/>
                  </a:schemeClr>
                </a:solidFill>
              </a:rPr>
              <a:t>Insurance </a:t>
            </a:r>
            <a:br>
              <a:rPr lang="en-US" sz="1050" dirty="0">
                <a:solidFill>
                  <a:schemeClr val="accent1">
                    <a:lumMod val="75000"/>
                  </a:schemeClr>
                </a:solidFill>
              </a:rPr>
            </a:br>
            <a:r>
              <a:rPr lang="en-US" sz="1050" dirty="0">
                <a:solidFill>
                  <a:schemeClr val="accent1">
                    <a:lumMod val="75000"/>
                  </a:schemeClr>
                </a:solidFill>
              </a:rPr>
              <a:t>Management</a:t>
            </a:r>
          </a:p>
        </p:txBody>
      </p:sp>
      <p:cxnSp>
        <p:nvCxnSpPr>
          <p:cNvPr id="23" name="Straight Connector 54">
            <a:extLst>
              <a:ext uri="{FF2B5EF4-FFF2-40B4-BE49-F238E27FC236}">
                <a16:creationId xmlns:a16="http://schemas.microsoft.com/office/drawing/2014/main" id="{D9895363-4699-F749-BCBF-8CCF319FDF00}"/>
              </a:ext>
            </a:extLst>
          </p:cNvPr>
          <p:cNvCxnSpPr>
            <a:stCxn id="14" idx="1"/>
            <a:endCxn id="14" idx="3"/>
          </p:cNvCxnSpPr>
          <p:nvPr/>
        </p:nvCxnSpPr>
        <p:spPr>
          <a:xfrm>
            <a:off x="4662012" y="3014428"/>
            <a:ext cx="401437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4" name="TextBox 28">
            <a:extLst>
              <a:ext uri="{FF2B5EF4-FFF2-40B4-BE49-F238E27FC236}">
                <a16:creationId xmlns:a16="http://schemas.microsoft.com/office/drawing/2014/main" id="{50F36D55-3FC7-A843-B096-9157061F9253}"/>
              </a:ext>
            </a:extLst>
          </p:cNvPr>
          <p:cNvSpPr txBox="1"/>
          <p:nvPr/>
        </p:nvSpPr>
        <p:spPr>
          <a:xfrm>
            <a:off x="5647433" y="2654652"/>
            <a:ext cx="699229" cy="41549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50" dirty="0">
                <a:solidFill>
                  <a:schemeClr val="accent1">
                    <a:lumMod val="75000"/>
                  </a:schemeClr>
                </a:solidFill>
              </a:rPr>
              <a:t>Mobile</a:t>
            </a:r>
            <a:br>
              <a:rPr lang="en-US" sz="1050" dirty="0">
                <a:solidFill>
                  <a:schemeClr val="accent1">
                    <a:lumMod val="75000"/>
                  </a:schemeClr>
                </a:solidFill>
              </a:rPr>
            </a:br>
            <a:r>
              <a:rPr lang="en-US" sz="1050" dirty="0">
                <a:solidFill>
                  <a:schemeClr val="accent1">
                    <a:lumMod val="75000"/>
                  </a:schemeClr>
                </a:solidFill>
              </a:rPr>
              <a:t> Payment</a:t>
            </a:r>
          </a:p>
        </p:txBody>
      </p:sp>
      <p:pic>
        <p:nvPicPr>
          <p:cNvPr id="25" name="Picture 56">
            <a:extLst>
              <a:ext uri="{FF2B5EF4-FFF2-40B4-BE49-F238E27FC236}">
                <a16:creationId xmlns:a16="http://schemas.microsoft.com/office/drawing/2014/main" id="{7F359D53-6F8E-D048-9A71-0384FDB4F4C9}"/>
              </a:ext>
            </a:extLst>
          </p:cNvPr>
          <p:cNvPicPr>
            <a:picLocks noChangeAspect="1"/>
          </p:cNvPicPr>
          <p:nvPr/>
        </p:nvPicPr>
        <p:blipFill>
          <a:blip r:embed="rId6"/>
          <a:stretch>
            <a:fillRect/>
          </a:stretch>
        </p:blipFill>
        <p:spPr>
          <a:xfrm>
            <a:off x="6905776" y="2144338"/>
            <a:ext cx="458371" cy="493454"/>
          </a:xfrm>
          <a:prstGeom prst="rect">
            <a:avLst/>
          </a:prstGeom>
        </p:spPr>
      </p:pic>
      <p:pic>
        <p:nvPicPr>
          <p:cNvPr id="26" name="Picture 68">
            <a:extLst>
              <a:ext uri="{FF2B5EF4-FFF2-40B4-BE49-F238E27FC236}">
                <a16:creationId xmlns:a16="http://schemas.microsoft.com/office/drawing/2014/main" id="{64ACC798-161E-DD43-96CD-A4048CE21B7D}"/>
              </a:ext>
            </a:extLst>
          </p:cNvPr>
          <p:cNvPicPr>
            <a:picLocks noChangeAspect="1"/>
          </p:cNvPicPr>
          <p:nvPr/>
        </p:nvPicPr>
        <p:blipFill>
          <a:blip r:embed="rId7">
            <a:extLst/>
          </a:blip>
          <a:stretch>
            <a:fillRect/>
          </a:stretch>
        </p:blipFill>
        <p:spPr>
          <a:xfrm>
            <a:off x="5749060" y="2192579"/>
            <a:ext cx="498369" cy="416669"/>
          </a:xfrm>
          <a:prstGeom prst="rect">
            <a:avLst/>
          </a:prstGeom>
        </p:spPr>
      </p:pic>
      <p:pic>
        <p:nvPicPr>
          <p:cNvPr id="27" name="Picture 69">
            <a:extLst>
              <a:ext uri="{FF2B5EF4-FFF2-40B4-BE49-F238E27FC236}">
                <a16:creationId xmlns:a16="http://schemas.microsoft.com/office/drawing/2014/main" id="{B228C994-7319-F744-9693-A65B06D36EA4}"/>
              </a:ext>
            </a:extLst>
          </p:cNvPr>
          <p:cNvPicPr>
            <a:picLocks noChangeAspect="1"/>
          </p:cNvPicPr>
          <p:nvPr/>
        </p:nvPicPr>
        <p:blipFill>
          <a:blip r:embed="rId8"/>
          <a:stretch>
            <a:fillRect/>
          </a:stretch>
        </p:blipFill>
        <p:spPr>
          <a:xfrm>
            <a:off x="4883569" y="2192579"/>
            <a:ext cx="490880" cy="490880"/>
          </a:xfrm>
          <a:prstGeom prst="rect">
            <a:avLst/>
          </a:prstGeom>
        </p:spPr>
      </p:pic>
      <p:sp>
        <p:nvSpPr>
          <p:cNvPr id="28" name="TextBox 38">
            <a:extLst>
              <a:ext uri="{FF2B5EF4-FFF2-40B4-BE49-F238E27FC236}">
                <a16:creationId xmlns:a16="http://schemas.microsoft.com/office/drawing/2014/main" id="{735A3564-54D8-5E47-B8BD-7BB8B529BFB0}"/>
              </a:ext>
            </a:extLst>
          </p:cNvPr>
          <p:cNvSpPr txBox="1"/>
          <p:nvPr/>
        </p:nvSpPr>
        <p:spPr>
          <a:xfrm>
            <a:off x="4720059" y="2624984"/>
            <a:ext cx="873957" cy="41549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50" dirty="0">
                <a:solidFill>
                  <a:schemeClr val="accent1">
                    <a:lumMod val="75000"/>
                  </a:schemeClr>
                </a:solidFill>
              </a:rPr>
              <a:t>Institutional </a:t>
            </a:r>
            <a:br>
              <a:rPr lang="en-US" sz="1050" dirty="0">
                <a:solidFill>
                  <a:schemeClr val="accent1">
                    <a:lumMod val="75000"/>
                  </a:schemeClr>
                </a:solidFill>
              </a:rPr>
            </a:br>
            <a:r>
              <a:rPr lang="en-US" sz="1050" dirty="0">
                <a:solidFill>
                  <a:schemeClr val="accent1">
                    <a:lumMod val="75000"/>
                  </a:schemeClr>
                </a:solidFill>
              </a:rPr>
              <a:t>Financing</a:t>
            </a:r>
          </a:p>
        </p:txBody>
      </p:sp>
      <p:pic>
        <p:nvPicPr>
          <p:cNvPr id="29" name="Picture 71">
            <a:extLst>
              <a:ext uri="{FF2B5EF4-FFF2-40B4-BE49-F238E27FC236}">
                <a16:creationId xmlns:a16="http://schemas.microsoft.com/office/drawing/2014/main" id="{8C15416C-924C-4F48-A932-88E9207D4D79}"/>
              </a:ext>
            </a:extLst>
          </p:cNvPr>
          <p:cNvPicPr>
            <a:picLocks noChangeAspect="1"/>
          </p:cNvPicPr>
          <p:nvPr/>
        </p:nvPicPr>
        <p:blipFill>
          <a:blip r:embed="rId9"/>
          <a:stretch>
            <a:fillRect/>
          </a:stretch>
        </p:blipFill>
        <p:spPr>
          <a:xfrm>
            <a:off x="8067085" y="2281056"/>
            <a:ext cx="359571" cy="359571"/>
          </a:xfrm>
          <a:prstGeom prst="rect">
            <a:avLst/>
          </a:prstGeom>
        </p:spPr>
      </p:pic>
      <p:sp>
        <p:nvSpPr>
          <p:cNvPr id="30" name="TextBox 41">
            <a:extLst>
              <a:ext uri="{FF2B5EF4-FFF2-40B4-BE49-F238E27FC236}">
                <a16:creationId xmlns:a16="http://schemas.microsoft.com/office/drawing/2014/main" id="{8D9D9A69-5DDD-2E4B-A50B-894A1CE92456}"/>
              </a:ext>
            </a:extLst>
          </p:cNvPr>
          <p:cNvSpPr txBox="1"/>
          <p:nvPr/>
        </p:nvSpPr>
        <p:spPr>
          <a:xfrm>
            <a:off x="7842238" y="2650469"/>
            <a:ext cx="845103" cy="41549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50" dirty="0">
                <a:solidFill>
                  <a:schemeClr val="accent1">
                    <a:lumMod val="75000"/>
                  </a:schemeClr>
                </a:solidFill>
              </a:rPr>
              <a:t>Civil </a:t>
            </a:r>
            <a:br>
              <a:rPr lang="en-US" sz="1050" dirty="0">
                <a:solidFill>
                  <a:schemeClr val="accent1">
                    <a:lumMod val="75000"/>
                  </a:schemeClr>
                </a:solidFill>
              </a:rPr>
            </a:br>
            <a:r>
              <a:rPr lang="en-US" sz="1050" dirty="0">
                <a:solidFill>
                  <a:schemeClr val="accent1">
                    <a:lumMod val="75000"/>
                  </a:schemeClr>
                </a:solidFill>
              </a:rPr>
              <a:t>Registration</a:t>
            </a:r>
          </a:p>
        </p:txBody>
      </p:sp>
      <p:sp>
        <p:nvSpPr>
          <p:cNvPr id="31" name="Textfeld 30"/>
          <p:cNvSpPr txBox="1"/>
          <p:nvPr/>
        </p:nvSpPr>
        <p:spPr>
          <a:xfrm>
            <a:off x="9399525" y="468484"/>
            <a:ext cx="2306840" cy="593388"/>
          </a:xfrm>
          <a:prstGeom prst="rect">
            <a:avLst/>
          </a:prstGeom>
          <a:solidFill>
            <a:schemeClr val="bg1"/>
          </a:solidFill>
        </p:spPr>
        <p:txBody>
          <a:bodyPr wrap="square" rtlCol="0">
            <a:spAutoFit/>
          </a:bodyPr>
          <a:lstStyle/>
          <a:p>
            <a:endParaRPr lang="de-DE" dirty="0"/>
          </a:p>
        </p:txBody>
      </p:sp>
    </p:spTree>
    <p:extLst>
      <p:ext uri="{BB962C8B-B14F-4D97-AF65-F5344CB8AC3E}">
        <p14:creationId xmlns:p14="http://schemas.microsoft.com/office/powerpoint/2010/main" val="18217108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fld id="{DCD9F9BF-D269-4020-816F-460E917B7A74}" type="datetime1">
              <a:rPr lang="en-GB" noProof="0" smtClean="0"/>
              <a:t>15/08/2019</a:t>
            </a:fld>
            <a:endParaRPr lang="en-GB" noProof="0"/>
          </a:p>
        </p:txBody>
      </p:sp>
      <p:sp>
        <p:nvSpPr>
          <p:cNvPr id="5" name="Fußzeilenplatzhalter 4"/>
          <p:cNvSpPr>
            <a:spLocks noGrp="1"/>
          </p:cNvSpPr>
          <p:nvPr>
            <p:ph type="ftr" sz="quarter" idx="15"/>
          </p:nvPr>
        </p:nvSpPr>
        <p:spPr>
          <a:xfrm>
            <a:off x="1392992" y="6580588"/>
            <a:ext cx="3928516" cy="277412"/>
          </a:xfrm>
        </p:spPr>
        <p:txBody>
          <a:bodyPr/>
          <a:lstStyle/>
          <a:p>
            <a:r>
              <a:rPr lang="en-GB"/>
              <a:t>A global good for Universal Health Coverage (UHC) </a:t>
            </a:r>
            <a:endParaRPr lang="en-GB" dirty="0"/>
          </a:p>
        </p:txBody>
      </p:sp>
      <p:sp>
        <p:nvSpPr>
          <p:cNvPr id="6" name="Foliennummernplatzhalter 5"/>
          <p:cNvSpPr>
            <a:spLocks noGrp="1"/>
          </p:cNvSpPr>
          <p:nvPr>
            <p:ph type="sldNum" sz="quarter" idx="16"/>
          </p:nvPr>
        </p:nvSpPr>
        <p:spPr/>
        <p:txBody>
          <a:bodyPr/>
          <a:lstStyle/>
          <a:p>
            <a:fld id="{A74CE0EA-F3B5-4684-BA10-C594598FDB9C}" type="slidenum">
              <a:rPr lang="en-GB" noProof="0" smtClean="0"/>
              <a:pPr/>
              <a:t>45</a:t>
            </a:fld>
            <a:endParaRPr lang="en-GB" noProof="0"/>
          </a:p>
        </p:txBody>
      </p:sp>
      <p:pic>
        <p:nvPicPr>
          <p:cNvPr id="9" name="Bild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381" y="511025"/>
            <a:ext cx="1519886" cy="508306"/>
          </a:xfrm>
          <a:prstGeom prst="rect">
            <a:avLst/>
          </a:prstGeom>
        </p:spPr>
      </p:pic>
      <p:pic>
        <p:nvPicPr>
          <p:cNvPr id="10"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99524" y="445708"/>
            <a:ext cx="532543" cy="532543"/>
          </a:xfrm>
          <a:prstGeom prst="rect">
            <a:avLst/>
          </a:prstGeom>
        </p:spPr>
      </p:pic>
      <p:sp>
        <p:nvSpPr>
          <p:cNvPr id="19" name="Textfeld 18"/>
          <p:cNvSpPr txBox="1"/>
          <p:nvPr/>
        </p:nvSpPr>
        <p:spPr>
          <a:xfrm>
            <a:off x="479425" y="1160229"/>
            <a:ext cx="11199019" cy="1200329"/>
          </a:xfrm>
          <a:prstGeom prst="rect">
            <a:avLst/>
          </a:prstGeom>
          <a:noFill/>
        </p:spPr>
        <p:txBody>
          <a:bodyPr wrap="square" rtlCol="0">
            <a:spAutoFit/>
          </a:bodyPr>
          <a:lstStyle/>
          <a:p>
            <a:pPr algn="ctr"/>
            <a:r>
              <a:rPr lang="en-GB" sz="3600" dirty="0">
                <a:solidFill>
                  <a:srgbClr val="095A65"/>
                </a:solidFill>
                <a:latin typeface="Calibri" panose="020F0502020204030204" pitchFamily="34" charset="0"/>
                <a:ea typeface="Calibri Light" charset="0"/>
                <a:cs typeface="Calibri" panose="020F0502020204030204" pitchFamily="34" charset="0"/>
              </a:rPr>
              <a:t>Vision: Integrated Workflows (Example: Eligibility)</a:t>
            </a:r>
            <a:r>
              <a:rPr lang="de-DE" sz="3600" dirty="0">
                <a:solidFill>
                  <a:srgbClr val="095A65"/>
                </a:solidFill>
                <a:latin typeface="Calibri" panose="020F0502020204030204" pitchFamily="34" charset="0"/>
                <a:ea typeface="Calibri Light" charset="0"/>
                <a:cs typeface="Calibri" panose="020F0502020204030204" pitchFamily="34" charset="0"/>
              </a:rPr>
              <a:t/>
            </a:r>
            <a:br>
              <a:rPr lang="de-DE" sz="3600" dirty="0">
                <a:solidFill>
                  <a:srgbClr val="095A65"/>
                </a:solidFill>
                <a:latin typeface="Calibri" panose="020F0502020204030204" pitchFamily="34" charset="0"/>
                <a:ea typeface="Calibri Light" charset="0"/>
                <a:cs typeface="Calibri" panose="020F0502020204030204" pitchFamily="34" charset="0"/>
              </a:rPr>
            </a:br>
            <a:r>
              <a:rPr lang="en-GB" dirty="0">
                <a:solidFill>
                  <a:srgbClr val="095A65"/>
                </a:solidFill>
                <a:latin typeface="Calibri" panose="020F0502020204030204" pitchFamily="34" charset="0"/>
                <a:ea typeface="Calibri Light" charset="0"/>
                <a:cs typeface="Calibri" panose="020F0502020204030204" pitchFamily="34" charset="0"/>
              </a:rPr>
              <a:t> </a:t>
            </a:r>
            <a:r>
              <a:rPr lang="en-GB" dirty="0">
                <a:solidFill>
                  <a:srgbClr val="095A65"/>
                </a:solidFill>
                <a:latin typeface="Calibri" panose="020F0502020204030204" pitchFamily="34" charset="0"/>
                <a:ea typeface="Calibri" charset="0"/>
                <a:cs typeface="Calibri" panose="020F0502020204030204" pitchFamily="34" charset="0"/>
              </a:rPr>
              <a:t>Interoperability</a:t>
            </a:r>
            <a:endParaRPr lang="de-DE" dirty="0">
              <a:solidFill>
                <a:srgbClr val="095A65"/>
              </a:solidFill>
              <a:latin typeface="Calibri" panose="020F0502020204030204" pitchFamily="34" charset="0"/>
              <a:ea typeface="Calibri" charset="0"/>
              <a:cs typeface="Calibri" panose="020F0502020204030204" pitchFamily="34" charset="0"/>
            </a:endParaRPr>
          </a:p>
          <a:p>
            <a:pPr algn="ctr"/>
            <a:endParaRPr lang="en-GB" dirty="0">
              <a:solidFill>
                <a:srgbClr val="095A65"/>
              </a:solidFill>
              <a:latin typeface="Calibri" charset="0"/>
              <a:ea typeface="Calibri" charset="0"/>
              <a:cs typeface="Calibri" charset="0"/>
            </a:endParaRPr>
          </a:p>
        </p:txBody>
      </p:sp>
      <p:sp>
        <p:nvSpPr>
          <p:cNvPr id="8" name="Rectangle 13">
            <a:extLst>
              <a:ext uri="{FF2B5EF4-FFF2-40B4-BE49-F238E27FC236}">
                <a16:creationId xmlns:a16="http://schemas.microsoft.com/office/drawing/2014/main" id="{7A099AA0-8AD9-E44B-9DFA-D23BABC97E89}"/>
              </a:ext>
            </a:extLst>
          </p:cNvPr>
          <p:cNvSpPr/>
          <p:nvPr/>
        </p:nvSpPr>
        <p:spPr>
          <a:xfrm>
            <a:off x="9393578" y="4637327"/>
            <a:ext cx="1680883" cy="1407924"/>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EMR:</a:t>
            </a:r>
          </a:p>
          <a:p>
            <a:pPr algn="ctr"/>
            <a:r>
              <a:rPr lang="en-US" sz="1400" dirty="0"/>
              <a:t>OpenMRS</a:t>
            </a:r>
          </a:p>
        </p:txBody>
      </p:sp>
      <p:sp>
        <p:nvSpPr>
          <p:cNvPr id="11" name="Rectangle 7">
            <a:extLst>
              <a:ext uri="{FF2B5EF4-FFF2-40B4-BE49-F238E27FC236}">
                <a16:creationId xmlns:a16="http://schemas.microsoft.com/office/drawing/2014/main" id="{78EC17D4-2EA8-4B42-90B9-877D4858BA94}"/>
              </a:ext>
            </a:extLst>
          </p:cNvPr>
          <p:cNvSpPr/>
          <p:nvPr/>
        </p:nvSpPr>
        <p:spPr>
          <a:xfrm>
            <a:off x="2079847" y="2227794"/>
            <a:ext cx="2438361" cy="4068986"/>
          </a:xfrm>
          <a:prstGeom prst="rect">
            <a:avLst/>
          </a:prstGeom>
          <a:solidFill>
            <a:schemeClr val="accent6">
              <a:lumMod val="60000"/>
              <a:lumOff val="40000"/>
            </a:schemeClr>
          </a:solidFill>
          <a:ln>
            <a:solidFill>
              <a:schemeClr val="accent6"/>
            </a:solidFill>
          </a:ln>
        </p:spPr>
        <p:style>
          <a:lnRef idx="2">
            <a:schemeClr val="accent2">
              <a:shade val="50000"/>
            </a:schemeClr>
          </a:lnRef>
          <a:fillRef idx="1">
            <a:schemeClr val="accent2"/>
          </a:fillRef>
          <a:effectRef idx="0">
            <a:schemeClr val="accent2"/>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Insurance </a:t>
            </a:r>
            <a:r>
              <a:rPr lang="en-US" dirty="0" err="1"/>
              <a:t>Mgmt</a:t>
            </a:r>
            <a:endParaRPr lang="en-US" dirty="0"/>
          </a:p>
        </p:txBody>
      </p:sp>
      <p:cxnSp>
        <p:nvCxnSpPr>
          <p:cNvPr id="12" name="Straight Arrow Connector 28">
            <a:extLst>
              <a:ext uri="{FF2B5EF4-FFF2-40B4-BE49-F238E27FC236}">
                <a16:creationId xmlns:a16="http://schemas.microsoft.com/office/drawing/2014/main" id="{58F0CBEA-3DFE-634D-AAA9-72E87D6DB1BD}"/>
              </a:ext>
            </a:extLst>
          </p:cNvPr>
          <p:cNvCxnSpPr>
            <a:cxnSpLocks/>
            <a:stCxn id="25" idx="3"/>
            <a:endCxn id="28" idx="1"/>
          </p:cNvCxnSpPr>
          <p:nvPr/>
        </p:nvCxnSpPr>
        <p:spPr>
          <a:xfrm>
            <a:off x="3523738" y="5735737"/>
            <a:ext cx="6348507" cy="0"/>
          </a:xfrm>
          <a:prstGeom prst="straightConnector1">
            <a:avLst/>
          </a:prstGeom>
          <a:ln w="7620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8">
            <a:extLst>
              <a:ext uri="{FF2B5EF4-FFF2-40B4-BE49-F238E27FC236}">
                <a16:creationId xmlns:a16="http://schemas.microsoft.com/office/drawing/2014/main" id="{89087C94-46CD-9841-B412-21FE5AECA469}"/>
              </a:ext>
            </a:extLst>
          </p:cNvPr>
          <p:cNvSpPr/>
          <p:nvPr/>
        </p:nvSpPr>
        <p:spPr>
          <a:xfrm>
            <a:off x="2458586" y="2699257"/>
            <a:ext cx="1680883" cy="1690822"/>
          </a:xfrm>
          <a:prstGeom prst="rect">
            <a:avLst/>
          </a:prstGeom>
          <a:solidFill>
            <a:schemeClr val="accent6"/>
          </a:solidFill>
          <a:ln>
            <a:solidFill>
              <a:schemeClr val="accent6"/>
            </a:solidFill>
          </a:ln>
        </p:spPr>
        <p:style>
          <a:lnRef idx="2">
            <a:schemeClr val="accent2">
              <a:shade val="50000"/>
            </a:schemeClr>
          </a:lnRef>
          <a:fillRef idx="1">
            <a:schemeClr val="accent2"/>
          </a:fillRef>
          <a:effectRef idx="0">
            <a:schemeClr val="accent2"/>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Insurance Adjudication</a:t>
            </a:r>
          </a:p>
          <a:p>
            <a:pPr algn="ctr"/>
            <a:r>
              <a:rPr lang="en-US" sz="1400" i="1" dirty="0" err="1"/>
              <a:t>openIMIS</a:t>
            </a:r>
            <a:endParaRPr lang="en-US" sz="1400" i="1" dirty="0"/>
          </a:p>
        </p:txBody>
      </p:sp>
      <p:sp>
        <p:nvSpPr>
          <p:cNvPr id="14" name="Rectangle 9">
            <a:extLst>
              <a:ext uri="{FF2B5EF4-FFF2-40B4-BE49-F238E27FC236}">
                <a16:creationId xmlns:a16="http://schemas.microsoft.com/office/drawing/2014/main" id="{0C729D01-1AB7-D14D-B061-09990B525E9A}"/>
              </a:ext>
            </a:extLst>
          </p:cNvPr>
          <p:cNvSpPr/>
          <p:nvPr/>
        </p:nvSpPr>
        <p:spPr>
          <a:xfrm>
            <a:off x="2458586" y="4637327"/>
            <a:ext cx="1680883" cy="1410496"/>
          </a:xfrm>
          <a:prstGeom prst="rect">
            <a:avLst/>
          </a:prstGeom>
          <a:solidFill>
            <a:schemeClr val="accent6"/>
          </a:solidFill>
          <a:ln>
            <a:solidFill>
              <a:schemeClr val="accent6"/>
            </a:solidFill>
          </a:ln>
        </p:spPr>
        <p:style>
          <a:lnRef idx="2">
            <a:schemeClr val="accent2">
              <a:shade val="50000"/>
            </a:schemeClr>
          </a:lnRef>
          <a:fillRef idx="1">
            <a:schemeClr val="accent2"/>
          </a:fillRef>
          <a:effectRef idx="0">
            <a:schemeClr val="accent2"/>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FHIR Data Store:</a:t>
            </a:r>
            <a:br>
              <a:rPr lang="en-US" dirty="0"/>
            </a:br>
            <a:r>
              <a:rPr lang="en-US" sz="1400" i="1" dirty="0"/>
              <a:t>Hearth </a:t>
            </a:r>
            <a:endParaRPr lang="en-US" sz="1100" i="1" dirty="0"/>
          </a:p>
        </p:txBody>
      </p:sp>
      <p:sp>
        <p:nvSpPr>
          <p:cNvPr id="15" name="Rectangle 10">
            <a:extLst>
              <a:ext uri="{FF2B5EF4-FFF2-40B4-BE49-F238E27FC236}">
                <a16:creationId xmlns:a16="http://schemas.microsoft.com/office/drawing/2014/main" id="{4159D05F-F989-A049-897F-ED831C271BC6}"/>
              </a:ext>
            </a:extLst>
          </p:cNvPr>
          <p:cNvSpPr/>
          <p:nvPr/>
        </p:nvSpPr>
        <p:spPr>
          <a:xfrm>
            <a:off x="5764753" y="4639664"/>
            <a:ext cx="1680883" cy="1405587"/>
          </a:xfrm>
          <a:prstGeom prst="rect">
            <a:avLst/>
          </a:prstGeom>
          <a:solidFill>
            <a:schemeClr val="accent6"/>
          </a:solidFill>
          <a:ln>
            <a:solidFill>
              <a:schemeClr val="accent6"/>
            </a:solidFill>
          </a:ln>
        </p:spPr>
        <p:style>
          <a:lnRef idx="2">
            <a:schemeClr val="accent2">
              <a:shade val="50000"/>
            </a:schemeClr>
          </a:lnRef>
          <a:fillRef idx="1">
            <a:schemeClr val="accent2"/>
          </a:fillRef>
          <a:effectRef idx="0">
            <a:schemeClr val="accent2"/>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Interop Layer: </a:t>
            </a:r>
          </a:p>
          <a:p>
            <a:pPr algn="ctr"/>
            <a:r>
              <a:rPr lang="en-US" sz="1400" i="1" dirty="0" err="1"/>
              <a:t>OpenHIM</a:t>
            </a:r>
            <a:endParaRPr lang="en-US" sz="1400" i="1" dirty="0"/>
          </a:p>
        </p:txBody>
      </p:sp>
      <p:sp>
        <p:nvSpPr>
          <p:cNvPr id="16" name="TextBox 45">
            <a:extLst>
              <a:ext uri="{FF2B5EF4-FFF2-40B4-BE49-F238E27FC236}">
                <a16:creationId xmlns:a16="http://schemas.microsoft.com/office/drawing/2014/main" id="{69DF0A0B-8A89-7F47-9CD6-BACE2A7914DC}"/>
              </a:ext>
            </a:extLst>
          </p:cNvPr>
          <p:cNvSpPr txBox="1"/>
          <p:nvPr/>
        </p:nvSpPr>
        <p:spPr>
          <a:xfrm>
            <a:off x="6753550" y="3949825"/>
            <a:ext cx="301686"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5">
                    <a:lumMod val="75000"/>
                  </a:schemeClr>
                </a:solidFill>
              </a:rPr>
              <a:t>2</a:t>
            </a:r>
          </a:p>
        </p:txBody>
      </p:sp>
      <p:cxnSp>
        <p:nvCxnSpPr>
          <p:cNvPr id="17" name="Straight Arrow Connector 14">
            <a:extLst>
              <a:ext uri="{FF2B5EF4-FFF2-40B4-BE49-F238E27FC236}">
                <a16:creationId xmlns:a16="http://schemas.microsoft.com/office/drawing/2014/main" id="{58F0CBEA-3DFE-634D-AAA9-72E87D6DB1BD}"/>
              </a:ext>
            </a:extLst>
          </p:cNvPr>
          <p:cNvCxnSpPr>
            <a:cxnSpLocks/>
            <a:stCxn id="8" idx="1"/>
            <a:endCxn id="15" idx="3"/>
          </p:cNvCxnSpPr>
          <p:nvPr/>
        </p:nvCxnSpPr>
        <p:spPr>
          <a:xfrm flipH="1">
            <a:off x="7445636" y="5341289"/>
            <a:ext cx="1947942" cy="1169"/>
          </a:xfrm>
          <a:prstGeom prst="straightConnector1">
            <a:avLst/>
          </a:prstGeom>
          <a:ln w="7620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54">
            <a:extLst>
              <a:ext uri="{FF2B5EF4-FFF2-40B4-BE49-F238E27FC236}">
                <a16:creationId xmlns:a16="http://schemas.microsoft.com/office/drawing/2014/main" id="{8A06A15A-F15A-0341-9FAD-A0D87FEA8A5E}"/>
              </a:ext>
            </a:extLst>
          </p:cNvPr>
          <p:cNvSpPr txBox="1"/>
          <p:nvPr/>
        </p:nvSpPr>
        <p:spPr>
          <a:xfrm>
            <a:off x="7986377" y="4759181"/>
            <a:ext cx="301686"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5">
                    <a:lumMod val="75000"/>
                  </a:schemeClr>
                </a:solidFill>
              </a:rPr>
              <a:t>1</a:t>
            </a:r>
          </a:p>
        </p:txBody>
      </p:sp>
      <p:sp>
        <p:nvSpPr>
          <p:cNvPr id="20" name="TextBox 60">
            <a:extLst>
              <a:ext uri="{FF2B5EF4-FFF2-40B4-BE49-F238E27FC236}">
                <a16:creationId xmlns:a16="http://schemas.microsoft.com/office/drawing/2014/main" id="{807F180B-D63A-8E49-A9E8-64F3A5AF6323}"/>
              </a:ext>
            </a:extLst>
          </p:cNvPr>
          <p:cNvSpPr txBox="1"/>
          <p:nvPr/>
        </p:nvSpPr>
        <p:spPr>
          <a:xfrm>
            <a:off x="5244489" y="3949825"/>
            <a:ext cx="301686"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5">
                    <a:lumMod val="75000"/>
                  </a:schemeClr>
                </a:solidFill>
              </a:rPr>
              <a:t>3</a:t>
            </a:r>
          </a:p>
        </p:txBody>
      </p:sp>
      <p:sp>
        <p:nvSpPr>
          <p:cNvPr id="21" name="Rectangle 19">
            <a:extLst>
              <a:ext uri="{FF2B5EF4-FFF2-40B4-BE49-F238E27FC236}">
                <a16:creationId xmlns:a16="http://schemas.microsoft.com/office/drawing/2014/main" id="{6D7F99D3-C767-E740-B9F4-0DFCA0076848}"/>
              </a:ext>
            </a:extLst>
          </p:cNvPr>
          <p:cNvSpPr/>
          <p:nvPr/>
        </p:nvSpPr>
        <p:spPr>
          <a:xfrm>
            <a:off x="5764753" y="2281491"/>
            <a:ext cx="1680883" cy="1389209"/>
          </a:xfrm>
          <a:prstGeom prst="rect">
            <a:avLst/>
          </a:prstGeom>
          <a:solidFill>
            <a:schemeClr val="accent6"/>
          </a:solidFill>
          <a:ln>
            <a:solidFill>
              <a:schemeClr val="accent6"/>
            </a:solidFill>
          </a:ln>
        </p:spPr>
        <p:style>
          <a:lnRef idx="2">
            <a:schemeClr val="accent2">
              <a:shade val="50000"/>
            </a:schemeClr>
          </a:lnRef>
          <a:fillRef idx="1">
            <a:schemeClr val="accent2"/>
          </a:fillRef>
          <a:effectRef idx="0">
            <a:schemeClr val="accent2"/>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Client Registry: </a:t>
            </a:r>
          </a:p>
          <a:p>
            <a:pPr algn="ctr"/>
            <a:r>
              <a:rPr lang="en-US" sz="1400" i="1" dirty="0"/>
              <a:t>Medic CR</a:t>
            </a:r>
          </a:p>
        </p:txBody>
      </p:sp>
      <p:cxnSp>
        <p:nvCxnSpPr>
          <p:cNvPr id="22" name="Straight Arrow Connector 20">
            <a:extLst>
              <a:ext uri="{FF2B5EF4-FFF2-40B4-BE49-F238E27FC236}">
                <a16:creationId xmlns:a16="http://schemas.microsoft.com/office/drawing/2014/main" id="{848FC452-A57F-6C4F-A8B9-AAE79C1A9583}"/>
              </a:ext>
            </a:extLst>
          </p:cNvPr>
          <p:cNvCxnSpPr>
            <a:cxnSpLocks/>
          </p:cNvCxnSpPr>
          <p:nvPr/>
        </p:nvCxnSpPr>
        <p:spPr>
          <a:xfrm>
            <a:off x="6605194" y="3670700"/>
            <a:ext cx="0" cy="968964"/>
          </a:xfrm>
          <a:prstGeom prst="straightConnector1">
            <a:avLst/>
          </a:prstGeom>
          <a:ln w="76200">
            <a:solidFill>
              <a:schemeClr val="accent5">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1">
            <a:extLst>
              <a:ext uri="{FF2B5EF4-FFF2-40B4-BE49-F238E27FC236}">
                <a16:creationId xmlns:a16="http://schemas.microsoft.com/office/drawing/2014/main" id="{D4F23A9A-5A0B-C045-9961-E2087B725EA3}"/>
              </a:ext>
            </a:extLst>
          </p:cNvPr>
          <p:cNvCxnSpPr>
            <a:cxnSpLocks/>
            <a:stCxn id="15" idx="1"/>
            <a:endCxn id="14" idx="3"/>
          </p:cNvCxnSpPr>
          <p:nvPr/>
        </p:nvCxnSpPr>
        <p:spPr>
          <a:xfrm flipH="1">
            <a:off x="4139469" y="5342458"/>
            <a:ext cx="1625284" cy="117"/>
          </a:xfrm>
          <a:prstGeom prst="straightConnector1">
            <a:avLst/>
          </a:prstGeom>
          <a:ln w="7620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4" name="Picture 22">
            <a:extLst>
              <a:ext uri="{FF2B5EF4-FFF2-40B4-BE49-F238E27FC236}">
                <a16:creationId xmlns:a16="http://schemas.microsoft.com/office/drawing/2014/main" id="{7F359D53-6F8E-D048-9A71-0384FDB4F4C9}"/>
              </a:ext>
            </a:extLst>
          </p:cNvPr>
          <p:cNvPicPr>
            <a:picLocks noChangeAspect="1"/>
          </p:cNvPicPr>
          <p:nvPr/>
        </p:nvPicPr>
        <p:blipFill>
          <a:blip r:embed="rId5"/>
          <a:stretch>
            <a:fillRect/>
          </a:stretch>
        </p:blipFill>
        <p:spPr>
          <a:xfrm>
            <a:off x="3069842" y="3726400"/>
            <a:ext cx="458371" cy="493454"/>
          </a:xfrm>
          <a:prstGeom prst="rect">
            <a:avLst/>
          </a:prstGeom>
        </p:spPr>
      </p:pic>
      <p:pic>
        <p:nvPicPr>
          <p:cNvPr id="25" name="Picture 35">
            <a:extLst>
              <a:ext uri="{FF2B5EF4-FFF2-40B4-BE49-F238E27FC236}">
                <a16:creationId xmlns:a16="http://schemas.microsoft.com/office/drawing/2014/main" id="{47FDF43F-B808-2441-8F73-1197EF942CEF}"/>
              </a:ext>
            </a:extLst>
          </p:cNvPr>
          <p:cNvPicPr>
            <a:picLocks noChangeAspect="1"/>
          </p:cNvPicPr>
          <p:nvPr/>
        </p:nvPicPr>
        <p:blipFill>
          <a:blip r:embed="rId6"/>
          <a:stretch>
            <a:fillRect/>
          </a:stretch>
        </p:blipFill>
        <p:spPr>
          <a:xfrm>
            <a:off x="3074316" y="5596479"/>
            <a:ext cx="449422" cy="278515"/>
          </a:xfrm>
          <a:prstGeom prst="rect">
            <a:avLst/>
          </a:prstGeom>
        </p:spPr>
      </p:pic>
      <p:pic>
        <p:nvPicPr>
          <p:cNvPr id="26" name="Picture 36">
            <a:extLst>
              <a:ext uri="{FF2B5EF4-FFF2-40B4-BE49-F238E27FC236}">
                <a16:creationId xmlns:a16="http://schemas.microsoft.com/office/drawing/2014/main" id="{4884C157-81F1-5E4B-B09D-BAB3278E4CDB}"/>
              </a:ext>
            </a:extLst>
          </p:cNvPr>
          <p:cNvPicPr>
            <a:picLocks noChangeAspect="1"/>
          </p:cNvPicPr>
          <p:nvPr/>
        </p:nvPicPr>
        <p:blipFill rotWithShape="1">
          <a:blip r:embed="rId7"/>
          <a:srcRect l="14919" t="12234" r="12813" b="27819"/>
          <a:stretch/>
        </p:blipFill>
        <p:spPr>
          <a:xfrm>
            <a:off x="6278629" y="3151351"/>
            <a:ext cx="653131" cy="397684"/>
          </a:xfrm>
          <a:prstGeom prst="rect">
            <a:avLst/>
          </a:prstGeom>
        </p:spPr>
      </p:pic>
      <p:pic>
        <p:nvPicPr>
          <p:cNvPr id="27" name="Picture 37">
            <a:extLst>
              <a:ext uri="{FF2B5EF4-FFF2-40B4-BE49-F238E27FC236}">
                <a16:creationId xmlns:a16="http://schemas.microsoft.com/office/drawing/2014/main" id="{A2C1831D-DBF5-834D-808E-8E9AD0B28180}"/>
              </a:ext>
            </a:extLst>
          </p:cNvPr>
          <p:cNvPicPr>
            <a:picLocks noChangeAspect="1"/>
          </p:cNvPicPr>
          <p:nvPr/>
        </p:nvPicPr>
        <p:blipFill rotWithShape="1">
          <a:blip r:embed="rId8"/>
          <a:srcRect l="16221" t="25780" r="12679" b="32987"/>
          <a:stretch/>
        </p:blipFill>
        <p:spPr>
          <a:xfrm>
            <a:off x="6217829" y="5626218"/>
            <a:ext cx="774731" cy="219037"/>
          </a:xfrm>
          <a:prstGeom prst="rect">
            <a:avLst/>
          </a:prstGeom>
        </p:spPr>
      </p:pic>
      <p:pic>
        <p:nvPicPr>
          <p:cNvPr id="28" name="Picture 38">
            <a:extLst>
              <a:ext uri="{FF2B5EF4-FFF2-40B4-BE49-F238E27FC236}">
                <a16:creationId xmlns:a16="http://schemas.microsoft.com/office/drawing/2014/main" id="{33AC33CC-49B8-DA4D-BE3E-C7076F5C6C86}"/>
              </a:ext>
            </a:extLst>
          </p:cNvPr>
          <p:cNvPicPr>
            <a:picLocks noChangeAspect="1"/>
          </p:cNvPicPr>
          <p:nvPr/>
        </p:nvPicPr>
        <p:blipFill>
          <a:blip r:embed="rId9"/>
          <a:stretch>
            <a:fillRect/>
          </a:stretch>
        </p:blipFill>
        <p:spPr>
          <a:xfrm>
            <a:off x="9872245" y="5645293"/>
            <a:ext cx="723548" cy="180887"/>
          </a:xfrm>
          <a:prstGeom prst="rect">
            <a:avLst/>
          </a:prstGeom>
        </p:spPr>
      </p:pic>
      <p:pic>
        <p:nvPicPr>
          <p:cNvPr id="29" name="Picture 16">
            <a:extLst>
              <a:ext uri="{FF2B5EF4-FFF2-40B4-BE49-F238E27FC236}">
                <a16:creationId xmlns:a16="http://schemas.microsoft.com/office/drawing/2014/main" id="{E3F19489-41BD-7349-B46C-F9DB43FEE7D4}"/>
              </a:ext>
            </a:extLst>
          </p:cNvPr>
          <p:cNvPicPr>
            <a:picLocks noChangeAspect="1"/>
          </p:cNvPicPr>
          <p:nvPr/>
        </p:nvPicPr>
        <p:blipFill>
          <a:blip r:embed="rId10">
            <a:extLst/>
          </a:blip>
          <a:stretch>
            <a:fillRect/>
          </a:stretch>
        </p:blipFill>
        <p:spPr>
          <a:xfrm>
            <a:off x="8463323" y="4390079"/>
            <a:ext cx="868936" cy="868936"/>
          </a:xfrm>
          <a:prstGeom prst="rect">
            <a:avLst/>
          </a:prstGeom>
        </p:spPr>
      </p:pic>
      <p:sp>
        <p:nvSpPr>
          <p:cNvPr id="30" name="TextBox 60">
            <a:extLst>
              <a:ext uri="{FF2B5EF4-FFF2-40B4-BE49-F238E27FC236}">
                <a16:creationId xmlns:a16="http://schemas.microsoft.com/office/drawing/2014/main" id="{807F180B-D63A-8E49-A9E8-64F3A5AF6323}"/>
              </a:ext>
            </a:extLst>
          </p:cNvPr>
          <p:cNvSpPr txBox="1"/>
          <p:nvPr/>
        </p:nvSpPr>
        <p:spPr>
          <a:xfrm>
            <a:off x="893286" y="3970516"/>
            <a:ext cx="312906"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5">
                    <a:lumMod val="75000"/>
                  </a:schemeClr>
                </a:solidFill>
              </a:rPr>
              <a:t>4</a:t>
            </a:r>
          </a:p>
        </p:txBody>
      </p:sp>
      <p:sp>
        <p:nvSpPr>
          <p:cNvPr id="31" name="TextBox 54">
            <a:extLst>
              <a:ext uri="{FF2B5EF4-FFF2-40B4-BE49-F238E27FC236}">
                <a16:creationId xmlns:a16="http://schemas.microsoft.com/office/drawing/2014/main" id="{8A06A15A-F15A-0341-9FAD-A0D87FEA8A5E}"/>
              </a:ext>
            </a:extLst>
          </p:cNvPr>
          <p:cNvSpPr txBox="1"/>
          <p:nvPr/>
        </p:nvSpPr>
        <p:spPr>
          <a:xfrm>
            <a:off x="7986377" y="5870832"/>
            <a:ext cx="312906"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5">
                    <a:lumMod val="75000"/>
                  </a:schemeClr>
                </a:solidFill>
              </a:rPr>
              <a:t>5</a:t>
            </a:r>
          </a:p>
        </p:txBody>
      </p:sp>
      <p:cxnSp>
        <p:nvCxnSpPr>
          <p:cNvPr id="32" name="Curved Connector 50"/>
          <p:cNvCxnSpPr/>
          <p:nvPr/>
        </p:nvCxnSpPr>
        <p:spPr>
          <a:xfrm rot="10800000" flipV="1">
            <a:off x="2458586" y="3530377"/>
            <a:ext cx="12700" cy="1797907"/>
          </a:xfrm>
          <a:prstGeom prst="curvedConnector3">
            <a:avLst>
              <a:gd name="adj1" fmla="val 7623535"/>
            </a:avLst>
          </a:prstGeom>
          <a:ln w="7620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urved Connector 56"/>
          <p:cNvCxnSpPr/>
          <p:nvPr/>
        </p:nvCxnSpPr>
        <p:spPr>
          <a:xfrm flipV="1">
            <a:off x="4139469" y="3530378"/>
            <a:ext cx="12700" cy="1797907"/>
          </a:xfrm>
          <a:prstGeom prst="curvedConnector3">
            <a:avLst>
              <a:gd name="adj1" fmla="val 7305882"/>
            </a:avLst>
          </a:prstGeom>
          <a:ln w="7620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4" name="Textfeld 33"/>
          <p:cNvSpPr txBox="1"/>
          <p:nvPr/>
        </p:nvSpPr>
        <p:spPr>
          <a:xfrm>
            <a:off x="9399525" y="468484"/>
            <a:ext cx="2306840" cy="593388"/>
          </a:xfrm>
          <a:prstGeom prst="rect">
            <a:avLst/>
          </a:prstGeom>
          <a:solidFill>
            <a:schemeClr val="bg1"/>
          </a:solidFill>
        </p:spPr>
        <p:txBody>
          <a:bodyPr wrap="square" rtlCol="0">
            <a:spAutoFit/>
          </a:bodyPr>
          <a:lstStyle/>
          <a:p>
            <a:endParaRPr lang="de-DE" dirty="0"/>
          </a:p>
        </p:txBody>
      </p:sp>
    </p:spTree>
    <p:extLst>
      <p:ext uri="{BB962C8B-B14F-4D97-AF65-F5344CB8AC3E}">
        <p14:creationId xmlns:p14="http://schemas.microsoft.com/office/powerpoint/2010/main" val="15069394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fld id="{DCD9F9BF-D269-4020-816F-460E917B7A74}" type="datetime1">
              <a:rPr lang="en-GB" noProof="0" smtClean="0"/>
              <a:t>15/08/2019</a:t>
            </a:fld>
            <a:endParaRPr lang="en-GB" noProof="0"/>
          </a:p>
        </p:txBody>
      </p:sp>
      <p:sp>
        <p:nvSpPr>
          <p:cNvPr id="5" name="Fußzeilenplatzhalter 4"/>
          <p:cNvSpPr>
            <a:spLocks noGrp="1"/>
          </p:cNvSpPr>
          <p:nvPr>
            <p:ph type="ftr" sz="quarter" idx="15"/>
          </p:nvPr>
        </p:nvSpPr>
        <p:spPr>
          <a:xfrm>
            <a:off x="1392992" y="6580588"/>
            <a:ext cx="3928516" cy="277412"/>
          </a:xfrm>
        </p:spPr>
        <p:txBody>
          <a:bodyPr/>
          <a:lstStyle/>
          <a:p>
            <a:r>
              <a:rPr lang="en-GB"/>
              <a:t>A global good for Universal Health Coverage (UHC) </a:t>
            </a:r>
            <a:endParaRPr lang="en-GB" dirty="0"/>
          </a:p>
        </p:txBody>
      </p:sp>
      <p:sp>
        <p:nvSpPr>
          <p:cNvPr id="6" name="Foliennummernplatzhalter 5"/>
          <p:cNvSpPr>
            <a:spLocks noGrp="1"/>
          </p:cNvSpPr>
          <p:nvPr>
            <p:ph type="sldNum" sz="quarter" idx="16"/>
          </p:nvPr>
        </p:nvSpPr>
        <p:spPr/>
        <p:txBody>
          <a:bodyPr/>
          <a:lstStyle/>
          <a:p>
            <a:fld id="{A74CE0EA-F3B5-4684-BA10-C594598FDB9C}" type="slidenum">
              <a:rPr lang="en-GB" noProof="0" smtClean="0"/>
              <a:pPr/>
              <a:t>46</a:t>
            </a:fld>
            <a:endParaRPr lang="en-GB" noProof="0"/>
          </a:p>
        </p:txBody>
      </p:sp>
      <p:pic>
        <p:nvPicPr>
          <p:cNvPr id="9" name="Bild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381" y="511025"/>
            <a:ext cx="1519886" cy="508306"/>
          </a:xfrm>
          <a:prstGeom prst="rect">
            <a:avLst/>
          </a:prstGeom>
        </p:spPr>
      </p:pic>
      <p:pic>
        <p:nvPicPr>
          <p:cNvPr id="10"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99524" y="445708"/>
            <a:ext cx="532543" cy="532543"/>
          </a:xfrm>
          <a:prstGeom prst="rect">
            <a:avLst/>
          </a:prstGeom>
        </p:spPr>
      </p:pic>
      <p:sp>
        <p:nvSpPr>
          <p:cNvPr id="19" name="Textfeld 18"/>
          <p:cNvSpPr txBox="1"/>
          <p:nvPr/>
        </p:nvSpPr>
        <p:spPr>
          <a:xfrm>
            <a:off x="479426" y="1160231"/>
            <a:ext cx="11199019" cy="1200329"/>
          </a:xfrm>
          <a:prstGeom prst="rect">
            <a:avLst/>
          </a:prstGeom>
          <a:noFill/>
        </p:spPr>
        <p:txBody>
          <a:bodyPr wrap="square" rtlCol="0">
            <a:spAutoFit/>
          </a:bodyPr>
          <a:lstStyle/>
          <a:p>
            <a:pPr algn="ctr"/>
            <a:r>
              <a:rPr lang="en-GB" sz="3600" dirty="0">
                <a:solidFill>
                  <a:srgbClr val="095A65"/>
                </a:solidFill>
                <a:latin typeface="Calibri" panose="020F0502020204030204" pitchFamily="34" charset="0"/>
                <a:ea typeface="Calibri Light" charset="0"/>
                <a:cs typeface="Calibri" panose="020F0502020204030204" pitchFamily="34" charset="0"/>
              </a:rPr>
              <a:t>Vision: Integrated Workflows (Example: Claiming)</a:t>
            </a:r>
            <a:r>
              <a:rPr lang="de-DE" sz="3600" dirty="0">
                <a:solidFill>
                  <a:srgbClr val="095A65"/>
                </a:solidFill>
                <a:latin typeface="Calibri" panose="020F0502020204030204" pitchFamily="34" charset="0"/>
                <a:ea typeface="Calibri Light" charset="0"/>
                <a:cs typeface="Calibri" panose="020F0502020204030204" pitchFamily="34" charset="0"/>
              </a:rPr>
              <a:t/>
            </a:r>
            <a:br>
              <a:rPr lang="de-DE" sz="3600" dirty="0">
                <a:solidFill>
                  <a:srgbClr val="095A65"/>
                </a:solidFill>
                <a:latin typeface="Calibri" panose="020F0502020204030204" pitchFamily="34" charset="0"/>
                <a:ea typeface="Calibri Light" charset="0"/>
                <a:cs typeface="Calibri" panose="020F0502020204030204" pitchFamily="34" charset="0"/>
              </a:rPr>
            </a:br>
            <a:r>
              <a:rPr lang="en-GB" dirty="0">
                <a:solidFill>
                  <a:srgbClr val="095A65"/>
                </a:solidFill>
                <a:latin typeface="Calibri" panose="020F0502020204030204" pitchFamily="34" charset="0"/>
                <a:ea typeface="Calibri Light" charset="0"/>
                <a:cs typeface="Calibri" panose="020F0502020204030204" pitchFamily="34" charset="0"/>
              </a:rPr>
              <a:t> </a:t>
            </a:r>
            <a:r>
              <a:rPr lang="en-GB" dirty="0">
                <a:solidFill>
                  <a:srgbClr val="095A65"/>
                </a:solidFill>
                <a:latin typeface="Calibri" panose="020F0502020204030204" pitchFamily="34" charset="0"/>
                <a:ea typeface="Calibri" charset="0"/>
                <a:cs typeface="Calibri" panose="020F0502020204030204" pitchFamily="34" charset="0"/>
              </a:rPr>
              <a:t>Interoperability</a:t>
            </a:r>
            <a:endParaRPr lang="de-DE" dirty="0">
              <a:solidFill>
                <a:srgbClr val="095A65"/>
              </a:solidFill>
              <a:latin typeface="Calibri" panose="020F0502020204030204" pitchFamily="34" charset="0"/>
              <a:ea typeface="Calibri" charset="0"/>
              <a:cs typeface="Calibri" panose="020F0502020204030204" pitchFamily="34" charset="0"/>
            </a:endParaRPr>
          </a:p>
          <a:p>
            <a:pPr algn="ctr"/>
            <a:endParaRPr lang="en-GB" dirty="0">
              <a:solidFill>
                <a:srgbClr val="095A65"/>
              </a:solidFill>
              <a:latin typeface="Calibri" charset="0"/>
              <a:ea typeface="Calibri" charset="0"/>
              <a:cs typeface="Calibri" charset="0"/>
            </a:endParaRPr>
          </a:p>
        </p:txBody>
      </p:sp>
      <p:sp>
        <p:nvSpPr>
          <p:cNvPr id="8" name="Rectangle 7">
            <a:extLst>
              <a:ext uri="{FF2B5EF4-FFF2-40B4-BE49-F238E27FC236}">
                <a16:creationId xmlns:a16="http://schemas.microsoft.com/office/drawing/2014/main" id="{78EC17D4-2EA8-4B42-90B9-877D4858BA94}"/>
              </a:ext>
            </a:extLst>
          </p:cNvPr>
          <p:cNvSpPr/>
          <p:nvPr/>
        </p:nvSpPr>
        <p:spPr>
          <a:xfrm>
            <a:off x="2079847" y="2213504"/>
            <a:ext cx="2438361" cy="4068986"/>
          </a:xfrm>
          <a:prstGeom prst="rect">
            <a:avLst/>
          </a:prstGeom>
          <a:solidFill>
            <a:schemeClr val="accent6">
              <a:lumMod val="60000"/>
              <a:lumOff val="40000"/>
            </a:schemeClr>
          </a:solidFill>
          <a:ln>
            <a:solidFill>
              <a:schemeClr val="accent6"/>
            </a:solidFill>
          </a:ln>
        </p:spPr>
        <p:style>
          <a:lnRef idx="2">
            <a:schemeClr val="accent2">
              <a:shade val="50000"/>
            </a:schemeClr>
          </a:lnRef>
          <a:fillRef idx="1">
            <a:schemeClr val="accent2"/>
          </a:fillRef>
          <a:effectRef idx="0">
            <a:schemeClr val="accent2"/>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Insurance </a:t>
            </a:r>
            <a:r>
              <a:rPr lang="en-US" dirty="0" err="1"/>
              <a:t>Mgmt</a:t>
            </a:r>
            <a:endParaRPr lang="en-US" dirty="0"/>
          </a:p>
        </p:txBody>
      </p:sp>
      <p:sp>
        <p:nvSpPr>
          <p:cNvPr id="11" name="Rectangle 8">
            <a:extLst>
              <a:ext uri="{FF2B5EF4-FFF2-40B4-BE49-F238E27FC236}">
                <a16:creationId xmlns:a16="http://schemas.microsoft.com/office/drawing/2014/main" id="{89087C94-46CD-9841-B412-21FE5AECA469}"/>
              </a:ext>
            </a:extLst>
          </p:cNvPr>
          <p:cNvSpPr/>
          <p:nvPr/>
        </p:nvSpPr>
        <p:spPr>
          <a:xfrm>
            <a:off x="2458586" y="2684967"/>
            <a:ext cx="1680883" cy="1690822"/>
          </a:xfrm>
          <a:prstGeom prst="rect">
            <a:avLst/>
          </a:prstGeom>
          <a:solidFill>
            <a:schemeClr val="accent6"/>
          </a:solidFill>
          <a:ln>
            <a:solidFill>
              <a:schemeClr val="accent6"/>
            </a:solidFill>
          </a:ln>
        </p:spPr>
        <p:style>
          <a:lnRef idx="2">
            <a:schemeClr val="accent2">
              <a:shade val="50000"/>
            </a:schemeClr>
          </a:lnRef>
          <a:fillRef idx="1">
            <a:schemeClr val="accent2"/>
          </a:fillRef>
          <a:effectRef idx="0">
            <a:schemeClr val="accent2"/>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Insurance Adjudication</a:t>
            </a:r>
          </a:p>
          <a:p>
            <a:pPr algn="ctr"/>
            <a:r>
              <a:rPr lang="en-US" sz="1400" i="1" dirty="0" err="1"/>
              <a:t>openIMIS</a:t>
            </a:r>
            <a:endParaRPr lang="en-US" sz="1400" i="1" dirty="0"/>
          </a:p>
        </p:txBody>
      </p:sp>
      <p:sp>
        <p:nvSpPr>
          <p:cNvPr id="12" name="Rectangle 9">
            <a:extLst>
              <a:ext uri="{FF2B5EF4-FFF2-40B4-BE49-F238E27FC236}">
                <a16:creationId xmlns:a16="http://schemas.microsoft.com/office/drawing/2014/main" id="{0C729D01-1AB7-D14D-B061-09990B525E9A}"/>
              </a:ext>
            </a:extLst>
          </p:cNvPr>
          <p:cNvSpPr/>
          <p:nvPr/>
        </p:nvSpPr>
        <p:spPr>
          <a:xfrm>
            <a:off x="2458586" y="4623037"/>
            <a:ext cx="1680883" cy="1410496"/>
          </a:xfrm>
          <a:prstGeom prst="rect">
            <a:avLst/>
          </a:prstGeom>
          <a:solidFill>
            <a:schemeClr val="accent6"/>
          </a:solidFill>
          <a:ln>
            <a:solidFill>
              <a:schemeClr val="accent6"/>
            </a:solidFill>
          </a:ln>
        </p:spPr>
        <p:style>
          <a:lnRef idx="2">
            <a:schemeClr val="accent2">
              <a:shade val="50000"/>
            </a:schemeClr>
          </a:lnRef>
          <a:fillRef idx="1">
            <a:schemeClr val="accent2"/>
          </a:fillRef>
          <a:effectRef idx="0">
            <a:schemeClr val="accent2"/>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FHIR Data Store:</a:t>
            </a:r>
            <a:br>
              <a:rPr lang="en-US" dirty="0"/>
            </a:br>
            <a:r>
              <a:rPr lang="en-US" sz="1400" i="1" dirty="0"/>
              <a:t>Hearth </a:t>
            </a:r>
            <a:endParaRPr lang="en-US" sz="1100" i="1" dirty="0"/>
          </a:p>
        </p:txBody>
      </p:sp>
      <p:sp>
        <p:nvSpPr>
          <p:cNvPr id="13" name="Rectangle 10">
            <a:extLst>
              <a:ext uri="{FF2B5EF4-FFF2-40B4-BE49-F238E27FC236}">
                <a16:creationId xmlns:a16="http://schemas.microsoft.com/office/drawing/2014/main" id="{4159D05F-F989-A049-897F-ED831C271BC6}"/>
              </a:ext>
            </a:extLst>
          </p:cNvPr>
          <p:cNvSpPr/>
          <p:nvPr/>
        </p:nvSpPr>
        <p:spPr>
          <a:xfrm>
            <a:off x="5764753" y="4625374"/>
            <a:ext cx="1680883" cy="1405587"/>
          </a:xfrm>
          <a:prstGeom prst="rect">
            <a:avLst/>
          </a:prstGeom>
          <a:solidFill>
            <a:schemeClr val="accent6"/>
          </a:solidFill>
          <a:ln>
            <a:solidFill>
              <a:schemeClr val="accent6"/>
            </a:solidFill>
          </a:ln>
        </p:spPr>
        <p:style>
          <a:lnRef idx="2">
            <a:schemeClr val="accent2">
              <a:shade val="50000"/>
            </a:schemeClr>
          </a:lnRef>
          <a:fillRef idx="1">
            <a:schemeClr val="accent2"/>
          </a:fillRef>
          <a:effectRef idx="0">
            <a:schemeClr val="accent2"/>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Interop Layer: </a:t>
            </a:r>
          </a:p>
          <a:p>
            <a:pPr algn="ctr"/>
            <a:r>
              <a:rPr lang="en-US" sz="1400" i="1" dirty="0" err="1"/>
              <a:t>OpenHIM</a:t>
            </a:r>
            <a:endParaRPr lang="en-US" sz="1400" i="1" dirty="0"/>
          </a:p>
        </p:txBody>
      </p:sp>
      <p:sp>
        <p:nvSpPr>
          <p:cNvPr id="14" name="TextBox 45">
            <a:extLst>
              <a:ext uri="{FF2B5EF4-FFF2-40B4-BE49-F238E27FC236}">
                <a16:creationId xmlns:a16="http://schemas.microsoft.com/office/drawing/2014/main" id="{69DF0A0B-8A89-7F47-9CD6-BACE2A7914DC}"/>
              </a:ext>
            </a:extLst>
          </p:cNvPr>
          <p:cNvSpPr txBox="1"/>
          <p:nvPr/>
        </p:nvSpPr>
        <p:spPr>
          <a:xfrm>
            <a:off x="6753550" y="3945880"/>
            <a:ext cx="301686"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5">
                    <a:lumMod val="75000"/>
                  </a:schemeClr>
                </a:solidFill>
              </a:rPr>
              <a:t>2</a:t>
            </a:r>
          </a:p>
        </p:txBody>
      </p:sp>
      <p:sp>
        <p:nvSpPr>
          <p:cNvPr id="15" name="Rectangle 13">
            <a:extLst>
              <a:ext uri="{FF2B5EF4-FFF2-40B4-BE49-F238E27FC236}">
                <a16:creationId xmlns:a16="http://schemas.microsoft.com/office/drawing/2014/main" id="{7A099AA0-8AD9-E44B-9DFA-D23BABC97E89}"/>
              </a:ext>
            </a:extLst>
          </p:cNvPr>
          <p:cNvSpPr/>
          <p:nvPr/>
        </p:nvSpPr>
        <p:spPr>
          <a:xfrm>
            <a:off x="9393578" y="4623037"/>
            <a:ext cx="1680883" cy="1407924"/>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EMR:</a:t>
            </a:r>
          </a:p>
          <a:p>
            <a:pPr algn="ctr"/>
            <a:r>
              <a:rPr lang="en-US" sz="1400" dirty="0"/>
              <a:t>OpenMRS</a:t>
            </a:r>
          </a:p>
        </p:txBody>
      </p:sp>
      <p:cxnSp>
        <p:nvCxnSpPr>
          <p:cNvPr id="16" name="Straight Arrow Connector 14">
            <a:extLst>
              <a:ext uri="{FF2B5EF4-FFF2-40B4-BE49-F238E27FC236}">
                <a16:creationId xmlns:a16="http://schemas.microsoft.com/office/drawing/2014/main" id="{58F0CBEA-3DFE-634D-AAA9-72E87D6DB1BD}"/>
              </a:ext>
            </a:extLst>
          </p:cNvPr>
          <p:cNvCxnSpPr>
            <a:cxnSpLocks/>
            <a:stCxn id="15" idx="1"/>
            <a:endCxn id="13" idx="3"/>
          </p:cNvCxnSpPr>
          <p:nvPr/>
        </p:nvCxnSpPr>
        <p:spPr>
          <a:xfrm flipH="1">
            <a:off x="7445636" y="5326999"/>
            <a:ext cx="1947942" cy="1169"/>
          </a:xfrm>
          <a:prstGeom prst="straightConnector1">
            <a:avLst/>
          </a:prstGeom>
          <a:ln w="7620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54">
            <a:extLst>
              <a:ext uri="{FF2B5EF4-FFF2-40B4-BE49-F238E27FC236}">
                <a16:creationId xmlns:a16="http://schemas.microsoft.com/office/drawing/2014/main" id="{8A06A15A-F15A-0341-9FAD-A0D87FEA8A5E}"/>
              </a:ext>
            </a:extLst>
          </p:cNvPr>
          <p:cNvSpPr txBox="1"/>
          <p:nvPr/>
        </p:nvSpPr>
        <p:spPr>
          <a:xfrm>
            <a:off x="8268764" y="4744891"/>
            <a:ext cx="301686"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5">
                    <a:lumMod val="75000"/>
                  </a:schemeClr>
                </a:solidFill>
              </a:rPr>
              <a:t>1</a:t>
            </a:r>
          </a:p>
        </p:txBody>
      </p:sp>
      <p:sp>
        <p:nvSpPr>
          <p:cNvPr id="18" name="TextBox 60">
            <a:extLst>
              <a:ext uri="{FF2B5EF4-FFF2-40B4-BE49-F238E27FC236}">
                <a16:creationId xmlns:a16="http://schemas.microsoft.com/office/drawing/2014/main" id="{807F180B-D63A-8E49-A9E8-64F3A5AF6323}"/>
              </a:ext>
            </a:extLst>
          </p:cNvPr>
          <p:cNvSpPr txBox="1"/>
          <p:nvPr/>
        </p:nvSpPr>
        <p:spPr>
          <a:xfrm>
            <a:off x="5244489" y="3945880"/>
            <a:ext cx="301686"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5">
                    <a:lumMod val="75000"/>
                  </a:schemeClr>
                </a:solidFill>
              </a:rPr>
              <a:t>3</a:t>
            </a:r>
          </a:p>
        </p:txBody>
      </p:sp>
      <p:sp>
        <p:nvSpPr>
          <p:cNvPr id="20" name="Rectangle 19">
            <a:extLst>
              <a:ext uri="{FF2B5EF4-FFF2-40B4-BE49-F238E27FC236}">
                <a16:creationId xmlns:a16="http://schemas.microsoft.com/office/drawing/2014/main" id="{6D7F99D3-C767-E740-B9F4-0DFCA0076848}"/>
              </a:ext>
            </a:extLst>
          </p:cNvPr>
          <p:cNvSpPr/>
          <p:nvPr/>
        </p:nvSpPr>
        <p:spPr>
          <a:xfrm>
            <a:off x="5764753" y="2267201"/>
            <a:ext cx="1680883" cy="1389209"/>
          </a:xfrm>
          <a:prstGeom prst="rect">
            <a:avLst/>
          </a:prstGeom>
          <a:solidFill>
            <a:schemeClr val="accent6"/>
          </a:solidFill>
          <a:ln>
            <a:solidFill>
              <a:schemeClr val="accent6"/>
            </a:solidFill>
          </a:ln>
        </p:spPr>
        <p:style>
          <a:lnRef idx="2">
            <a:schemeClr val="accent2">
              <a:shade val="50000"/>
            </a:schemeClr>
          </a:lnRef>
          <a:fillRef idx="1">
            <a:schemeClr val="accent2"/>
          </a:fillRef>
          <a:effectRef idx="0">
            <a:schemeClr val="accent2"/>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Client Registry: </a:t>
            </a:r>
          </a:p>
          <a:p>
            <a:pPr algn="ctr"/>
            <a:r>
              <a:rPr lang="en-US" sz="1400" i="1" dirty="0"/>
              <a:t>Medic CR</a:t>
            </a:r>
          </a:p>
        </p:txBody>
      </p:sp>
      <p:cxnSp>
        <p:nvCxnSpPr>
          <p:cNvPr id="21" name="Straight Arrow Connector 20">
            <a:extLst>
              <a:ext uri="{FF2B5EF4-FFF2-40B4-BE49-F238E27FC236}">
                <a16:creationId xmlns:a16="http://schemas.microsoft.com/office/drawing/2014/main" id="{848FC452-A57F-6C4F-A8B9-AAE79C1A9583}"/>
              </a:ext>
            </a:extLst>
          </p:cNvPr>
          <p:cNvCxnSpPr>
            <a:cxnSpLocks/>
          </p:cNvCxnSpPr>
          <p:nvPr/>
        </p:nvCxnSpPr>
        <p:spPr>
          <a:xfrm>
            <a:off x="6605194" y="3656410"/>
            <a:ext cx="0" cy="968964"/>
          </a:xfrm>
          <a:prstGeom prst="straightConnector1">
            <a:avLst/>
          </a:prstGeom>
          <a:ln w="76200">
            <a:solidFill>
              <a:schemeClr val="accent5">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4F23A9A-5A0B-C045-9961-E2087B725EA3}"/>
              </a:ext>
            </a:extLst>
          </p:cNvPr>
          <p:cNvCxnSpPr>
            <a:cxnSpLocks/>
            <a:stCxn id="13" idx="1"/>
            <a:endCxn id="12" idx="3"/>
          </p:cNvCxnSpPr>
          <p:nvPr/>
        </p:nvCxnSpPr>
        <p:spPr>
          <a:xfrm flipH="1">
            <a:off x="4139469" y="5328168"/>
            <a:ext cx="1625284" cy="117"/>
          </a:xfrm>
          <a:prstGeom prst="straightConnector1">
            <a:avLst/>
          </a:prstGeom>
          <a:ln w="7620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7F359D53-6F8E-D048-9A71-0384FDB4F4C9}"/>
              </a:ext>
            </a:extLst>
          </p:cNvPr>
          <p:cNvPicPr>
            <a:picLocks noChangeAspect="1"/>
          </p:cNvPicPr>
          <p:nvPr/>
        </p:nvPicPr>
        <p:blipFill>
          <a:blip r:embed="rId5"/>
          <a:stretch>
            <a:fillRect/>
          </a:stretch>
        </p:blipFill>
        <p:spPr>
          <a:xfrm>
            <a:off x="3069842" y="3712110"/>
            <a:ext cx="458371" cy="493454"/>
          </a:xfrm>
          <a:prstGeom prst="rect">
            <a:avLst/>
          </a:prstGeom>
        </p:spPr>
      </p:pic>
      <p:pic>
        <p:nvPicPr>
          <p:cNvPr id="24" name="Picture 35">
            <a:extLst>
              <a:ext uri="{FF2B5EF4-FFF2-40B4-BE49-F238E27FC236}">
                <a16:creationId xmlns:a16="http://schemas.microsoft.com/office/drawing/2014/main" id="{47FDF43F-B808-2441-8F73-1197EF942CEF}"/>
              </a:ext>
            </a:extLst>
          </p:cNvPr>
          <p:cNvPicPr>
            <a:picLocks noChangeAspect="1"/>
          </p:cNvPicPr>
          <p:nvPr/>
        </p:nvPicPr>
        <p:blipFill>
          <a:blip r:embed="rId6"/>
          <a:stretch>
            <a:fillRect/>
          </a:stretch>
        </p:blipFill>
        <p:spPr>
          <a:xfrm>
            <a:off x="3074316" y="5582189"/>
            <a:ext cx="449422" cy="278515"/>
          </a:xfrm>
          <a:prstGeom prst="rect">
            <a:avLst/>
          </a:prstGeom>
        </p:spPr>
      </p:pic>
      <p:pic>
        <p:nvPicPr>
          <p:cNvPr id="25" name="Picture 36">
            <a:extLst>
              <a:ext uri="{FF2B5EF4-FFF2-40B4-BE49-F238E27FC236}">
                <a16:creationId xmlns:a16="http://schemas.microsoft.com/office/drawing/2014/main" id="{4884C157-81F1-5E4B-B09D-BAB3278E4CDB}"/>
              </a:ext>
            </a:extLst>
          </p:cNvPr>
          <p:cNvPicPr>
            <a:picLocks noChangeAspect="1"/>
          </p:cNvPicPr>
          <p:nvPr/>
        </p:nvPicPr>
        <p:blipFill rotWithShape="1">
          <a:blip r:embed="rId7"/>
          <a:srcRect l="14919" t="12234" r="12813" b="27819"/>
          <a:stretch/>
        </p:blipFill>
        <p:spPr>
          <a:xfrm>
            <a:off x="6278629" y="3137061"/>
            <a:ext cx="653131" cy="397684"/>
          </a:xfrm>
          <a:prstGeom prst="rect">
            <a:avLst/>
          </a:prstGeom>
        </p:spPr>
      </p:pic>
      <p:pic>
        <p:nvPicPr>
          <p:cNvPr id="26" name="Picture 37">
            <a:extLst>
              <a:ext uri="{FF2B5EF4-FFF2-40B4-BE49-F238E27FC236}">
                <a16:creationId xmlns:a16="http://schemas.microsoft.com/office/drawing/2014/main" id="{A2C1831D-DBF5-834D-808E-8E9AD0B28180}"/>
              </a:ext>
            </a:extLst>
          </p:cNvPr>
          <p:cNvPicPr>
            <a:picLocks noChangeAspect="1"/>
          </p:cNvPicPr>
          <p:nvPr/>
        </p:nvPicPr>
        <p:blipFill rotWithShape="1">
          <a:blip r:embed="rId8"/>
          <a:srcRect l="16221" t="25780" r="12679" b="32987"/>
          <a:stretch/>
        </p:blipFill>
        <p:spPr>
          <a:xfrm>
            <a:off x="6217829" y="5611928"/>
            <a:ext cx="774731" cy="219037"/>
          </a:xfrm>
          <a:prstGeom prst="rect">
            <a:avLst/>
          </a:prstGeom>
        </p:spPr>
      </p:pic>
      <p:pic>
        <p:nvPicPr>
          <p:cNvPr id="27" name="Picture 38">
            <a:extLst>
              <a:ext uri="{FF2B5EF4-FFF2-40B4-BE49-F238E27FC236}">
                <a16:creationId xmlns:a16="http://schemas.microsoft.com/office/drawing/2014/main" id="{33AC33CC-49B8-DA4D-BE3E-C7076F5C6C86}"/>
              </a:ext>
            </a:extLst>
          </p:cNvPr>
          <p:cNvPicPr>
            <a:picLocks noChangeAspect="1"/>
          </p:cNvPicPr>
          <p:nvPr/>
        </p:nvPicPr>
        <p:blipFill>
          <a:blip r:embed="rId9"/>
          <a:stretch>
            <a:fillRect/>
          </a:stretch>
        </p:blipFill>
        <p:spPr>
          <a:xfrm>
            <a:off x="9872245" y="5631003"/>
            <a:ext cx="723548" cy="180887"/>
          </a:xfrm>
          <a:prstGeom prst="rect">
            <a:avLst/>
          </a:prstGeom>
        </p:spPr>
      </p:pic>
      <p:cxnSp>
        <p:nvCxnSpPr>
          <p:cNvPr id="28" name="Curved Connector 50"/>
          <p:cNvCxnSpPr>
            <a:stCxn id="11" idx="1"/>
            <a:endCxn id="12" idx="1"/>
          </p:cNvCxnSpPr>
          <p:nvPr/>
        </p:nvCxnSpPr>
        <p:spPr>
          <a:xfrm rot="10800000" flipV="1">
            <a:off x="2458586" y="3530377"/>
            <a:ext cx="12700" cy="1797907"/>
          </a:xfrm>
          <a:prstGeom prst="curvedConnector3">
            <a:avLst>
              <a:gd name="adj1" fmla="val 7623535"/>
            </a:avLst>
          </a:prstGeom>
          <a:ln w="7620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urved Connector 56"/>
          <p:cNvCxnSpPr>
            <a:stCxn id="12" idx="3"/>
            <a:endCxn id="11" idx="3"/>
          </p:cNvCxnSpPr>
          <p:nvPr/>
        </p:nvCxnSpPr>
        <p:spPr>
          <a:xfrm flipV="1">
            <a:off x="4139469" y="3530378"/>
            <a:ext cx="12700" cy="1797907"/>
          </a:xfrm>
          <a:prstGeom prst="curvedConnector3">
            <a:avLst>
              <a:gd name="adj1" fmla="val 7305882"/>
            </a:avLst>
          </a:prstGeom>
          <a:ln w="7620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0" name="Picture 16">
            <a:extLst>
              <a:ext uri="{FF2B5EF4-FFF2-40B4-BE49-F238E27FC236}">
                <a16:creationId xmlns:a16="http://schemas.microsoft.com/office/drawing/2014/main" id="{E3F19489-41BD-7349-B46C-F9DB43FEE7D4}"/>
              </a:ext>
            </a:extLst>
          </p:cNvPr>
          <p:cNvPicPr>
            <a:picLocks noChangeAspect="1"/>
          </p:cNvPicPr>
          <p:nvPr/>
        </p:nvPicPr>
        <p:blipFill>
          <a:blip r:embed="rId10">
            <a:extLst/>
          </a:blip>
          <a:stretch>
            <a:fillRect/>
          </a:stretch>
        </p:blipFill>
        <p:spPr>
          <a:xfrm>
            <a:off x="1148934" y="3271956"/>
            <a:ext cx="868936" cy="868936"/>
          </a:xfrm>
          <a:prstGeom prst="rect">
            <a:avLst/>
          </a:prstGeom>
        </p:spPr>
      </p:pic>
      <p:sp>
        <p:nvSpPr>
          <p:cNvPr id="31" name="TextBox 45">
            <a:extLst>
              <a:ext uri="{FF2B5EF4-FFF2-40B4-BE49-F238E27FC236}">
                <a16:creationId xmlns:a16="http://schemas.microsoft.com/office/drawing/2014/main" id="{69DF0A0B-8A89-7F47-9CD6-BACE2A7914DC}"/>
              </a:ext>
            </a:extLst>
          </p:cNvPr>
          <p:cNvSpPr txBox="1"/>
          <p:nvPr/>
        </p:nvSpPr>
        <p:spPr>
          <a:xfrm>
            <a:off x="6115606" y="3945880"/>
            <a:ext cx="312906"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5">
                    <a:lumMod val="75000"/>
                  </a:schemeClr>
                </a:solidFill>
              </a:rPr>
              <a:t>5</a:t>
            </a:r>
          </a:p>
        </p:txBody>
      </p:sp>
      <p:sp>
        <p:nvSpPr>
          <p:cNvPr id="32" name="Textfeld 31"/>
          <p:cNvSpPr txBox="1"/>
          <p:nvPr/>
        </p:nvSpPr>
        <p:spPr>
          <a:xfrm>
            <a:off x="9399525" y="468484"/>
            <a:ext cx="2306840" cy="593388"/>
          </a:xfrm>
          <a:prstGeom prst="rect">
            <a:avLst/>
          </a:prstGeom>
          <a:solidFill>
            <a:schemeClr val="bg1"/>
          </a:solidFill>
        </p:spPr>
        <p:txBody>
          <a:bodyPr wrap="square" rtlCol="0">
            <a:spAutoFit/>
          </a:bodyPr>
          <a:lstStyle/>
          <a:p>
            <a:endParaRPr lang="de-DE" dirty="0"/>
          </a:p>
        </p:txBody>
      </p:sp>
    </p:spTree>
    <p:extLst>
      <p:ext uri="{BB962C8B-B14F-4D97-AF65-F5344CB8AC3E}">
        <p14:creationId xmlns:p14="http://schemas.microsoft.com/office/powerpoint/2010/main" val="18568383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fld id="{DCD9F9BF-D269-4020-816F-460E917B7A74}" type="datetime1">
              <a:rPr lang="en-GB" noProof="0" smtClean="0"/>
              <a:t>15/08/2019</a:t>
            </a:fld>
            <a:endParaRPr lang="en-GB" noProof="0"/>
          </a:p>
        </p:txBody>
      </p:sp>
      <p:sp>
        <p:nvSpPr>
          <p:cNvPr id="5" name="Fußzeilenplatzhalter 4"/>
          <p:cNvSpPr>
            <a:spLocks noGrp="1"/>
          </p:cNvSpPr>
          <p:nvPr>
            <p:ph type="ftr" sz="quarter" idx="15"/>
          </p:nvPr>
        </p:nvSpPr>
        <p:spPr>
          <a:xfrm>
            <a:off x="1392992" y="6580588"/>
            <a:ext cx="3928516" cy="277412"/>
          </a:xfrm>
        </p:spPr>
        <p:txBody>
          <a:bodyPr/>
          <a:lstStyle/>
          <a:p>
            <a:r>
              <a:rPr lang="en-GB" dirty="0"/>
              <a:t>A global good for Universal Health Coverage (UHC) </a:t>
            </a:r>
          </a:p>
        </p:txBody>
      </p:sp>
      <p:sp>
        <p:nvSpPr>
          <p:cNvPr id="6" name="Foliennummernplatzhalter 5"/>
          <p:cNvSpPr>
            <a:spLocks noGrp="1"/>
          </p:cNvSpPr>
          <p:nvPr>
            <p:ph type="sldNum" sz="quarter" idx="16"/>
          </p:nvPr>
        </p:nvSpPr>
        <p:spPr/>
        <p:txBody>
          <a:bodyPr/>
          <a:lstStyle/>
          <a:p>
            <a:fld id="{A74CE0EA-F3B5-4684-BA10-C594598FDB9C}" type="slidenum">
              <a:rPr lang="en-GB" noProof="0" smtClean="0"/>
              <a:pPr/>
              <a:t>47</a:t>
            </a:fld>
            <a:endParaRPr lang="en-GB" noProof="0"/>
          </a:p>
        </p:txBody>
      </p:sp>
      <p:pic>
        <p:nvPicPr>
          <p:cNvPr id="9" name="Bild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381" y="511025"/>
            <a:ext cx="1519886" cy="508306"/>
          </a:xfrm>
          <a:prstGeom prst="rect">
            <a:avLst/>
          </a:prstGeom>
        </p:spPr>
      </p:pic>
      <p:pic>
        <p:nvPicPr>
          <p:cNvPr id="10"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99524" y="445708"/>
            <a:ext cx="532543" cy="532543"/>
          </a:xfrm>
          <a:prstGeom prst="rect">
            <a:avLst/>
          </a:prstGeom>
        </p:spPr>
      </p:pic>
      <p:sp>
        <p:nvSpPr>
          <p:cNvPr id="13" name="Textplatzhalter 2"/>
          <p:cNvSpPr>
            <a:spLocks noGrp="1"/>
          </p:cNvSpPr>
          <p:nvPr>
            <p:ph type="body" sz="quarter" idx="13"/>
          </p:nvPr>
        </p:nvSpPr>
        <p:spPr>
          <a:xfrm>
            <a:off x="480000" y="1273794"/>
            <a:ext cx="8160000" cy="288925"/>
          </a:xfrm>
        </p:spPr>
        <p:txBody>
          <a:bodyPr>
            <a:noAutofit/>
          </a:bodyPr>
          <a:lstStyle/>
          <a:p>
            <a:r>
              <a:rPr lang="de-DE" sz="4000" dirty="0" err="1">
                <a:solidFill>
                  <a:srgbClr val="006666"/>
                </a:solidFill>
                <a:latin typeface="Calibri" panose="020F0502020204030204" pitchFamily="34" charset="0"/>
                <a:cs typeface="Calibri" panose="020F0502020204030204" pitchFamily="34" charset="0"/>
              </a:rPr>
              <a:t>Ressources</a:t>
            </a:r>
            <a:endParaRPr lang="de-DE" sz="2000" dirty="0">
              <a:solidFill>
                <a:srgbClr val="006666"/>
              </a:solidFill>
              <a:latin typeface="Calibri" panose="020F0502020204030204" pitchFamily="34" charset="0"/>
              <a:cs typeface="Calibri" panose="020F0502020204030204" pitchFamily="34" charset="0"/>
            </a:endParaRPr>
          </a:p>
        </p:txBody>
      </p:sp>
      <p:sp>
        <p:nvSpPr>
          <p:cNvPr id="14" name="Inhaltsplatzhalter 7"/>
          <p:cNvSpPr txBox="1">
            <a:spLocks/>
          </p:cNvSpPr>
          <p:nvPr/>
        </p:nvSpPr>
        <p:spPr bwMode="invGray">
          <a:xfrm>
            <a:off x="478971" y="1800000"/>
            <a:ext cx="6762959" cy="4237200"/>
          </a:xfrm>
          <a:prstGeom prst="rect">
            <a:avLst/>
          </a:prstGeom>
        </p:spPr>
        <p:txBody>
          <a:bodyPr vert="horz" lIns="18000" tIns="0" rIns="18000" bIns="0" rtlCol="0">
            <a:noAutofit/>
          </a:bodyPr>
          <a:lst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spcAft>
                <a:spcPts val="0"/>
              </a:spcAft>
              <a:buClr>
                <a:srgbClr val="006374"/>
              </a:buClr>
              <a:buSzTx/>
            </a:pPr>
            <a:endParaRPr lang="en-US" sz="2000" dirty="0">
              <a:latin typeface="Poppins" pitchFamily="2" charset="77"/>
              <a:hlinkClick r:id="rId5"/>
            </a:endParaRPr>
          </a:p>
          <a:p>
            <a:pPr>
              <a:lnSpc>
                <a:spcPct val="90000"/>
              </a:lnSpc>
              <a:spcAft>
                <a:spcPts val="0"/>
              </a:spcAft>
              <a:buClr>
                <a:srgbClr val="006374"/>
              </a:buClr>
              <a:buSzTx/>
            </a:pPr>
            <a:r>
              <a:rPr lang="en-US" sz="1800" dirty="0">
                <a:latin typeface="Calibri" panose="020F0502020204030204" pitchFamily="34" charset="0"/>
                <a:cs typeface="Calibri" panose="020F0502020204030204" pitchFamily="34" charset="0"/>
                <a:hlinkClick r:id="rId6"/>
              </a:rPr>
              <a:t>https://openimis.org/</a:t>
            </a:r>
            <a:r>
              <a:rPr lang="en-US" sz="1800" dirty="0">
                <a:latin typeface="Calibri" panose="020F0502020204030204" pitchFamily="34" charset="0"/>
                <a:cs typeface="Calibri" panose="020F0502020204030204" pitchFamily="34" charset="0"/>
              </a:rPr>
              <a:t> - home of the openIMIS Initiative</a:t>
            </a:r>
          </a:p>
          <a:p>
            <a:pPr>
              <a:lnSpc>
                <a:spcPct val="90000"/>
              </a:lnSpc>
              <a:spcAft>
                <a:spcPts val="0"/>
              </a:spcAft>
              <a:buClr>
                <a:srgbClr val="006374"/>
              </a:buClr>
              <a:buSzTx/>
            </a:pPr>
            <a:r>
              <a:rPr lang="en-US" sz="1800" dirty="0">
                <a:latin typeface="Calibri" panose="020F0502020204030204" pitchFamily="34" charset="0"/>
                <a:cs typeface="Calibri" panose="020F0502020204030204" pitchFamily="34" charset="0"/>
                <a:hlinkClick r:id="rId7"/>
              </a:rPr>
              <a:t>https://openimis.atlassian.net/wiki/spaces/OP/overview</a:t>
            </a:r>
            <a:r>
              <a:rPr lang="en-US" sz="1800" dirty="0">
                <a:latin typeface="Calibri" panose="020F0502020204030204" pitchFamily="34" charset="0"/>
                <a:cs typeface="Calibri" panose="020F0502020204030204" pitchFamily="34" charset="0"/>
              </a:rPr>
              <a:t> -        community knowledge sharing</a:t>
            </a:r>
          </a:p>
          <a:p>
            <a:pPr>
              <a:lnSpc>
                <a:spcPct val="90000"/>
              </a:lnSpc>
              <a:spcAft>
                <a:spcPts val="0"/>
              </a:spcAft>
              <a:buClr>
                <a:srgbClr val="006374"/>
              </a:buClr>
              <a:buSzTx/>
            </a:pPr>
            <a:r>
              <a:rPr lang="en-US" sz="1800" dirty="0">
                <a:latin typeface="Calibri" panose="020F0502020204030204" pitchFamily="34" charset="0"/>
                <a:cs typeface="Calibri" panose="020F0502020204030204" pitchFamily="34" charset="0"/>
                <a:hlinkClick r:id="rId8"/>
              </a:rPr>
              <a:t>https://github.com/openimis</a:t>
            </a:r>
            <a:r>
              <a:rPr lang="en-US" sz="1800" dirty="0">
                <a:latin typeface="Calibri" panose="020F0502020204030204" pitchFamily="34" charset="0"/>
                <a:cs typeface="Calibri" panose="020F0502020204030204" pitchFamily="34" charset="0"/>
              </a:rPr>
              <a:t> - source code for download </a:t>
            </a:r>
          </a:p>
          <a:p>
            <a:pPr>
              <a:lnSpc>
                <a:spcPct val="90000"/>
              </a:lnSpc>
              <a:spcAft>
                <a:spcPts val="0"/>
              </a:spcAft>
              <a:buClr>
                <a:srgbClr val="006374"/>
              </a:buClr>
              <a:buSzTx/>
            </a:pPr>
            <a:r>
              <a:rPr lang="en-US" sz="1800" dirty="0">
                <a:latin typeface="Calibri" panose="020F0502020204030204" pitchFamily="34" charset="0"/>
                <a:cs typeface="Calibri" panose="020F0502020204030204" pitchFamily="34" charset="0"/>
                <a:hlinkClick r:id="rId9"/>
              </a:rPr>
              <a:t>https://demo.openimis.org/</a:t>
            </a:r>
            <a:r>
              <a:rPr lang="en-US" sz="1800" dirty="0">
                <a:latin typeface="Calibri" panose="020F0502020204030204" pitchFamily="34" charset="0"/>
                <a:cs typeface="Calibri" panose="020F0502020204030204" pitchFamily="34" charset="0"/>
              </a:rPr>
              <a:t> - try the demo and test out features</a:t>
            </a:r>
          </a:p>
          <a:p>
            <a:pPr>
              <a:lnSpc>
                <a:spcPct val="90000"/>
              </a:lnSpc>
              <a:spcAft>
                <a:spcPts val="0"/>
              </a:spcAft>
              <a:buClr>
                <a:srgbClr val="006374"/>
              </a:buClr>
              <a:buSzTx/>
            </a:pPr>
            <a:r>
              <a:rPr lang="en-US" sz="1800" dirty="0">
                <a:latin typeface="Calibri" panose="020F0502020204030204" pitchFamily="34" charset="0"/>
                <a:cs typeface="Calibri" panose="020F0502020204030204" pitchFamily="34" charset="0"/>
                <a:hlinkClick r:id="rId10"/>
              </a:rPr>
              <a:t>https://openimis.atlassian.net/servicedesk/customer/portal/1</a:t>
            </a:r>
            <a:r>
              <a:rPr lang="en-US" sz="1800" dirty="0">
                <a:latin typeface="Calibri" panose="020F0502020204030204" pitchFamily="34" charset="0"/>
                <a:cs typeface="Calibri" panose="020F0502020204030204" pitchFamily="34" charset="0"/>
              </a:rPr>
              <a:t> -      report issues, bugs, or feature requests</a:t>
            </a:r>
          </a:p>
          <a:p>
            <a:pPr>
              <a:lnSpc>
                <a:spcPct val="90000"/>
              </a:lnSpc>
              <a:spcAft>
                <a:spcPts val="0"/>
              </a:spcAft>
              <a:buClr>
                <a:srgbClr val="006374"/>
              </a:buClr>
              <a:buSzTx/>
            </a:pPr>
            <a:endParaRPr lang="en-US" sz="1800" dirty="0">
              <a:latin typeface="Calibri" panose="020F0502020204030204" pitchFamily="34" charset="0"/>
              <a:cs typeface="Calibri" panose="020F0502020204030204" pitchFamily="34" charset="0"/>
            </a:endParaRPr>
          </a:p>
          <a:p>
            <a:r>
              <a:rPr lang="de-DE" sz="1800" dirty="0">
                <a:latin typeface="Calibri" panose="020F0502020204030204" pitchFamily="34" charset="0"/>
                <a:cs typeface="Calibri" panose="020F0502020204030204" pitchFamily="34" charset="0"/>
                <a:hlinkClick r:id="rId11"/>
              </a:rPr>
              <a:t>contact@openimis.org</a:t>
            </a:r>
            <a:r>
              <a:rPr lang="de-DE" sz="1800" dirty="0">
                <a:latin typeface="Calibri" panose="020F0502020204030204" pitchFamily="34" charset="0"/>
                <a:cs typeface="Calibri" panose="020F0502020204030204" pitchFamily="34" charset="0"/>
              </a:rPr>
              <a:t> - </a:t>
            </a:r>
            <a:r>
              <a:rPr lang="en-GB" sz="1800" dirty="0">
                <a:latin typeface="Calibri" panose="020F0502020204030204" pitchFamily="34" charset="0"/>
                <a:cs typeface="Calibri" panose="020F0502020204030204" pitchFamily="34" charset="0"/>
              </a:rPr>
              <a:t>questions</a:t>
            </a:r>
            <a:r>
              <a:rPr lang="de-DE" sz="1800" dirty="0">
                <a:latin typeface="Calibri" panose="020F0502020204030204" pitchFamily="34" charset="0"/>
                <a:cs typeface="Calibri" panose="020F0502020204030204" pitchFamily="34" charset="0"/>
              </a:rPr>
              <a:t> and </a:t>
            </a:r>
            <a:r>
              <a:rPr lang="en-GB" sz="1800" dirty="0">
                <a:latin typeface="Calibri" panose="020F0502020204030204" pitchFamily="34" charset="0"/>
                <a:cs typeface="Calibri" panose="020F0502020204030204" pitchFamily="34" charset="0"/>
              </a:rPr>
              <a:t>queries</a:t>
            </a:r>
            <a:r>
              <a:rPr lang="de-DE" sz="1800" dirty="0">
                <a:latin typeface="Calibri" panose="020F0502020204030204" pitchFamily="34" charset="0"/>
                <a:cs typeface="Calibri" panose="020F0502020204030204" pitchFamily="34" charset="0"/>
              </a:rPr>
              <a:t>  </a:t>
            </a:r>
            <a:endParaRPr lang="en-US" sz="1800" dirty="0">
              <a:latin typeface="Calibri" panose="020F0502020204030204" pitchFamily="34" charset="0"/>
              <a:cs typeface="Calibri" panose="020F0502020204030204" pitchFamily="34" charset="0"/>
            </a:endParaRPr>
          </a:p>
          <a:p>
            <a:endParaRPr lang="de-DE" sz="1200" dirty="0"/>
          </a:p>
        </p:txBody>
      </p:sp>
      <p:pic>
        <p:nvPicPr>
          <p:cNvPr id="15" name="Inhaltsplatzhalter 11"/>
          <p:cNvPicPr>
            <a:picLocks noChangeAspect="1"/>
          </p:cNvPicPr>
          <p:nvPr/>
        </p:nvPicPr>
        <p:blipFill>
          <a:blip r:embed="rId12"/>
          <a:stretch>
            <a:fillRect/>
          </a:stretch>
        </p:blipFill>
        <p:spPr>
          <a:xfrm>
            <a:off x="7241930" y="1702711"/>
            <a:ext cx="4464434" cy="4237038"/>
          </a:xfrm>
          <a:prstGeom prst="rect">
            <a:avLst/>
          </a:prstGeom>
        </p:spPr>
      </p:pic>
      <p:sp>
        <p:nvSpPr>
          <p:cNvPr id="17" name="Textfeld 16"/>
          <p:cNvSpPr txBox="1"/>
          <p:nvPr/>
        </p:nvSpPr>
        <p:spPr>
          <a:xfrm>
            <a:off x="9399525" y="468484"/>
            <a:ext cx="2306840" cy="593388"/>
          </a:xfrm>
          <a:prstGeom prst="rect">
            <a:avLst/>
          </a:prstGeom>
          <a:solidFill>
            <a:schemeClr val="bg1"/>
          </a:solidFill>
        </p:spPr>
        <p:txBody>
          <a:bodyPr wrap="square" rtlCol="0">
            <a:spAutoFit/>
          </a:bodyPr>
          <a:lstStyle/>
          <a:p>
            <a:endParaRPr lang="de-DE" dirty="0"/>
          </a:p>
        </p:txBody>
      </p:sp>
    </p:spTree>
    <p:extLst>
      <p:ext uri="{BB962C8B-B14F-4D97-AF65-F5344CB8AC3E}">
        <p14:creationId xmlns:p14="http://schemas.microsoft.com/office/powerpoint/2010/main" val="32751018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1"/>
          <p:cNvSpPr>
            <a:spLocks noGrp="1"/>
          </p:cNvSpPr>
          <p:nvPr>
            <p:ph type="dt" sz="half" idx="10"/>
          </p:nvPr>
        </p:nvSpPr>
        <p:spPr/>
        <p:txBody>
          <a:bodyPr/>
          <a:lstStyle/>
          <a:p>
            <a:fld id="{17BE5FA8-4F9B-4B7D-80D3-EF82CD5A4100}" type="datetime1">
              <a:rPr lang="en-US" smtClean="0">
                <a:solidFill>
                  <a:prstClr val="black"/>
                </a:solidFill>
              </a:rPr>
              <a:pPr/>
              <a:t>8/15/2019</a:t>
            </a:fld>
            <a:endParaRPr lang="en-GB">
              <a:solidFill>
                <a:prstClr val="black"/>
              </a:solidFill>
            </a:endParaRPr>
          </a:p>
        </p:txBody>
      </p:sp>
      <p:sp>
        <p:nvSpPr>
          <p:cNvPr id="10" name="Footer Placeholder 9"/>
          <p:cNvSpPr>
            <a:spLocks noGrp="1"/>
          </p:cNvSpPr>
          <p:nvPr>
            <p:ph type="ftr" sz="quarter" idx="11"/>
          </p:nvPr>
        </p:nvSpPr>
        <p:spPr/>
        <p:txBody>
          <a:bodyPr/>
          <a:lstStyle/>
          <a:p>
            <a:r>
              <a:rPr lang="en-GB">
                <a:solidFill>
                  <a:prstClr val="black"/>
                </a:solidFill>
              </a:rPr>
              <a:t>|     Title of the presentation</a:t>
            </a:r>
          </a:p>
        </p:txBody>
      </p:sp>
      <p:sp>
        <p:nvSpPr>
          <p:cNvPr id="11" name="Slide Number Placeholder 10"/>
          <p:cNvSpPr>
            <a:spLocks noGrp="1"/>
          </p:cNvSpPr>
          <p:nvPr>
            <p:ph type="sldNum" sz="quarter" idx="12"/>
          </p:nvPr>
        </p:nvSpPr>
        <p:spPr/>
        <p:txBody>
          <a:bodyPr/>
          <a:lstStyle/>
          <a:p>
            <a:fld id="{A74CE0EA-F3B5-4684-BA10-C594598FDB9C}" type="slidenum">
              <a:rPr lang="en-GB" smtClean="0">
                <a:solidFill>
                  <a:prstClr val="black"/>
                </a:solidFill>
              </a:rPr>
              <a:pPr/>
              <a:t>48</a:t>
            </a:fld>
            <a:endParaRPr lang="en-GB">
              <a:solidFill>
                <a:prstClr val="black"/>
              </a:solidFill>
            </a:endParaRPr>
          </a:p>
        </p:txBody>
      </p:sp>
      <p:sp>
        <p:nvSpPr>
          <p:cNvPr id="9" name="Text Placeholder 8"/>
          <p:cNvSpPr>
            <a:spLocks noGrp="1"/>
          </p:cNvSpPr>
          <p:nvPr>
            <p:ph type="body" sz="quarter" idx="21"/>
          </p:nvPr>
        </p:nvSpPr>
        <p:spPr/>
        <p:txBody>
          <a:bodyPr>
            <a:normAutofit/>
          </a:bodyPr>
          <a:lstStyle/>
          <a:p>
            <a:endParaRPr lang="en-GB" dirty="0"/>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68562" y="446246"/>
            <a:ext cx="547505" cy="547505"/>
          </a:xfrm>
          <a:prstGeom prst="rect">
            <a:avLst/>
          </a:prstGeom>
        </p:spPr>
      </p:pic>
      <p:pic>
        <p:nvPicPr>
          <p:cNvPr id="14" name="Grafik 1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288826" y="1839494"/>
            <a:ext cx="1608712" cy="1636876"/>
          </a:xfrm>
          <a:prstGeom prst="rect">
            <a:avLst/>
          </a:prstGeom>
        </p:spPr>
      </p:pic>
      <p:pic>
        <p:nvPicPr>
          <p:cNvPr id="18" name="Grafik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4222" y="3904678"/>
            <a:ext cx="2767898" cy="1251412"/>
          </a:xfrm>
          <a:prstGeom prst="rect">
            <a:avLst/>
          </a:prstGeom>
        </p:spPr>
      </p:pic>
      <p:pic>
        <p:nvPicPr>
          <p:cNvPr id="19" name="Bild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8381" y="511025"/>
            <a:ext cx="1519886" cy="508306"/>
          </a:xfrm>
          <a:prstGeom prst="rect">
            <a:avLst/>
          </a:prstGeom>
        </p:spPr>
      </p:pic>
      <p:sp>
        <p:nvSpPr>
          <p:cNvPr id="20" name="Textfeld 19"/>
          <p:cNvSpPr txBox="1"/>
          <p:nvPr/>
        </p:nvSpPr>
        <p:spPr>
          <a:xfrm>
            <a:off x="9399525" y="468484"/>
            <a:ext cx="2306840" cy="593388"/>
          </a:xfrm>
          <a:prstGeom prst="rect">
            <a:avLst/>
          </a:prstGeom>
          <a:solidFill>
            <a:schemeClr val="bg1"/>
          </a:solidFill>
        </p:spPr>
        <p:txBody>
          <a:bodyPr wrap="square" rtlCol="0">
            <a:spAutoFit/>
          </a:bodyPr>
          <a:lstStyle/>
          <a:p>
            <a:endParaRPr lang="de-DE" dirty="0"/>
          </a:p>
        </p:txBody>
      </p:sp>
      <p:pic>
        <p:nvPicPr>
          <p:cNvPr id="2" name="Grafik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13344" y="3904678"/>
            <a:ext cx="3915568" cy="1251412"/>
          </a:xfrm>
          <a:prstGeom prst="rect">
            <a:avLst/>
          </a:prstGeom>
        </p:spPr>
      </p:pic>
    </p:spTree>
    <p:extLst>
      <p:ext uri="{BB962C8B-B14F-4D97-AF65-F5344CB8AC3E}">
        <p14:creationId xmlns:p14="http://schemas.microsoft.com/office/powerpoint/2010/main" val="1563269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Oval 52"/>
          <p:cNvSpPr/>
          <p:nvPr/>
        </p:nvSpPr>
        <p:spPr>
          <a:xfrm>
            <a:off x="631826" y="3604848"/>
            <a:ext cx="1368347" cy="1368347"/>
          </a:xfrm>
          <a:prstGeom prst="ellipse">
            <a:avLst/>
          </a:prstGeom>
          <a:solidFill>
            <a:srgbClr val="97B5B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Oval 53"/>
          <p:cNvSpPr/>
          <p:nvPr/>
        </p:nvSpPr>
        <p:spPr>
          <a:xfrm>
            <a:off x="2131102" y="4300432"/>
            <a:ext cx="1368347" cy="1368347"/>
          </a:xfrm>
          <a:prstGeom prst="ellipse">
            <a:avLst/>
          </a:prstGeom>
          <a:solidFill>
            <a:srgbClr val="97B5B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Oval 54"/>
          <p:cNvSpPr/>
          <p:nvPr/>
        </p:nvSpPr>
        <p:spPr>
          <a:xfrm>
            <a:off x="3822753" y="4678441"/>
            <a:ext cx="1368347" cy="1368347"/>
          </a:xfrm>
          <a:prstGeom prst="ellipse">
            <a:avLst/>
          </a:prstGeom>
          <a:solidFill>
            <a:srgbClr val="97B5B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Datumsplatzhalter 3"/>
          <p:cNvSpPr>
            <a:spLocks noGrp="1"/>
          </p:cNvSpPr>
          <p:nvPr>
            <p:ph type="dt" sz="half" idx="14"/>
          </p:nvPr>
        </p:nvSpPr>
        <p:spPr/>
        <p:txBody>
          <a:bodyPr/>
          <a:lstStyle/>
          <a:p>
            <a:fld id="{DCD9F9BF-D269-4020-816F-460E917B7A74}" type="datetime1">
              <a:rPr lang="en-GB" noProof="0" smtClean="0"/>
              <a:t>15/08/2019</a:t>
            </a:fld>
            <a:endParaRPr lang="en-GB" noProof="0"/>
          </a:p>
        </p:txBody>
      </p:sp>
      <p:sp>
        <p:nvSpPr>
          <p:cNvPr id="5" name="Fußzeilenplatzhalter 4"/>
          <p:cNvSpPr>
            <a:spLocks noGrp="1"/>
          </p:cNvSpPr>
          <p:nvPr>
            <p:ph type="ftr" sz="quarter" idx="15"/>
          </p:nvPr>
        </p:nvSpPr>
        <p:spPr>
          <a:xfrm>
            <a:off x="1392992" y="6580588"/>
            <a:ext cx="3928516" cy="277412"/>
          </a:xfrm>
        </p:spPr>
        <p:txBody>
          <a:bodyPr/>
          <a:lstStyle/>
          <a:p>
            <a:r>
              <a:rPr lang="en-GB" dirty="0">
                <a:latin typeface="Calibri" panose="020F0502020204030204" pitchFamily="34" charset="0"/>
                <a:cs typeface="Calibri" panose="020F0502020204030204" pitchFamily="34" charset="0"/>
              </a:rPr>
              <a:t>A global good for Universal Health Coverage (UHC) </a:t>
            </a:r>
          </a:p>
        </p:txBody>
      </p:sp>
      <p:sp>
        <p:nvSpPr>
          <p:cNvPr id="6" name="Foliennummernplatzhalter 5"/>
          <p:cNvSpPr>
            <a:spLocks noGrp="1"/>
          </p:cNvSpPr>
          <p:nvPr>
            <p:ph type="sldNum" sz="quarter" idx="16"/>
          </p:nvPr>
        </p:nvSpPr>
        <p:spPr/>
        <p:txBody>
          <a:bodyPr/>
          <a:lstStyle/>
          <a:p>
            <a:fld id="{A74CE0EA-F3B5-4684-BA10-C594598FDB9C}" type="slidenum">
              <a:rPr lang="en-GB" noProof="0" smtClean="0"/>
              <a:pPr/>
              <a:t>5</a:t>
            </a:fld>
            <a:endParaRPr lang="en-GB" noProof="0"/>
          </a:p>
        </p:txBody>
      </p:sp>
      <p:pic>
        <p:nvPicPr>
          <p:cNvPr id="9" name="Bild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8381" y="511025"/>
            <a:ext cx="1519886" cy="508306"/>
          </a:xfrm>
          <a:prstGeom prst="rect">
            <a:avLst/>
          </a:prstGeom>
        </p:spPr>
      </p:pic>
      <p:pic>
        <p:nvPicPr>
          <p:cNvPr id="10"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9524" y="445708"/>
            <a:ext cx="532543" cy="532543"/>
          </a:xfrm>
          <a:prstGeom prst="rect">
            <a:avLst/>
          </a:prstGeom>
        </p:spPr>
      </p:pic>
      <p:sp>
        <p:nvSpPr>
          <p:cNvPr id="7" name="Rechteck 6"/>
          <p:cNvSpPr/>
          <p:nvPr/>
        </p:nvSpPr>
        <p:spPr>
          <a:xfrm>
            <a:off x="1079293" y="2263516"/>
            <a:ext cx="2908092" cy="914400"/>
          </a:xfrm>
          <a:prstGeom prst="rect">
            <a:avLst/>
          </a:prstGeom>
          <a:solidFill>
            <a:srgbClr val="095A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Content Placeholder 10"/>
          <p:cNvSpPr txBox="1">
            <a:spLocks/>
          </p:cNvSpPr>
          <p:nvPr/>
        </p:nvSpPr>
        <p:spPr>
          <a:xfrm>
            <a:off x="1079295" y="2553039"/>
            <a:ext cx="2908092" cy="564915"/>
          </a:xfrm>
          <a:prstGeom prst="rect">
            <a:avLst/>
          </a:prstGeom>
          <a:noFill/>
        </p:spPr>
        <p:txBody>
          <a:bodyPr/>
          <a:lst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de-DE" sz="1800" dirty="0">
                <a:solidFill>
                  <a:schemeClr val="bg1"/>
                </a:solidFill>
                <a:latin typeface="Calibri Light" charset="0"/>
                <a:ea typeface="Calibri Light" charset="0"/>
                <a:cs typeface="Calibri Light" charset="0"/>
              </a:rPr>
              <a:t>HOUSEHOLDS PAYMENT</a:t>
            </a:r>
          </a:p>
          <a:p>
            <a:endParaRPr lang="en-US" sz="1800" dirty="0">
              <a:solidFill>
                <a:schemeClr val="bg1"/>
              </a:solidFill>
            </a:endParaRPr>
          </a:p>
          <a:p>
            <a:pPr marL="285750" indent="-285750">
              <a:buFont typeface="Arial" panose="020B0604020202020204" pitchFamily="34" charset="0"/>
              <a:buChar char="•"/>
            </a:pPr>
            <a:endParaRPr lang="en-US" sz="1800" b="1" dirty="0">
              <a:solidFill>
                <a:schemeClr val="bg1"/>
              </a:solidFill>
            </a:endParaRPr>
          </a:p>
        </p:txBody>
      </p:sp>
      <p:sp>
        <p:nvSpPr>
          <p:cNvPr id="21" name="Rechteck 20"/>
          <p:cNvSpPr/>
          <p:nvPr/>
        </p:nvSpPr>
        <p:spPr>
          <a:xfrm flipV="1">
            <a:off x="0" y="0"/>
            <a:ext cx="12192000" cy="1514007"/>
          </a:xfrm>
          <a:prstGeom prst="rect">
            <a:avLst/>
          </a:prstGeom>
          <a:solidFill>
            <a:srgbClr val="095A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Rechteck 22"/>
          <p:cNvSpPr/>
          <p:nvPr/>
        </p:nvSpPr>
        <p:spPr>
          <a:xfrm>
            <a:off x="8230094" y="2251024"/>
            <a:ext cx="2908092" cy="914400"/>
          </a:xfrm>
          <a:prstGeom prst="rect">
            <a:avLst/>
          </a:prstGeom>
          <a:solidFill>
            <a:srgbClr val="095A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Content Placeholder 10"/>
          <p:cNvSpPr txBox="1">
            <a:spLocks/>
          </p:cNvSpPr>
          <p:nvPr/>
        </p:nvSpPr>
        <p:spPr>
          <a:xfrm>
            <a:off x="8229598" y="2510567"/>
            <a:ext cx="2923082" cy="564915"/>
          </a:xfrm>
          <a:prstGeom prst="rect">
            <a:avLst/>
          </a:prstGeom>
          <a:noFill/>
        </p:spPr>
        <p:txBody>
          <a:bodyPr/>
          <a:lst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800" dirty="0">
                <a:solidFill>
                  <a:schemeClr val="bg1"/>
                </a:solidFill>
                <a:latin typeface="Calibri Light" charset="0"/>
                <a:ea typeface="Calibri Light" charset="0"/>
                <a:cs typeface="Calibri Light" charset="0"/>
              </a:rPr>
              <a:t>HEALTH SERVICES</a:t>
            </a:r>
          </a:p>
          <a:p>
            <a:pPr marL="285750" indent="-285750">
              <a:buFont typeface="Arial" panose="020B0604020202020204" pitchFamily="34" charset="0"/>
              <a:buChar char="•"/>
            </a:pPr>
            <a:endParaRPr lang="en-US" sz="1800" dirty="0">
              <a:solidFill>
                <a:schemeClr val="bg1"/>
              </a:solidFill>
            </a:endParaRPr>
          </a:p>
          <a:p>
            <a:pPr marL="285750" indent="-285750">
              <a:buFont typeface="Arial" panose="020B0604020202020204" pitchFamily="34" charset="0"/>
              <a:buChar char="•"/>
            </a:pPr>
            <a:endParaRPr lang="en-US" sz="1800" b="1" dirty="0">
              <a:solidFill>
                <a:schemeClr val="bg1"/>
              </a:solidFill>
            </a:endParaRPr>
          </a:p>
        </p:txBody>
      </p:sp>
      <p:sp>
        <p:nvSpPr>
          <p:cNvPr id="29" name="Rechteck 28"/>
          <p:cNvSpPr/>
          <p:nvPr/>
        </p:nvSpPr>
        <p:spPr>
          <a:xfrm>
            <a:off x="4924269" y="2251024"/>
            <a:ext cx="2343462" cy="914400"/>
          </a:xfrm>
          <a:prstGeom prst="rect">
            <a:avLst/>
          </a:prstGeom>
          <a:solidFill>
            <a:srgbClr val="095A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Content Placeholder 10"/>
          <p:cNvSpPr txBox="1">
            <a:spLocks/>
          </p:cNvSpPr>
          <p:nvPr/>
        </p:nvSpPr>
        <p:spPr>
          <a:xfrm>
            <a:off x="4931763" y="2573026"/>
            <a:ext cx="2353457" cy="564915"/>
          </a:xfrm>
          <a:prstGeom prst="rect">
            <a:avLst/>
          </a:prstGeom>
          <a:noFill/>
        </p:spPr>
        <p:txBody>
          <a:bodyPr/>
          <a:lst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800" dirty="0">
                <a:solidFill>
                  <a:schemeClr val="bg1"/>
                </a:solidFill>
                <a:latin typeface="Calibri Light" charset="0"/>
                <a:ea typeface="Calibri Light" charset="0"/>
                <a:cs typeface="Calibri Light" charset="0"/>
              </a:rPr>
              <a:t>HEALTH BUDGET</a:t>
            </a:r>
          </a:p>
          <a:p>
            <a:pPr marL="285750" indent="-285750">
              <a:buFont typeface="Arial" panose="020B0604020202020204" pitchFamily="34" charset="0"/>
              <a:buChar char="•"/>
            </a:pPr>
            <a:endParaRPr lang="en-US" sz="1800" b="1" dirty="0">
              <a:solidFill>
                <a:schemeClr val="bg1"/>
              </a:solidFill>
            </a:endParaRPr>
          </a:p>
        </p:txBody>
      </p:sp>
      <p:sp>
        <p:nvSpPr>
          <p:cNvPr id="32" name="Rechteck 31"/>
          <p:cNvSpPr/>
          <p:nvPr/>
        </p:nvSpPr>
        <p:spPr>
          <a:xfrm>
            <a:off x="4148530" y="2475878"/>
            <a:ext cx="627088" cy="192372"/>
          </a:xfrm>
          <a:prstGeom prst="rect">
            <a:avLst/>
          </a:prstGeom>
          <a:solidFill>
            <a:srgbClr val="095A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Rechteck 32"/>
          <p:cNvSpPr/>
          <p:nvPr/>
        </p:nvSpPr>
        <p:spPr>
          <a:xfrm>
            <a:off x="4148530" y="2733209"/>
            <a:ext cx="627088" cy="192372"/>
          </a:xfrm>
          <a:prstGeom prst="rect">
            <a:avLst/>
          </a:prstGeom>
          <a:solidFill>
            <a:srgbClr val="095A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Rechteck 33"/>
          <p:cNvSpPr/>
          <p:nvPr/>
        </p:nvSpPr>
        <p:spPr>
          <a:xfrm>
            <a:off x="7433874" y="2493367"/>
            <a:ext cx="627088" cy="192372"/>
          </a:xfrm>
          <a:prstGeom prst="rect">
            <a:avLst/>
          </a:prstGeom>
          <a:solidFill>
            <a:srgbClr val="095A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Rechteck 34"/>
          <p:cNvSpPr/>
          <p:nvPr/>
        </p:nvSpPr>
        <p:spPr>
          <a:xfrm>
            <a:off x="7433874" y="2750698"/>
            <a:ext cx="627088" cy="192372"/>
          </a:xfrm>
          <a:prstGeom prst="rect">
            <a:avLst/>
          </a:prstGeom>
          <a:solidFill>
            <a:srgbClr val="095A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Oval 10"/>
          <p:cNvSpPr/>
          <p:nvPr/>
        </p:nvSpPr>
        <p:spPr>
          <a:xfrm>
            <a:off x="479425" y="3732551"/>
            <a:ext cx="1629437" cy="1176728"/>
          </a:xfrm>
          <a:prstGeom prst="rect">
            <a:avLst/>
          </a:prstGeom>
          <a:noFill/>
          <a:ln>
            <a:noFill/>
          </a:ln>
        </p:spPr>
        <p:style>
          <a:lnRef idx="0">
            <a:scrgbClr r="0" g="0" b="0"/>
          </a:lnRef>
          <a:fillRef idx="0">
            <a:scrgbClr r="0" g="0" b="0"/>
          </a:fillRef>
          <a:effectRef idx="0">
            <a:scrgbClr r="0" g="0" b="0"/>
          </a:effectRef>
          <a:fontRef idx="minor">
            <a:schemeClr val="tx1"/>
          </a:fontRef>
        </p:style>
        <p:txBody>
          <a:bodyPr spcFirstLastPara="0" vert="horz" wrap="square" lIns="20320" tIns="20320" rIns="20320" bIns="20320" numCol="1" spcCol="1270" anchor="ctr" anchorCtr="0">
            <a:noAutofit/>
          </a:bodyPr>
          <a:lstStyle/>
          <a:p>
            <a:pPr algn="ctr"/>
            <a:r>
              <a:rPr lang="de-DE" sz="1400" b="1" dirty="0">
                <a:solidFill>
                  <a:srgbClr val="095A65"/>
                </a:solidFill>
                <a:latin typeface="Calibri" charset="0"/>
                <a:ea typeface="Calibri" charset="0"/>
                <a:cs typeface="Calibri" charset="0"/>
              </a:rPr>
              <a:t>General </a:t>
            </a:r>
            <a:r>
              <a:rPr lang="de-DE" sz="1400" b="1" dirty="0" err="1">
                <a:solidFill>
                  <a:srgbClr val="095A65"/>
                </a:solidFill>
                <a:latin typeface="Calibri" charset="0"/>
                <a:ea typeface="Calibri" charset="0"/>
                <a:cs typeface="Calibri" charset="0"/>
              </a:rPr>
              <a:t>tax</a:t>
            </a:r>
            <a:r>
              <a:rPr lang="de-DE" sz="1400" b="1" dirty="0">
                <a:solidFill>
                  <a:srgbClr val="095A65"/>
                </a:solidFill>
                <a:latin typeface="Calibri" charset="0"/>
                <a:ea typeface="Calibri" charset="0"/>
                <a:cs typeface="Calibri" charset="0"/>
              </a:rPr>
              <a:t>/ </a:t>
            </a:r>
          </a:p>
          <a:p>
            <a:pPr algn="ctr"/>
            <a:r>
              <a:rPr lang="de-DE" sz="1400" b="1" dirty="0" err="1">
                <a:solidFill>
                  <a:srgbClr val="095A65"/>
                </a:solidFill>
                <a:latin typeface="Calibri" charset="0"/>
                <a:ea typeface="Calibri" charset="0"/>
                <a:cs typeface="Calibri" charset="0"/>
              </a:rPr>
              <a:t>payroll</a:t>
            </a:r>
            <a:endParaRPr lang="de-DE" sz="1400" b="1" dirty="0">
              <a:solidFill>
                <a:srgbClr val="095A65"/>
              </a:solidFill>
              <a:latin typeface="Calibri" charset="0"/>
              <a:ea typeface="Calibri" charset="0"/>
              <a:cs typeface="Calibri" charset="0"/>
            </a:endParaRPr>
          </a:p>
        </p:txBody>
      </p:sp>
      <p:sp>
        <p:nvSpPr>
          <p:cNvPr id="45" name="Oval 10"/>
          <p:cNvSpPr/>
          <p:nvPr/>
        </p:nvSpPr>
        <p:spPr>
          <a:xfrm>
            <a:off x="1980940" y="4349647"/>
            <a:ext cx="1629437" cy="1176728"/>
          </a:xfrm>
          <a:prstGeom prst="rect">
            <a:avLst/>
          </a:prstGeom>
          <a:noFill/>
          <a:ln>
            <a:noFill/>
          </a:ln>
        </p:spPr>
        <p:style>
          <a:lnRef idx="0">
            <a:scrgbClr r="0" g="0" b="0"/>
          </a:lnRef>
          <a:fillRef idx="0">
            <a:scrgbClr r="0" g="0" b="0"/>
          </a:fillRef>
          <a:effectRef idx="0">
            <a:scrgbClr r="0" g="0" b="0"/>
          </a:effectRef>
          <a:fontRef idx="minor">
            <a:schemeClr val="tx1"/>
          </a:fontRef>
        </p:style>
        <p:txBody>
          <a:bodyPr spcFirstLastPara="0" vert="horz" wrap="square" lIns="20320" tIns="20320" rIns="20320" bIns="20320" numCol="1" spcCol="1270" anchor="ctr" anchorCtr="0">
            <a:noAutofit/>
          </a:bodyPr>
          <a:lstStyle/>
          <a:p>
            <a:pPr algn="ctr"/>
            <a:r>
              <a:rPr lang="de-DE" sz="1400" b="1" dirty="0">
                <a:solidFill>
                  <a:srgbClr val="095A65"/>
                </a:solidFill>
                <a:latin typeface="Calibri" charset="0"/>
                <a:ea typeface="Calibri" charset="0"/>
                <a:cs typeface="Calibri" charset="0"/>
              </a:rPr>
              <a:t> Insurance </a:t>
            </a:r>
            <a:r>
              <a:rPr lang="de-DE" sz="1400" b="1" dirty="0" err="1">
                <a:solidFill>
                  <a:srgbClr val="095A65"/>
                </a:solidFill>
                <a:latin typeface="Calibri" charset="0"/>
                <a:ea typeface="Calibri" charset="0"/>
                <a:cs typeface="Calibri" charset="0"/>
              </a:rPr>
              <a:t>contributions</a:t>
            </a:r>
            <a:endParaRPr lang="de-DE" sz="1400" b="1" dirty="0">
              <a:solidFill>
                <a:srgbClr val="095A65"/>
              </a:solidFill>
              <a:latin typeface="Calibri" charset="0"/>
              <a:ea typeface="Calibri" charset="0"/>
              <a:cs typeface="Calibri" charset="0"/>
            </a:endParaRPr>
          </a:p>
        </p:txBody>
      </p:sp>
      <p:sp>
        <p:nvSpPr>
          <p:cNvPr id="46" name="Oval 10"/>
          <p:cNvSpPr/>
          <p:nvPr/>
        </p:nvSpPr>
        <p:spPr>
          <a:xfrm>
            <a:off x="3707307" y="4711909"/>
            <a:ext cx="1629437" cy="1176728"/>
          </a:xfrm>
          <a:prstGeom prst="rect">
            <a:avLst/>
          </a:prstGeom>
          <a:noFill/>
          <a:ln>
            <a:noFill/>
          </a:ln>
        </p:spPr>
        <p:style>
          <a:lnRef idx="0">
            <a:scrgbClr r="0" g="0" b="0"/>
          </a:lnRef>
          <a:fillRef idx="0">
            <a:scrgbClr r="0" g="0" b="0"/>
          </a:fillRef>
          <a:effectRef idx="0">
            <a:scrgbClr r="0" g="0" b="0"/>
          </a:effectRef>
          <a:fontRef idx="minor">
            <a:schemeClr val="tx1"/>
          </a:fontRef>
        </p:style>
        <p:txBody>
          <a:bodyPr spcFirstLastPara="0" vert="horz" wrap="square" lIns="20320" tIns="20320" rIns="20320" bIns="20320" numCol="1" spcCol="1270" anchor="ctr" anchorCtr="0">
            <a:noAutofit/>
          </a:bodyPr>
          <a:lstStyle/>
          <a:p>
            <a:pPr algn="ctr"/>
            <a:r>
              <a:rPr lang="de-DE" sz="1400" b="1" dirty="0">
                <a:solidFill>
                  <a:srgbClr val="095A65"/>
                </a:solidFill>
                <a:latin typeface="Calibri" charset="0"/>
                <a:ea typeface="Calibri" charset="0"/>
                <a:cs typeface="Calibri" charset="0"/>
              </a:rPr>
              <a:t>User </a:t>
            </a:r>
            <a:r>
              <a:rPr lang="de-DE" sz="1400" b="1" dirty="0" err="1">
                <a:solidFill>
                  <a:srgbClr val="095A65"/>
                </a:solidFill>
                <a:latin typeface="Calibri" charset="0"/>
                <a:ea typeface="Calibri" charset="0"/>
                <a:cs typeface="Calibri" charset="0"/>
              </a:rPr>
              <a:t>Fees</a:t>
            </a:r>
            <a:r>
              <a:rPr lang="de-DE" sz="1400" b="1" dirty="0">
                <a:solidFill>
                  <a:srgbClr val="095A65"/>
                </a:solidFill>
                <a:latin typeface="Calibri" charset="0"/>
                <a:ea typeface="Calibri" charset="0"/>
                <a:cs typeface="Calibri" charset="0"/>
              </a:rPr>
              <a:t>/ </a:t>
            </a:r>
          </a:p>
          <a:p>
            <a:pPr algn="ctr"/>
            <a:r>
              <a:rPr lang="de-DE" sz="1400" b="1" dirty="0">
                <a:solidFill>
                  <a:srgbClr val="095A65"/>
                </a:solidFill>
                <a:latin typeface="Calibri" charset="0"/>
                <a:ea typeface="Calibri" charset="0"/>
                <a:cs typeface="Calibri" charset="0"/>
              </a:rPr>
              <a:t>Co-</a:t>
            </a:r>
            <a:r>
              <a:rPr lang="de-DE" sz="1400" b="1" dirty="0" err="1">
                <a:solidFill>
                  <a:srgbClr val="095A65"/>
                </a:solidFill>
                <a:latin typeface="Calibri" charset="0"/>
                <a:ea typeface="Calibri" charset="0"/>
                <a:cs typeface="Calibri" charset="0"/>
              </a:rPr>
              <a:t>payments</a:t>
            </a:r>
            <a:endParaRPr lang="de-DE" sz="1400" b="1" dirty="0">
              <a:solidFill>
                <a:srgbClr val="095A65"/>
              </a:solidFill>
              <a:latin typeface="Calibri" charset="0"/>
              <a:ea typeface="Calibri" charset="0"/>
              <a:cs typeface="Calibri" charset="0"/>
            </a:endParaRPr>
          </a:p>
        </p:txBody>
      </p:sp>
      <p:sp>
        <p:nvSpPr>
          <p:cNvPr id="56" name="Oval 55"/>
          <p:cNvSpPr/>
          <p:nvPr/>
        </p:nvSpPr>
        <p:spPr>
          <a:xfrm>
            <a:off x="10123098" y="3607347"/>
            <a:ext cx="1368347" cy="1368347"/>
          </a:xfrm>
          <a:prstGeom prst="ellipse">
            <a:avLst/>
          </a:prstGeom>
          <a:solidFill>
            <a:srgbClr val="97B5B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Oval 10"/>
          <p:cNvSpPr/>
          <p:nvPr/>
        </p:nvSpPr>
        <p:spPr>
          <a:xfrm>
            <a:off x="10021330" y="3705069"/>
            <a:ext cx="1593794" cy="1176728"/>
          </a:xfrm>
          <a:prstGeom prst="rect">
            <a:avLst/>
          </a:prstGeom>
          <a:noFill/>
          <a:ln>
            <a:noFill/>
          </a:ln>
        </p:spPr>
        <p:style>
          <a:lnRef idx="0">
            <a:scrgbClr r="0" g="0" b="0"/>
          </a:lnRef>
          <a:fillRef idx="0">
            <a:scrgbClr r="0" g="0" b="0"/>
          </a:fillRef>
          <a:effectRef idx="0">
            <a:scrgbClr r="0" g="0" b="0"/>
          </a:effectRef>
          <a:fontRef idx="minor">
            <a:schemeClr val="tx1"/>
          </a:fontRef>
        </p:style>
        <p:txBody>
          <a:bodyPr spcFirstLastPara="0" vert="horz" wrap="square" lIns="20320" tIns="20320" rIns="20320" bIns="20320" numCol="1" spcCol="1270" anchor="ctr" anchorCtr="0">
            <a:noAutofit/>
          </a:bodyPr>
          <a:lstStyle/>
          <a:p>
            <a:pPr algn="ctr"/>
            <a:r>
              <a:rPr lang="de-DE" sz="1400" b="1" dirty="0" err="1">
                <a:solidFill>
                  <a:srgbClr val="095A65"/>
                </a:solidFill>
                <a:latin typeface="Calibri" charset="0"/>
                <a:ea typeface="Calibri" charset="0"/>
                <a:cs typeface="Calibri" charset="0"/>
              </a:rPr>
              <a:t>Capitation</a:t>
            </a:r>
            <a:endParaRPr lang="de-DE" sz="1400" b="1" dirty="0">
              <a:solidFill>
                <a:srgbClr val="095A65"/>
              </a:solidFill>
              <a:latin typeface="Calibri" charset="0"/>
              <a:ea typeface="Calibri" charset="0"/>
              <a:cs typeface="Calibri" charset="0"/>
            </a:endParaRPr>
          </a:p>
        </p:txBody>
      </p:sp>
      <p:sp>
        <p:nvSpPr>
          <p:cNvPr id="60" name="Oval 59"/>
          <p:cNvSpPr/>
          <p:nvPr/>
        </p:nvSpPr>
        <p:spPr>
          <a:xfrm>
            <a:off x="6945442" y="4678441"/>
            <a:ext cx="1368347" cy="1368347"/>
          </a:xfrm>
          <a:prstGeom prst="ellipse">
            <a:avLst/>
          </a:prstGeom>
          <a:solidFill>
            <a:srgbClr val="97B5B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Oval 10"/>
          <p:cNvSpPr/>
          <p:nvPr/>
        </p:nvSpPr>
        <p:spPr>
          <a:xfrm>
            <a:off x="6840250" y="4757637"/>
            <a:ext cx="1629437" cy="1176728"/>
          </a:xfrm>
          <a:prstGeom prst="rect">
            <a:avLst/>
          </a:prstGeom>
          <a:noFill/>
          <a:ln>
            <a:noFill/>
          </a:ln>
        </p:spPr>
        <p:style>
          <a:lnRef idx="0">
            <a:scrgbClr r="0" g="0" b="0"/>
          </a:lnRef>
          <a:fillRef idx="0">
            <a:scrgbClr r="0" g="0" b="0"/>
          </a:fillRef>
          <a:effectRef idx="0">
            <a:scrgbClr r="0" g="0" b="0"/>
          </a:effectRef>
          <a:fontRef idx="minor">
            <a:schemeClr val="tx1"/>
          </a:fontRef>
        </p:style>
        <p:txBody>
          <a:bodyPr spcFirstLastPara="0" vert="horz" wrap="square" lIns="20320" tIns="20320" rIns="20320" bIns="20320" numCol="1" spcCol="1270" anchor="ctr" anchorCtr="0">
            <a:noAutofit/>
          </a:bodyPr>
          <a:lstStyle/>
          <a:p>
            <a:pPr algn="ctr"/>
            <a:r>
              <a:rPr lang="de-DE" sz="1400" b="1" dirty="0">
                <a:solidFill>
                  <a:srgbClr val="095A65"/>
                </a:solidFill>
                <a:latin typeface="Calibri" charset="0"/>
                <a:ea typeface="Calibri" charset="0"/>
                <a:cs typeface="Calibri" charset="0"/>
              </a:rPr>
              <a:t> Historical</a:t>
            </a:r>
          </a:p>
          <a:p>
            <a:pPr algn="ctr"/>
            <a:r>
              <a:rPr lang="de-DE" sz="1400" b="1" dirty="0">
                <a:solidFill>
                  <a:srgbClr val="095A65"/>
                </a:solidFill>
                <a:latin typeface="Calibri" charset="0"/>
                <a:ea typeface="Calibri" charset="0"/>
                <a:cs typeface="Calibri" charset="0"/>
              </a:rPr>
              <a:t>Budget</a:t>
            </a:r>
          </a:p>
        </p:txBody>
      </p:sp>
      <p:sp>
        <p:nvSpPr>
          <p:cNvPr id="62" name="Oval 61"/>
          <p:cNvSpPr/>
          <p:nvPr/>
        </p:nvSpPr>
        <p:spPr>
          <a:xfrm>
            <a:off x="8624341" y="4377881"/>
            <a:ext cx="1368347" cy="1368347"/>
          </a:xfrm>
          <a:prstGeom prst="ellipse">
            <a:avLst/>
          </a:prstGeom>
          <a:solidFill>
            <a:srgbClr val="97B5B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 name="Oval 10"/>
          <p:cNvSpPr/>
          <p:nvPr/>
        </p:nvSpPr>
        <p:spPr>
          <a:xfrm>
            <a:off x="8538519" y="4532027"/>
            <a:ext cx="1565097" cy="1176728"/>
          </a:xfrm>
          <a:prstGeom prst="rect">
            <a:avLst/>
          </a:prstGeom>
          <a:noFill/>
          <a:ln>
            <a:noFill/>
          </a:ln>
        </p:spPr>
        <p:style>
          <a:lnRef idx="0">
            <a:scrgbClr r="0" g="0" b="0"/>
          </a:lnRef>
          <a:fillRef idx="0">
            <a:scrgbClr r="0" g="0" b="0"/>
          </a:fillRef>
          <a:effectRef idx="0">
            <a:scrgbClr r="0" g="0" b="0"/>
          </a:effectRef>
          <a:fontRef idx="minor">
            <a:schemeClr val="tx1"/>
          </a:fontRef>
        </p:style>
        <p:txBody>
          <a:bodyPr spcFirstLastPara="0" vert="horz" wrap="square" lIns="20320" tIns="20320" rIns="20320" bIns="20320" numCol="1" spcCol="1270" anchor="ctr" anchorCtr="0">
            <a:noAutofit/>
          </a:bodyPr>
          <a:lstStyle/>
          <a:p>
            <a:pPr algn="ctr"/>
            <a:r>
              <a:rPr lang="de-DE" sz="1400" b="1" dirty="0">
                <a:solidFill>
                  <a:srgbClr val="095A65"/>
                </a:solidFill>
                <a:latin typeface="Calibri" charset="0"/>
                <a:ea typeface="Calibri" charset="0"/>
                <a:cs typeface="Calibri" charset="0"/>
              </a:rPr>
              <a:t>DRG </a:t>
            </a:r>
          </a:p>
          <a:p>
            <a:pPr algn="ctr"/>
            <a:r>
              <a:rPr lang="de-DE" sz="1400" b="1" dirty="0">
                <a:solidFill>
                  <a:srgbClr val="095A65"/>
                </a:solidFill>
                <a:latin typeface="Calibri" charset="0"/>
                <a:ea typeface="Calibri" charset="0"/>
                <a:cs typeface="Calibri" charset="0"/>
              </a:rPr>
              <a:t>FFS</a:t>
            </a:r>
          </a:p>
        </p:txBody>
      </p:sp>
      <p:pic>
        <p:nvPicPr>
          <p:cNvPr id="3" name="Bild 2"/>
          <p:cNvPicPr>
            <a:picLocks noChangeAspect="1"/>
          </p:cNvPicPr>
          <p:nvPr/>
        </p:nvPicPr>
        <p:blipFill>
          <a:blip r:embed="rId4" cstate="print">
            <a:alphaModFix amt="72000"/>
            <a:extLst>
              <a:ext uri="{28A0092B-C50C-407E-A947-70E740481C1C}">
                <a14:useLocalDpi xmlns:a14="http://schemas.microsoft.com/office/drawing/2010/main" val="0"/>
              </a:ext>
            </a:extLst>
          </a:blip>
          <a:stretch>
            <a:fillRect/>
          </a:stretch>
        </p:blipFill>
        <p:spPr>
          <a:xfrm>
            <a:off x="5003127" y="3251200"/>
            <a:ext cx="2161032" cy="2161032"/>
          </a:xfrm>
          <a:prstGeom prst="rect">
            <a:avLst/>
          </a:prstGeom>
          <a:effectLst>
            <a:softEdge rad="0"/>
          </a:effectLst>
        </p:spPr>
      </p:pic>
      <p:sp>
        <p:nvSpPr>
          <p:cNvPr id="64" name="Gebogener Pfeil 63"/>
          <p:cNvSpPr/>
          <p:nvPr/>
        </p:nvSpPr>
        <p:spPr>
          <a:xfrm rot="861078" flipV="1">
            <a:off x="2572585" y="2858649"/>
            <a:ext cx="1595671" cy="1481351"/>
          </a:xfrm>
          <a:prstGeom prst="circularArrow">
            <a:avLst/>
          </a:prstGeom>
          <a:solidFill>
            <a:srgbClr val="095A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9" name="Textfeld 18"/>
          <p:cNvSpPr txBox="1"/>
          <p:nvPr/>
        </p:nvSpPr>
        <p:spPr>
          <a:xfrm>
            <a:off x="471626" y="487095"/>
            <a:ext cx="11234738" cy="646331"/>
          </a:xfrm>
          <a:prstGeom prst="rect">
            <a:avLst/>
          </a:prstGeom>
          <a:noFill/>
        </p:spPr>
        <p:txBody>
          <a:bodyPr wrap="square" rtlCol="0">
            <a:spAutoFit/>
          </a:bodyPr>
          <a:lstStyle/>
          <a:p>
            <a:pPr algn="ctr"/>
            <a:r>
              <a:rPr lang="de-DE" sz="3600" dirty="0">
                <a:solidFill>
                  <a:schemeClr val="bg1"/>
                </a:solidFill>
                <a:latin typeface="Calibri Light" charset="0"/>
                <a:ea typeface="Calibri Light" charset="0"/>
                <a:cs typeface="Calibri Light" charset="0"/>
              </a:rPr>
              <a:t>The </a:t>
            </a:r>
            <a:r>
              <a:rPr lang="de-DE" sz="3600" dirty="0" err="1">
                <a:solidFill>
                  <a:schemeClr val="bg1"/>
                </a:solidFill>
                <a:latin typeface="Calibri Light" charset="0"/>
                <a:ea typeface="Calibri Light" charset="0"/>
                <a:cs typeface="Calibri Light" charset="0"/>
              </a:rPr>
              <a:t>basics</a:t>
            </a:r>
            <a:r>
              <a:rPr lang="de-DE" sz="3600" dirty="0">
                <a:solidFill>
                  <a:schemeClr val="bg1"/>
                </a:solidFill>
                <a:latin typeface="Calibri Light" charset="0"/>
                <a:ea typeface="Calibri Light" charset="0"/>
                <a:cs typeface="Calibri Light" charset="0"/>
              </a:rPr>
              <a:t> </a:t>
            </a:r>
            <a:r>
              <a:rPr lang="de-DE" sz="3600" dirty="0" err="1">
                <a:solidFill>
                  <a:schemeClr val="bg1"/>
                </a:solidFill>
                <a:latin typeface="Calibri Light" charset="0"/>
                <a:ea typeface="Calibri Light" charset="0"/>
                <a:cs typeface="Calibri Light" charset="0"/>
              </a:rPr>
              <a:t>of</a:t>
            </a:r>
            <a:r>
              <a:rPr lang="de-DE" sz="3600" dirty="0">
                <a:solidFill>
                  <a:schemeClr val="bg1"/>
                </a:solidFill>
                <a:latin typeface="Calibri Light" charset="0"/>
                <a:ea typeface="Calibri Light" charset="0"/>
                <a:cs typeface="Calibri Light" charset="0"/>
              </a:rPr>
              <a:t> </a:t>
            </a:r>
            <a:r>
              <a:rPr lang="de-DE" sz="3600" dirty="0" err="1">
                <a:solidFill>
                  <a:schemeClr val="bg1"/>
                </a:solidFill>
                <a:latin typeface="Calibri Light" charset="0"/>
                <a:ea typeface="Calibri Light" charset="0"/>
                <a:cs typeface="Calibri Light" charset="0"/>
              </a:rPr>
              <a:t>financing</a:t>
            </a:r>
            <a:r>
              <a:rPr lang="de-DE" sz="3600" dirty="0">
                <a:solidFill>
                  <a:schemeClr val="bg1"/>
                </a:solidFill>
                <a:latin typeface="Calibri Light" charset="0"/>
                <a:ea typeface="Calibri Light" charset="0"/>
                <a:cs typeface="Calibri Light" charset="0"/>
              </a:rPr>
              <a:t> </a:t>
            </a:r>
            <a:r>
              <a:rPr lang="de-DE" sz="3600" dirty="0" err="1">
                <a:solidFill>
                  <a:schemeClr val="bg1"/>
                </a:solidFill>
                <a:latin typeface="Calibri Light" charset="0"/>
                <a:ea typeface="Calibri Light" charset="0"/>
                <a:cs typeface="Calibri Light" charset="0"/>
              </a:rPr>
              <a:t>health</a:t>
            </a:r>
            <a:r>
              <a:rPr lang="de-DE" sz="3600" dirty="0">
                <a:solidFill>
                  <a:schemeClr val="bg1"/>
                </a:solidFill>
                <a:latin typeface="Calibri Light" charset="0"/>
                <a:ea typeface="Calibri Light" charset="0"/>
                <a:cs typeface="Calibri Light" charset="0"/>
              </a:rPr>
              <a:t> care</a:t>
            </a:r>
            <a:endParaRPr lang="en-GB" sz="3600" dirty="0">
              <a:solidFill>
                <a:schemeClr val="bg1"/>
              </a:solidFill>
              <a:latin typeface="Calibri Light" charset="0"/>
              <a:ea typeface="Calibri Light" charset="0"/>
              <a:cs typeface="Calibri Light" charset="0"/>
            </a:endParaRPr>
          </a:p>
        </p:txBody>
      </p:sp>
      <p:sp>
        <p:nvSpPr>
          <p:cNvPr id="36" name="Gebogener Pfeil 35"/>
          <p:cNvSpPr/>
          <p:nvPr/>
        </p:nvSpPr>
        <p:spPr>
          <a:xfrm rot="20049959" flipV="1">
            <a:off x="7615948" y="2955831"/>
            <a:ext cx="1595671" cy="1481351"/>
          </a:xfrm>
          <a:prstGeom prst="circularArrow">
            <a:avLst/>
          </a:prstGeom>
          <a:solidFill>
            <a:srgbClr val="095A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1265813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fld id="{DCD9F9BF-D269-4020-816F-460E917B7A74}" type="datetime1">
              <a:rPr lang="en-GB" noProof="0" smtClean="0"/>
              <a:t>15/08/2019</a:t>
            </a:fld>
            <a:endParaRPr lang="en-GB" noProof="0"/>
          </a:p>
        </p:txBody>
      </p:sp>
      <p:sp>
        <p:nvSpPr>
          <p:cNvPr id="5" name="Fußzeilenplatzhalter 4"/>
          <p:cNvSpPr>
            <a:spLocks noGrp="1"/>
          </p:cNvSpPr>
          <p:nvPr>
            <p:ph type="ftr" sz="quarter" idx="15"/>
          </p:nvPr>
        </p:nvSpPr>
        <p:spPr>
          <a:xfrm>
            <a:off x="1392992" y="6580588"/>
            <a:ext cx="3928516" cy="277412"/>
          </a:xfrm>
        </p:spPr>
        <p:txBody>
          <a:bodyPr/>
          <a:lstStyle/>
          <a:p>
            <a:r>
              <a:rPr lang="en-GB" dirty="0">
                <a:latin typeface="Calibri Light" panose="020F0302020204030204" pitchFamily="34" charset="0"/>
                <a:cs typeface="Calibri Light" panose="020F0302020204030204" pitchFamily="34" charset="0"/>
              </a:rPr>
              <a:t>A global good for Universal Health Coverage (UHC) </a:t>
            </a:r>
          </a:p>
        </p:txBody>
      </p:sp>
      <p:sp>
        <p:nvSpPr>
          <p:cNvPr id="6" name="Foliennummernplatzhalter 5"/>
          <p:cNvSpPr>
            <a:spLocks noGrp="1"/>
          </p:cNvSpPr>
          <p:nvPr>
            <p:ph type="sldNum" sz="quarter" idx="16"/>
          </p:nvPr>
        </p:nvSpPr>
        <p:spPr/>
        <p:txBody>
          <a:bodyPr/>
          <a:lstStyle/>
          <a:p>
            <a:fld id="{A74CE0EA-F3B5-4684-BA10-C594598FDB9C}" type="slidenum">
              <a:rPr lang="en-GB" noProof="0" smtClean="0"/>
              <a:pPr/>
              <a:t>6</a:t>
            </a:fld>
            <a:endParaRPr lang="en-GB" noProof="0"/>
          </a:p>
        </p:txBody>
      </p:sp>
      <p:pic>
        <p:nvPicPr>
          <p:cNvPr id="9" name="Bild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381" y="511025"/>
            <a:ext cx="1519886" cy="508306"/>
          </a:xfrm>
          <a:prstGeom prst="rect">
            <a:avLst/>
          </a:prstGeom>
        </p:spPr>
      </p:pic>
      <p:pic>
        <p:nvPicPr>
          <p:cNvPr id="10"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99524" y="445708"/>
            <a:ext cx="532543" cy="532543"/>
          </a:xfrm>
          <a:prstGeom prst="rect">
            <a:avLst/>
          </a:prstGeom>
        </p:spPr>
      </p:pic>
      <p:sp>
        <p:nvSpPr>
          <p:cNvPr id="21" name="Rechteck 20"/>
          <p:cNvSpPr/>
          <p:nvPr/>
        </p:nvSpPr>
        <p:spPr>
          <a:xfrm flipV="1">
            <a:off x="0" y="0"/>
            <a:ext cx="12192000" cy="1514007"/>
          </a:xfrm>
          <a:prstGeom prst="rect">
            <a:avLst/>
          </a:prstGeom>
          <a:solidFill>
            <a:srgbClr val="095A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Oval 10"/>
          <p:cNvSpPr/>
          <p:nvPr/>
        </p:nvSpPr>
        <p:spPr>
          <a:xfrm>
            <a:off x="1046288" y="2320545"/>
            <a:ext cx="10301590" cy="3552668"/>
          </a:xfrm>
          <a:prstGeom prst="rect">
            <a:avLst/>
          </a:prstGeom>
          <a:noFill/>
          <a:ln>
            <a:noFill/>
          </a:ln>
        </p:spPr>
        <p:style>
          <a:lnRef idx="0">
            <a:scrgbClr r="0" g="0" b="0"/>
          </a:lnRef>
          <a:fillRef idx="0">
            <a:scrgbClr r="0" g="0" b="0"/>
          </a:fillRef>
          <a:effectRef idx="0">
            <a:scrgbClr r="0" g="0" b="0"/>
          </a:effectRef>
          <a:fontRef idx="minor">
            <a:schemeClr val="tx1"/>
          </a:fontRef>
        </p:style>
        <p:txBody>
          <a:bodyPr spcFirstLastPara="0" vert="horz" wrap="square" lIns="20320" tIns="20320" rIns="20320" bIns="20320" numCol="1" spcCol="1270" anchor="ctr" anchorCtr="0">
            <a:noAutofit/>
          </a:bodyPr>
          <a:lstStyle/>
          <a:p>
            <a:r>
              <a:rPr lang="en-US" dirty="0">
                <a:solidFill>
                  <a:srgbClr val="095A65"/>
                </a:solidFill>
                <a:latin typeface="Calibri Light" charset="0"/>
                <a:ea typeface="Calibri Light" charset="0"/>
                <a:cs typeface="Calibri Light" charset="0"/>
              </a:rPr>
              <a:t>Social health protection / health financing schemes </a:t>
            </a:r>
          </a:p>
          <a:p>
            <a:pPr marL="285750" indent="-285750">
              <a:buFont typeface="Wingdings" charset="2"/>
              <a:buChar char="§"/>
            </a:pPr>
            <a:r>
              <a:rPr lang="en-US" dirty="0">
                <a:solidFill>
                  <a:srgbClr val="095A65"/>
                </a:solidFill>
                <a:latin typeface="Calibri Light" charset="0"/>
                <a:ea typeface="Calibri Light" charset="0"/>
                <a:cs typeface="Calibri Light" charset="0"/>
              </a:rPr>
              <a:t>National health insurance </a:t>
            </a:r>
          </a:p>
          <a:p>
            <a:pPr marL="285750" indent="-285750">
              <a:buFont typeface="Wingdings" charset="2"/>
              <a:buChar char="§"/>
            </a:pPr>
            <a:r>
              <a:rPr lang="en-US" dirty="0">
                <a:solidFill>
                  <a:srgbClr val="095A65"/>
                </a:solidFill>
                <a:latin typeface="Calibri Light" charset="0"/>
                <a:ea typeface="Calibri Light" charset="0"/>
                <a:cs typeface="Calibri Light" charset="0"/>
              </a:rPr>
              <a:t>Community-based health fund </a:t>
            </a:r>
          </a:p>
          <a:p>
            <a:pPr marL="285750" indent="-285750">
              <a:buFont typeface="Wingdings" charset="2"/>
              <a:buChar char="§"/>
            </a:pPr>
            <a:r>
              <a:rPr lang="en-US" dirty="0">
                <a:solidFill>
                  <a:srgbClr val="095A65"/>
                </a:solidFill>
                <a:latin typeface="Calibri Light" charset="0"/>
                <a:ea typeface="Calibri Light" charset="0"/>
                <a:cs typeface="Calibri Light" charset="0"/>
              </a:rPr>
              <a:t>Voucher scheme</a:t>
            </a:r>
          </a:p>
          <a:p>
            <a:pPr marL="285750" indent="-285750">
              <a:buFont typeface="Wingdings" charset="2"/>
              <a:buChar char="§"/>
            </a:pPr>
            <a:r>
              <a:rPr lang="en-US" dirty="0">
                <a:solidFill>
                  <a:srgbClr val="095A65"/>
                </a:solidFill>
                <a:latin typeface="Calibri Light" charset="0"/>
                <a:ea typeface="Calibri Light" charset="0"/>
                <a:cs typeface="Calibri Light" charset="0"/>
              </a:rPr>
              <a:t>Strategic purchasing arrangements, P4P or RBF</a:t>
            </a:r>
          </a:p>
          <a:p>
            <a:endParaRPr lang="en-US" dirty="0">
              <a:solidFill>
                <a:srgbClr val="095A65"/>
              </a:solidFill>
              <a:latin typeface="Calibri Light" charset="0"/>
              <a:ea typeface="Calibri Light" charset="0"/>
              <a:cs typeface="Calibri Light" charset="0"/>
            </a:endParaRPr>
          </a:p>
          <a:p>
            <a:r>
              <a:rPr lang="en-US" dirty="0">
                <a:solidFill>
                  <a:srgbClr val="095A65"/>
                </a:solidFill>
                <a:latin typeface="Calibri Light" charset="0"/>
                <a:ea typeface="Calibri Light" charset="0"/>
                <a:cs typeface="Calibri Light" charset="0"/>
              </a:rPr>
              <a:t>Modules for complex business processes </a:t>
            </a:r>
          </a:p>
          <a:p>
            <a:pPr marL="285750" indent="-285750">
              <a:buFont typeface="Wingdings" charset="2"/>
              <a:buChar char="§"/>
            </a:pPr>
            <a:r>
              <a:rPr lang="en-US" dirty="0">
                <a:solidFill>
                  <a:srgbClr val="095A65"/>
                </a:solidFill>
                <a:latin typeface="Calibri Light" charset="0"/>
                <a:ea typeface="Calibri Light" charset="0"/>
                <a:cs typeface="Calibri Light" charset="0"/>
              </a:rPr>
              <a:t>Beneficiary enrolment</a:t>
            </a:r>
          </a:p>
          <a:p>
            <a:pPr marL="285750" indent="-285750">
              <a:buFont typeface="Wingdings" charset="2"/>
              <a:buChar char="§"/>
            </a:pPr>
            <a:r>
              <a:rPr lang="en-US" dirty="0">
                <a:solidFill>
                  <a:srgbClr val="095A65"/>
                </a:solidFill>
                <a:latin typeface="Calibri Light" charset="0"/>
                <a:ea typeface="Calibri Light" charset="0"/>
                <a:cs typeface="Calibri Light" charset="0"/>
              </a:rPr>
              <a:t>Claims management (processing and review) </a:t>
            </a:r>
          </a:p>
          <a:p>
            <a:pPr marL="285750" indent="-285750">
              <a:buFont typeface="Wingdings" charset="2"/>
              <a:buChar char="§"/>
            </a:pPr>
            <a:r>
              <a:rPr lang="en-US" dirty="0">
                <a:solidFill>
                  <a:srgbClr val="095A65"/>
                </a:solidFill>
                <a:latin typeface="Calibri Light" charset="0"/>
                <a:ea typeface="Calibri Light" charset="0"/>
                <a:cs typeface="Calibri Light" charset="0"/>
              </a:rPr>
              <a:t>Membership renewal and feedback, </a:t>
            </a:r>
          </a:p>
          <a:p>
            <a:pPr marL="285750" indent="-285750">
              <a:buFont typeface="Wingdings" charset="2"/>
              <a:buChar char="§"/>
            </a:pPr>
            <a:r>
              <a:rPr lang="en-US" dirty="0">
                <a:solidFill>
                  <a:srgbClr val="095A65"/>
                </a:solidFill>
                <a:latin typeface="Calibri Light" charset="0"/>
                <a:ea typeface="Calibri Light" charset="0"/>
                <a:cs typeface="Calibri Light" charset="0"/>
              </a:rPr>
              <a:t>Provider reimbursement</a:t>
            </a:r>
          </a:p>
          <a:p>
            <a:endParaRPr lang="en-US" dirty="0">
              <a:solidFill>
                <a:srgbClr val="095A65"/>
              </a:solidFill>
              <a:latin typeface="Calibri Light" charset="0"/>
              <a:ea typeface="Calibri Light" charset="0"/>
              <a:cs typeface="Calibri Light" charset="0"/>
            </a:endParaRPr>
          </a:p>
          <a:p>
            <a:r>
              <a:rPr lang="en-US" dirty="0">
                <a:solidFill>
                  <a:srgbClr val="095A65"/>
                </a:solidFill>
                <a:latin typeface="Calibri Light" charset="0"/>
                <a:ea typeface="Calibri Light" charset="0"/>
                <a:cs typeface="Calibri Light" charset="0"/>
              </a:rPr>
              <a:t>Operational core of scheme management </a:t>
            </a:r>
          </a:p>
          <a:p>
            <a:pPr marL="285750" indent="-285750">
              <a:buFont typeface="Wingdings" charset="2"/>
              <a:buChar char="§"/>
            </a:pPr>
            <a:r>
              <a:rPr lang="en-US" dirty="0">
                <a:solidFill>
                  <a:srgbClr val="095A65"/>
                </a:solidFill>
                <a:latin typeface="Calibri Light" charset="0"/>
                <a:ea typeface="Calibri Light" charset="0"/>
                <a:cs typeface="Calibri Light" charset="0"/>
              </a:rPr>
              <a:t>Health purchaser needs data to manage resource collection, service provision and provider reimbursement</a:t>
            </a:r>
          </a:p>
        </p:txBody>
      </p:sp>
      <p:sp>
        <p:nvSpPr>
          <p:cNvPr id="19" name="Textfeld 18"/>
          <p:cNvSpPr txBox="1"/>
          <p:nvPr/>
        </p:nvSpPr>
        <p:spPr>
          <a:xfrm>
            <a:off x="326660" y="295338"/>
            <a:ext cx="11234738" cy="923330"/>
          </a:xfrm>
          <a:prstGeom prst="rect">
            <a:avLst/>
          </a:prstGeom>
          <a:noFill/>
        </p:spPr>
        <p:txBody>
          <a:bodyPr wrap="square" rtlCol="0">
            <a:spAutoFit/>
          </a:bodyPr>
          <a:lstStyle/>
          <a:p>
            <a:pPr algn="ctr"/>
            <a:r>
              <a:rPr lang="de-DE" sz="3600" dirty="0">
                <a:solidFill>
                  <a:schemeClr val="bg1"/>
                </a:solidFill>
                <a:latin typeface="Calibri Light" charset="0"/>
                <a:ea typeface="Calibri Light" charset="0"/>
                <a:cs typeface="Calibri Light" charset="0"/>
              </a:rPr>
              <a:t>Primary </a:t>
            </a:r>
            <a:r>
              <a:rPr lang="de-DE" sz="3600" dirty="0" err="1">
                <a:solidFill>
                  <a:schemeClr val="bg1"/>
                </a:solidFill>
                <a:latin typeface="Calibri Light" charset="0"/>
                <a:ea typeface="Calibri Light" charset="0"/>
                <a:cs typeface="Calibri Light" charset="0"/>
              </a:rPr>
              <a:t>business</a:t>
            </a:r>
            <a:r>
              <a:rPr lang="de-DE" sz="3600" dirty="0">
                <a:solidFill>
                  <a:schemeClr val="bg1"/>
                </a:solidFill>
                <a:latin typeface="Calibri Light" charset="0"/>
                <a:ea typeface="Calibri Light" charset="0"/>
                <a:cs typeface="Calibri Light" charset="0"/>
              </a:rPr>
              <a:t> </a:t>
            </a:r>
            <a:r>
              <a:rPr lang="de-DE" sz="3600" dirty="0" err="1">
                <a:solidFill>
                  <a:schemeClr val="bg1"/>
                </a:solidFill>
                <a:latin typeface="Calibri Light" charset="0"/>
                <a:ea typeface="Calibri Light" charset="0"/>
                <a:cs typeface="Calibri Light" charset="0"/>
              </a:rPr>
              <a:t>domains</a:t>
            </a:r>
            <a:r>
              <a:rPr lang="de-DE" sz="3600" dirty="0">
                <a:solidFill>
                  <a:schemeClr val="bg1"/>
                </a:solidFill>
                <a:latin typeface="Calibri Light" charset="0"/>
                <a:ea typeface="Calibri Light" charset="0"/>
                <a:cs typeface="Calibri Light" charset="0"/>
              </a:rPr>
              <a:t> </a:t>
            </a:r>
            <a:r>
              <a:rPr lang="de-DE" sz="3600" dirty="0" err="1">
                <a:solidFill>
                  <a:schemeClr val="bg1"/>
                </a:solidFill>
                <a:latin typeface="Calibri Light" charset="0"/>
                <a:ea typeface="Calibri Light" charset="0"/>
                <a:cs typeface="Calibri Light" charset="0"/>
              </a:rPr>
              <a:t>and</a:t>
            </a:r>
            <a:r>
              <a:rPr lang="de-DE" sz="3600" dirty="0">
                <a:solidFill>
                  <a:schemeClr val="bg1"/>
                </a:solidFill>
                <a:latin typeface="Calibri Light" charset="0"/>
                <a:ea typeface="Calibri Light" charset="0"/>
                <a:cs typeface="Calibri Light" charset="0"/>
              </a:rPr>
              <a:t> </a:t>
            </a:r>
            <a:r>
              <a:rPr lang="de-DE" sz="3600" dirty="0" err="1">
                <a:solidFill>
                  <a:schemeClr val="bg1"/>
                </a:solidFill>
                <a:latin typeface="Calibri Light" charset="0"/>
                <a:ea typeface="Calibri Light" charset="0"/>
                <a:cs typeface="Calibri Light" charset="0"/>
              </a:rPr>
              <a:t>use</a:t>
            </a:r>
            <a:r>
              <a:rPr lang="de-DE" sz="3600" dirty="0">
                <a:solidFill>
                  <a:schemeClr val="bg1"/>
                </a:solidFill>
                <a:latin typeface="Calibri Light" charset="0"/>
                <a:ea typeface="Calibri Light" charset="0"/>
                <a:cs typeface="Calibri Light" charset="0"/>
              </a:rPr>
              <a:t> </a:t>
            </a:r>
            <a:r>
              <a:rPr lang="de-DE" sz="3600" dirty="0" err="1">
                <a:solidFill>
                  <a:schemeClr val="bg1"/>
                </a:solidFill>
                <a:latin typeface="Calibri Light" charset="0"/>
                <a:ea typeface="Calibri Light" charset="0"/>
                <a:cs typeface="Calibri Light" charset="0"/>
              </a:rPr>
              <a:t>cases</a:t>
            </a:r>
            <a:r>
              <a:rPr lang="de-DE" sz="3600" dirty="0">
                <a:solidFill>
                  <a:schemeClr val="bg1"/>
                </a:solidFill>
                <a:latin typeface="Calibri" charset="0"/>
                <a:ea typeface="Calibri" charset="0"/>
                <a:cs typeface="Calibri" charset="0"/>
              </a:rPr>
              <a:t/>
            </a:r>
            <a:br>
              <a:rPr lang="de-DE" sz="3600" dirty="0">
                <a:solidFill>
                  <a:schemeClr val="bg1"/>
                </a:solidFill>
                <a:latin typeface="Calibri" charset="0"/>
                <a:ea typeface="Calibri" charset="0"/>
                <a:cs typeface="Calibri" charset="0"/>
              </a:rPr>
            </a:br>
            <a:r>
              <a:rPr lang="de-DE" dirty="0" err="1">
                <a:solidFill>
                  <a:schemeClr val="bg1"/>
                </a:solidFill>
                <a:latin typeface="Calibri" charset="0"/>
                <a:ea typeface="Calibri" charset="0"/>
                <a:cs typeface="Calibri" charset="0"/>
              </a:rPr>
              <a:t>openIMIS</a:t>
            </a:r>
            <a:r>
              <a:rPr lang="de-DE" dirty="0">
                <a:solidFill>
                  <a:schemeClr val="bg1"/>
                </a:solidFill>
                <a:latin typeface="Calibri" charset="0"/>
                <a:ea typeface="Calibri" charset="0"/>
                <a:cs typeface="Calibri" charset="0"/>
              </a:rPr>
              <a:t> </a:t>
            </a:r>
            <a:r>
              <a:rPr lang="de-DE" dirty="0" err="1">
                <a:solidFill>
                  <a:schemeClr val="bg1"/>
                </a:solidFill>
                <a:latin typeface="Calibri" charset="0"/>
                <a:ea typeface="Calibri" charset="0"/>
                <a:cs typeface="Calibri" charset="0"/>
              </a:rPr>
              <a:t>covers</a:t>
            </a:r>
            <a:r>
              <a:rPr lang="de-DE" dirty="0">
                <a:solidFill>
                  <a:schemeClr val="bg1"/>
                </a:solidFill>
                <a:latin typeface="Calibri" charset="0"/>
                <a:ea typeface="Calibri" charset="0"/>
                <a:cs typeface="Calibri" charset="0"/>
              </a:rPr>
              <a:t> </a:t>
            </a:r>
            <a:r>
              <a:rPr lang="de-DE" dirty="0" err="1">
                <a:solidFill>
                  <a:schemeClr val="bg1"/>
                </a:solidFill>
                <a:latin typeface="Calibri" charset="0"/>
                <a:ea typeface="Calibri" charset="0"/>
                <a:cs typeface="Calibri" charset="0"/>
              </a:rPr>
              <a:t>the</a:t>
            </a:r>
            <a:r>
              <a:rPr lang="de-DE" dirty="0">
                <a:solidFill>
                  <a:schemeClr val="bg1"/>
                </a:solidFill>
                <a:latin typeface="Calibri" charset="0"/>
                <a:ea typeface="Calibri" charset="0"/>
                <a:cs typeface="Calibri" charset="0"/>
              </a:rPr>
              <a:t> </a:t>
            </a:r>
            <a:r>
              <a:rPr lang="de-DE" dirty="0" err="1">
                <a:solidFill>
                  <a:schemeClr val="bg1"/>
                </a:solidFill>
                <a:latin typeface="Calibri" charset="0"/>
                <a:ea typeface="Calibri" charset="0"/>
                <a:cs typeface="Calibri" charset="0"/>
              </a:rPr>
              <a:t>main</a:t>
            </a:r>
            <a:r>
              <a:rPr lang="de-DE" dirty="0">
                <a:solidFill>
                  <a:schemeClr val="bg1"/>
                </a:solidFill>
                <a:latin typeface="Calibri" charset="0"/>
                <a:ea typeface="Calibri" charset="0"/>
                <a:cs typeface="Calibri" charset="0"/>
              </a:rPr>
              <a:t> </a:t>
            </a:r>
            <a:r>
              <a:rPr lang="de-DE" dirty="0" err="1">
                <a:solidFill>
                  <a:schemeClr val="bg1"/>
                </a:solidFill>
                <a:latin typeface="Calibri" charset="0"/>
                <a:ea typeface="Calibri" charset="0"/>
                <a:cs typeface="Calibri" charset="0"/>
              </a:rPr>
              <a:t>hehalth</a:t>
            </a:r>
            <a:r>
              <a:rPr lang="de-DE" dirty="0">
                <a:solidFill>
                  <a:schemeClr val="bg1"/>
                </a:solidFill>
                <a:latin typeface="Calibri" charset="0"/>
                <a:ea typeface="Calibri" charset="0"/>
                <a:cs typeface="Calibri" charset="0"/>
              </a:rPr>
              <a:t> </a:t>
            </a:r>
            <a:r>
              <a:rPr lang="de-DE" dirty="0" err="1">
                <a:solidFill>
                  <a:schemeClr val="bg1"/>
                </a:solidFill>
                <a:latin typeface="Calibri" charset="0"/>
                <a:ea typeface="Calibri" charset="0"/>
                <a:cs typeface="Calibri" charset="0"/>
              </a:rPr>
              <a:t>financing</a:t>
            </a:r>
            <a:r>
              <a:rPr lang="de-DE" dirty="0">
                <a:solidFill>
                  <a:schemeClr val="bg1"/>
                </a:solidFill>
                <a:latin typeface="Calibri" charset="0"/>
                <a:ea typeface="Calibri" charset="0"/>
                <a:cs typeface="Calibri" charset="0"/>
              </a:rPr>
              <a:t> </a:t>
            </a:r>
            <a:r>
              <a:rPr lang="de-DE" dirty="0" err="1">
                <a:solidFill>
                  <a:schemeClr val="bg1"/>
                </a:solidFill>
                <a:latin typeface="Calibri" charset="0"/>
                <a:ea typeface="Calibri" charset="0"/>
                <a:cs typeface="Calibri" charset="0"/>
              </a:rPr>
              <a:t>processes</a:t>
            </a:r>
            <a:r>
              <a:rPr lang="de-DE" dirty="0">
                <a:solidFill>
                  <a:schemeClr val="bg1"/>
                </a:solidFill>
                <a:latin typeface="Calibri" charset="0"/>
                <a:ea typeface="Calibri" charset="0"/>
                <a:cs typeface="Calibri" charset="0"/>
              </a:rPr>
              <a:t> </a:t>
            </a:r>
            <a:endParaRPr lang="en-GB" dirty="0">
              <a:solidFill>
                <a:schemeClr val="bg1"/>
              </a:solidFill>
              <a:latin typeface="Calibri" charset="0"/>
              <a:ea typeface="Calibri" charset="0"/>
              <a:cs typeface="Calibri" charset="0"/>
            </a:endParaRPr>
          </a:p>
        </p:txBody>
      </p:sp>
    </p:spTree>
    <p:extLst>
      <p:ext uri="{BB962C8B-B14F-4D97-AF65-F5344CB8AC3E}">
        <p14:creationId xmlns:p14="http://schemas.microsoft.com/office/powerpoint/2010/main" val="1050968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a:xfrm>
            <a:off x="0" y="2733531"/>
            <a:ext cx="12192000" cy="1440000"/>
          </a:xfrm>
          <a:prstGeom prst="rect">
            <a:avLst/>
          </a:prstGeom>
          <a:solidFill>
            <a:srgbClr val="095A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Datumsplatzhalter 3"/>
          <p:cNvSpPr>
            <a:spLocks noGrp="1"/>
          </p:cNvSpPr>
          <p:nvPr>
            <p:ph type="dt" sz="half" idx="14"/>
          </p:nvPr>
        </p:nvSpPr>
        <p:spPr/>
        <p:txBody>
          <a:bodyPr/>
          <a:lstStyle/>
          <a:p>
            <a:fld id="{DCD9F9BF-D269-4020-816F-460E917B7A74}" type="datetime1">
              <a:rPr lang="en-GB" noProof="0" smtClean="0"/>
              <a:t>15/08/2019</a:t>
            </a:fld>
            <a:endParaRPr lang="en-GB" noProof="0"/>
          </a:p>
        </p:txBody>
      </p:sp>
      <p:sp>
        <p:nvSpPr>
          <p:cNvPr id="5" name="Fußzeilenplatzhalter 4"/>
          <p:cNvSpPr>
            <a:spLocks noGrp="1"/>
          </p:cNvSpPr>
          <p:nvPr>
            <p:ph type="ftr" sz="quarter" idx="15"/>
          </p:nvPr>
        </p:nvSpPr>
        <p:spPr>
          <a:xfrm>
            <a:off x="1392992" y="6580588"/>
            <a:ext cx="3928516" cy="277412"/>
          </a:xfrm>
        </p:spPr>
        <p:txBody>
          <a:bodyPr/>
          <a:lstStyle/>
          <a:p>
            <a:r>
              <a:rPr lang="en-GB"/>
              <a:t>A global good for Universal Health Coverage (UHC) </a:t>
            </a:r>
            <a:endParaRPr lang="en-GB" dirty="0"/>
          </a:p>
        </p:txBody>
      </p:sp>
      <p:sp>
        <p:nvSpPr>
          <p:cNvPr id="6" name="Foliennummernplatzhalter 5"/>
          <p:cNvSpPr>
            <a:spLocks noGrp="1"/>
          </p:cNvSpPr>
          <p:nvPr>
            <p:ph type="sldNum" sz="quarter" idx="16"/>
          </p:nvPr>
        </p:nvSpPr>
        <p:spPr/>
        <p:txBody>
          <a:bodyPr/>
          <a:lstStyle/>
          <a:p>
            <a:fld id="{A74CE0EA-F3B5-4684-BA10-C594598FDB9C}" type="slidenum">
              <a:rPr lang="en-GB" noProof="0" smtClean="0"/>
              <a:pPr/>
              <a:t>7</a:t>
            </a:fld>
            <a:endParaRPr lang="en-GB" noProof="0"/>
          </a:p>
        </p:txBody>
      </p:sp>
      <p:pic>
        <p:nvPicPr>
          <p:cNvPr id="9" name="Bild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8381" y="511025"/>
            <a:ext cx="1519886" cy="508306"/>
          </a:xfrm>
          <a:prstGeom prst="rect">
            <a:avLst/>
          </a:prstGeom>
        </p:spPr>
      </p:pic>
      <p:pic>
        <p:nvPicPr>
          <p:cNvPr id="10"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9524" y="445708"/>
            <a:ext cx="532543" cy="532543"/>
          </a:xfrm>
          <a:prstGeom prst="rect">
            <a:avLst/>
          </a:prstGeom>
        </p:spPr>
      </p:pic>
      <p:sp>
        <p:nvSpPr>
          <p:cNvPr id="19" name="Textfeld 18"/>
          <p:cNvSpPr txBox="1"/>
          <p:nvPr/>
        </p:nvSpPr>
        <p:spPr>
          <a:xfrm>
            <a:off x="480000" y="2517390"/>
            <a:ext cx="11234738" cy="1754326"/>
          </a:xfrm>
          <a:prstGeom prst="rect">
            <a:avLst/>
          </a:prstGeom>
          <a:noFill/>
        </p:spPr>
        <p:txBody>
          <a:bodyPr wrap="square" rtlCol="0">
            <a:spAutoFit/>
          </a:bodyPr>
          <a:lstStyle/>
          <a:p>
            <a:pPr algn="ctr"/>
            <a:endParaRPr lang="en-GB" sz="3600" dirty="0">
              <a:solidFill>
                <a:schemeClr val="bg1"/>
              </a:solidFill>
              <a:latin typeface="Calibri Light" charset="0"/>
              <a:ea typeface="Calibri Light" charset="0"/>
              <a:cs typeface="Calibri Light" charset="0"/>
            </a:endParaRPr>
          </a:p>
          <a:p>
            <a:pPr algn="ctr"/>
            <a:r>
              <a:rPr lang="en-US" sz="3600" dirty="0">
                <a:solidFill>
                  <a:schemeClr val="bg1"/>
                </a:solidFill>
                <a:latin typeface="Calibri Light" charset="0"/>
                <a:ea typeface="Calibri Light" charset="0"/>
                <a:cs typeface="Calibri Light" charset="0"/>
              </a:rPr>
              <a:t>WHO Digital Health Classification Atlas</a:t>
            </a:r>
          </a:p>
          <a:p>
            <a:pPr algn="ctr"/>
            <a:endParaRPr lang="en-GB" sz="3600" dirty="0">
              <a:solidFill>
                <a:schemeClr val="bg1"/>
              </a:solidFill>
              <a:latin typeface="Calibri Light" charset="0"/>
              <a:ea typeface="Calibri Light" charset="0"/>
              <a:cs typeface="Calibri Light" charset="0"/>
            </a:endParaRPr>
          </a:p>
        </p:txBody>
      </p:sp>
      <p:sp>
        <p:nvSpPr>
          <p:cNvPr id="12" name="Textfeld 11"/>
          <p:cNvSpPr txBox="1"/>
          <p:nvPr/>
        </p:nvSpPr>
        <p:spPr>
          <a:xfrm>
            <a:off x="9399525" y="468484"/>
            <a:ext cx="2306840" cy="593388"/>
          </a:xfrm>
          <a:prstGeom prst="rect">
            <a:avLst/>
          </a:prstGeom>
          <a:solidFill>
            <a:schemeClr val="bg1"/>
          </a:solidFill>
        </p:spPr>
        <p:txBody>
          <a:bodyPr wrap="square" rtlCol="0">
            <a:spAutoFit/>
          </a:bodyPr>
          <a:lstStyle/>
          <a:p>
            <a:endParaRPr lang="de-DE" dirty="0"/>
          </a:p>
        </p:txBody>
      </p:sp>
    </p:spTree>
    <p:extLst>
      <p:ext uri="{BB962C8B-B14F-4D97-AF65-F5344CB8AC3E}">
        <p14:creationId xmlns:p14="http://schemas.microsoft.com/office/powerpoint/2010/main" val="1801908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4"/>
          </p:nvPr>
        </p:nvSpPr>
        <p:spPr/>
        <p:txBody>
          <a:bodyPr/>
          <a:lstStyle/>
          <a:p>
            <a:fld id="{DCD9F9BF-D269-4020-816F-460E917B7A74}" type="datetime1">
              <a:rPr lang="en-GB" noProof="0" smtClean="0"/>
              <a:t>15/08/2019</a:t>
            </a:fld>
            <a:endParaRPr lang="en-GB" noProof="0"/>
          </a:p>
        </p:txBody>
      </p:sp>
      <p:sp>
        <p:nvSpPr>
          <p:cNvPr id="5" name="Footer Placeholder 4"/>
          <p:cNvSpPr>
            <a:spLocks noGrp="1"/>
          </p:cNvSpPr>
          <p:nvPr>
            <p:ph type="ftr" sz="quarter" idx="15"/>
          </p:nvPr>
        </p:nvSpPr>
        <p:spPr/>
        <p:txBody>
          <a:bodyPr/>
          <a:lstStyle/>
          <a:p>
            <a:r>
              <a:rPr lang="en-GB" noProof="0"/>
              <a:t>|     Title of the presentation</a:t>
            </a:r>
          </a:p>
        </p:txBody>
      </p:sp>
      <p:sp>
        <p:nvSpPr>
          <p:cNvPr id="6" name="Slide Number Placeholder 5"/>
          <p:cNvSpPr>
            <a:spLocks noGrp="1"/>
          </p:cNvSpPr>
          <p:nvPr>
            <p:ph type="sldNum" sz="quarter" idx="16"/>
          </p:nvPr>
        </p:nvSpPr>
        <p:spPr/>
        <p:txBody>
          <a:bodyPr/>
          <a:lstStyle/>
          <a:p>
            <a:fld id="{A74CE0EA-F3B5-4684-BA10-C594598FDB9C}" type="slidenum">
              <a:rPr lang="en-GB" noProof="0" smtClean="0"/>
              <a:pPr/>
              <a:t>8</a:t>
            </a:fld>
            <a:endParaRPr lang="en-GB" noProof="0"/>
          </a:p>
        </p:txBody>
      </p:sp>
      <p:sp>
        <p:nvSpPr>
          <p:cNvPr id="7" name="Text Placeholder 6"/>
          <p:cNvSpPr>
            <a:spLocks noGrp="1"/>
          </p:cNvSpPr>
          <p:nvPr>
            <p:ph type="body" sz="quarter" idx="21"/>
          </p:nvPr>
        </p:nvSpPr>
        <p:spPr/>
        <p:txBody>
          <a:bodyPr>
            <a:normAutofit lnSpcReduction="10000"/>
          </a:bodyPr>
          <a:lstStyle/>
          <a:p>
            <a:r>
              <a:rPr lang="en-GB" dirty="0">
                <a:latin typeface="Calibri" panose="020F0502020204030204" pitchFamily="34" charset="0"/>
                <a:cs typeface="Calibri" panose="020F0502020204030204" pitchFamily="34" charset="0"/>
              </a:rPr>
              <a:t>Source: World Health Organisation. (2018, 05 01). WHO | Classification of digital health interventions v1.0. Retrieved 06 25, 2018, from WHO | World Health Organization: http://apps.who.int/iris/bitstream/10665/260480/1/WHO-RHR-18.06-eng.pdf</a:t>
            </a:r>
          </a:p>
          <a:p>
            <a:endParaRPr lang="en-GB" dirty="0"/>
          </a:p>
        </p:txBody>
      </p:sp>
      <p:graphicFrame>
        <p:nvGraphicFramePr>
          <p:cNvPr id="17" name="Table 16"/>
          <p:cNvGraphicFramePr>
            <a:graphicFrameLocks noGrp="1"/>
          </p:cNvGraphicFramePr>
          <p:nvPr>
            <p:extLst>
              <p:ext uri="{D42A27DB-BD31-4B8C-83A1-F6EECF244321}">
                <p14:modId xmlns:p14="http://schemas.microsoft.com/office/powerpoint/2010/main" val="86544103"/>
              </p:ext>
            </p:extLst>
          </p:nvPr>
        </p:nvGraphicFramePr>
        <p:xfrm>
          <a:off x="5593976" y="1480903"/>
          <a:ext cx="5822457" cy="4636821"/>
        </p:xfrm>
        <a:graphic>
          <a:graphicData uri="http://schemas.openxmlformats.org/drawingml/2006/table">
            <a:tbl>
              <a:tblPr firstRow="1" bandRow="1"/>
              <a:tblGrid>
                <a:gridCol w="403896">
                  <a:extLst>
                    <a:ext uri="{9D8B030D-6E8A-4147-A177-3AD203B41FA5}">
                      <a16:colId xmlns:a16="http://schemas.microsoft.com/office/drawing/2014/main" val="20000"/>
                    </a:ext>
                  </a:extLst>
                </a:gridCol>
                <a:gridCol w="5418561">
                  <a:extLst>
                    <a:ext uri="{9D8B030D-6E8A-4147-A177-3AD203B41FA5}">
                      <a16:colId xmlns:a16="http://schemas.microsoft.com/office/drawing/2014/main" val="20001"/>
                    </a:ext>
                  </a:extLst>
                </a:gridCol>
              </a:tblGrid>
              <a:tr h="349748">
                <a:tc gridSpan="2">
                  <a:txBody>
                    <a:bodyPr/>
                    <a:lstStyle/>
                    <a:p>
                      <a:pPr algn="just">
                        <a:lnSpc>
                          <a:spcPct val="115000"/>
                        </a:lnSpc>
                        <a:spcAft>
                          <a:spcPts val="600"/>
                        </a:spcAft>
                      </a:pPr>
                      <a:r>
                        <a:rPr lang="en-GB" sz="1500" b="0" i="0" dirty="0">
                          <a:effectLst/>
                          <a:latin typeface="Calibri" panose="020F0502020204030204" pitchFamily="34" charset="0"/>
                          <a:ea typeface="Calibri Light" charset="0"/>
                          <a:cs typeface="Calibri" panose="020F0502020204030204" pitchFamily="34" charset="0"/>
                        </a:rPr>
                        <a:t>Core Challenge</a:t>
                      </a:r>
                    </a:p>
                  </a:txBody>
                  <a:tcPr marL="65327" marR="65327"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just">
                        <a:lnSpc>
                          <a:spcPct val="115000"/>
                        </a:lnSpc>
                        <a:spcAft>
                          <a:spcPts val="600"/>
                        </a:spcAft>
                      </a:pPr>
                      <a:endParaRPr lang="en-GB" sz="1600" b="1" dirty="0">
                        <a:effectLst/>
                        <a:latin typeface="+mn-lt"/>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1EA"/>
                    </a:solidFill>
                  </a:tcPr>
                </a:tc>
                <a:extLst>
                  <a:ext uri="{0D108BD9-81ED-4DB2-BD59-A6C34878D82A}">
                    <a16:rowId xmlns:a16="http://schemas.microsoft.com/office/drawing/2014/main" val="10000"/>
                  </a:ext>
                </a:extLst>
              </a:tr>
              <a:tr h="267115">
                <a:tc>
                  <a:txBody>
                    <a:bodyPr/>
                    <a:lstStyle/>
                    <a:p>
                      <a:pPr marL="0" algn="just" defTabSz="914400" rtl="0" eaLnBrk="1" latinLnBrk="0" hangingPunct="1">
                        <a:lnSpc>
                          <a:spcPct val="115000"/>
                        </a:lnSpc>
                        <a:spcAft>
                          <a:spcPts val="600"/>
                        </a:spcAft>
                      </a:pPr>
                      <a:r>
                        <a:rPr lang="en-GB" sz="1500" b="0" i="0" kern="1200" dirty="0">
                          <a:solidFill>
                            <a:srgbClr val="FFFFFF"/>
                          </a:solidFill>
                          <a:effectLst/>
                          <a:latin typeface="Calibri" panose="020F0502020204030204" pitchFamily="34" charset="0"/>
                          <a:ea typeface="Calibri Light" charset="0"/>
                          <a:cs typeface="Calibri" panose="020F0502020204030204" pitchFamily="34" charset="0"/>
                        </a:rPr>
                        <a:t>7</a:t>
                      </a:r>
                    </a:p>
                  </a:txBody>
                  <a:tcPr marL="65327" marR="65327" marT="0" marB="0">
                    <a:lnL>
                      <a:noFill/>
                    </a:lnL>
                    <a:lnR>
                      <a:noFill/>
                    </a:lnR>
                    <a:lnT w="12700" cap="flat" cmpd="sng" algn="ctr">
                      <a:no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7A4C"/>
                    </a:solidFill>
                  </a:tcPr>
                </a:tc>
                <a:tc>
                  <a:txBody>
                    <a:bodyPr/>
                    <a:lstStyle/>
                    <a:p>
                      <a:pPr marL="0" algn="just" defTabSz="914400" rtl="0" eaLnBrk="1" latinLnBrk="0" hangingPunct="1">
                        <a:lnSpc>
                          <a:spcPct val="115000"/>
                        </a:lnSpc>
                        <a:spcAft>
                          <a:spcPts val="600"/>
                        </a:spcAft>
                      </a:pPr>
                      <a:r>
                        <a:rPr lang="en-GB" sz="1500" b="0" i="0" kern="1200" dirty="0">
                          <a:solidFill>
                            <a:srgbClr val="FFFFFF"/>
                          </a:solidFill>
                          <a:effectLst/>
                          <a:latin typeface="Calibri" panose="020F0502020204030204" pitchFamily="34" charset="0"/>
                          <a:ea typeface="Calibri Light" charset="0"/>
                          <a:cs typeface="Calibri" panose="020F0502020204030204" pitchFamily="34" charset="0"/>
                        </a:rPr>
                        <a:t>Cost</a:t>
                      </a:r>
                    </a:p>
                  </a:txBody>
                  <a:tcPr marL="65327" marR="65327"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7A4C"/>
                    </a:solidFill>
                  </a:tcPr>
                </a:tc>
                <a:extLst>
                  <a:ext uri="{0D108BD9-81ED-4DB2-BD59-A6C34878D82A}">
                    <a16:rowId xmlns:a16="http://schemas.microsoft.com/office/drawing/2014/main" val="10001"/>
                  </a:ext>
                </a:extLst>
              </a:tr>
              <a:tr h="267115">
                <a:tc>
                  <a:txBody>
                    <a:bodyPr/>
                    <a:lstStyle/>
                    <a:p>
                      <a:pPr marL="0" algn="just" defTabSz="914400" rtl="0" eaLnBrk="1" latinLnBrk="0" hangingPunct="1">
                        <a:lnSpc>
                          <a:spcPct val="115000"/>
                        </a:lnSpc>
                        <a:spcAft>
                          <a:spcPts val="600"/>
                        </a:spcAft>
                      </a:pPr>
                      <a:r>
                        <a:rPr lang="en-GB" sz="1500" b="0" i="0" kern="1200" dirty="0">
                          <a:solidFill>
                            <a:schemeClr val="tx1"/>
                          </a:solidFill>
                          <a:effectLst/>
                          <a:latin typeface="Calibri" panose="020F0502020204030204" pitchFamily="34" charset="0"/>
                          <a:ea typeface="Calibri Light" charset="0"/>
                          <a:cs typeface="Calibri" panose="020F0502020204030204" pitchFamily="34" charset="0"/>
                        </a:rPr>
                        <a:t>7.4</a:t>
                      </a:r>
                    </a:p>
                  </a:txBody>
                  <a:tcPr marL="65327" marR="65327" marT="0" marB="0">
                    <a:lnL>
                      <a:noFill/>
                    </a:lnL>
                    <a:lnR>
                      <a:noFill/>
                    </a:lnR>
                    <a:lnT w="12700" cap="flat" cmpd="sng" algn="ctr">
                      <a:solidFill>
                        <a:srgbClr val="7F7F7F"/>
                      </a:solidFill>
                      <a:prstDash val="solid"/>
                      <a:round/>
                      <a:headEnd type="none" w="med" len="med"/>
                      <a:tailEnd type="none" w="med" len="med"/>
                    </a:lnT>
                    <a:lnB w="12700" cap="flat" cmpd="sng" algn="ctr">
                      <a:noFill/>
                      <a:prstDash val="solid"/>
                      <a:round/>
                      <a:headEnd type="none" w="med" len="med"/>
                      <a:tailEnd type="none" w="med" len="med"/>
                    </a:lnB>
                    <a:solidFill>
                      <a:srgbClr val="FFA783"/>
                    </a:solidFill>
                  </a:tcPr>
                </a:tc>
                <a:tc>
                  <a:txBody>
                    <a:bodyPr/>
                    <a:lstStyle/>
                    <a:p>
                      <a:pPr marL="0" algn="just" defTabSz="914400" rtl="0" eaLnBrk="1" latinLnBrk="0" hangingPunct="1">
                        <a:lnSpc>
                          <a:spcPct val="115000"/>
                        </a:lnSpc>
                        <a:spcAft>
                          <a:spcPts val="600"/>
                        </a:spcAft>
                      </a:pPr>
                      <a:r>
                        <a:rPr lang="en-GB" sz="1500" b="0" i="0" kern="1200" dirty="0">
                          <a:solidFill>
                            <a:schemeClr val="tx1"/>
                          </a:solidFill>
                          <a:effectLst/>
                          <a:latin typeface="Calibri" panose="020F0502020204030204" pitchFamily="34" charset="0"/>
                          <a:ea typeface="Calibri Light" charset="0"/>
                          <a:cs typeface="Calibri" panose="020F0502020204030204" pitchFamily="34" charset="0"/>
                        </a:rPr>
                        <a:t>Lack of coordinated payer mechanism</a:t>
                      </a:r>
                    </a:p>
                  </a:txBody>
                  <a:tcPr marL="65327" marR="65327"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1EA"/>
                    </a:solidFill>
                  </a:tcPr>
                </a:tc>
                <a:extLst>
                  <a:ext uri="{0D108BD9-81ED-4DB2-BD59-A6C34878D82A}">
                    <a16:rowId xmlns:a16="http://schemas.microsoft.com/office/drawing/2014/main" val="10002"/>
                  </a:ext>
                </a:extLst>
              </a:tr>
              <a:tr h="280348">
                <a:tc gridSpan="2">
                  <a:txBody>
                    <a:bodyPr/>
                    <a:lstStyle/>
                    <a:p>
                      <a:pPr algn="just">
                        <a:lnSpc>
                          <a:spcPct val="115000"/>
                        </a:lnSpc>
                        <a:spcAft>
                          <a:spcPts val="600"/>
                        </a:spcAft>
                      </a:pPr>
                      <a:r>
                        <a:rPr lang="en-GB" sz="1500" b="0" i="0" dirty="0">
                          <a:effectLst/>
                          <a:latin typeface="Calibri" panose="020F0502020204030204" pitchFamily="34" charset="0"/>
                          <a:ea typeface="Calibri Light" charset="0"/>
                          <a:cs typeface="Calibri" panose="020F0502020204030204" pitchFamily="34" charset="0"/>
                        </a:rPr>
                        <a:t>Secondary</a:t>
                      </a:r>
                      <a:r>
                        <a:rPr lang="en-GB" sz="1500" b="0" i="0" baseline="0" dirty="0">
                          <a:effectLst/>
                          <a:latin typeface="Calibri" panose="020F0502020204030204" pitchFamily="34" charset="0"/>
                          <a:ea typeface="Calibri Light" charset="0"/>
                          <a:cs typeface="Calibri" panose="020F0502020204030204" pitchFamily="34" charset="0"/>
                        </a:rPr>
                        <a:t> </a:t>
                      </a:r>
                      <a:r>
                        <a:rPr lang="en-GB" sz="1500" b="0" i="0" dirty="0">
                          <a:effectLst/>
                          <a:latin typeface="Calibri" panose="020F0502020204030204" pitchFamily="34" charset="0"/>
                          <a:ea typeface="Calibri Light" charset="0"/>
                          <a:cs typeface="Calibri" panose="020F0502020204030204" pitchFamily="34" charset="0"/>
                        </a:rPr>
                        <a:t>Impacts</a:t>
                      </a:r>
                    </a:p>
                  </a:txBody>
                  <a:tcPr marL="65327" marR="65327"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just">
                        <a:lnSpc>
                          <a:spcPct val="115000"/>
                        </a:lnSpc>
                        <a:spcAft>
                          <a:spcPts val="600"/>
                        </a:spcAft>
                      </a:pPr>
                      <a:endParaRPr lang="en-GB" sz="1600" b="1" dirty="0">
                        <a:effectLst/>
                        <a:latin typeface="+mn-lt"/>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1EA"/>
                    </a:solidFill>
                  </a:tcPr>
                </a:tc>
                <a:extLst>
                  <a:ext uri="{0D108BD9-81ED-4DB2-BD59-A6C34878D82A}">
                    <a16:rowId xmlns:a16="http://schemas.microsoft.com/office/drawing/2014/main" val="10003"/>
                  </a:ext>
                </a:extLst>
              </a:tr>
              <a:tr h="267115">
                <a:tc>
                  <a:txBody>
                    <a:bodyPr/>
                    <a:lstStyle/>
                    <a:p>
                      <a:pPr algn="just">
                        <a:lnSpc>
                          <a:spcPct val="115000"/>
                        </a:lnSpc>
                        <a:spcAft>
                          <a:spcPts val="600"/>
                        </a:spcAft>
                      </a:pPr>
                      <a:r>
                        <a:rPr lang="en-GB" sz="1500" b="0" i="0" dirty="0">
                          <a:solidFill>
                            <a:srgbClr val="FFFFFF"/>
                          </a:solidFill>
                          <a:effectLst/>
                          <a:latin typeface="Calibri" panose="020F0502020204030204" pitchFamily="34" charset="0"/>
                          <a:ea typeface="Calibri Light" charset="0"/>
                          <a:cs typeface="Calibri" panose="020F0502020204030204" pitchFamily="34" charset="0"/>
                        </a:rPr>
                        <a:t>1</a:t>
                      </a:r>
                      <a:endParaRPr lang="en-GB" sz="1500" b="0" i="0" dirty="0">
                        <a:effectLst/>
                        <a:latin typeface="Calibri" panose="020F0502020204030204" pitchFamily="34" charset="0"/>
                        <a:ea typeface="Calibri Light" charset="0"/>
                        <a:cs typeface="Calibri" panose="020F0502020204030204" pitchFamily="34" charset="0"/>
                      </a:endParaRPr>
                    </a:p>
                  </a:txBody>
                  <a:tcPr marL="65327" marR="65327" marT="0" marB="0">
                    <a:lnL>
                      <a:noFill/>
                    </a:lnL>
                    <a:lnR>
                      <a:noFill/>
                    </a:lnR>
                    <a:lnT w="12700" cap="flat" cmpd="sng" algn="ctr">
                      <a:no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7A4C"/>
                    </a:solidFill>
                  </a:tcPr>
                </a:tc>
                <a:tc>
                  <a:txBody>
                    <a:bodyPr/>
                    <a:lstStyle/>
                    <a:p>
                      <a:pPr algn="just">
                        <a:lnSpc>
                          <a:spcPct val="115000"/>
                        </a:lnSpc>
                        <a:spcAft>
                          <a:spcPts val="600"/>
                        </a:spcAft>
                      </a:pPr>
                      <a:r>
                        <a:rPr lang="en-GB" sz="1500" b="0" i="0" dirty="0">
                          <a:solidFill>
                            <a:srgbClr val="FFFFFF"/>
                          </a:solidFill>
                          <a:effectLst/>
                          <a:latin typeface="Calibri" panose="020F0502020204030204" pitchFamily="34" charset="0"/>
                          <a:ea typeface="Calibri Light" charset="0"/>
                          <a:cs typeface="Calibri" panose="020F0502020204030204" pitchFamily="34" charset="0"/>
                        </a:rPr>
                        <a:t>Information</a:t>
                      </a:r>
                      <a:endParaRPr lang="en-GB" sz="1500" b="0" i="0" dirty="0">
                        <a:effectLst/>
                        <a:latin typeface="Calibri" panose="020F0502020204030204" pitchFamily="34" charset="0"/>
                        <a:ea typeface="Calibri Light" charset="0"/>
                        <a:cs typeface="Calibri" panose="020F0502020204030204" pitchFamily="34" charset="0"/>
                      </a:endParaRPr>
                    </a:p>
                  </a:txBody>
                  <a:tcPr marL="65327" marR="65327"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7A4C"/>
                    </a:solidFill>
                  </a:tcPr>
                </a:tc>
                <a:extLst>
                  <a:ext uri="{0D108BD9-81ED-4DB2-BD59-A6C34878D82A}">
                    <a16:rowId xmlns:a16="http://schemas.microsoft.com/office/drawing/2014/main" val="10004"/>
                  </a:ext>
                </a:extLst>
              </a:tr>
              <a:tr h="267115">
                <a:tc>
                  <a:txBody>
                    <a:bodyPr/>
                    <a:lstStyle/>
                    <a:p>
                      <a:pPr algn="just">
                        <a:lnSpc>
                          <a:spcPct val="115000"/>
                        </a:lnSpc>
                        <a:spcAft>
                          <a:spcPts val="600"/>
                        </a:spcAft>
                      </a:pPr>
                      <a:r>
                        <a:rPr lang="en-GB" sz="1500" b="0" i="0">
                          <a:effectLst/>
                          <a:latin typeface="Calibri" panose="020F0502020204030204" pitchFamily="34" charset="0"/>
                          <a:ea typeface="Calibri Light" charset="0"/>
                          <a:cs typeface="Calibri" panose="020F0502020204030204" pitchFamily="34" charset="0"/>
                        </a:rPr>
                        <a:t>1.*</a:t>
                      </a:r>
                    </a:p>
                  </a:txBody>
                  <a:tcPr marL="65327" marR="65327"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A783"/>
                    </a:solidFill>
                  </a:tcPr>
                </a:tc>
                <a:tc>
                  <a:txBody>
                    <a:bodyPr/>
                    <a:lstStyle/>
                    <a:p>
                      <a:pPr algn="just">
                        <a:lnSpc>
                          <a:spcPct val="115000"/>
                        </a:lnSpc>
                        <a:spcAft>
                          <a:spcPts val="600"/>
                        </a:spcAft>
                        <a:tabLst>
                          <a:tab pos="1973580" algn="ctr"/>
                        </a:tabLst>
                      </a:pPr>
                      <a:r>
                        <a:rPr lang="en-GB" sz="1500" b="0" i="0" dirty="0">
                          <a:effectLst/>
                          <a:latin typeface="Calibri" panose="020F0502020204030204" pitchFamily="34" charset="0"/>
                          <a:ea typeface="Calibri Light" charset="0"/>
                          <a:cs typeface="Calibri" panose="020F0502020204030204" pitchFamily="34" charset="0"/>
                        </a:rPr>
                        <a:t>All sub-categories</a:t>
                      </a:r>
                    </a:p>
                  </a:txBody>
                  <a:tcPr marL="65327" marR="65327"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1EA"/>
                    </a:solidFill>
                  </a:tcPr>
                </a:tc>
                <a:extLst>
                  <a:ext uri="{0D108BD9-81ED-4DB2-BD59-A6C34878D82A}">
                    <a16:rowId xmlns:a16="http://schemas.microsoft.com/office/drawing/2014/main" val="10005"/>
                  </a:ext>
                </a:extLst>
              </a:tr>
              <a:tr h="267115">
                <a:tc>
                  <a:txBody>
                    <a:bodyPr/>
                    <a:lstStyle/>
                    <a:p>
                      <a:pPr algn="just">
                        <a:lnSpc>
                          <a:spcPct val="115000"/>
                        </a:lnSpc>
                        <a:spcAft>
                          <a:spcPts val="600"/>
                        </a:spcAft>
                      </a:pPr>
                      <a:r>
                        <a:rPr lang="en-GB" sz="1500" b="0" i="0">
                          <a:solidFill>
                            <a:srgbClr val="FFFFFF"/>
                          </a:solidFill>
                          <a:effectLst/>
                          <a:latin typeface="Calibri" panose="020F0502020204030204" pitchFamily="34" charset="0"/>
                          <a:ea typeface="Calibri Light" charset="0"/>
                          <a:cs typeface="Calibri" panose="020F0502020204030204" pitchFamily="34" charset="0"/>
                        </a:rPr>
                        <a:t>4</a:t>
                      </a:r>
                      <a:endParaRPr lang="en-GB" sz="1500" b="0" i="0">
                        <a:effectLst/>
                        <a:latin typeface="Calibri" panose="020F0502020204030204" pitchFamily="34" charset="0"/>
                        <a:ea typeface="Calibri Light" charset="0"/>
                        <a:cs typeface="Calibri" panose="020F0502020204030204" pitchFamily="34" charset="0"/>
                      </a:endParaRPr>
                    </a:p>
                  </a:txBody>
                  <a:tcPr marL="65327" marR="65327"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7A4C"/>
                    </a:solidFill>
                  </a:tcPr>
                </a:tc>
                <a:tc>
                  <a:txBody>
                    <a:bodyPr/>
                    <a:lstStyle/>
                    <a:p>
                      <a:pPr algn="just">
                        <a:lnSpc>
                          <a:spcPct val="115000"/>
                        </a:lnSpc>
                        <a:spcAft>
                          <a:spcPts val="600"/>
                        </a:spcAft>
                      </a:pPr>
                      <a:r>
                        <a:rPr lang="en-GB" sz="1500" b="0" i="0" dirty="0">
                          <a:solidFill>
                            <a:srgbClr val="FFFFFF"/>
                          </a:solidFill>
                          <a:effectLst/>
                          <a:latin typeface="Calibri" panose="020F0502020204030204" pitchFamily="34" charset="0"/>
                          <a:ea typeface="Calibri Light" charset="0"/>
                          <a:cs typeface="Calibri" panose="020F0502020204030204" pitchFamily="34" charset="0"/>
                        </a:rPr>
                        <a:t>Acceptability</a:t>
                      </a:r>
                      <a:endParaRPr lang="en-GB" sz="1500" b="0" i="0" dirty="0">
                        <a:effectLst/>
                        <a:latin typeface="Calibri" panose="020F0502020204030204" pitchFamily="34" charset="0"/>
                        <a:ea typeface="Calibri Light" charset="0"/>
                        <a:cs typeface="Calibri" panose="020F0502020204030204" pitchFamily="34" charset="0"/>
                      </a:endParaRPr>
                    </a:p>
                  </a:txBody>
                  <a:tcPr marL="65327" marR="65327"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7A4C"/>
                    </a:solidFill>
                  </a:tcPr>
                </a:tc>
                <a:extLst>
                  <a:ext uri="{0D108BD9-81ED-4DB2-BD59-A6C34878D82A}">
                    <a16:rowId xmlns:a16="http://schemas.microsoft.com/office/drawing/2014/main" val="10006"/>
                  </a:ext>
                </a:extLst>
              </a:tr>
              <a:tr h="267115">
                <a:tc>
                  <a:txBody>
                    <a:bodyPr/>
                    <a:lstStyle/>
                    <a:p>
                      <a:pPr algn="just">
                        <a:lnSpc>
                          <a:spcPct val="115000"/>
                        </a:lnSpc>
                        <a:spcAft>
                          <a:spcPts val="600"/>
                        </a:spcAft>
                      </a:pPr>
                      <a:r>
                        <a:rPr lang="en-GB" sz="1500" b="0" i="0">
                          <a:effectLst/>
                          <a:latin typeface="Calibri" panose="020F0502020204030204" pitchFamily="34" charset="0"/>
                          <a:ea typeface="Calibri Light" charset="0"/>
                          <a:cs typeface="Calibri" panose="020F0502020204030204" pitchFamily="34" charset="0"/>
                        </a:rPr>
                        <a:t>4.1</a:t>
                      </a:r>
                    </a:p>
                  </a:txBody>
                  <a:tcPr marL="65327" marR="65327"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A783"/>
                    </a:solidFill>
                  </a:tcPr>
                </a:tc>
                <a:tc>
                  <a:txBody>
                    <a:bodyPr/>
                    <a:lstStyle/>
                    <a:p>
                      <a:pPr algn="just">
                        <a:lnSpc>
                          <a:spcPct val="115000"/>
                        </a:lnSpc>
                        <a:spcAft>
                          <a:spcPts val="600"/>
                        </a:spcAft>
                      </a:pPr>
                      <a:r>
                        <a:rPr lang="en-GB" sz="1500" b="0" i="0" dirty="0">
                          <a:effectLst/>
                          <a:latin typeface="Calibri" panose="020F0502020204030204" pitchFamily="34" charset="0"/>
                          <a:ea typeface="Calibri Light" charset="0"/>
                          <a:cs typeface="Calibri" panose="020F0502020204030204" pitchFamily="34" charset="0"/>
                        </a:rPr>
                        <a:t>Lack of alignment with local norms</a:t>
                      </a:r>
                    </a:p>
                  </a:txBody>
                  <a:tcPr marL="65327" marR="65327"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1EA"/>
                    </a:solidFill>
                  </a:tcPr>
                </a:tc>
                <a:extLst>
                  <a:ext uri="{0D108BD9-81ED-4DB2-BD59-A6C34878D82A}">
                    <a16:rowId xmlns:a16="http://schemas.microsoft.com/office/drawing/2014/main" val="10007"/>
                  </a:ext>
                </a:extLst>
              </a:tr>
              <a:tr h="267115">
                <a:tc>
                  <a:txBody>
                    <a:bodyPr/>
                    <a:lstStyle/>
                    <a:p>
                      <a:pPr algn="just">
                        <a:lnSpc>
                          <a:spcPct val="115000"/>
                        </a:lnSpc>
                        <a:spcAft>
                          <a:spcPts val="600"/>
                        </a:spcAft>
                      </a:pPr>
                      <a:r>
                        <a:rPr lang="en-GB" sz="1500" b="0" i="0">
                          <a:solidFill>
                            <a:srgbClr val="FFFFFF"/>
                          </a:solidFill>
                          <a:effectLst/>
                          <a:latin typeface="Calibri" panose="020F0502020204030204" pitchFamily="34" charset="0"/>
                          <a:ea typeface="Calibri Light" charset="0"/>
                          <a:cs typeface="Calibri" panose="020F0502020204030204" pitchFamily="34" charset="0"/>
                        </a:rPr>
                        <a:t>6</a:t>
                      </a:r>
                      <a:endParaRPr lang="en-GB" sz="1500" b="0" i="0">
                        <a:effectLst/>
                        <a:latin typeface="Calibri" panose="020F0502020204030204" pitchFamily="34" charset="0"/>
                        <a:ea typeface="Calibri Light" charset="0"/>
                        <a:cs typeface="Calibri" panose="020F0502020204030204" pitchFamily="34" charset="0"/>
                      </a:endParaRPr>
                    </a:p>
                  </a:txBody>
                  <a:tcPr marL="65327" marR="65327"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7A4C"/>
                    </a:solidFill>
                  </a:tcPr>
                </a:tc>
                <a:tc>
                  <a:txBody>
                    <a:bodyPr/>
                    <a:lstStyle/>
                    <a:p>
                      <a:pPr algn="just">
                        <a:lnSpc>
                          <a:spcPct val="115000"/>
                        </a:lnSpc>
                        <a:spcAft>
                          <a:spcPts val="600"/>
                        </a:spcAft>
                      </a:pPr>
                      <a:r>
                        <a:rPr lang="en-GB" sz="1500" b="0" i="0" dirty="0">
                          <a:solidFill>
                            <a:srgbClr val="FFFFFF"/>
                          </a:solidFill>
                          <a:effectLst/>
                          <a:latin typeface="Calibri" panose="020F0502020204030204" pitchFamily="34" charset="0"/>
                          <a:ea typeface="Calibri Light" charset="0"/>
                          <a:cs typeface="Calibri" panose="020F0502020204030204" pitchFamily="34" charset="0"/>
                        </a:rPr>
                        <a:t>Efficiency</a:t>
                      </a:r>
                      <a:endParaRPr lang="en-GB" sz="1500" b="0" i="0" dirty="0">
                        <a:effectLst/>
                        <a:latin typeface="Calibri" panose="020F0502020204030204" pitchFamily="34" charset="0"/>
                        <a:ea typeface="Calibri Light" charset="0"/>
                        <a:cs typeface="Calibri" panose="020F0502020204030204" pitchFamily="34" charset="0"/>
                      </a:endParaRPr>
                    </a:p>
                  </a:txBody>
                  <a:tcPr marL="65327" marR="65327"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7A4C"/>
                    </a:solidFill>
                  </a:tcPr>
                </a:tc>
                <a:extLst>
                  <a:ext uri="{0D108BD9-81ED-4DB2-BD59-A6C34878D82A}">
                    <a16:rowId xmlns:a16="http://schemas.microsoft.com/office/drawing/2014/main" val="10008"/>
                  </a:ext>
                </a:extLst>
              </a:tr>
              <a:tr h="267115">
                <a:tc>
                  <a:txBody>
                    <a:bodyPr/>
                    <a:lstStyle/>
                    <a:p>
                      <a:pPr algn="just">
                        <a:lnSpc>
                          <a:spcPct val="115000"/>
                        </a:lnSpc>
                        <a:spcAft>
                          <a:spcPts val="600"/>
                        </a:spcAft>
                      </a:pPr>
                      <a:r>
                        <a:rPr lang="en-GB" sz="1500" b="0" i="0">
                          <a:effectLst/>
                          <a:latin typeface="Calibri" panose="020F0502020204030204" pitchFamily="34" charset="0"/>
                          <a:ea typeface="Calibri Light" charset="0"/>
                          <a:cs typeface="Calibri" panose="020F0502020204030204" pitchFamily="34" charset="0"/>
                        </a:rPr>
                        <a:t>6.1</a:t>
                      </a:r>
                    </a:p>
                  </a:txBody>
                  <a:tcPr marL="65327" marR="65327"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A783"/>
                    </a:solidFill>
                  </a:tcPr>
                </a:tc>
                <a:tc>
                  <a:txBody>
                    <a:bodyPr/>
                    <a:lstStyle/>
                    <a:p>
                      <a:pPr algn="just">
                        <a:lnSpc>
                          <a:spcPct val="115000"/>
                        </a:lnSpc>
                        <a:spcAft>
                          <a:spcPts val="600"/>
                        </a:spcAft>
                      </a:pPr>
                      <a:r>
                        <a:rPr lang="en-GB" sz="1500" b="0" i="0" dirty="0">
                          <a:effectLst/>
                          <a:latin typeface="Calibri" panose="020F0502020204030204" pitchFamily="34" charset="0"/>
                          <a:ea typeface="Calibri Light" charset="0"/>
                          <a:cs typeface="Calibri" panose="020F0502020204030204" pitchFamily="34" charset="0"/>
                        </a:rPr>
                        <a:t>Inadequate workflow management</a:t>
                      </a:r>
                    </a:p>
                  </a:txBody>
                  <a:tcPr marL="65327" marR="65327"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1EA"/>
                    </a:solidFill>
                  </a:tcPr>
                </a:tc>
                <a:extLst>
                  <a:ext uri="{0D108BD9-81ED-4DB2-BD59-A6C34878D82A}">
                    <a16:rowId xmlns:a16="http://schemas.microsoft.com/office/drawing/2014/main" val="10009"/>
                  </a:ext>
                </a:extLst>
              </a:tr>
              <a:tr h="267115">
                <a:tc>
                  <a:txBody>
                    <a:bodyPr/>
                    <a:lstStyle/>
                    <a:p>
                      <a:pPr algn="just">
                        <a:lnSpc>
                          <a:spcPct val="115000"/>
                        </a:lnSpc>
                        <a:spcAft>
                          <a:spcPts val="600"/>
                        </a:spcAft>
                      </a:pPr>
                      <a:r>
                        <a:rPr lang="en-GB" sz="1500" b="0" i="0">
                          <a:effectLst/>
                          <a:latin typeface="Calibri" panose="020F0502020204030204" pitchFamily="34" charset="0"/>
                          <a:ea typeface="Calibri Light" charset="0"/>
                          <a:cs typeface="Calibri" panose="020F0502020204030204" pitchFamily="34" charset="0"/>
                        </a:rPr>
                        <a:t>6.2</a:t>
                      </a:r>
                    </a:p>
                  </a:txBody>
                  <a:tcPr marL="65327" marR="65327"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A783"/>
                    </a:solidFill>
                  </a:tcPr>
                </a:tc>
                <a:tc>
                  <a:txBody>
                    <a:bodyPr/>
                    <a:lstStyle/>
                    <a:p>
                      <a:pPr algn="just">
                        <a:lnSpc>
                          <a:spcPct val="115000"/>
                        </a:lnSpc>
                        <a:spcAft>
                          <a:spcPts val="600"/>
                        </a:spcAft>
                      </a:pPr>
                      <a:r>
                        <a:rPr lang="en-GB" sz="1500" b="0" i="0" dirty="0">
                          <a:effectLst/>
                          <a:latin typeface="Calibri" panose="020F0502020204030204" pitchFamily="34" charset="0"/>
                          <a:ea typeface="Calibri Light" charset="0"/>
                          <a:cs typeface="Calibri" panose="020F0502020204030204" pitchFamily="34" charset="0"/>
                        </a:rPr>
                        <a:t>Lack of or inappropriate referrals</a:t>
                      </a:r>
                    </a:p>
                  </a:txBody>
                  <a:tcPr marL="65327" marR="65327"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1EA"/>
                    </a:solidFill>
                  </a:tcPr>
                </a:tc>
                <a:extLst>
                  <a:ext uri="{0D108BD9-81ED-4DB2-BD59-A6C34878D82A}">
                    <a16:rowId xmlns:a16="http://schemas.microsoft.com/office/drawing/2014/main" val="10010"/>
                  </a:ext>
                </a:extLst>
              </a:tr>
              <a:tr h="267115">
                <a:tc>
                  <a:txBody>
                    <a:bodyPr/>
                    <a:lstStyle/>
                    <a:p>
                      <a:pPr algn="just">
                        <a:lnSpc>
                          <a:spcPct val="115000"/>
                        </a:lnSpc>
                        <a:spcAft>
                          <a:spcPts val="600"/>
                        </a:spcAft>
                      </a:pPr>
                      <a:r>
                        <a:rPr lang="en-GB" sz="1500" b="0" i="0" dirty="0">
                          <a:effectLst/>
                          <a:latin typeface="Calibri" panose="020F0502020204030204" pitchFamily="34" charset="0"/>
                          <a:ea typeface="Calibri Light" charset="0"/>
                          <a:cs typeface="Calibri" panose="020F0502020204030204" pitchFamily="34" charset="0"/>
                        </a:rPr>
                        <a:t>6.3</a:t>
                      </a:r>
                    </a:p>
                  </a:txBody>
                  <a:tcPr marL="65327" marR="65327"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A783"/>
                    </a:solidFill>
                  </a:tcPr>
                </a:tc>
                <a:tc>
                  <a:txBody>
                    <a:bodyPr/>
                    <a:lstStyle/>
                    <a:p>
                      <a:pPr algn="just">
                        <a:lnSpc>
                          <a:spcPct val="115000"/>
                        </a:lnSpc>
                        <a:spcAft>
                          <a:spcPts val="600"/>
                        </a:spcAft>
                      </a:pPr>
                      <a:r>
                        <a:rPr lang="en-GB" sz="1500" b="0" i="0" dirty="0">
                          <a:effectLst/>
                          <a:latin typeface="Calibri" panose="020F0502020204030204" pitchFamily="34" charset="0"/>
                          <a:ea typeface="Calibri Light" charset="0"/>
                          <a:cs typeface="Calibri" panose="020F0502020204030204" pitchFamily="34" charset="0"/>
                        </a:rPr>
                        <a:t>Poor planning and coordination</a:t>
                      </a:r>
                    </a:p>
                  </a:txBody>
                  <a:tcPr marL="65327" marR="65327"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1EA"/>
                    </a:solidFill>
                  </a:tcPr>
                </a:tc>
                <a:extLst>
                  <a:ext uri="{0D108BD9-81ED-4DB2-BD59-A6C34878D82A}">
                    <a16:rowId xmlns:a16="http://schemas.microsoft.com/office/drawing/2014/main" val="10011"/>
                  </a:ext>
                </a:extLst>
              </a:tr>
              <a:tr h="267115">
                <a:tc>
                  <a:txBody>
                    <a:bodyPr/>
                    <a:lstStyle/>
                    <a:p>
                      <a:pPr algn="just">
                        <a:lnSpc>
                          <a:spcPct val="115000"/>
                        </a:lnSpc>
                        <a:spcAft>
                          <a:spcPts val="600"/>
                        </a:spcAft>
                      </a:pPr>
                      <a:r>
                        <a:rPr lang="en-GB" sz="1500" b="0" i="0">
                          <a:solidFill>
                            <a:srgbClr val="FFFFFF"/>
                          </a:solidFill>
                          <a:effectLst/>
                          <a:latin typeface="Calibri" panose="020F0502020204030204" pitchFamily="34" charset="0"/>
                          <a:ea typeface="Calibri Light" charset="0"/>
                          <a:cs typeface="Calibri" panose="020F0502020204030204" pitchFamily="34" charset="0"/>
                        </a:rPr>
                        <a:t>7</a:t>
                      </a:r>
                      <a:endParaRPr lang="en-GB" sz="1500" b="0" i="0">
                        <a:effectLst/>
                        <a:latin typeface="Calibri" panose="020F0502020204030204" pitchFamily="34" charset="0"/>
                        <a:ea typeface="Calibri Light" charset="0"/>
                        <a:cs typeface="Calibri" panose="020F0502020204030204" pitchFamily="34" charset="0"/>
                      </a:endParaRPr>
                    </a:p>
                  </a:txBody>
                  <a:tcPr marL="65327" marR="65327"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7A4C"/>
                    </a:solidFill>
                  </a:tcPr>
                </a:tc>
                <a:tc>
                  <a:txBody>
                    <a:bodyPr/>
                    <a:lstStyle/>
                    <a:p>
                      <a:pPr algn="just">
                        <a:lnSpc>
                          <a:spcPct val="115000"/>
                        </a:lnSpc>
                        <a:spcAft>
                          <a:spcPts val="600"/>
                        </a:spcAft>
                      </a:pPr>
                      <a:r>
                        <a:rPr lang="en-GB" sz="1500" b="0" i="0" dirty="0">
                          <a:solidFill>
                            <a:srgbClr val="FFFFFF"/>
                          </a:solidFill>
                          <a:effectLst/>
                          <a:latin typeface="Calibri" panose="020F0502020204030204" pitchFamily="34" charset="0"/>
                          <a:ea typeface="Calibri Light" charset="0"/>
                          <a:cs typeface="Calibri" panose="020F0502020204030204" pitchFamily="34" charset="0"/>
                        </a:rPr>
                        <a:t>Cost</a:t>
                      </a:r>
                      <a:endParaRPr lang="en-GB" sz="1500" b="0" i="0" dirty="0">
                        <a:effectLst/>
                        <a:latin typeface="Calibri" panose="020F0502020204030204" pitchFamily="34" charset="0"/>
                        <a:ea typeface="Calibri Light" charset="0"/>
                        <a:cs typeface="Calibri" panose="020F0502020204030204" pitchFamily="34" charset="0"/>
                      </a:endParaRPr>
                    </a:p>
                  </a:txBody>
                  <a:tcPr marL="65327" marR="65327"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7A4C"/>
                    </a:solidFill>
                  </a:tcPr>
                </a:tc>
                <a:extLst>
                  <a:ext uri="{0D108BD9-81ED-4DB2-BD59-A6C34878D82A}">
                    <a16:rowId xmlns:a16="http://schemas.microsoft.com/office/drawing/2014/main" val="10012"/>
                  </a:ext>
                </a:extLst>
              </a:tr>
              <a:tr h="267115">
                <a:tc>
                  <a:txBody>
                    <a:bodyPr/>
                    <a:lstStyle/>
                    <a:p>
                      <a:pPr algn="just">
                        <a:lnSpc>
                          <a:spcPct val="115000"/>
                        </a:lnSpc>
                        <a:spcAft>
                          <a:spcPts val="600"/>
                        </a:spcAft>
                      </a:pPr>
                      <a:r>
                        <a:rPr lang="en-GB" sz="1500" b="0" i="0">
                          <a:effectLst/>
                          <a:latin typeface="Calibri" panose="020F0502020204030204" pitchFamily="34" charset="0"/>
                          <a:ea typeface="Calibri Light" charset="0"/>
                          <a:cs typeface="Calibri" panose="020F0502020204030204" pitchFamily="34" charset="0"/>
                        </a:rPr>
                        <a:t>7.*</a:t>
                      </a:r>
                    </a:p>
                  </a:txBody>
                  <a:tcPr marL="65327" marR="65327"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A783"/>
                    </a:solidFill>
                  </a:tcPr>
                </a:tc>
                <a:tc>
                  <a:txBody>
                    <a:bodyPr/>
                    <a:lstStyle/>
                    <a:p>
                      <a:pPr algn="just">
                        <a:lnSpc>
                          <a:spcPct val="115000"/>
                        </a:lnSpc>
                        <a:spcAft>
                          <a:spcPts val="600"/>
                        </a:spcAft>
                      </a:pPr>
                      <a:r>
                        <a:rPr lang="en-GB" sz="1500" b="0" i="0" dirty="0">
                          <a:effectLst/>
                          <a:latin typeface="Calibri" panose="020F0502020204030204" pitchFamily="34" charset="0"/>
                          <a:ea typeface="Calibri Light" charset="0"/>
                          <a:cs typeface="Calibri" panose="020F0502020204030204" pitchFamily="34" charset="0"/>
                        </a:rPr>
                        <a:t>All sub-categories</a:t>
                      </a:r>
                    </a:p>
                  </a:txBody>
                  <a:tcPr marL="65327" marR="65327"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1EA"/>
                    </a:solidFill>
                  </a:tcPr>
                </a:tc>
                <a:extLst>
                  <a:ext uri="{0D108BD9-81ED-4DB2-BD59-A6C34878D82A}">
                    <a16:rowId xmlns:a16="http://schemas.microsoft.com/office/drawing/2014/main" val="10013"/>
                  </a:ext>
                </a:extLst>
              </a:tr>
              <a:tr h="267115">
                <a:tc>
                  <a:txBody>
                    <a:bodyPr/>
                    <a:lstStyle/>
                    <a:p>
                      <a:pPr algn="just">
                        <a:lnSpc>
                          <a:spcPct val="115000"/>
                        </a:lnSpc>
                        <a:spcAft>
                          <a:spcPts val="600"/>
                        </a:spcAft>
                      </a:pPr>
                      <a:r>
                        <a:rPr lang="en-GB" sz="1500" b="0" i="0">
                          <a:solidFill>
                            <a:srgbClr val="FFFFFF"/>
                          </a:solidFill>
                          <a:effectLst/>
                          <a:latin typeface="Calibri" panose="020F0502020204030204" pitchFamily="34" charset="0"/>
                          <a:ea typeface="Calibri Light" charset="0"/>
                          <a:cs typeface="Calibri" panose="020F0502020204030204" pitchFamily="34" charset="0"/>
                        </a:rPr>
                        <a:t>8</a:t>
                      </a:r>
                      <a:endParaRPr lang="en-GB" sz="1500" b="0" i="0">
                        <a:effectLst/>
                        <a:latin typeface="Calibri" panose="020F0502020204030204" pitchFamily="34" charset="0"/>
                        <a:ea typeface="Calibri Light" charset="0"/>
                        <a:cs typeface="Calibri" panose="020F0502020204030204" pitchFamily="34" charset="0"/>
                      </a:endParaRPr>
                    </a:p>
                  </a:txBody>
                  <a:tcPr marL="65327" marR="65327"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7A4C"/>
                    </a:solidFill>
                  </a:tcPr>
                </a:tc>
                <a:tc>
                  <a:txBody>
                    <a:bodyPr/>
                    <a:lstStyle/>
                    <a:p>
                      <a:pPr algn="just">
                        <a:lnSpc>
                          <a:spcPct val="115000"/>
                        </a:lnSpc>
                        <a:spcAft>
                          <a:spcPts val="600"/>
                        </a:spcAft>
                      </a:pPr>
                      <a:r>
                        <a:rPr lang="en-GB" sz="1500" b="0" i="0" dirty="0">
                          <a:solidFill>
                            <a:srgbClr val="FFFFFF"/>
                          </a:solidFill>
                          <a:effectLst/>
                          <a:latin typeface="Calibri" panose="020F0502020204030204" pitchFamily="34" charset="0"/>
                          <a:ea typeface="Calibri Light" charset="0"/>
                          <a:cs typeface="Calibri" panose="020F0502020204030204" pitchFamily="34" charset="0"/>
                        </a:rPr>
                        <a:t>Accountability</a:t>
                      </a:r>
                      <a:endParaRPr lang="en-GB" sz="1500" b="0" i="0" dirty="0">
                        <a:effectLst/>
                        <a:latin typeface="Calibri" panose="020F0502020204030204" pitchFamily="34" charset="0"/>
                        <a:ea typeface="Calibri Light" charset="0"/>
                        <a:cs typeface="Calibri" panose="020F0502020204030204" pitchFamily="34" charset="0"/>
                      </a:endParaRPr>
                    </a:p>
                  </a:txBody>
                  <a:tcPr marL="65327" marR="65327"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7A4C"/>
                    </a:solidFill>
                  </a:tcPr>
                </a:tc>
                <a:extLst>
                  <a:ext uri="{0D108BD9-81ED-4DB2-BD59-A6C34878D82A}">
                    <a16:rowId xmlns:a16="http://schemas.microsoft.com/office/drawing/2014/main" val="10014"/>
                  </a:ext>
                </a:extLst>
              </a:tr>
              <a:tr h="267115">
                <a:tc>
                  <a:txBody>
                    <a:bodyPr/>
                    <a:lstStyle/>
                    <a:p>
                      <a:pPr algn="just">
                        <a:lnSpc>
                          <a:spcPct val="115000"/>
                        </a:lnSpc>
                        <a:spcAft>
                          <a:spcPts val="600"/>
                        </a:spcAft>
                      </a:pPr>
                      <a:r>
                        <a:rPr lang="en-GB" sz="1500" b="0" i="0">
                          <a:effectLst/>
                          <a:latin typeface="Calibri" panose="020F0502020204030204" pitchFamily="34" charset="0"/>
                          <a:ea typeface="Calibri Light" charset="0"/>
                          <a:cs typeface="Calibri" panose="020F0502020204030204" pitchFamily="34" charset="0"/>
                        </a:rPr>
                        <a:t>8.5</a:t>
                      </a:r>
                    </a:p>
                  </a:txBody>
                  <a:tcPr marL="65327" marR="65327"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A783"/>
                    </a:solidFill>
                  </a:tcPr>
                </a:tc>
                <a:tc>
                  <a:txBody>
                    <a:bodyPr/>
                    <a:lstStyle/>
                    <a:p>
                      <a:pPr algn="just">
                        <a:lnSpc>
                          <a:spcPct val="115000"/>
                        </a:lnSpc>
                        <a:spcAft>
                          <a:spcPts val="600"/>
                        </a:spcAft>
                      </a:pPr>
                      <a:r>
                        <a:rPr lang="en-GB" sz="1500" b="0" i="0" dirty="0">
                          <a:effectLst/>
                          <a:latin typeface="Calibri" panose="020F0502020204030204" pitchFamily="34" charset="0"/>
                          <a:ea typeface="Calibri Light" charset="0"/>
                          <a:cs typeface="Calibri" panose="020F0502020204030204" pitchFamily="34" charset="0"/>
                        </a:rPr>
                        <a:t>Poor accountability between the levels of the health sector</a:t>
                      </a:r>
                    </a:p>
                  </a:txBody>
                  <a:tcPr marL="65327" marR="65327"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1EA"/>
                    </a:solidFill>
                  </a:tcPr>
                </a:tc>
                <a:extLst>
                  <a:ext uri="{0D108BD9-81ED-4DB2-BD59-A6C34878D82A}">
                    <a16:rowId xmlns:a16="http://schemas.microsoft.com/office/drawing/2014/main" val="10015"/>
                  </a:ext>
                </a:extLst>
              </a:tr>
              <a:tr h="267115">
                <a:tc>
                  <a:txBody>
                    <a:bodyPr/>
                    <a:lstStyle/>
                    <a:p>
                      <a:pPr algn="just">
                        <a:lnSpc>
                          <a:spcPct val="115000"/>
                        </a:lnSpc>
                        <a:spcAft>
                          <a:spcPts val="600"/>
                        </a:spcAft>
                      </a:pPr>
                      <a:r>
                        <a:rPr lang="en-GB" sz="1500" b="0" i="0">
                          <a:effectLst/>
                          <a:latin typeface="Calibri" panose="020F0502020204030204" pitchFamily="34" charset="0"/>
                          <a:ea typeface="Calibri Light" charset="0"/>
                          <a:cs typeface="Calibri" panose="020F0502020204030204" pitchFamily="34" charset="0"/>
                        </a:rPr>
                        <a:t>8.6</a:t>
                      </a:r>
                    </a:p>
                  </a:txBody>
                  <a:tcPr marL="65327" marR="65327"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A783"/>
                    </a:solidFill>
                  </a:tcPr>
                </a:tc>
                <a:tc>
                  <a:txBody>
                    <a:bodyPr/>
                    <a:lstStyle/>
                    <a:p>
                      <a:pPr algn="just">
                        <a:lnSpc>
                          <a:spcPct val="115000"/>
                        </a:lnSpc>
                        <a:spcAft>
                          <a:spcPts val="600"/>
                        </a:spcAft>
                      </a:pPr>
                      <a:r>
                        <a:rPr lang="en-GB" sz="1500" b="0" i="0" dirty="0">
                          <a:effectLst/>
                          <a:latin typeface="Calibri" panose="020F0502020204030204" pitchFamily="34" charset="0"/>
                          <a:ea typeface="Calibri Light" charset="0"/>
                          <a:cs typeface="Calibri" panose="020F0502020204030204" pitchFamily="34" charset="0"/>
                        </a:rPr>
                        <a:t>Inadequate understanding of beneficiary populations</a:t>
                      </a:r>
                    </a:p>
                  </a:txBody>
                  <a:tcPr marL="65327" marR="65327"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1EA"/>
                    </a:solidFill>
                  </a:tcPr>
                </a:tc>
                <a:extLst>
                  <a:ext uri="{0D108BD9-81ED-4DB2-BD59-A6C34878D82A}">
                    <a16:rowId xmlns:a16="http://schemas.microsoft.com/office/drawing/2014/main" val="10016"/>
                  </a:ext>
                </a:extLst>
              </a:tr>
            </a:tbl>
          </a:graphicData>
        </a:graphic>
      </p:graphicFrame>
      <p:cxnSp>
        <p:nvCxnSpPr>
          <p:cNvPr id="19" name="Straight Connector 18"/>
          <p:cNvCxnSpPr/>
          <p:nvPr/>
        </p:nvCxnSpPr>
        <p:spPr>
          <a:xfrm flipV="1">
            <a:off x="4030133" y="1772356"/>
            <a:ext cx="1563843" cy="925688"/>
          </a:xfrm>
          <a:prstGeom prst="line">
            <a:avLst/>
          </a:prstGeom>
          <a:ln w="25400">
            <a:solidFill>
              <a:srgbClr val="FF7A4C"/>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030133" y="2889956"/>
            <a:ext cx="1563843" cy="3284246"/>
          </a:xfrm>
          <a:prstGeom prst="line">
            <a:avLst/>
          </a:prstGeom>
          <a:ln w="25400">
            <a:solidFill>
              <a:srgbClr val="FF7A4C"/>
            </a:solidFill>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42" idx="2"/>
            <a:endCxn id="43" idx="0"/>
          </p:cNvCxnSpPr>
          <p:nvPr/>
        </p:nvCxnSpPr>
        <p:spPr>
          <a:xfrm>
            <a:off x="2509809" y="3026915"/>
            <a:ext cx="0" cy="683232"/>
          </a:xfrm>
          <a:prstGeom prst="straightConnector1">
            <a:avLst/>
          </a:prstGeom>
          <a:ln w="63500">
            <a:solidFill>
              <a:srgbClr val="C8EFF3"/>
            </a:solidFill>
            <a:prstDash val="sysDot"/>
            <a:tailEnd type="triangl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43" idx="2"/>
            <a:endCxn id="44" idx="0"/>
          </p:cNvCxnSpPr>
          <p:nvPr/>
        </p:nvCxnSpPr>
        <p:spPr>
          <a:xfrm>
            <a:off x="2509809" y="4136629"/>
            <a:ext cx="0" cy="683232"/>
          </a:xfrm>
          <a:prstGeom prst="straightConnector1">
            <a:avLst/>
          </a:prstGeom>
          <a:ln w="63500">
            <a:solidFill>
              <a:srgbClr val="C8EFF3"/>
            </a:solidFill>
            <a:prstDash val="sysDot"/>
            <a:tailEnd type="triangle" w="lg" len="lg"/>
          </a:ln>
        </p:spPr>
        <p:style>
          <a:lnRef idx="1">
            <a:schemeClr val="accent1"/>
          </a:lnRef>
          <a:fillRef idx="0">
            <a:schemeClr val="accent1"/>
          </a:fillRef>
          <a:effectRef idx="0">
            <a:schemeClr val="accent1"/>
          </a:effectRef>
          <a:fontRef idx="minor">
            <a:schemeClr val="tx1"/>
          </a:fontRef>
        </p:style>
      </p:cxnSp>
      <p:sp>
        <p:nvSpPr>
          <p:cNvPr id="42" name="Rounded Rectangle 41"/>
          <p:cNvSpPr/>
          <p:nvPr/>
        </p:nvSpPr>
        <p:spPr>
          <a:xfrm>
            <a:off x="860612" y="2600433"/>
            <a:ext cx="3298394" cy="426482"/>
          </a:xfrm>
          <a:prstGeom prst="roundRect">
            <a:avLst>
              <a:gd name="adj" fmla="val 23249"/>
            </a:avLst>
          </a:prstGeom>
          <a:solidFill>
            <a:srgbClr val="FF7A4C"/>
          </a:solidFill>
          <a:ln w="25400">
            <a:solidFill>
              <a:srgbClr val="FF7A4C"/>
            </a:solidFill>
          </a:ln>
        </p:spPr>
        <p:txBody>
          <a:bodyPr wrap="square" rtlCol="0" anchor="ctr" anchorCtr="1">
            <a:spAutoFit/>
          </a:bodyPr>
          <a:lstStyle/>
          <a:p>
            <a:pPr algn="ctr"/>
            <a:r>
              <a:rPr lang="en-GB" dirty="0">
                <a:solidFill>
                  <a:srgbClr val="FFFFFF"/>
                </a:solidFill>
                <a:latin typeface="Calibri" panose="020F0502020204030204" pitchFamily="34" charset="0"/>
                <a:cs typeface="Calibri" panose="020F0502020204030204" pitchFamily="34" charset="0"/>
              </a:rPr>
              <a:t>Health System Challenges</a:t>
            </a:r>
          </a:p>
        </p:txBody>
      </p:sp>
      <p:sp>
        <p:nvSpPr>
          <p:cNvPr id="43" name="Rounded Rectangle 42"/>
          <p:cNvSpPr/>
          <p:nvPr/>
        </p:nvSpPr>
        <p:spPr>
          <a:xfrm>
            <a:off x="860612" y="3710147"/>
            <a:ext cx="3298394" cy="426482"/>
          </a:xfrm>
          <a:prstGeom prst="roundRect">
            <a:avLst>
              <a:gd name="adj" fmla="val 23249"/>
            </a:avLst>
          </a:prstGeom>
          <a:solidFill>
            <a:schemeClr val="bg1"/>
          </a:solidFill>
          <a:ln w="25400">
            <a:solidFill>
              <a:srgbClr val="41C3AC"/>
            </a:solidFill>
          </a:ln>
        </p:spPr>
        <p:txBody>
          <a:bodyPr wrap="square" rtlCol="0">
            <a:spAutoFit/>
          </a:bodyPr>
          <a:lstStyle/>
          <a:p>
            <a:pPr algn="ctr"/>
            <a:r>
              <a:rPr lang="en-GB" dirty="0">
                <a:solidFill>
                  <a:srgbClr val="41C3AC"/>
                </a:solidFill>
                <a:latin typeface="Calibri" panose="020F0502020204030204" pitchFamily="34" charset="0"/>
                <a:cs typeface="Calibri" panose="020F0502020204030204" pitchFamily="34" charset="0"/>
              </a:rPr>
              <a:t>Digital Health Interventions</a:t>
            </a:r>
          </a:p>
        </p:txBody>
      </p:sp>
      <p:sp>
        <p:nvSpPr>
          <p:cNvPr id="44" name="Rounded Rectangle 43"/>
          <p:cNvSpPr/>
          <p:nvPr/>
        </p:nvSpPr>
        <p:spPr>
          <a:xfrm>
            <a:off x="860612" y="4819861"/>
            <a:ext cx="3298394" cy="426482"/>
          </a:xfrm>
          <a:prstGeom prst="roundRect">
            <a:avLst>
              <a:gd name="adj" fmla="val 23249"/>
            </a:avLst>
          </a:prstGeom>
          <a:solidFill>
            <a:schemeClr val="bg1"/>
          </a:solidFill>
          <a:ln w="25400">
            <a:solidFill>
              <a:srgbClr val="059BD9"/>
            </a:solidFill>
          </a:ln>
        </p:spPr>
        <p:txBody>
          <a:bodyPr wrap="square" rtlCol="0" anchor="ctr" anchorCtr="1">
            <a:spAutoFit/>
          </a:bodyPr>
          <a:lstStyle/>
          <a:p>
            <a:pPr algn="ctr"/>
            <a:r>
              <a:rPr lang="en-GB" dirty="0">
                <a:solidFill>
                  <a:srgbClr val="059BD9"/>
                </a:solidFill>
                <a:latin typeface="Calibri" panose="020F0502020204030204" pitchFamily="34" charset="0"/>
                <a:cs typeface="Calibri" panose="020F0502020204030204" pitchFamily="34" charset="0"/>
              </a:rPr>
              <a:t>IT System Categories</a:t>
            </a:r>
          </a:p>
        </p:txBody>
      </p:sp>
      <p:pic>
        <p:nvPicPr>
          <p:cNvPr id="16" name="Bild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8381" y="511025"/>
            <a:ext cx="1519886" cy="508306"/>
          </a:xfrm>
          <a:prstGeom prst="rect">
            <a:avLst/>
          </a:prstGeom>
        </p:spPr>
      </p:pic>
      <p:pic>
        <p:nvPicPr>
          <p:cNvPr id="20"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8562" y="446246"/>
            <a:ext cx="547505" cy="547505"/>
          </a:xfrm>
          <a:prstGeom prst="rect">
            <a:avLst/>
          </a:prstGeom>
        </p:spPr>
      </p:pic>
      <p:sp>
        <p:nvSpPr>
          <p:cNvPr id="18" name="Rechteck 17"/>
          <p:cNvSpPr/>
          <p:nvPr/>
        </p:nvSpPr>
        <p:spPr>
          <a:xfrm rot="10800000" flipV="1">
            <a:off x="0" y="0"/>
            <a:ext cx="12192000" cy="1514007"/>
          </a:xfrm>
          <a:prstGeom prst="rect">
            <a:avLst/>
          </a:prstGeom>
          <a:solidFill>
            <a:srgbClr val="095A65"/>
          </a:solidFill>
          <a:ln>
            <a:solidFill>
              <a:srgbClr val="095A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bg1"/>
                </a:solidFill>
                <a:latin typeface="Calibri Light" charset="0"/>
                <a:ea typeface="Calibri Light" charset="0"/>
                <a:cs typeface="Calibri Light" charset="0"/>
              </a:rPr>
              <a:t>Health System Challenges</a:t>
            </a:r>
          </a:p>
          <a:p>
            <a:pPr algn="ctr"/>
            <a:r>
              <a:rPr lang="en-GB" dirty="0">
                <a:solidFill>
                  <a:schemeClr val="bg1"/>
                </a:solidFill>
                <a:latin typeface="Calibri Light" panose="020F0302020204030204" pitchFamily="34" charset="0"/>
                <a:ea typeface="Calibri" charset="0"/>
                <a:cs typeface="Calibri Light" panose="020F0302020204030204" pitchFamily="34" charset="0"/>
              </a:rPr>
              <a:t>WHO Digital Health Classification Atlas</a:t>
            </a:r>
          </a:p>
        </p:txBody>
      </p:sp>
    </p:spTree>
    <p:extLst>
      <p:ext uri="{BB962C8B-B14F-4D97-AF65-F5344CB8AC3E}">
        <p14:creationId xmlns:p14="http://schemas.microsoft.com/office/powerpoint/2010/main" val="3541599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fld id="{DCD9F9BF-D269-4020-816F-460E917B7A74}" type="datetime1">
              <a:rPr lang="en-GB" noProof="0" smtClean="0"/>
              <a:t>15/08/2019</a:t>
            </a:fld>
            <a:endParaRPr lang="en-GB" noProof="0"/>
          </a:p>
        </p:txBody>
      </p:sp>
      <p:sp>
        <p:nvSpPr>
          <p:cNvPr id="5" name="Fußzeilenplatzhalter 4"/>
          <p:cNvSpPr>
            <a:spLocks noGrp="1"/>
          </p:cNvSpPr>
          <p:nvPr>
            <p:ph type="ftr" sz="quarter" idx="15"/>
          </p:nvPr>
        </p:nvSpPr>
        <p:spPr>
          <a:xfrm>
            <a:off x="1392992" y="6580588"/>
            <a:ext cx="3928516" cy="277412"/>
          </a:xfrm>
        </p:spPr>
        <p:txBody>
          <a:bodyPr/>
          <a:lstStyle/>
          <a:p>
            <a:r>
              <a:rPr lang="en-GB"/>
              <a:t>A global good for Universal Health Coverage (UHC) </a:t>
            </a:r>
            <a:endParaRPr lang="en-GB" dirty="0"/>
          </a:p>
        </p:txBody>
      </p:sp>
      <p:sp>
        <p:nvSpPr>
          <p:cNvPr id="6" name="Foliennummernplatzhalter 5"/>
          <p:cNvSpPr>
            <a:spLocks noGrp="1"/>
          </p:cNvSpPr>
          <p:nvPr>
            <p:ph type="sldNum" sz="quarter" idx="16"/>
          </p:nvPr>
        </p:nvSpPr>
        <p:spPr/>
        <p:txBody>
          <a:bodyPr/>
          <a:lstStyle/>
          <a:p>
            <a:fld id="{A74CE0EA-F3B5-4684-BA10-C594598FDB9C}" type="slidenum">
              <a:rPr lang="en-GB" noProof="0" smtClean="0"/>
              <a:pPr/>
              <a:t>9</a:t>
            </a:fld>
            <a:endParaRPr lang="en-GB" noProof="0"/>
          </a:p>
        </p:txBody>
      </p:sp>
      <p:pic>
        <p:nvPicPr>
          <p:cNvPr id="9" name="Bild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8381" y="511025"/>
            <a:ext cx="1519886" cy="508306"/>
          </a:xfrm>
          <a:prstGeom prst="rect">
            <a:avLst/>
          </a:prstGeom>
        </p:spPr>
      </p:pic>
      <p:pic>
        <p:nvPicPr>
          <p:cNvPr id="10"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9524" y="445708"/>
            <a:ext cx="532543" cy="532543"/>
          </a:xfrm>
          <a:prstGeom prst="rect">
            <a:avLst/>
          </a:prstGeom>
        </p:spPr>
      </p:pic>
      <p:sp>
        <p:nvSpPr>
          <p:cNvPr id="21" name="Rechteck 20"/>
          <p:cNvSpPr/>
          <p:nvPr/>
        </p:nvSpPr>
        <p:spPr>
          <a:xfrm flipV="1">
            <a:off x="0" y="0"/>
            <a:ext cx="12192000" cy="1514007"/>
          </a:xfrm>
          <a:prstGeom prst="rect">
            <a:avLst/>
          </a:prstGeom>
          <a:solidFill>
            <a:srgbClr val="095A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p:cNvSpPr txBox="1"/>
          <p:nvPr/>
        </p:nvSpPr>
        <p:spPr>
          <a:xfrm>
            <a:off x="326660" y="361666"/>
            <a:ext cx="11234738" cy="923330"/>
          </a:xfrm>
          <a:prstGeom prst="rect">
            <a:avLst/>
          </a:prstGeom>
          <a:noFill/>
        </p:spPr>
        <p:txBody>
          <a:bodyPr wrap="square" rtlCol="0">
            <a:spAutoFit/>
          </a:bodyPr>
          <a:lstStyle/>
          <a:p>
            <a:pPr algn="ctr"/>
            <a:r>
              <a:rPr lang="en-GB" sz="3600" dirty="0">
                <a:solidFill>
                  <a:schemeClr val="bg1"/>
                </a:solidFill>
                <a:latin typeface="Calibri Light" charset="0"/>
                <a:ea typeface="Calibri Light" charset="0"/>
                <a:cs typeface="Calibri Light" charset="0"/>
              </a:rPr>
              <a:t>Health System Challenges</a:t>
            </a:r>
          </a:p>
          <a:p>
            <a:pPr algn="ctr"/>
            <a:r>
              <a:rPr lang="en-GB" dirty="0">
                <a:solidFill>
                  <a:schemeClr val="bg1"/>
                </a:solidFill>
                <a:latin typeface="Calibri" charset="0"/>
                <a:ea typeface="Calibri" charset="0"/>
                <a:cs typeface="Calibri" charset="0"/>
              </a:rPr>
              <a:t>WHO Digital Health Classification Atlas</a:t>
            </a:r>
          </a:p>
        </p:txBody>
      </p:sp>
      <p:graphicFrame>
        <p:nvGraphicFramePr>
          <p:cNvPr id="18" name="Table 14"/>
          <p:cNvGraphicFramePr>
            <a:graphicFrameLocks noGrp="1"/>
          </p:cNvGraphicFramePr>
          <p:nvPr>
            <p:extLst>
              <p:ext uri="{D42A27DB-BD31-4B8C-83A1-F6EECF244321}">
                <p14:modId xmlns:p14="http://schemas.microsoft.com/office/powerpoint/2010/main" val="3343166575"/>
              </p:ext>
            </p:extLst>
          </p:nvPr>
        </p:nvGraphicFramePr>
        <p:xfrm>
          <a:off x="6433643" y="1588056"/>
          <a:ext cx="5272721" cy="5237201"/>
        </p:xfrm>
        <a:graphic>
          <a:graphicData uri="http://schemas.openxmlformats.org/drawingml/2006/table">
            <a:tbl>
              <a:tblPr firstRow="1" bandRow="1"/>
              <a:tblGrid>
                <a:gridCol w="551916">
                  <a:extLst>
                    <a:ext uri="{9D8B030D-6E8A-4147-A177-3AD203B41FA5}">
                      <a16:colId xmlns:a16="http://schemas.microsoft.com/office/drawing/2014/main" val="20000"/>
                    </a:ext>
                  </a:extLst>
                </a:gridCol>
                <a:gridCol w="4720805">
                  <a:extLst>
                    <a:ext uri="{9D8B030D-6E8A-4147-A177-3AD203B41FA5}">
                      <a16:colId xmlns:a16="http://schemas.microsoft.com/office/drawing/2014/main" val="20001"/>
                    </a:ext>
                  </a:extLst>
                </a:gridCol>
              </a:tblGrid>
              <a:tr h="287379">
                <a:tc gridSpan="2">
                  <a:txBody>
                    <a:bodyPr/>
                    <a:lstStyle/>
                    <a:p>
                      <a:pPr algn="just">
                        <a:lnSpc>
                          <a:spcPct val="115000"/>
                        </a:lnSpc>
                        <a:spcAft>
                          <a:spcPts val="600"/>
                        </a:spcAft>
                      </a:pPr>
                      <a:r>
                        <a:rPr lang="en-GB"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Core Intervention</a:t>
                      </a:r>
                      <a:endParaRPr lang="en-GB"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9366" marR="59366"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c hMerge="1">
                  <a:txBody>
                    <a:bodyPr/>
                    <a:lstStyle/>
                    <a:p>
                      <a:pPr algn="just">
                        <a:lnSpc>
                          <a:spcPct val="115000"/>
                        </a:lnSpc>
                        <a:spcAft>
                          <a:spcPts val="600"/>
                        </a:spcAft>
                      </a:pPr>
                      <a:endParaRPr lang="en-GB" sz="16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extLst>
                  <a:ext uri="{0D108BD9-81ED-4DB2-BD59-A6C34878D82A}">
                    <a16:rowId xmlns:a16="http://schemas.microsoft.com/office/drawing/2014/main" val="10000"/>
                  </a:ext>
                </a:extLst>
              </a:tr>
              <a:tr h="242742">
                <a:tc>
                  <a:txBody>
                    <a:bodyPr/>
                    <a:lstStyle/>
                    <a:p>
                      <a:pPr algn="just">
                        <a:lnSpc>
                          <a:spcPct val="115000"/>
                        </a:lnSpc>
                        <a:spcAft>
                          <a:spcPts val="600"/>
                        </a:spcAft>
                      </a:pPr>
                      <a:r>
                        <a:rPr lang="en-GB" sz="1400" b="1" dirty="0">
                          <a:solidFill>
                            <a:srgbClr val="82B276"/>
                          </a:solidFill>
                          <a:effectLst/>
                          <a:latin typeface="Calibri" panose="020F0502020204030204" pitchFamily="34" charset="0"/>
                          <a:ea typeface="Calibri" panose="020F0502020204030204" pitchFamily="34" charset="0"/>
                          <a:cs typeface="Calibri" panose="020F0502020204030204" pitchFamily="34" charset="0"/>
                        </a:rPr>
                        <a:t>3</a:t>
                      </a:r>
                      <a:endParaRPr lang="en-GB" sz="1400" dirty="0">
                        <a:solidFill>
                          <a:srgbClr val="82B276"/>
                        </a:solidFill>
                        <a:effectLst/>
                        <a:latin typeface="Calibri" panose="020F0502020204030204" pitchFamily="34" charset="0"/>
                        <a:ea typeface="Calibri" panose="020F0502020204030204" pitchFamily="34" charset="0"/>
                        <a:cs typeface="Calibri" panose="020F0502020204030204" pitchFamily="34" charset="0"/>
                      </a:endParaRPr>
                    </a:p>
                  </a:txBody>
                  <a:tcPr marL="59366" marR="59366"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ct val="115000"/>
                        </a:lnSpc>
                        <a:spcAft>
                          <a:spcPts val="600"/>
                        </a:spcAft>
                      </a:pPr>
                      <a:r>
                        <a:rPr lang="en-GB" sz="1400" b="1" dirty="0">
                          <a:solidFill>
                            <a:srgbClr val="82B276"/>
                          </a:solidFill>
                          <a:effectLst/>
                          <a:latin typeface="Calibri" panose="020F0502020204030204" pitchFamily="34" charset="0"/>
                          <a:ea typeface="Calibri" panose="020F0502020204030204" pitchFamily="34" charset="0"/>
                          <a:cs typeface="Calibri" panose="020F0502020204030204" pitchFamily="34" charset="0"/>
                        </a:rPr>
                        <a:t>Health System Managers</a:t>
                      </a:r>
                      <a:endParaRPr lang="en-GB" sz="1400" dirty="0">
                        <a:solidFill>
                          <a:srgbClr val="82B276"/>
                        </a:solidFill>
                        <a:effectLst/>
                        <a:latin typeface="Calibri" panose="020F0502020204030204" pitchFamily="34" charset="0"/>
                        <a:ea typeface="Calibri" panose="020F0502020204030204" pitchFamily="34" charset="0"/>
                        <a:cs typeface="Calibri" panose="020F0502020204030204" pitchFamily="34" charset="0"/>
                      </a:endParaRPr>
                    </a:p>
                  </a:txBody>
                  <a:tcPr marL="59366" marR="59366"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extLst>
                  <a:ext uri="{0D108BD9-81ED-4DB2-BD59-A6C34878D82A}">
                    <a16:rowId xmlns:a16="http://schemas.microsoft.com/office/drawing/2014/main" val="10001"/>
                  </a:ext>
                </a:extLst>
              </a:tr>
              <a:tr h="242742">
                <a:tc>
                  <a:txBody>
                    <a:bodyPr/>
                    <a:lstStyle/>
                    <a:p>
                      <a:pPr algn="just">
                        <a:lnSpc>
                          <a:spcPct val="115000"/>
                        </a:lnSpc>
                        <a:spcAft>
                          <a:spcPts val="600"/>
                        </a:spcAft>
                      </a:pPr>
                      <a:r>
                        <a:rPr lang="en-GB" sz="1400" b="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3.5</a:t>
                      </a:r>
                      <a:endParaRPr lang="en-GB" sz="1400" b="0" dirty="0">
                        <a:effectLst/>
                        <a:latin typeface="Calibri" panose="020F0502020204030204" pitchFamily="34" charset="0"/>
                        <a:ea typeface="Calibri" panose="020F0502020204030204" pitchFamily="34" charset="0"/>
                        <a:cs typeface="Calibri" panose="020F0502020204030204" pitchFamily="34" charset="0"/>
                      </a:endParaRPr>
                    </a:p>
                  </a:txBody>
                  <a:tcPr marL="59366" marR="59366"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2B276"/>
                    </a:solidFill>
                  </a:tcPr>
                </a:tc>
                <a:tc>
                  <a:txBody>
                    <a:bodyPr/>
                    <a:lstStyle/>
                    <a:p>
                      <a:pPr algn="just">
                        <a:lnSpc>
                          <a:spcPct val="115000"/>
                        </a:lnSpc>
                        <a:spcAft>
                          <a:spcPts val="600"/>
                        </a:spcAft>
                      </a:pPr>
                      <a:r>
                        <a:rPr lang="en-GB" sz="1400" b="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Health financing</a:t>
                      </a:r>
                      <a:endParaRPr lang="en-GB" sz="1400" b="0" dirty="0">
                        <a:effectLst/>
                        <a:latin typeface="Calibri" panose="020F0502020204030204" pitchFamily="34" charset="0"/>
                        <a:ea typeface="Calibri" panose="020F0502020204030204" pitchFamily="34" charset="0"/>
                        <a:cs typeface="Calibri" panose="020F0502020204030204" pitchFamily="34" charset="0"/>
                      </a:endParaRPr>
                    </a:p>
                  </a:txBody>
                  <a:tcPr marL="59366" marR="59366"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2B276"/>
                    </a:solidFill>
                  </a:tcPr>
                </a:tc>
                <a:extLst>
                  <a:ext uri="{0D108BD9-81ED-4DB2-BD59-A6C34878D82A}">
                    <a16:rowId xmlns:a16="http://schemas.microsoft.com/office/drawing/2014/main" val="10002"/>
                  </a:ext>
                </a:extLst>
              </a:tr>
              <a:tr h="242742">
                <a:tc>
                  <a:txBody>
                    <a:bodyPr/>
                    <a:lstStyle/>
                    <a:p>
                      <a:pPr algn="just">
                        <a:lnSpc>
                          <a:spcPct val="115000"/>
                        </a:lnSpc>
                        <a:spcAft>
                          <a:spcPts val="600"/>
                        </a:spcAft>
                      </a:pPr>
                      <a:r>
                        <a:rPr lang="en-GB" sz="1400" dirty="0">
                          <a:effectLst/>
                          <a:latin typeface="Calibri" panose="020F0502020204030204" pitchFamily="34" charset="0"/>
                          <a:ea typeface="Calibri" panose="020F0502020204030204" pitchFamily="34" charset="0"/>
                          <a:cs typeface="Calibri" panose="020F0502020204030204" pitchFamily="34" charset="0"/>
                        </a:rPr>
                        <a:t>3.5.1</a:t>
                      </a:r>
                    </a:p>
                  </a:txBody>
                  <a:tcPr marL="59366" marR="59366"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ACBA1"/>
                    </a:solidFill>
                  </a:tcPr>
                </a:tc>
                <a:tc>
                  <a:txBody>
                    <a:bodyPr/>
                    <a:lstStyle/>
                    <a:p>
                      <a:pPr algn="just">
                        <a:lnSpc>
                          <a:spcPct val="115000"/>
                        </a:lnSpc>
                        <a:spcAft>
                          <a:spcPts val="600"/>
                        </a:spcAft>
                      </a:pPr>
                      <a:r>
                        <a:rPr lang="en-GB" sz="1400" dirty="0">
                          <a:effectLst/>
                          <a:latin typeface="Calibri" panose="020F0502020204030204" pitchFamily="34" charset="0"/>
                          <a:ea typeface="Calibri" panose="020F0502020204030204" pitchFamily="34" charset="0"/>
                          <a:cs typeface="Calibri" panose="020F0502020204030204" pitchFamily="34" charset="0"/>
                        </a:rPr>
                        <a:t>Register and verify client insurance membership</a:t>
                      </a:r>
                    </a:p>
                  </a:txBody>
                  <a:tcPr marL="59366" marR="59366"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F7EF"/>
                    </a:solidFill>
                  </a:tcPr>
                </a:tc>
                <a:extLst>
                  <a:ext uri="{0D108BD9-81ED-4DB2-BD59-A6C34878D82A}">
                    <a16:rowId xmlns:a16="http://schemas.microsoft.com/office/drawing/2014/main" val="10003"/>
                  </a:ext>
                </a:extLst>
              </a:tr>
              <a:tr h="242742">
                <a:tc>
                  <a:txBody>
                    <a:bodyPr/>
                    <a:lstStyle/>
                    <a:p>
                      <a:pPr algn="just">
                        <a:lnSpc>
                          <a:spcPct val="115000"/>
                        </a:lnSpc>
                        <a:spcAft>
                          <a:spcPts val="600"/>
                        </a:spcAft>
                      </a:pPr>
                      <a:r>
                        <a:rPr lang="en-GB" sz="1400" dirty="0">
                          <a:effectLst/>
                          <a:latin typeface="Calibri" panose="020F0502020204030204" pitchFamily="34" charset="0"/>
                          <a:ea typeface="Calibri" panose="020F0502020204030204" pitchFamily="34" charset="0"/>
                          <a:cs typeface="Calibri" panose="020F0502020204030204" pitchFamily="34" charset="0"/>
                        </a:rPr>
                        <a:t>3.5.2</a:t>
                      </a:r>
                    </a:p>
                  </a:txBody>
                  <a:tcPr marL="59366" marR="59366"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ACBA1"/>
                    </a:solidFill>
                  </a:tcPr>
                </a:tc>
                <a:tc>
                  <a:txBody>
                    <a:bodyPr/>
                    <a:lstStyle/>
                    <a:p>
                      <a:pPr algn="just">
                        <a:lnSpc>
                          <a:spcPct val="115000"/>
                        </a:lnSpc>
                        <a:spcAft>
                          <a:spcPts val="600"/>
                        </a:spcAft>
                      </a:pPr>
                      <a:r>
                        <a:rPr lang="en-GB" sz="1400" dirty="0">
                          <a:effectLst/>
                          <a:latin typeface="Calibri" panose="020F0502020204030204" pitchFamily="34" charset="0"/>
                          <a:ea typeface="Calibri" panose="020F0502020204030204" pitchFamily="34" charset="0"/>
                          <a:cs typeface="Calibri" panose="020F0502020204030204" pitchFamily="34" charset="0"/>
                        </a:rPr>
                        <a:t>Track insurance billing</a:t>
                      </a:r>
                      <a:r>
                        <a:rPr lang="en-GB" sz="1400" baseline="0" dirty="0">
                          <a:effectLst/>
                          <a:latin typeface="Calibri" panose="020F0502020204030204" pitchFamily="34" charset="0"/>
                          <a:ea typeface="Calibri" panose="020F0502020204030204" pitchFamily="34" charset="0"/>
                          <a:cs typeface="Calibri" panose="020F0502020204030204" pitchFamily="34" charset="0"/>
                        </a:rPr>
                        <a:t> and claims submissions</a:t>
                      </a:r>
                      <a:endParaRPr lang="en-GB" sz="1400" dirty="0">
                        <a:effectLst/>
                        <a:latin typeface="Calibri" panose="020F0502020204030204" pitchFamily="34" charset="0"/>
                        <a:ea typeface="Calibri" panose="020F0502020204030204" pitchFamily="34" charset="0"/>
                        <a:cs typeface="Calibri" panose="020F0502020204030204" pitchFamily="34" charset="0"/>
                      </a:endParaRPr>
                    </a:p>
                  </a:txBody>
                  <a:tcPr marL="59366" marR="59366"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F7EF"/>
                    </a:solidFill>
                  </a:tcPr>
                </a:tc>
                <a:extLst>
                  <a:ext uri="{0D108BD9-81ED-4DB2-BD59-A6C34878D82A}">
                    <a16:rowId xmlns:a16="http://schemas.microsoft.com/office/drawing/2014/main" val="10004"/>
                  </a:ext>
                </a:extLst>
              </a:tr>
              <a:tr h="242742">
                <a:tc>
                  <a:txBody>
                    <a:bodyPr/>
                    <a:lstStyle/>
                    <a:p>
                      <a:pPr algn="just">
                        <a:lnSpc>
                          <a:spcPct val="115000"/>
                        </a:lnSpc>
                        <a:spcAft>
                          <a:spcPts val="600"/>
                        </a:spcAft>
                      </a:pPr>
                      <a:r>
                        <a:rPr lang="en-GB" sz="1400" dirty="0">
                          <a:effectLst/>
                          <a:latin typeface="Calibri" panose="020F0502020204030204" pitchFamily="34" charset="0"/>
                          <a:ea typeface="Calibri" panose="020F0502020204030204" pitchFamily="34" charset="0"/>
                          <a:cs typeface="Calibri" panose="020F0502020204030204" pitchFamily="34" charset="0"/>
                        </a:rPr>
                        <a:t>3.5.3</a:t>
                      </a:r>
                    </a:p>
                  </a:txBody>
                  <a:tcPr marL="59366" marR="59366"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ACBA1"/>
                    </a:solidFill>
                  </a:tcPr>
                </a:tc>
                <a:tc>
                  <a:txBody>
                    <a:bodyPr/>
                    <a:lstStyle/>
                    <a:p>
                      <a:pPr algn="just">
                        <a:lnSpc>
                          <a:spcPct val="115000"/>
                        </a:lnSpc>
                        <a:spcAft>
                          <a:spcPts val="600"/>
                        </a:spcAft>
                      </a:pPr>
                      <a:r>
                        <a:rPr lang="en-GB" sz="1400" dirty="0">
                          <a:effectLst/>
                          <a:latin typeface="Calibri" panose="020F0502020204030204" pitchFamily="34" charset="0"/>
                          <a:ea typeface="Calibri" panose="020F0502020204030204" pitchFamily="34" charset="0"/>
                          <a:cs typeface="Calibri" panose="020F0502020204030204" pitchFamily="34" charset="0"/>
                        </a:rPr>
                        <a:t>Track and manage insurance reimbursement</a:t>
                      </a:r>
                    </a:p>
                  </a:txBody>
                  <a:tcPr marL="59366" marR="59366"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F7EF"/>
                    </a:solidFill>
                  </a:tcPr>
                </a:tc>
                <a:extLst>
                  <a:ext uri="{0D108BD9-81ED-4DB2-BD59-A6C34878D82A}">
                    <a16:rowId xmlns:a16="http://schemas.microsoft.com/office/drawing/2014/main" val="10005"/>
                  </a:ext>
                </a:extLst>
              </a:tr>
              <a:tr h="287906">
                <a:tc gridSpan="2">
                  <a:txBody>
                    <a:bodyPr/>
                    <a:lstStyle/>
                    <a:p>
                      <a:pPr algn="just">
                        <a:lnSpc>
                          <a:spcPct val="115000"/>
                        </a:lnSpc>
                        <a:spcAft>
                          <a:spcPts val="600"/>
                        </a:spcAft>
                      </a:pPr>
                      <a:r>
                        <a:rPr lang="en-GB"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Secondary Interventions</a:t>
                      </a:r>
                      <a:endParaRPr lang="en-GB"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9366" marR="59366"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just">
                        <a:lnSpc>
                          <a:spcPct val="115000"/>
                        </a:lnSpc>
                        <a:spcAft>
                          <a:spcPts val="600"/>
                        </a:spcAft>
                      </a:pPr>
                      <a:endParaRPr lang="en-GB" sz="16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242742">
                <a:tc>
                  <a:txBody>
                    <a:bodyPr/>
                    <a:lstStyle/>
                    <a:p>
                      <a:pPr algn="just">
                        <a:lnSpc>
                          <a:spcPct val="115000"/>
                        </a:lnSpc>
                        <a:spcAft>
                          <a:spcPts val="600"/>
                        </a:spcAft>
                      </a:pPr>
                      <a:r>
                        <a:rPr lang="en-GB" sz="1400" b="1" dirty="0">
                          <a:solidFill>
                            <a:srgbClr val="36C0A0"/>
                          </a:solidFill>
                          <a:effectLst/>
                          <a:latin typeface="Calibri" panose="020F0502020204030204" pitchFamily="34" charset="0"/>
                          <a:ea typeface="Calibri" panose="020F0502020204030204" pitchFamily="34" charset="0"/>
                          <a:cs typeface="Calibri" panose="020F0502020204030204" pitchFamily="34" charset="0"/>
                        </a:rPr>
                        <a:t>1</a:t>
                      </a:r>
                      <a:endParaRPr lang="en-GB" sz="1400" dirty="0">
                        <a:solidFill>
                          <a:srgbClr val="36C0A0"/>
                        </a:solidFill>
                        <a:effectLst/>
                        <a:latin typeface="Calibri" panose="020F0502020204030204" pitchFamily="34" charset="0"/>
                        <a:ea typeface="Calibri" panose="020F0502020204030204" pitchFamily="34" charset="0"/>
                        <a:cs typeface="Calibri" panose="020F0502020204030204" pitchFamily="34" charset="0"/>
                      </a:endParaRPr>
                    </a:p>
                  </a:txBody>
                  <a:tcPr marL="59366" marR="59366"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ct val="115000"/>
                        </a:lnSpc>
                        <a:spcAft>
                          <a:spcPts val="600"/>
                        </a:spcAft>
                      </a:pPr>
                      <a:r>
                        <a:rPr lang="en-GB" sz="1400" b="1" dirty="0">
                          <a:solidFill>
                            <a:srgbClr val="36C0A0"/>
                          </a:solidFill>
                          <a:effectLst/>
                          <a:latin typeface="Calibri" panose="020F0502020204030204" pitchFamily="34" charset="0"/>
                          <a:ea typeface="Calibri" panose="020F0502020204030204" pitchFamily="34" charset="0"/>
                          <a:cs typeface="Calibri" panose="020F0502020204030204" pitchFamily="34" charset="0"/>
                        </a:rPr>
                        <a:t>Clients</a:t>
                      </a:r>
                      <a:endParaRPr lang="en-GB" sz="1400" dirty="0">
                        <a:solidFill>
                          <a:srgbClr val="36C0A0"/>
                        </a:solidFill>
                        <a:effectLst/>
                        <a:latin typeface="Calibri" panose="020F0502020204030204" pitchFamily="34" charset="0"/>
                        <a:ea typeface="Calibri" panose="020F0502020204030204" pitchFamily="34" charset="0"/>
                        <a:cs typeface="Calibri" panose="020F0502020204030204" pitchFamily="34" charset="0"/>
                      </a:endParaRPr>
                    </a:p>
                  </a:txBody>
                  <a:tcPr marL="59366" marR="59366"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242742">
                <a:tc>
                  <a:txBody>
                    <a:bodyPr/>
                    <a:lstStyle/>
                    <a:p>
                      <a:pPr marL="0" algn="just" defTabSz="914400" rtl="0" eaLnBrk="1" latinLnBrk="0" hangingPunct="1">
                        <a:lnSpc>
                          <a:spcPct val="115000"/>
                        </a:lnSpc>
                        <a:spcAft>
                          <a:spcPts val="600"/>
                        </a:spcAft>
                      </a:pPr>
                      <a:r>
                        <a:rPr lang="en-GB" sz="1400" b="0" kern="12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1.5.*</a:t>
                      </a:r>
                    </a:p>
                  </a:txBody>
                  <a:tcPr marL="59366" marR="59366"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6C0A0"/>
                    </a:solidFill>
                  </a:tcPr>
                </a:tc>
                <a:tc>
                  <a:txBody>
                    <a:bodyPr/>
                    <a:lstStyle/>
                    <a:p>
                      <a:pPr marL="0" algn="just" defTabSz="914400" rtl="0" eaLnBrk="1" latinLnBrk="0" hangingPunct="1">
                        <a:lnSpc>
                          <a:spcPct val="115000"/>
                        </a:lnSpc>
                        <a:spcAft>
                          <a:spcPts val="600"/>
                        </a:spcAft>
                      </a:pPr>
                      <a:r>
                        <a:rPr lang="en-GB" sz="1400" b="0" kern="12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Reporting of health system feedback by clients</a:t>
                      </a:r>
                    </a:p>
                  </a:txBody>
                  <a:tcPr marL="59366" marR="59366"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6C0A0"/>
                    </a:solidFill>
                  </a:tcPr>
                </a:tc>
                <a:extLst>
                  <a:ext uri="{0D108BD9-81ED-4DB2-BD59-A6C34878D82A}">
                    <a16:rowId xmlns:a16="http://schemas.microsoft.com/office/drawing/2014/main" val="973020064"/>
                  </a:ext>
                </a:extLst>
              </a:tr>
              <a:tr h="242742">
                <a:tc>
                  <a:txBody>
                    <a:bodyPr/>
                    <a:lstStyle/>
                    <a:p>
                      <a:pPr algn="just">
                        <a:lnSpc>
                          <a:spcPct val="115000"/>
                        </a:lnSpc>
                        <a:spcAft>
                          <a:spcPts val="600"/>
                        </a:spcAft>
                      </a:pPr>
                      <a:r>
                        <a:rPr lang="en-GB" sz="1400" b="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1.7.*</a:t>
                      </a:r>
                      <a:endParaRPr lang="en-GB" sz="1400" b="0" dirty="0">
                        <a:effectLst/>
                        <a:latin typeface="Calibri" panose="020F0502020204030204" pitchFamily="34" charset="0"/>
                        <a:ea typeface="Calibri" panose="020F0502020204030204" pitchFamily="34" charset="0"/>
                        <a:cs typeface="Calibri" panose="020F0502020204030204" pitchFamily="34" charset="0"/>
                      </a:endParaRPr>
                    </a:p>
                  </a:txBody>
                  <a:tcPr marL="59366" marR="59366"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6C0A0"/>
                    </a:solidFill>
                  </a:tcPr>
                </a:tc>
                <a:tc>
                  <a:txBody>
                    <a:bodyPr/>
                    <a:lstStyle/>
                    <a:p>
                      <a:pPr algn="just">
                        <a:lnSpc>
                          <a:spcPct val="115000"/>
                        </a:lnSpc>
                        <a:spcAft>
                          <a:spcPts val="600"/>
                        </a:spcAft>
                      </a:pPr>
                      <a:r>
                        <a:rPr lang="en-GB" sz="1400" b="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Client financial transactions</a:t>
                      </a:r>
                      <a:endParaRPr lang="en-GB" sz="1400" b="0" dirty="0">
                        <a:effectLst/>
                        <a:latin typeface="Calibri" panose="020F0502020204030204" pitchFamily="34" charset="0"/>
                        <a:ea typeface="Calibri" panose="020F0502020204030204" pitchFamily="34" charset="0"/>
                        <a:cs typeface="Calibri" panose="020F0502020204030204" pitchFamily="34" charset="0"/>
                      </a:endParaRPr>
                    </a:p>
                  </a:txBody>
                  <a:tcPr marL="59366" marR="59366"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6C0A0"/>
                    </a:solidFill>
                  </a:tcPr>
                </a:tc>
                <a:extLst>
                  <a:ext uri="{0D108BD9-81ED-4DB2-BD59-A6C34878D82A}">
                    <a16:rowId xmlns:a16="http://schemas.microsoft.com/office/drawing/2014/main" val="10008"/>
                  </a:ext>
                </a:extLst>
              </a:tr>
              <a:tr h="242742">
                <a:tc>
                  <a:txBody>
                    <a:bodyPr/>
                    <a:lstStyle/>
                    <a:p>
                      <a:pPr algn="just">
                        <a:lnSpc>
                          <a:spcPct val="115000"/>
                        </a:lnSpc>
                        <a:spcAft>
                          <a:spcPts val="600"/>
                        </a:spcAft>
                      </a:pPr>
                      <a:r>
                        <a:rPr lang="en-GB" sz="1400" b="1" dirty="0">
                          <a:solidFill>
                            <a:srgbClr val="34AC68"/>
                          </a:solidFill>
                          <a:effectLst/>
                          <a:latin typeface="Calibri" panose="020F0502020204030204" pitchFamily="34" charset="0"/>
                          <a:ea typeface="Calibri" panose="020F0502020204030204" pitchFamily="34" charset="0"/>
                          <a:cs typeface="Calibri" panose="020F0502020204030204" pitchFamily="34" charset="0"/>
                        </a:rPr>
                        <a:t>2</a:t>
                      </a:r>
                      <a:endParaRPr lang="en-GB" sz="1400" dirty="0">
                        <a:solidFill>
                          <a:srgbClr val="34AC68"/>
                        </a:solidFill>
                        <a:effectLst/>
                        <a:latin typeface="Calibri" panose="020F0502020204030204" pitchFamily="34" charset="0"/>
                        <a:ea typeface="Calibri" panose="020F0502020204030204" pitchFamily="34" charset="0"/>
                        <a:cs typeface="Calibri" panose="020F0502020204030204" pitchFamily="34" charset="0"/>
                      </a:endParaRPr>
                    </a:p>
                  </a:txBody>
                  <a:tcPr marL="59366" marR="59366"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ct val="115000"/>
                        </a:lnSpc>
                        <a:spcAft>
                          <a:spcPts val="600"/>
                        </a:spcAft>
                      </a:pPr>
                      <a:r>
                        <a:rPr lang="en-GB" sz="1400" b="1" dirty="0">
                          <a:solidFill>
                            <a:srgbClr val="34AC68"/>
                          </a:solidFill>
                          <a:effectLst/>
                          <a:latin typeface="Calibri" panose="020F0502020204030204" pitchFamily="34" charset="0"/>
                          <a:ea typeface="Calibri" panose="020F0502020204030204" pitchFamily="34" charset="0"/>
                          <a:cs typeface="Calibri" panose="020F0502020204030204" pitchFamily="34" charset="0"/>
                        </a:rPr>
                        <a:t>Healthcare Providers</a:t>
                      </a:r>
                      <a:endParaRPr lang="en-GB" sz="1400" dirty="0">
                        <a:solidFill>
                          <a:srgbClr val="34AC68"/>
                        </a:solidFill>
                        <a:effectLst/>
                        <a:latin typeface="Calibri" panose="020F0502020204030204" pitchFamily="34" charset="0"/>
                        <a:ea typeface="Calibri" panose="020F0502020204030204" pitchFamily="34" charset="0"/>
                        <a:cs typeface="Calibri" panose="020F0502020204030204" pitchFamily="34" charset="0"/>
                      </a:endParaRPr>
                    </a:p>
                  </a:txBody>
                  <a:tcPr marL="59366" marR="59366"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242742">
                <a:tc>
                  <a:txBody>
                    <a:bodyPr/>
                    <a:lstStyle/>
                    <a:p>
                      <a:pPr algn="just">
                        <a:lnSpc>
                          <a:spcPct val="115000"/>
                        </a:lnSpc>
                        <a:spcAft>
                          <a:spcPts val="600"/>
                        </a:spcAft>
                      </a:pPr>
                      <a:r>
                        <a:rPr lang="en-GB" sz="1400" b="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2.1.*</a:t>
                      </a:r>
                      <a:endParaRPr lang="en-GB" sz="1400" b="0" dirty="0">
                        <a:effectLst/>
                        <a:latin typeface="Calibri" panose="020F0502020204030204" pitchFamily="34" charset="0"/>
                        <a:ea typeface="Calibri" panose="020F0502020204030204" pitchFamily="34" charset="0"/>
                        <a:cs typeface="Calibri" panose="020F0502020204030204" pitchFamily="34" charset="0"/>
                      </a:endParaRPr>
                    </a:p>
                  </a:txBody>
                  <a:tcPr marL="59366" marR="59366"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4AC68"/>
                    </a:solidFill>
                  </a:tcPr>
                </a:tc>
                <a:tc>
                  <a:txBody>
                    <a:bodyPr/>
                    <a:lstStyle/>
                    <a:p>
                      <a:pPr algn="just">
                        <a:lnSpc>
                          <a:spcPct val="115000"/>
                        </a:lnSpc>
                        <a:spcAft>
                          <a:spcPts val="600"/>
                        </a:spcAft>
                      </a:pPr>
                      <a:r>
                        <a:rPr lang="en-GB" sz="1400" b="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Client identification and registration</a:t>
                      </a:r>
                      <a:endParaRPr lang="en-GB" sz="1400" b="0" dirty="0">
                        <a:effectLst/>
                        <a:latin typeface="Calibri" panose="020F0502020204030204" pitchFamily="34" charset="0"/>
                        <a:ea typeface="Calibri" panose="020F0502020204030204" pitchFamily="34" charset="0"/>
                        <a:cs typeface="Calibri" panose="020F0502020204030204" pitchFamily="34" charset="0"/>
                      </a:endParaRPr>
                    </a:p>
                  </a:txBody>
                  <a:tcPr marL="59366" marR="59366"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4AC68"/>
                    </a:solidFill>
                  </a:tcPr>
                </a:tc>
                <a:extLst>
                  <a:ext uri="{0D108BD9-81ED-4DB2-BD59-A6C34878D82A}">
                    <a16:rowId xmlns:a16="http://schemas.microsoft.com/office/drawing/2014/main" val="10010"/>
                  </a:ext>
                </a:extLst>
              </a:tr>
              <a:tr h="242742">
                <a:tc>
                  <a:txBody>
                    <a:bodyPr/>
                    <a:lstStyle/>
                    <a:p>
                      <a:pPr algn="just">
                        <a:lnSpc>
                          <a:spcPct val="115000"/>
                        </a:lnSpc>
                        <a:spcAft>
                          <a:spcPts val="600"/>
                        </a:spcAft>
                      </a:pPr>
                      <a:r>
                        <a:rPr lang="en-GB" sz="1400" b="1" dirty="0">
                          <a:solidFill>
                            <a:srgbClr val="82B276"/>
                          </a:solidFill>
                          <a:effectLst/>
                          <a:latin typeface="Calibri" panose="020F0502020204030204" pitchFamily="34" charset="0"/>
                          <a:ea typeface="Calibri" panose="020F0502020204030204" pitchFamily="34" charset="0"/>
                          <a:cs typeface="Calibri" panose="020F0502020204030204" pitchFamily="34" charset="0"/>
                        </a:rPr>
                        <a:t>3</a:t>
                      </a:r>
                      <a:endParaRPr lang="en-GB" sz="1400" dirty="0">
                        <a:solidFill>
                          <a:srgbClr val="82B276"/>
                        </a:solidFill>
                        <a:effectLst/>
                        <a:latin typeface="Calibri" panose="020F0502020204030204" pitchFamily="34" charset="0"/>
                        <a:ea typeface="Calibri" panose="020F0502020204030204" pitchFamily="34" charset="0"/>
                        <a:cs typeface="Calibri" panose="020F0502020204030204" pitchFamily="34" charset="0"/>
                      </a:endParaRPr>
                    </a:p>
                  </a:txBody>
                  <a:tcPr marL="59366" marR="59366"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ct val="115000"/>
                        </a:lnSpc>
                        <a:spcAft>
                          <a:spcPts val="600"/>
                        </a:spcAft>
                      </a:pPr>
                      <a:r>
                        <a:rPr lang="en-GB" sz="1400" b="1" dirty="0">
                          <a:solidFill>
                            <a:srgbClr val="82B276"/>
                          </a:solidFill>
                          <a:effectLst/>
                          <a:latin typeface="Calibri" panose="020F0502020204030204" pitchFamily="34" charset="0"/>
                          <a:ea typeface="Calibri" panose="020F0502020204030204" pitchFamily="34" charset="0"/>
                          <a:cs typeface="Calibri" panose="020F0502020204030204" pitchFamily="34" charset="0"/>
                        </a:rPr>
                        <a:t>Health System Managers</a:t>
                      </a:r>
                      <a:endParaRPr lang="en-GB" sz="1400" dirty="0">
                        <a:solidFill>
                          <a:srgbClr val="82B276"/>
                        </a:solidFill>
                        <a:effectLst/>
                        <a:latin typeface="Calibri" panose="020F0502020204030204" pitchFamily="34" charset="0"/>
                        <a:ea typeface="Calibri" panose="020F0502020204030204" pitchFamily="34" charset="0"/>
                        <a:cs typeface="Calibri" panose="020F0502020204030204" pitchFamily="34" charset="0"/>
                      </a:endParaRPr>
                    </a:p>
                  </a:txBody>
                  <a:tcPr marL="59366" marR="59366"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242742">
                <a:tc>
                  <a:txBody>
                    <a:bodyPr/>
                    <a:lstStyle/>
                    <a:p>
                      <a:pPr algn="just">
                        <a:lnSpc>
                          <a:spcPct val="115000"/>
                        </a:lnSpc>
                        <a:spcAft>
                          <a:spcPts val="600"/>
                        </a:spcAft>
                      </a:pPr>
                      <a:r>
                        <a:rPr lang="en-GB" sz="1400" b="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3.1</a:t>
                      </a:r>
                      <a:endParaRPr lang="en-GB" sz="1400" b="0" dirty="0">
                        <a:effectLst/>
                        <a:latin typeface="Calibri" panose="020F0502020204030204" pitchFamily="34" charset="0"/>
                        <a:ea typeface="Calibri" panose="020F0502020204030204" pitchFamily="34" charset="0"/>
                        <a:cs typeface="Calibri" panose="020F0502020204030204" pitchFamily="34" charset="0"/>
                      </a:endParaRPr>
                    </a:p>
                  </a:txBody>
                  <a:tcPr marL="59366" marR="59366"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2B276"/>
                    </a:solidFill>
                  </a:tcPr>
                </a:tc>
                <a:tc>
                  <a:txBody>
                    <a:bodyPr/>
                    <a:lstStyle/>
                    <a:p>
                      <a:pPr algn="just">
                        <a:lnSpc>
                          <a:spcPct val="115000"/>
                        </a:lnSpc>
                        <a:spcAft>
                          <a:spcPts val="600"/>
                        </a:spcAft>
                      </a:pPr>
                      <a:r>
                        <a:rPr lang="en-GB" sz="1400" b="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Human resource management</a:t>
                      </a:r>
                      <a:endParaRPr lang="en-GB" sz="1400" b="0" dirty="0">
                        <a:effectLst/>
                        <a:latin typeface="Calibri" panose="020F0502020204030204" pitchFamily="34" charset="0"/>
                        <a:ea typeface="Calibri" panose="020F0502020204030204" pitchFamily="34" charset="0"/>
                        <a:cs typeface="Calibri" panose="020F0502020204030204" pitchFamily="34" charset="0"/>
                      </a:endParaRPr>
                    </a:p>
                  </a:txBody>
                  <a:tcPr marL="59366" marR="59366"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2B276"/>
                    </a:solidFill>
                  </a:tcPr>
                </a:tc>
                <a:extLst>
                  <a:ext uri="{0D108BD9-81ED-4DB2-BD59-A6C34878D82A}">
                    <a16:rowId xmlns:a16="http://schemas.microsoft.com/office/drawing/2014/main" val="10012"/>
                  </a:ext>
                </a:extLst>
              </a:tr>
              <a:tr h="242742">
                <a:tc>
                  <a:txBody>
                    <a:bodyPr/>
                    <a:lstStyle/>
                    <a:p>
                      <a:pPr algn="just">
                        <a:lnSpc>
                          <a:spcPct val="115000"/>
                        </a:lnSpc>
                        <a:spcAft>
                          <a:spcPts val="600"/>
                        </a:spcAft>
                      </a:pPr>
                      <a:r>
                        <a:rPr lang="en-GB" sz="1400" dirty="0">
                          <a:effectLst/>
                          <a:latin typeface="Calibri" panose="020F0502020204030204" pitchFamily="34" charset="0"/>
                          <a:ea typeface="Calibri" panose="020F0502020204030204" pitchFamily="34" charset="0"/>
                          <a:cs typeface="Calibri" panose="020F0502020204030204" pitchFamily="34" charset="0"/>
                        </a:rPr>
                        <a:t>3.1.2</a:t>
                      </a:r>
                    </a:p>
                  </a:txBody>
                  <a:tcPr marL="59366" marR="59366"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ACBA1"/>
                    </a:solidFill>
                  </a:tcPr>
                </a:tc>
                <a:tc>
                  <a:txBody>
                    <a:bodyPr/>
                    <a:lstStyle/>
                    <a:p>
                      <a:pPr algn="just">
                        <a:lnSpc>
                          <a:spcPct val="115000"/>
                        </a:lnSpc>
                        <a:spcAft>
                          <a:spcPts val="600"/>
                        </a:spcAft>
                      </a:pPr>
                      <a:r>
                        <a:rPr lang="en-GB" sz="1400" dirty="0">
                          <a:effectLst/>
                          <a:latin typeface="Calibri" panose="020F0502020204030204" pitchFamily="34" charset="0"/>
                          <a:ea typeface="Calibri" panose="020F0502020204030204" pitchFamily="34" charset="0"/>
                          <a:cs typeface="Calibri" panose="020F0502020204030204" pitchFamily="34" charset="0"/>
                        </a:rPr>
                        <a:t>Monitor performance of healthcare providers</a:t>
                      </a:r>
                    </a:p>
                  </a:txBody>
                  <a:tcPr marL="59366" marR="59366"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F7EF"/>
                    </a:solidFill>
                  </a:tcPr>
                </a:tc>
                <a:extLst>
                  <a:ext uri="{0D108BD9-81ED-4DB2-BD59-A6C34878D82A}">
                    <a16:rowId xmlns:a16="http://schemas.microsoft.com/office/drawing/2014/main" val="10013"/>
                  </a:ext>
                </a:extLst>
              </a:tr>
              <a:tr h="242742">
                <a:tc>
                  <a:txBody>
                    <a:bodyPr/>
                    <a:lstStyle/>
                    <a:p>
                      <a:pPr algn="just">
                        <a:lnSpc>
                          <a:spcPct val="115000"/>
                        </a:lnSpc>
                        <a:spcAft>
                          <a:spcPts val="600"/>
                        </a:spcAft>
                      </a:pPr>
                      <a:r>
                        <a:rPr lang="en-GB" sz="1400" dirty="0">
                          <a:effectLst/>
                          <a:latin typeface="Calibri" panose="020F0502020204030204" pitchFamily="34" charset="0"/>
                          <a:ea typeface="Calibri" panose="020F0502020204030204" pitchFamily="34" charset="0"/>
                          <a:cs typeface="Calibri" panose="020F0502020204030204" pitchFamily="34" charset="0"/>
                        </a:rPr>
                        <a:t>3.1.3</a:t>
                      </a:r>
                    </a:p>
                  </a:txBody>
                  <a:tcPr marL="59366" marR="59366"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ACBA1"/>
                    </a:solidFill>
                  </a:tcPr>
                </a:tc>
                <a:tc>
                  <a:txBody>
                    <a:bodyPr/>
                    <a:lstStyle/>
                    <a:p>
                      <a:pPr algn="just">
                        <a:lnSpc>
                          <a:spcPct val="115000"/>
                        </a:lnSpc>
                        <a:spcAft>
                          <a:spcPts val="600"/>
                        </a:spcAft>
                      </a:pPr>
                      <a:r>
                        <a:rPr lang="en-GB" sz="1400" dirty="0">
                          <a:effectLst/>
                          <a:latin typeface="Calibri" panose="020F0502020204030204" pitchFamily="34" charset="0"/>
                          <a:ea typeface="Calibri" panose="020F0502020204030204" pitchFamily="34" charset="0"/>
                          <a:cs typeface="Calibri" panose="020F0502020204030204" pitchFamily="34" charset="0"/>
                        </a:rPr>
                        <a:t>Manage certification/registration of healthcare providers</a:t>
                      </a:r>
                    </a:p>
                  </a:txBody>
                  <a:tcPr marL="59366" marR="59366"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F7EF"/>
                    </a:solidFill>
                  </a:tcPr>
                </a:tc>
                <a:extLst>
                  <a:ext uri="{0D108BD9-81ED-4DB2-BD59-A6C34878D82A}">
                    <a16:rowId xmlns:a16="http://schemas.microsoft.com/office/drawing/2014/main" val="10014"/>
                  </a:ext>
                </a:extLst>
              </a:tr>
              <a:tr h="242742">
                <a:tc>
                  <a:txBody>
                    <a:bodyPr/>
                    <a:lstStyle/>
                    <a:p>
                      <a:pPr algn="just">
                        <a:lnSpc>
                          <a:spcPct val="115000"/>
                        </a:lnSpc>
                        <a:spcAft>
                          <a:spcPts val="600"/>
                        </a:spcAft>
                      </a:pPr>
                      <a:r>
                        <a:rPr lang="en-GB" sz="1400" b="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3.3</a:t>
                      </a:r>
                      <a:endParaRPr lang="en-GB" sz="1400" b="0" dirty="0">
                        <a:effectLst/>
                        <a:latin typeface="Calibri" panose="020F0502020204030204" pitchFamily="34" charset="0"/>
                        <a:ea typeface="Calibri" panose="020F0502020204030204" pitchFamily="34" charset="0"/>
                        <a:cs typeface="Calibri" panose="020F0502020204030204" pitchFamily="34" charset="0"/>
                      </a:endParaRPr>
                    </a:p>
                  </a:txBody>
                  <a:tcPr marL="59366" marR="59366"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2B276"/>
                    </a:solidFill>
                  </a:tcPr>
                </a:tc>
                <a:tc>
                  <a:txBody>
                    <a:bodyPr/>
                    <a:lstStyle/>
                    <a:p>
                      <a:pPr algn="just">
                        <a:lnSpc>
                          <a:spcPct val="115000"/>
                        </a:lnSpc>
                        <a:spcAft>
                          <a:spcPts val="600"/>
                        </a:spcAft>
                      </a:pPr>
                      <a:r>
                        <a:rPr lang="en-GB" sz="1400" b="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Public health event notification</a:t>
                      </a:r>
                      <a:endParaRPr lang="en-GB" sz="1400" b="0" dirty="0">
                        <a:effectLst/>
                        <a:latin typeface="Calibri" panose="020F0502020204030204" pitchFamily="34" charset="0"/>
                        <a:ea typeface="Calibri" panose="020F0502020204030204" pitchFamily="34" charset="0"/>
                        <a:cs typeface="Calibri" panose="020F0502020204030204" pitchFamily="34" charset="0"/>
                      </a:endParaRPr>
                    </a:p>
                  </a:txBody>
                  <a:tcPr marL="59366" marR="59366"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2B276"/>
                    </a:solidFill>
                  </a:tcPr>
                </a:tc>
                <a:extLst>
                  <a:ext uri="{0D108BD9-81ED-4DB2-BD59-A6C34878D82A}">
                    <a16:rowId xmlns:a16="http://schemas.microsoft.com/office/drawing/2014/main" val="10015"/>
                  </a:ext>
                </a:extLst>
              </a:tr>
              <a:tr h="242742">
                <a:tc>
                  <a:txBody>
                    <a:bodyPr/>
                    <a:lstStyle/>
                    <a:p>
                      <a:pPr algn="just">
                        <a:lnSpc>
                          <a:spcPct val="115000"/>
                        </a:lnSpc>
                        <a:spcAft>
                          <a:spcPts val="600"/>
                        </a:spcAft>
                      </a:pPr>
                      <a:r>
                        <a:rPr lang="en-GB" sz="1400" dirty="0">
                          <a:effectLst/>
                          <a:latin typeface="Calibri" panose="020F0502020204030204" pitchFamily="34" charset="0"/>
                          <a:ea typeface="Calibri" panose="020F0502020204030204" pitchFamily="34" charset="0"/>
                          <a:cs typeface="Calibri" panose="020F0502020204030204" pitchFamily="34" charset="0"/>
                        </a:rPr>
                        <a:t>3.3.1</a:t>
                      </a:r>
                    </a:p>
                  </a:txBody>
                  <a:tcPr marL="59366" marR="59366"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ACBA1"/>
                    </a:solidFill>
                  </a:tcPr>
                </a:tc>
                <a:tc>
                  <a:txBody>
                    <a:bodyPr/>
                    <a:lstStyle/>
                    <a:p>
                      <a:pPr algn="just">
                        <a:lnSpc>
                          <a:spcPct val="115000"/>
                        </a:lnSpc>
                        <a:spcAft>
                          <a:spcPts val="600"/>
                        </a:spcAft>
                      </a:pPr>
                      <a:r>
                        <a:rPr lang="en-GB" sz="1400" dirty="0">
                          <a:effectLst/>
                          <a:latin typeface="Calibri" panose="020F0502020204030204" pitchFamily="34" charset="0"/>
                          <a:ea typeface="Calibri" panose="020F0502020204030204" pitchFamily="34" charset="0"/>
                          <a:cs typeface="Calibri" panose="020F0502020204030204" pitchFamily="34" charset="0"/>
                        </a:rPr>
                        <a:t>Notification of public health events from point of diagnosis</a:t>
                      </a:r>
                    </a:p>
                  </a:txBody>
                  <a:tcPr marL="59366" marR="59366"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F7EF"/>
                    </a:solidFill>
                  </a:tcPr>
                </a:tc>
                <a:extLst>
                  <a:ext uri="{0D108BD9-81ED-4DB2-BD59-A6C34878D82A}">
                    <a16:rowId xmlns:a16="http://schemas.microsoft.com/office/drawing/2014/main" val="10016"/>
                  </a:ext>
                </a:extLst>
              </a:tr>
              <a:tr h="242742">
                <a:tc>
                  <a:txBody>
                    <a:bodyPr/>
                    <a:lstStyle/>
                    <a:p>
                      <a:pPr algn="just">
                        <a:lnSpc>
                          <a:spcPct val="115000"/>
                        </a:lnSpc>
                        <a:spcAft>
                          <a:spcPts val="600"/>
                        </a:spcAft>
                      </a:pPr>
                      <a:r>
                        <a:rPr lang="en-GB" sz="1400" b="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3.5.*</a:t>
                      </a:r>
                      <a:endParaRPr lang="en-GB" sz="1400" b="0" dirty="0">
                        <a:effectLst/>
                        <a:latin typeface="Calibri" panose="020F0502020204030204" pitchFamily="34" charset="0"/>
                        <a:ea typeface="Calibri" panose="020F0502020204030204" pitchFamily="34" charset="0"/>
                        <a:cs typeface="Calibri" panose="020F0502020204030204" pitchFamily="34" charset="0"/>
                      </a:endParaRPr>
                    </a:p>
                  </a:txBody>
                  <a:tcPr marL="59366" marR="59366"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2B276"/>
                    </a:solidFill>
                  </a:tcPr>
                </a:tc>
                <a:tc>
                  <a:txBody>
                    <a:bodyPr/>
                    <a:lstStyle/>
                    <a:p>
                      <a:pPr algn="just">
                        <a:lnSpc>
                          <a:spcPct val="115000"/>
                        </a:lnSpc>
                        <a:spcAft>
                          <a:spcPts val="600"/>
                        </a:spcAft>
                      </a:pPr>
                      <a:r>
                        <a:rPr lang="en-GB" sz="1400" b="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Health financing</a:t>
                      </a:r>
                      <a:endParaRPr lang="en-GB" sz="1400" b="0" dirty="0">
                        <a:effectLst/>
                        <a:latin typeface="Calibri" panose="020F0502020204030204" pitchFamily="34" charset="0"/>
                        <a:ea typeface="Calibri" panose="020F0502020204030204" pitchFamily="34" charset="0"/>
                        <a:cs typeface="Calibri" panose="020F0502020204030204" pitchFamily="34" charset="0"/>
                      </a:endParaRPr>
                    </a:p>
                  </a:txBody>
                  <a:tcPr marL="59366" marR="59366"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2B276"/>
                    </a:solidFill>
                  </a:tcPr>
                </a:tc>
                <a:extLst>
                  <a:ext uri="{0D108BD9-81ED-4DB2-BD59-A6C34878D82A}">
                    <a16:rowId xmlns:a16="http://schemas.microsoft.com/office/drawing/2014/main" val="10017"/>
                  </a:ext>
                </a:extLst>
              </a:tr>
              <a:tr h="242742">
                <a:tc>
                  <a:txBody>
                    <a:bodyPr/>
                    <a:lstStyle/>
                    <a:p>
                      <a:pPr algn="just">
                        <a:lnSpc>
                          <a:spcPct val="115000"/>
                        </a:lnSpc>
                        <a:spcAft>
                          <a:spcPts val="600"/>
                        </a:spcAft>
                      </a:pPr>
                      <a:r>
                        <a:rPr lang="en-GB" sz="1400" b="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3.7.*</a:t>
                      </a:r>
                      <a:endParaRPr lang="en-GB" sz="1400" b="0" dirty="0">
                        <a:effectLst/>
                        <a:latin typeface="Calibri" panose="020F0502020204030204" pitchFamily="34" charset="0"/>
                        <a:ea typeface="Calibri" panose="020F0502020204030204" pitchFamily="34" charset="0"/>
                        <a:cs typeface="Calibri" panose="020F0502020204030204" pitchFamily="34" charset="0"/>
                      </a:endParaRPr>
                    </a:p>
                  </a:txBody>
                  <a:tcPr marL="59366" marR="59366"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2B276"/>
                    </a:solidFill>
                  </a:tcPr>
                </a:tc>
                <a:tc>
                  <a:txBody>
                    <a:bodyPr/>
                    <a:lstStyle/>
                    <a:p>
                      <a:pPr algn="just">
                        <a:lnSpc>
                          <a:spcPct val="115000"/>
                        </a:lnSpc>
                        <a:spcAft>
                          <a:spcPts val="600"/>
                        </a:spcAft>
                        <a:tabLst>
                          <a:tab pos="1973580" algn="ctr"/>
                        </a:tabLst>
                      </a:pPr>
                      <a:r>
                        <a:rPr lang="en-GB" sz="1400" b="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Facility management	</a:t>
                      </a:r>
                      <a:endParaRPr lang="en-GB" sz="1400" b="0" dirty="0">
                        <a:effectLst/>
                        <a:latin typeface="Calibri" panose="020F0502020204030204" pitchFamily="34" charset="0"/>
                        <a:ea typeface="Calibri" panose="020F0502020204030204" pitchFamily="34" charset="0"/>
                        <a:cs typeface="Calibri" panose="020F0502020204030204" pitchFamily="34" charset="0"/>
                      </a:endParaRPr>
                    </a:p>
                  </a:txBody>
                  <a:tcPr marL="59366" marR="59366"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2B276"/>
                    </a:solidFill>
                  </a:tcPr>
                </a:tc>
                <a:extLst>
                  <a:ext uri="{0D108BD9-81ED-4DB2-BD59-A6C34878D82A}">
                    <a16:rowId xmlns:a16="http://schemas.microsoft.com/office/drawing/2014/main" val="10018"/>
                  </a:ext>
                </a:extLst>
              </a:tr>
              <a:tr h="242742">
                <a:tc>
                  <a:txBody>
                    <a:bodyPr/>
                    <a:lstStyle/>
                    <a:p>
                      <a:pPr algn="just">
                        <a:lnSpc>
                          <a:spcPct val="115000"/>
                        </a:lnSpc>
                        <a:spcAft>
                          <a:spcPts val="600"/>
                        </a:spcAft>
                      </a:pPr>
                      <a:r>
                        <a:rPr lang="en-GB" sz="1400" b="1" dirty="0">
                          <a:solidFill>
                            <a:srgbClr val="0D9571"/>
                          </a:solidFill>
                          <a:effectLst/>
                          <a:latin typeface="Calibri" panose="020F0502020204030204" pitchFamily="34" charset="0"/>
                          <a:ea typeface="Calibri" panose="020F0502020204030204" pitchFamily="34" charset="0"/>
                          <a:cs typeface="Calibri" panose="020F0502020204030204" pitchFamily="34" charset="0"/>
                        </a:rPr>
                        <a:t>4.*</a:t>
                      </a:r>
                    </a:p>
                  </a:txBody>
                  <a:tcPr marL="59366" marR="59366"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ct val="115000"/>
                        </a:lnSpc>
                        <a:spcAft>
                          <a:spcPts val="600"/>
                        </a:spcAft>
                        <a:tabLst>
                          <a:tab pos="1973580" algn="ctr"/>
                        </a:tabLst>
                      </a:pPr>
                      <a:r>
                        <a:rPr lang="en-GB" sz="1400" b="1" dirty="0">
                          <a:solidFill>
                            <a:srgbClr val="0D9571"/>
                          </a:solidFill>
                          <a:effectLst/>
                          <a:latin typeface="Calibri" panose="020F0502020204030204" pitchFamily="34" charset="0"/>
                          <a:ea typeface="Calibri" panose="020F0502020204030204" pitchFamily="34" charset="0"/>
                          <a:cs typeface="Calibri" panose="020F0502020204030204" pitchFamily="34" charset="0"/>
                        </a:rPr>
                        <a:t>Data Services</a:t>
                      </a:r>
                    </a:p>
                  </a:txBody>
                  <a:tcPr marL="59366" marR="59366"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9"/>
                  </a:ext>
                </a:extLst>
              </a:tr>
            </a:tbl>
          </a:graphicData>
        </a:graphic>
      </p:graphicFrame>
      <p:cxnSp>
        <p:nvCxnSpPr>
          <p:cNvPr id="20" name="Straight Arrow Connector 32"/>
          <p:cNvCxnSpPr>
            <a:stCxn id="28" idx="2"/>
            <a:endCxn id="29" idx="0"/>
          </p:cNvCxnSpPr>
          <p:nvPr/>
        </p:nvCxnSpPr>
        <p:spPr>
          <a:xfrm>
            <a:off x="2918976" y="3260526"/>
            <a:ext cx="0" cy="683232"/>
          </a:xfrm>
          <a:prstGeom prst="straightConnector1">
            <a:avLst/>
          </a:prstGeom>
          <a:ln w="63500">
            <a:solidFill>
              <a:srgbClr val="C8EFF3"/>
            </a:solidFill>
            <a:prstDash val="sysDot"/>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35"/>
          <p:cNvCxnSpPr>
            <a:stCxn id="29" idx="2"/>
            <a:endCxn id="30" idx="0"/>
          </p:cNvCxnSpPr>
          <p:nvPr/>
        </p:nvCxnSpPr>
        <p:spPr>
          <a:xfrm>
            <a:off x="2918976" y="4370240"/>
            <a:ext cx="0" cy="683232"/>
          </a:xfrm>
          <a:prstGeom prst="straightConnector1">
            <a:avLst/>
          </a:prstGeom>
          <a:ln w="63500">
            <a:solidFill>
              <a:srgbClr val="C8EFF3"/>
            </a:solidFill>
            <a:prstDash val="sysDot"/>
            <a:tailEnd type="triangle" w="lg" len="lg"/>
          </a:ln>
        </p:spPr>
        <p:style>
          <a:lnRef idx="1">
            <a:schemeClr val="accent1"/>
          </a:lnRef>
          <a:fillRef idx="0">
            <a:schemeClr val="accent1"/>
          </a:fillRef>
          <a:effectRef idx="0">
            <a:schemeClr val="accent1"/>
          </a:effectRef>
          <a:fontRef idx="minor">
            <a:schemeClr val="tx1"/>
          </a:fontRef>
        </p:style>
      </p:cxnSp>
      <p:sp>
        <p:nvSpPr>
          <p:cNvPr id="28" name="Rounded Rectangle 40"/>
          <p:cNvSpPr/>
          <p:nvPr/>
        </p:nvSpPr>
        <p:spPr>
          <a:xfrm>
            <a:off x="1269779" y="2834044"/>
            <a:ext cx="3298394" cy="426482"/>
          </a:xfrm>
          <a:prstGeom prst="roundRect">
            <a:avLst>
              <a:gd name="adj" fmla="val 23249"/>
            </a:avLst>
          </a:prstGeom>
          <a:solidFill>
            <a:schemeClr val="bg1"/>
          </a:solidFill>
          <a:ln w="25400">
            <a:solidFill>
              <a:srgbClr val="FF7A4C"/>
            </a:solidFill>
          </a:ln>
        </p:spPr>
        <p:txBody>
          <a:bodyPr wrap="square" rtlCol="0" anchor="ctr" anchorCtr="1">
            <a:spAutoFit/>
          </a:bodyPr>
          <a:lstStyle/>
          <a:p>
            <a:pPr algn="ctr"/>
            <a:r>
              <a:rPr lang="en-GB" dirty="0">
                <a:solidFill>
                  <a:srgbClr val="FF7A4C"/>
                </a:solidFill>
                <a:latin typeface="Calibri" panose="020F0502020204030204" pitchFamily="34" charset="0"/>
                <a:cs typeface="Calibri" panose="020F0502020204030204" pitchFamily="34" charset="0"/>
              </a:rPr>
              <a:t>Health System Challenges</a:t>
            </a:r>
          </a:p>
        </p:txBody>
      </p:sp>
      <p:sp>
        <p:nvSpPr>
          <p:cNvPr id="29" name="Rounded Rectangle 41"/>
          <p:cNvSpPr/>
          <p:nvPr/>
        </p:nvSpPr>
        <p:spPr>
          <a:xfrm>
            <a:off x="1269779" y="3943758"/>
            <a:ext cx="3298394" cy="426482"/>
          </a:xfrm>
          <a:prstGeom prst="roundRect">
            <a:avLst>
              <a:gd name="adj" fmla="val 23249"/>
            </a:avLst>
          </a:prstGeom>
          <a:solidFill>
            <a:srgbClr val="41C3AC"/>
          </a:solidFill>
          <a:ln w="25400">
            <a:solidFill>
              <a:srgbClr val="41C3AC"/>
            </a:solidFill>
          </a:ln>
        </p:spPr>
        <p:txBody>
          <a:bodyPr wrap="square" rtlCol="0" anchor="ctr" anchorCtr="1">
            <a:spAutoFit/>
          </a:bodyPr>
          <a:lstStyle/>
          <a:p>
            <a:pPr algn="ctr"/>
            <a:r>
              <a:rPr lang="en-GB" dirty="0">
                <a:solidFill>
                  <a:schemeClr val="bg1"/>
                </a:solidFill>
                <a:latin typeface="Calibri" panose="020F0502020204030204" pitchFamily="34" charset="0"/>
                <a:cs typeface="Calibri" panose="020F0502020204030204" pitchFamily="34" charset="0"/>
              </a:rPr>
              <a:t>Digital Health Interventions</a:t>
            </a:r>
          </a:p>
        </p:txBody>
      </p:sp>
      <p:sp>
        <p:nvSpPr>
          <p:cNvPr id="30" name="Rounded Rectangle 45"/>
          <p:cNvSpPr/>
          <p:nvPr/>
        </p:nvSpPr>
        <p:spPr>
          <a:xfrm>
            <a:off x="1269779" y="5053472"/>
            <a:ext cx="3298394" cy="426482"/>
          </a:xfrm>
          <a:prstGeom prst="roundRect">
            <a:avLst>
              <a:gd name="adj" fmla="val 23249"/>
            </a:avLst>
          </a:prstGeom>
          <a:solidFill>
            <a:schemeClr val="bg1"/>
          </a:solidFill>
          <a:ln w="25400">
            <a:solidFill>
              <a:srgbClr val="059BD9"/>
            </a:solidFill>
          </a:ln>
        </p:spPr>
        <p:txBody>
          <a:bodyPr wrap="square" rtlCol="0" anchor="ctr" anchorCtr="1">
            <a:spAutoFit/>
          </a:bodyPr>
          <a:lstStyle/>
          <a:p>
            <a:pPr algn="ctr"/>
            <a:r>
              <a:rPr lang="en-GB" dirty="0">
                <a:solidFill>
                  <a:srgbClr val="059BD9"/>
                </a:solidFill>
                <a:latin typeface="Calibri" panose="020F0502020204030204" pitchFamily="34" charset="0"/>
                <a:cs typeface="Calibri" panose="020F0502020204030204" pitchFamily="34" charset="0"/>
              </a:rPr>
              <a:t>IT System Categories</a:t>
            </a:r>
          </a:p>
        </p:txBody>
      </p:sp>
      <p:cxnSp>
        <p:nvCxnSpPr>
          <p:cNvPr id="31" name="Straight Connector 18"/>
          <p:cNvCxnSpPr/>
          <p:nvPr/>
        </p:nvCxnSpPr>
        <p:spPr>
          <a:xfrm flipV="1">
            <a:off x="4568173" y="1791743"/>
            <a:ext cx="1865470" cy="2272186"/>
          </a:xfrm>
          <a:prstGeom prst="line">
            <a:avLst/>
          </a:prstGeom>
          <a:ln w="25400">
            <a:solidFill>
              <a:srgbClr val="41C3AC"/>
            </a:solidFill>
          </a:ln>
        </p:spPr>
        <p:style>
          <a:lnRef idx="1">
            <a:schemeClr val="accent1"/>
          </a:lnRef>
          <a:fillRef idx="0">
            <a:schemeClr val="accent1"/>
          </a:fillRef>
          <a:effectRef idx="0">
            <a:schemeClr val="accent1"/>
          </a:effectRef>
          <a:fontRef idx="minor">
            <a:schemeClr val="tx1"/>
          </a:fontRef>
        </p:style>
      </p:cxnSp>
      <p:cxnSp>
        <p:nvCxnSpPr>
          <p:cNvPr id="32" name="Straight Connector 20"/>
          <p:cNvCxnSpPr/>
          <p:nvPr/>
        </p:nvCxnSpPr>
        <p:spPr>
          <a:xfrm>
            <a:off x="4568173" y="4250069"/>
            <a:ext cx="1753605" cy="2330519"/>
          </a:xfrm>
          <a:prstGeom prst="line">
            <a:avLst/>
          </a:prstGeom>
          <a:ln w="25400">
            <a:solidFill>
              <a:srgbClr val="41C3A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338065"/>
      </p:ext>
    </p:extLst>
  </p:cSld>
  <p:clrMapOvr>
    <a:masterClrMapping/>
  </p:clrMapOvr>
</p:sld>
</file>

<file path=ppt/theme/theme1.xml><?xml version="1.0" encoding="utf-8"?>
<a:theme xmlns:a="http://schemas.openxmlformats.org/drawingml/2006/main" name="2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3662</Words>
  <Application>Microsoft Office PowerPoint</Application>
  <PresentationFormat>Breitbild</PresentationFormat>
  <Paragraphs>654</Paragraphs>
  <Slides>48</Slides>
  <Notes>16</Notes>
  <HiddenSlides>2</HiddenSlides>
  <MMClips>0</MMClips>
  <ScaleCrop>false</ScaleCrop>
  <HeadingPairs>
    <vt:vector size="6" baseType="variant">
      <vt:variant>
        <vt:lpstr>Verwendete Schriftarten</vt:lpstr>
      </vt:variant>
      <vt:variant>
        <vt:i4>8</vt:i4>
      </vt:variant>
      <vt:variant>
        <vt:lpstr>Design</vt:lpstr>
      </vt:variant>
      <vt:variant>
        <vt:i4>2</vt:i4>
      </vt:variant>
      <vt:variant>
        <vt:lpstr>Folientitel</vt:lpstr>
      </vt:variant>
      <vt:variant>
        <vt:i4>48</vt:i4>
      </vt:variant>
    </vt:vector>
  </HeadingPairs>
  <TitlesOfParts>
    <vt:vector size="58" baseType="lpstr">
      <vt:lpstr>Arial</vt:lpstr>
      <vt:lpstr>Calibri</vt:lpstr>
      <vt:lpstr>Calibri Light</vt:lpstr>
      <vt:lpstr>Ebrima</vt:lpstr>
      <vt:lpstr>Poppins</vt:lpstr>
      <vt:lpstr>Poppins Light</vt:lpstr>
      <vt:lpstr>Times New Roman</vt:lpstr>
      <vt:lpstr>Wingdings</vt:lpstr>
      <vt:lpstr>2_Office Theme</vt:lpstr>
      <vt:lpstr>3_Office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A global perspective - Why openIMIS?</vt:lpstr>
      <vt:lpstr>From IMIS to openIMIS</vt:lpstr>
      <vt:lpstr>openIMIS – a Global Good advancing the Agenda 2030 and SDGs</vt:lpstr>
      <vt:lpstr>Our Governance structure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Scheme design</vt:lpstr>
      <vt:lpstr>Scheme operationalization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Benedikt Fischer</dc:creator>
  <cp:lastModifiedBy>Glele Ahanhanzova, Marilyn GIZ</cp:lastModifiedBy>
  <cp:revision>555</cp:revision>
  <dcterms:created xsi:type="dcterms:W3CDTF">2016-09-26T17:27:22Z</dcterms:created>
  <dcterms:modified xsi:type="dcterms:W3CDTF">2019-08-15T12:29:23Z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