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3727" r:id="rId2"/>
  </p:sldMasterIdLst>
  <p:notesMasterIdLst>
    <p:notesMasterId r:id="rId40"/>
  </p:notesMasterIdLst>
  <p:handoutMasterIdLst>
    <p:handoutMasterId r:id="rId41"/>
  </p:handoutMasterIdLst>
  <p:sldIdLst>
    <p:sldId id="441" r:id="rId3"/>
    <p:sldId id="489" r:id="rId4"/>
    <p:sldId id="442" r:id="rId5"/>
    <p:sldId id="448" r:id="rId6"/>
    <p:sldId id="449" r:id="rId7"/>
    <p:sldId id="450" r:id="rId8"/>
    <p:sldId id="443" r:id="rId9"/>
    <p:sldId id="486" r:id="rId10"/>
    <p:sldId id="452" r:id="rId11"/>
    <p:sldId id="453" r:id="rId12"/>
    <p:sldId id="490" r:id="rId13"/>
    <p:sldId id="491" r:id="rId14"/>
    <p:sldId id="492" r:id="rId15"/>
    <p:sldId id="493" r:id="rId16"/>
    <p:sldId id="494" r:id="rId17"/>
    <p:sldId id="445" r:id="rId18"/>
    <p:sldId id="446" r:id="rId19"/>
    <p:sldId id="487" r:id="rId20"/>
    <p:sldId id="488" r:id="rId21"/>
    <p:sldId id="470" r:id="rId22"/>
    <p:sldId id="471" r:id="rId23"/>
    <p:sldId id="474" r:id="rId24"/>
    <p:sldId id="475" r:id="rId25"/>
    <p:sldId id="476" r:id="rId26"/>
    <p:sldId id="481" r:id="rId27"/>
    <p:sldId id="477" r:id="rId28"/>
    <p:sldId id="465" r:id="rId29"/>
    <p:sldId id="466" r:id="rId30"/>
    <p:sldId id="482" r:id="rId31"/>
    <p:sldId id="467" r:id="rId32"/>
    <p:sldId id="483" r:id="rId33"/>
    <p:sldId id="468" r:id="rId34"/>
    <p:sldId id="469" r:id="rId35"/>
    <p:sldId id="478" r:id="rId36"/>
    <p:sldId id="479" r:id="rId37"/>
    <p:sldId id="485" r:id="rId38"/>
    <p:sldId id="35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7" userDrawn="1">
          <p15:clr>
            <a:srgbClr val="A4A3A4"/>
          </p15:clr>
        </p15:guide>
        <p15:guide id="2" pos="8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bovskaja, Viktoria GIZ" initials="RVG" lastIdx="2" clrIdx="0">
    <p:extLst/>
  </p:cmAuthor>
  <p:cmAuthor id="2" name="Bhattarai, Saurav GIZ NP" initials="BSGN" lastIdx="4" clrIdx="1">
    <p:extLst>
      <p:ext uri="{19B8F6BF-5375-455C-9EA6-DF929625EA0E}">
        <p15:presenceInfo xmlns:p15="http://schemas.microsoft.com/office/powerpoint/2012/main" userId="Bhattarai, Saurav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A65"/>
    <a:srgbClr val="32757E"/>
    <a:srgbClr val="FFFFFF"/>
    <a:srgbClr val="B2D0D5"/>
    <a:srgbClr val="006374"/>
    <a:srgbClr val="33818F"/>
    <a:srgbClr val="009999"/>
    <a:srgbClr val="008080"/>
    <a:srgbClr val="006666"/>
    <a:srgbClr val="059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autoAdjust="0"/>
    <p:restoredTop sz="87990" autoAdjust="0"/>
  </p:normalViewPr>
  <p:slideViewPr>
    <p:cSldViewPr snapToGrid="0">
      <p:cViewPr varScale="1">
        <p:scale>
          <a:sx n="98" d="100"/>
          <a:sy n="98" d="100"/>
        </p:scale>
        <p:origin x="216" y="78"/>
      </p:cViewPr>
      <p:guideLst>
        <p:guide orient="horz" pos="1457"/>
        <p:guide pos="869"/>
      </p:guideLst>
    </p:cSldViewPr>
  </p:slideViewPr>
  <p:outlineViewPr>
    <p:cViewPr>
      <p:scale>
        <a:sx n="33" d="100"/>
        <a:sy n="33" d="100"/>
      </p:scale>
      <p:origin x="0" y="-29241"/>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1-01T09:06:52.061" idx="4">
    <p:pos x="10" y="10"/>
    <p:text>This slide (Scheme Design) and the next might be too much information for an audience that is not aware of health insurance issues, and runs the risk of confusing people.</p:text>
    <p:extLst>
      <p:ext uri="{C676402C-5697-4E1C-873F-D02D1690AC5C}">
        <p15:threadingInfo xmlns:p15="http://schemas.microsoft.com/office/powerpoint/2012/main" timeZoneBias="-345"/>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9419A-2970-4679-92A8-6166FB46E7F1}"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03C55A36-E10A-4363-8E66-C8514D83185A}">
      <dgm:prSet phldrT="[Text]" custT="1"/>
      <dgm:spPr/>
      <dgm:t>
        <a:bodyPr/>
        <a:lstStyle/>
        <a:p>
          <a:endParaRPr lang="en-US" sz="2000" b="1" dirty="0"/>
        </a:p>
      </dgm:t>
    </dgm:pt>
    <dgm:pt modelId="{FF328901-6249-4495-AEF0-81861C2DC4ED}" type="parTrans" cxnId="{410F957B-507E-4099-B9A3-5D633E1059DA}">
      <dgm:prSet/>
      <dgm:spPr/>
      <dgm:t>
        <a:bodyPr/>
        <a:lstStyle/>
        <a:p>
          <a:endParaRPr lang="en-US"/>
        </a:p>
      </dgm:t>
    </dgm:pt>
    <dgm:pt modelId="{6D2EC59E-3D60-41C4-BE09-06DD0D56A28D}" type="sibTrans" cxnId="{410F957B-507E-4099-B9A3-5D633E1059DA}">
      <dgm:prSet/>
      <dgm:spPr/>
      <dgm:t>
        <a:bodyPr/>
        <a:lstStyle/>
        <a:p>
          <a:endParaRPr lang="en-US"/>
        </a:p>
      </dgm:t>
    </dgm:pt>
    <dgm:pt modelId="{AD2313A7-155C-47E8-82AF-EDD290C72052}">
      <dgm:prSet phldrT="[Text]" custT="1"/>
      <dgm:spPr/>
      <dgm:t>
        <a:bodyPr/>
        <a:lstStyle/>
        <a:p>
          <a:pPr algn="ctr"/>
          <a:endParaRPr lang="en-US" sz="2000" dirty="0"/>
        </a:p>
      </dgm:t>
    </dgm:pt>
    <dgm:pt modelId="{E62D4480-A695-4577-8B39-BE1284477B86}" type="parTrans" cxnId="{B814B868-D246-4E3A-A5EF-51AF292DA59B}">
      <dgm:prSet/>
      <dgm:spPr/>
      <dgm:t>
        <a:bodyPr/>
        <a:lstStyle/>
        <a:p>
          <a:endParaRPr lang="en-US"/>
        </a:p>
      </dgm:t>
    </dgm:pt>
    <dgm:pt modelId="{1FBE01D2-865E-4AE8-8411-437D551AC058}" type="sibTrans" cxnId="{B814B868-D246-4E3A-A5EF-51AF292DA59B}">
      <dgm:prSet/>
      <dgm:spPr/>
      <dgm:t>
        <a:bodyPr/>
        <a:lstStyle/>
        <a:p>
          <a:endParaRPr lang="en-US"/>
        </a:p>
      </dgm:t>
    </dgm:pt>
    <dgm:pt modelId="{6B5495A7-F64B-4C08-9389-5672D794223C}">
      <dgm:prSet phldrT="[Text]" custT="1"/>
      <dgm:spPr/>
      <dgm:t>
        <a:bodyPr/>
        <a:lstStyle/>
        <a:p>
          <a:pPr algn="ctr"/>
          <a:endParaRPr lang="en-US" sz="2000" b="0" dirty="0"/>
        </a:p>
      </dgm:t>
    </dgm:pt>
    <dgm:pt modelId="{739B5BCC-CC96-4978-ADD2-DB9463AF2D54}" type="parTrans" cxnId="{FD024FE6-BB88-44AF-A4E7-6C84AF3C4747}">
      <dgm:prSet/>
      <dgm:spPr/>
      <dgm:t>
        <a:bodyPr/>
        <a:lstStyle/>
        <a:p>
          <a:endParaRPr lang="en-US"/>
        </a:p>
      </dgm:t>
    </dgm:pt>
    <dgm:pt modelId="{319296AA-5C87-4E7C-8FA6-F4D597122BAA}" type="sibTrans" cxnId="{FD024FE6-BB88-44AF-A4E7-6C84AF3C4747}">
      <dgm:prSet/>
      <dgm:spPr/>
      <dgm:t>
        <a:bodyPr/>
        <a:lstStyle/>
        <a:p>
          <a:endParaRPr lang="en-US"/>
        </a:p>
      </dgm:t>
    </dgm:pt>
    <dgm:pt modelId="{A1CA7B61-D998-40CC-B267-176C1969FDE6}">
      <dgm:prSet phldrT="[Text]" custT="1"/>
      <dgm:spPr/>
      <dgm:t>
        <a:bodyPr/>
        <a:lstStyle/>
        <a:p>
          <a:endParaRPr lang="en-US" sz="2000" b="1" dirty="0"/>
        </a:p>
      </dgm:t>
    </dgm:pt>
    <dgm:pt modelId="{E12F2D38-CE95-4D3C-A467-32EEF1138B2E}" type="parTrans" cxnId="{55141AC8-45D1-4E8C-A28B-CDA41109A9D4}">
      <dgm:prSet/>
      <dgm:spPr/>
      <dgm:t>
        <a:bodyPr/>
        <a:lstStyle/>
        <a:p>
          <a:endParaRPr lang="en-US"/>
        </a:p>
      </dgm:t>
    </dgm:pt>
    <dgm:pt modelId="{F30879AF-D04C-4024-8625-CA5A3CC8B0EA}" type="sibTrans" cxnId="{55141AC8-45D1-4E8C-A28B-CDA41109A9D4}">
      <dgm:prSet/>
      <dgm:spPr/>
      <dgm:t>
        <a:bodyPr/>
        <a:lstStyle/>
        <a:p>
          <a:endParaRPr lang="en-US"/>
        </a:p>
      </dgm:t>
    </dgm:pt>
    <dgm:pt modelId="{A2E91899-4427-486F-8F92-6EC082E7A0CF}">
      <dgm:prSet phldrT="[Text]" custT="1"/>
      <dgm:spPr/>
      <dgm:t>
        <a:bodyPr/>
        <a:lstStyle/>
        <a:p>
          <a:pPr algn="ctr"/>
          <a:endParaRPr lang="en-US" sz="2000" dirty="0"/>
        </a:p>
      </dgm:t>
    </dgm:pt>
    <dgm:pt modelId="{6921911D-E74E-4837-AB4A-4322EB62ABFC}" type="parTrans" cxnId="{B32AB076-20E6-4A02-BFA3-D64933636776}">
      <dgm:prSet/>
      <dgm:spPr/>
      <dgm:t>
        <a:bodyPr/>
        <a:lstStyle/>
        <a:p>
          <a:endParaRPr lang="en-US"/>
        </a:p>
      </dgm:t>
    </dgm:pt>
    <dgm:pt modelId="{6C2E10DC-88AF-4D17-BE05-235E3BFCE1DE}" type="sibTrans" cxnId="{B32AB076-20E6-4A02-BFA3-D64933636776}">
      <dgm:prSet/>
      <dgm:spPr/>
      <dgm:t>
        <a:bodyPr/>
        <a:lstStyle/>
        <a:p>
          <a:endParaRPr lang="en-US"/>
        </a:p>
      </dgm:t>
    </dgm:pt>
    <dgm:pt modelId="{A6BDEB9D-2CFF-4D9C-82DD-B9C236C5A8CD}">
      <dgm:prSet phldrT="[Text]" custT="1"/>
      <dgm:spPr/>
      <dgm:t>
        <a:bodyPr/>
        <a:lstStyle/>
        <a:p>
          <a:endParaRPr lang="de-DE"/>
        </a:p>
      </dgm:t>
    </dgm:pt>
    <dgm:pt modelId="{9E79320E-D63F-486E-A0CB-C4C2406AB9E2}" type="parTrans" cxnId="{93C203CC-DBE4-4695-B049-F352EF41FFE4}">
      <dgm:prSet/>
      <dgm:spPr/>
      <dgm:t>
        <a:bodyPr/>
        <a:lstStyle/>
        <a:p>
          <a:endParaRPr lang="en-US"/>
        </a:p>
      </dgm:t>
    </dgm:pt>
    <dgm:pt modelId="{BC544535-156D-48F5-B1A8-C6BC0DA1A43B}" type="sibTrans" cxnId="{93C203CC-DBE4-4695-B049-F352EF41FFE4}">
      <dgm:prSet/>
      <dgm:spPr/>
      <dgm:t>
        <a:bodyPr/>
        <a:lstStyle/>
        <a:p>
          <a:endParaRPr lang="en-US"/>
        </a:p>
      </dgm:t>
    </dgm:pt>
    <dgm:pt modelId="{68860452-1C5C-4B8C-832C-045C08039000}">
      <dgm:prSet phldrT="[Text]" custT="1"/>
      <dgm:spPr/>
      <dgm:t>
        <a:bodyPr/>
        <a:lstStyle/>
        <a:p>
          <a:endParaRPr lang="en-US" sz="2000" b="0" dirty="0"/>
        </a:p>
      </dgm:t>
    </dgm:pt>
    <dgm:pt modelId="{59900C90-0B02-48CF-BFEE-1405B6D0F123}" type="sibTrans" cxnId="{09B6D8E5-B194-4DEB-93D9-24723E6C2825}">
      <dgm:prSet/>
      <dgm:spPr/>
      <dgm:t>
        <a:bodyPr/>
        <a:lstStyle/>
        <a:p>
          <a:endParaRPr lang="en-US"/>
        </a:p>
      </dgm:t>
    </dgm:pt>
    <dgm:pt modelId="{8EE8B5F2-0657-499C-AF56-42C2495B38DD}" type="parTrans" cxnId="{09B6D8E5-B194-4DEB-93D9-24723E6C2825}">
      <dgm:prSet/>
      <dgm:spPr/>
      <dgm:t>
        <a:bodyPr/>
        <a:lstStyle/>
        <a:p>
          <a:endParaRPr lang="en-US"/>
        </a:p>
      </dgm:t>
    </dgm:pt>
    <dgm:pt modelId="{1BBA434E-C0BF-40DB-8860-E1C89E1B8C79}" type="pres">
      <dgm:prSet presAssocID="{C139419A-2970-4679-92A8-6166FB46E7F1}" presName="arrowDiagram" presStyleCnt="0">
        <dgm:presLayoutVars>
          <dgm:chMax val="5"/>
          <dgm:dir/>
          <dgm:resizeHandles val="exact"/>
        </dgm:presLayoutVars>
      </dgm:prSet>
      <dgm:spPr/>
      <dgm:t>
        <a:bodyPr/>
        <a:lstStyle/>
        <a:p>
          <a:endParaRPr lang="de-DE"/>
        </a:p>
      </dgm:t>
    </dgm:pt>
    <dgm:pt modelId="{BDD21A5E-3D7C-4280-85FA-940DE94213ED}" type="pres">
      <dgm:prSet presAssocID="{C139419A-2970-4679-92A8-6166FB46E7F1}" presName="arrow" presStyleLbl="bgShp" presStyleIdx="0" presStyleCnt="1" custAng="0" custScaleX="132223" custScaleY="75550" custLinFactNeighborX="-2327" custLinFactNeighborY="8381"/>
      <dgm:spPr/>
      <dgm:t>
        <a:bodyPr/>
        <a:lstStyle/>
        <a:p>
          <a:endParaRPr lang="de-DE"/>
        </a:p>
      </dgm:t>
    </dgm:pt>
    <dgm:pt modelId="{1E617DEB-CDF5-4D50-8A38-BA6F18D17B31}" type="pres">
      <dgm:prSet presAssocID="{C139419A-2970-4679-92A8-6166FB46E7F1}" presName="arrowDiagram5" presStyleCnt="0"/>
      <dgm:spPr/>
      <dgm:t>
        <a:bodyPr/>
        <a:lstStyle/>
        <a:p>
          <a:endParaRPr lang="de-DE"/>
        </a:p>
      </dgm:t>
    </dgm:pt>
    <dgm:pt modelId="{A9386443-CB82-4FA7-A1B0-E4E48EC9093A}" type="pres">
      <dgm:prSet presAssocID="{68860452-1C5C-4B8C-832C-045C08039000}" presName="bullet5a" presStyleLbl="node1" presStyleIdx="0" presStyleCnt="5" custAng="21377117" custScaleX="122130" custScaleY="84891" custLinFactX="-160864" custLinFactNeighborX="-200000" custLinFactNeighborY="-88869"/>
      <dgm:spPr/>
      <dgm:t>
        <a:bodyPr/>
        <a:lstStyle/>
        <a:p>
          <a:endParaRPr lang="de-DE"/>
        </a:p>
      </dgm:t>
    </dgm:pt>
    <dgm:pt modelId="{947ADDB0-3657-4C96-AF58-D6914D8050EB}" type="pres">
      <dgm:prSet presAssocID="{68860452-1C5C-4B8C-832C-045C08039000}" presName="textBox5a" presStyleLbl="revTx" presStyleIdx="0" presStyleCnt="5" custScaleX="394962" custScaleY="53770" custLinFactNeighborX="-8106" custLinFactNeighborY="11731">
        <dgm:presLayoutVars>
          <dgm:bulletEnabled val="1"/>
        </dgm:presLayoutVars>
      </dgm:prSet>
      <dgm:spPr/>
      <dgm:t>
        <a:bodyPr/>
        <a:lstStyle/>
        <a:p>
          <a:endParaRPr lang="de-DE"/>
        </a:p>
      </dgm:t>
    </dgm:pt>
    <dgm:pt modelId="{12D35ACF-F6FB-43CE-BBC2-66A02472F764}" type="pres">
      <dgm:prSet presAssocID="{03C55A36-E10A-4363-8E66-C8514D83185A}" presName="bullet5b" presStyleLbl="node1" presStyleIdx="1" presStyleCnt="5" custAng="21377117" custScaleX="93047" custScaleY="75550" custLinFactX="-46871" custLinFactNeighborX="-100000" custLinFactNeighborY="65200"/>
      <dgm:spPr/>
      <dgm:t>
        <a:bodyPr/>
        <a:lstStyle/>
        <a:p>
          <a:endParaRPr lang="de-DE"/>
        </a:p>
      </dgm:t>
    </dgm:pt>
    <dgm:pt modelId="{C90D94F2-0D32-47E0-8642-3845E90B5641}" type="pres">
      <dgm:prSet presAssocID="{03C55A36-E10A-4363-8E66-C8514D83185A}" presName="textBox5b" presStyleLbl="revTx" presStyleIdx="1" presStyleCnt="5">
        <dgm:presLayoutVars>
          <dgm:bulletEnabled val="1"/>
        </dgm:presLayoutVars>
      </dgm:prSet>
      <dgm:spPr/>
      <dgm:t>
        <a:bodyPr/>
        <a:lstStyle/>
        <a:p>
          <a:endParaRPr lang="de-DE"/>
        </a:p>
      </dgm:t>
    </dgm:pt>
    <dgm:pt modelId="{9E9445FD-AFDB-4583-A193-977986207E99}" type="pres">
      <dgm:prSet presAssocID="{AD2313A7-155C-47E8-82AF-EDD290C72052}" presName="bullet5c" presStyleLbl="node1" presStyleIdx="2" presStyleCnt="5" custAng="21377117" custScaleX="93047" custScaleY="75550" custLinFactY="19722" custLinFactNeighborX="-14604" custLinFactNeighborY="100000"/>
      <dgm:spPr/>
      <dgm:t>
        <a:bodyPr/>
        <a:lstStyle/>
        <a:p>
          <a:endParaRPr lang="de-DE"/>
        </a:p>
      </dgm:t>
    </dgm:pt>
    <dgm:pt modelId="{3AE7B72E-3942-41A1-871A-A17216A0CD74}" type="pres">
      <dgm:prSet presAssocID="{AD2313A7-155C-47E8-82AF-EDD290C72052}" presName="textBox5c" presStyleLbl="revTx" presStyleIdx="2" presStyleCnt="5" custScaleX="193255" custScaleY="26460" custLinFactX="-100000" custLinFactNeighborX="-143952" custLinFactNeighborY="-63707">
        <dgm:presLayoutVars>
          <dgm:bulletEnabled val="1"/>
        </dgm:presLayoutVars>
      </dgm:prSet>
      <dgm:spPr/>
      <dgm:t>
        <a:bodyPr/>
        <a:lstStyle/>
        <a:p>
          <a:endParaRPr lang="de-DE"/>
        </a:p>
      </dgm:t>
    </dgm:pt>
    <dgm:pt modelId="{1BFE7708-1BC0-4B1A-BA66-257489087382}" type="pres">
      <dgm:prSet presAssocID="{6B5495A7-F64B-4C08-9389-5672D794223C}" presName="bullet5d" presStyleLbl="node1" presStyleIdx="3" presStyleCnt="5" custAng="21377117" custScaleX="93047" custScaleY="75550" custLinFactX="553" custLinFactY="22334" custLinFactNeighborX="100000" custLinFactNeighborY="100000"/>
      <dgm:spPr/>
      <dgm:t>
        <a:bodyPr/>
        <a:lstStyle/>
        <a:p>
          <a:endParaRPr lang="de-DE"/>
        </a:p>
      </dgm:t>
    </dgm:pt>
    <dgm:pt modelId="{51564D14-6FDE-4C53-8B6B-4E5494A2C15A}" type="pres">
      <dgm:prSet presAssocID="{6B5495A7-F64B-4C08-9389-5672D794223C}" presName="textBox5d" presStyleLbl="revTx" presStyleIdx="3" presStyleCnt="5" custScaleX="345903" custScaleY="26804" custLinFactNeighborX="-44544" custLinFactNeighborY="4125">
        <dgm:presLayoutVars>
          <dgm:bulletEnabled val="1"/>
        </dgm:presLayoutVars>
      </dgm:prSet>
      <dgm:spPr/>
      <dgm:t>
        <a:bodyPr/>
        <a:lstStyle/>
        <a:p>
          <a:endParaRPr lang="de-DE"/>
        </a:p>
      </dgm:t>
    </dgm:pt>
    <dgm:pt modelId="{41998E54-FAEF-4CEA-AAB6-4F323CEA363F}" type="pres">
      <dgm:prSet presAssocID="{A2E91899-4427-486F-8F92-6EC082E7A0CF}" presName="bullet5e" presStyleLbl="node1" presStyleIdx="4" presStyleCnt="5" custAng="21377117" custScaleX="93047" custScaleY="75550" custLinFactX="72889" custLinFactY="19485" custLinFactNeighborX="100000" custLinFactNeighborY="100000"/>
      <dgm:spPr/>
      <dgm:t>
        <a:bodyPr/>
        <a:lstStyle/>
        <a:p>
          <a:endParaRPr lang="de-DE"/>
        </a:p>
      </dgm:t>
    </dgm:pt>
    <dgm:pt modelId="{21D1B2EA-9DDE-42DA-A529-6838B76613B4}" type="pres">
      <dgm:prSet presAssocID="{A2E91899-4427-486F-8F92-6EC082E7A0CF}" presName="textBox5e" presStyleLbl="revTx" presStyleIdx="4" presStyleCnt="5" custScaleX="398441" custScaleY="16275" custLinFactNeighborX="1318" custLinFactNeighborY="-65843">
        <dgm:presLayoutVars>
          <dgm:bulletEnabled val="1"/>
        </dgm:presLayoutVars>
      </dgm:prSet>
      <dgm:spPr/>
      <dgm:t>
        <a:bodyPr/>
        <a:lstStyle/>
        <a:p>
          <a:endParaRPr lang="de-DE"/>
        </a:p>
      </dgm:t>
    </dgm:pt>
  </dgm:ptLst>
  <dgm:cxnLst>
    <dgm:cxn modelId="{60F6932A-9B8C-44AB-83A2-7C416812CDE1}" type="presOf" srcId="{68860452-1C5C-4B8C-832C-045C08039000}" destId="{947ADDB0-3657-4C96-AF58-D6914D8050EB}" srcOrd="0" destOrd="0" presId="urn:microsoft.com/office/officeart/2005/8/layout/arrow2"/>
    <dgm:cxn modelId="{9BC4760B-22D4-4F85-8E78-D26652CDD077}" type="presOf" srcId="{6B5495A7-F64B-4C08-9389-5672D794223C}" destId="{51564D14-6FDE-4C53-8B6B-4E5494A2C15A}" srcOrd="0" destOrd="0" presId="urn:microsoft.com/office/officeart/2005/8/layout/arrow2"/>
    <dgm:cxn modelId="{B32AB076-20E6-4A02-BFA3-D64933636776}" srcId="{C139419A-2970-4679-92A8-6166FB46E7F1}" destId="{A2E91899-4427-486F-8F92-6EC082E7A0CF}" srcOrd="4" destOrd="0" parTransId="{6921911D-E74E-4837-AB4A-4322EB62ABFC}" sibTransId="{6C2E10DC-88AF-4D17-BE05-235E3BFCE1DE}"/>
    <dgm:cxn modelId="{70D1B077-D29C-484F-A9E0-17F48A03DE79}" type="presOf" srcId="{03C55A36-E10A-4363-8E66-C8514D83185A}" destId="{C90D94F2-0D32-47E0-8642-3845E90B5641}" srcOrd="0" destOrd="0" presId="urn:microsoft.com/office/officeart/2005/8/layout/arrow2"/>
    <dgm:cxn modelId="{410F957B-507E-4099-B9A3-5D633E1059DA}" srcId="{C139419A-2970-4679-92A8-6166FB46E7F1}" destId="{03C55A36-E10A-4363-8E66-C8514D83185A}" srcOrd="1" destOrd="0" parTransId="{FF328901-6249-4495-AEF0-81861C2DC4ED}" sibTransId="{6D2EC59E-3D60-41C4-BE09-06DD0D56A28D}"/>
    <dgm:cxn modelId="{92627D31-2ACB-4776-9891-1EABEAEF1147}" type="presOf" srcId="{AD2313A7-155C-47E8-82AF-EDD290C72052}" destId="{3AE7B72E-3942-41A1-871A-A17216A0CD74}" srcOrd="0" destOrd="0" presId="urn:microsoft.com/office/officeart/2005/8/layout/arrow2"/>
    <dgm:cxn modelId="{93C203CC-DBE4-4695-B049-F352EF41FFE4}" srcId="{C139419A-2970-4679-92A8-6166FB46E7F1}" destId="{A6BDEB9D-2CFF-4D9C-82DD-B9C236C5A8CD}" srcOrd="5" destOrd="0" parTransId="{9E79320E-D63F-486E-A0CB-C4C2406AB9E2}" sibTransId="{BC544535-156D-48F5-B1A8-C6BC0DA1A43B}"/>
    <dgm:cxn modelId="{B814B868-D246-4E3A-A5EF-51AF292DA59B}" srcId="{C139419A-2970-4679-92A8-6166FB46E7F1}" destId="{AD2313A7-155C-47E8-82AF-EDD290C72052}" srcOrd="2" destOrd="0" parTransId="{E62D4480-A695-4577-8B39-BE1284477B86}" sibTransId="{1FBE01D2-865E-4AE8-8411-437D551AC058}"/>
    <dgm:cxn modelId="{55141AC8-45D1-4E8C-A28B-CDA41109A9D4}" srcId="{C139419A-2970-4679-92A8-6166FB46E7F1}" destId="{A1CA7B61-D998-40CC-B267-176C1969FDE6}" srcOrd="6" destOrd="0" parTransId="{E12F2D38-CE95-4D3C-A467-32EEF1138B2E}" sibTransId="{F30879AF-D04C-4024-8625-CA5A3CC8B0EA}"/>
    <dgm:cxn modelId="{09B6D8E5-B194-4DEB-93D9-24723E6C2825}" srcId="{C139419A-2970-4679-92A8-6166FB46E7F1}" destId="{68860452-1C5C-4B8C-832C-045C08039000}" srcOrd="0" destOrd="0" parTransId="{8EE8B5F2-0657-499C-AF56-42C2495B38DD}" sibTransId="{59900C90-0B02-48CF-BFEE-1405B6D0F123}"/>
    <dgm:cxn modelId="{E1C26FEE-59E7-4163-B7B7-6F25F3AE5669}" type="presOf" srcId="{A2E91899-4427-486F-8F92-6EC082E7A0CF}" destId="{21D1B2EA-9DDE-42DA-A529-6838B76613B4}" srcOrd="0" destOrd="0" presId="urn:microsoft.com/office/officeart/2005/8/layout/arrow2"/>
    <dgm:cxn modelId="{5D05A4AE-41CA-4330-96D5-BDEE399AA325}" type="presOf" srcId="{C139419A-2970-4679-92A8-6166FB46E7F1}" destId="{1BBA434E-C0BF-40DB-8860-E1C89E1B8C79}" srcOrd="0" destOrd="0" presId="urn:microsoft.com/office/officeart/2005/8/layout/arrow2"/>
    <dgm:cxn modelId="{FD024FE6-BB88-44AF-A4E7-6C84AF3C4747}" srcId="{C139419A-2970-4679-92A8-6166FB46E7F1}" destId="{6B5495A7-F64B-4C08-9389-5672D794223C}" srcOrd="3" destOrd="0" parTransId="{739B5BCC-CC96-4978-ADD2-DB9463AF2D54}" sibTransId="{319296AA-5C87-4E7C-8FA6-F4D597122BAA}"/>
    <dgm:cxn modelId="{9DC6103C-7336-46C4-BA4B-F668EAC62FFC}" type="presParOf" srcId="{1BBA434E-C0BF-40DB-8860-E1C89E1B8C79}" destId="{BDD21A5E-3D7C-4280-85FA-940DE94213ED}" srcOrd="0" destOrd="0" presId="urn:microsoft.com/office/officeart/2005/8/layout/arrow2"/>
    <dgm:cxn modelId="{8E606452-43DD-4250-9CC8-2FBA900D7AFC}" type="presParOf" srcId="{1BBA434E-C0BF-40DB-8860-E1C89E1B8C79}" destId="{1E617DEB-CDF5-4D50-8A38-BA6F18D17B31}" srcOrd="1" destOrd="0" presId="urn:microsoft.com/office/officeart/2005/8/layout/arrow2"/>
    <dgm:cxn modelId="{C9E282F8-D25A-43F5-82A6-2E4F98EB1DEA}" type="presParOf" srcId="{1E617DEB-CDF5-4D50-8A38-BA6F18D17B31}" destId="{A9386443-CB82-4FA7-A1B0-E4E48EC9093A}" srcOrd="0" destOrd="0" presId="urn:microsoft.com/office/officeart/2005/8/layout/arrow2"/>
    <dgm:cxn modelId="{5B160B7F-2279-4DEA-B00A-BB2C654A6A94}" type="presParOf" srcId="{1E617DEB-CDF5-4D50-8A38-BA6F18D17B31}" destId="{947ADDB0-3657-4C96-AF58-D6914D8050EB}" srcOrd="1" destOrd="0" presId="urn:microsoft.com/office/officeart/2005/8/layout/arrow2"/>
    <dgm:cxn modelId="{FA3DAA4A-D205-438D-9B15-93B2FA7B55E9}" type="presParOf" srcId="{1E617DEB-CDF5-4D50-8A38-BA6F18D17B31}" destId="{12D35ACF-F6FB-43CE-BBC2-66A02472F764}" srcOrd="2" destOrd="0" presId="urn:microsoft.com/office/officeart/2005/8/layout/arrow2"/>
    <dgm:cxn modelId="{B5AAE916-E452-410B-AE2D-070892FDA137}" type="presParOf" srcId="{1E617DEB-CDF5-4D50-8A38-BA6F18D17B31}" destId="{C90D94F2-0D32-47E0-8642-3845E90B5641}" srcOrd="3" destOrd="0" presId="urn:microsoft.com/office/officeart/2005/8/layout/arrow2"/>
    <dgm:cxn modelId="{680A3219-3A24-4989-93A9-11D9059FC2FF}" type="presParOf" srcId="{1E617DEB-CDF5-4D50-8A38-BA6F18D17B31}" destId="{9E9445FD-AFDB-4583-A193-977986207E99}" srcOrd="4" destOrd="0" presId="urn:microsoft.com/office/officeart/2005/8/layout/arrow2"/>
    <dgm:cxn modelId="{037C1309-92B6-49E7-BA81-8C4C1A8804B7}" type="presParOf" srcId="{1E617DEB-CDF5-4D50-8A38-BA6F18D17B31}" destId="{3AE7B72E-3942-41A1-871A-A17216A0CD74}" srcOrd="5" destOrd="0" presId="urn:microsoft.com/office/officeart/2005/8/layout/arrow2"/>
    <dgm:cxn modelId="{A962D46F-FA31-4E5B-8F87-171EC9348819}" type="presParOf" srcId="{1E617DEB-CDF5-4D50-8A38-BA6F18D17B31}" destId="{1BFE7708-1BC0-4B1A-BA66-257489087382}" srcOrd="6" destOrd="0" presId="urn:microsoft.com/office/officeart/2005/8/layout/arrow2"/>
    <dgm:cxn modelId="{A422DBFB-9284-431D-8EA5-4C2CE9B24622}" type="presParOf" srcId="{1E617DEB-CDF5-4D50-8A38-BA6F18D17B31}" destId="{51564D14-6FDE-4C53-8B6B-4E5494A2C15A}" srcOrd="7" destOrd="0" presId="urn:microsoft.com/office/officeart/2005/8/layout/arrow2"/>
    <dgm:cxn modelId="{1C071CD2-AA37-4487-8ED5-E3359351764A}" type="presParOf" srcId="{1E617DEB-CDF5-4D50-8A38-BA6F18D17B31}" destId="{41998E54-FAEF-4CEA-AAB6-4F323CEA363F}" srcOrd="8" destOrd="0" presId="urn:microsoft.com/office/officeart/2005/8/layout/arrow2"/>
    <dgm:cxn modelId="{72C7D5B1-5EA3-4C20-B6B6-6B1BB500E397}" type="presParOf" srcId="{1E617DEB-CDF5-4D50-8A38-BA6F18D17B31}" destId="{21D1B2EA-9DDE-42DA-A529-6838B76613B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85B48-8679-46EC-9663-2AD61BF7E4C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8A89F21-FF19-41F7-A6FC-2D5A9D69F4B4}">
      <dgm:prSet phldrT="[Text]" custT="1"/>
      <dgm:spPr/>
      <dgm:t>
        <a:bodyPr/>
        <a:lstStyle/>
        <a:p>
          <a:r>
            <a:rPr lang="en-US" sz="2000" b="1" dirty="0"/>
            <a:t>Management Information  System for social </a:t>
          </a:r>
          <a:r>
            <a:rPr lang="en-US" sz="2000" b="1" dirty="0" smtClean="0"/>
            <a:t>health </a:t>
          </a:r>
          <a:r>
            <a:rPr lang="en-US" sz="2000" b="1" dirty="0"/>
            <a:t>protection schemes</a:t>
          </a:r>
        </a:p>
      </dgm:t>
    </dgm:pt>
    <dgm:pt modelId="{2BB613F5-0A81-4811-B5D4-7F579AADA9C8}" type="parTrans" cxnId="{2DCC9FC2-ABC1-469D-B267-141A944A3510}">
      <dgm:prSet/>
      <dgm:spPr/>
      <dgm:t>
        <a:bodyPr/>
        <a:lstStyle/>
        <a:p>
          <a:endParaRPr lang="en-US"/>
        </a:p>
      </dgm:t>
    </dgm:pt>
    <dgm:pt modelId="{240B3AC3-2547-43D1-8EF9-AEACFDCCCDF3}" type="sibTrans" cxnId="{2DCC9FC2-ABC1-469D-B267-141A944A3510}">
      <dgm:prSet/>
      <dgm:spPr/>
      <dgm:t>
        <a:bodyPr/>
        <a:lstStyle/>
        <a:p>
          <a:endParaRPr lang="en-US"/>
        </a:p>
      </dgm:t>
    </dgm:pt>
    <dgm:pt modelId="{7FEBA074-BE95-4E1A-8B46-8FEDC3419158}">
      <dgm:prSet phldrT="[Text]" custT="1"/>
      <dgm:spPr/>
      <dgm:t>
        <a:bodyPr/>
        <a:lstStyle/>
        <a:p>
          <a:r>
            <a:rPr lang="en-US" sz="2000" b="1" dirty="0"/>
            <a:t>Open </a:t>
          </a:r>
          <a:r>
            <a:rPr lang="en-US" sz="2000" b="1" dirty="0" smtClean="0"/>
            <a:t>Source</a:t>
          </a:r>
          <a:endParaRPr lang="en-US" sz="2000" b="1" dirty="0"/>
        </a:p>
        <a:p>
          <a:r>
            <a:rPr lang="en-US" sz="2000" b="0" dirty="0"/>
            <a:t>Free download, changes to the code, feed new developments back to the Community</a:t>
          </a:r>
        </a:p>
        <a:p>
          <a:endParaRPr lang="en-US" sz="2000" b="0" dirty="0"/>
        </a:p>
      </dgm:t>
    </dgm:pt>
    <dgm:pt modelId="{E6A76BC3-1481-44DE-821F-C047DAA6D58F}" type="parTrans" cxnId="{4CF2AF5A-7A44-4A6D-8738-51643118590C}">
      <dgm:prSet/>
      <dgm:spPr/>
      <dgm:t>
        <a:bodyPr/>
        <a:lstStyle/>
        <a:p>
          <a:endParaRPr lang="en-US"/>
        </a:p>
      </dgm:t>
    </dgm:pt>
    <dgm:pt modelId="{C129C85E-840E-4E59-BEC0-AC1A4634AE1A}" type="sibTrans" cxnId="{4CF2AF5A-7A44-4A6D-8738-51643118590C}">
      <dgm:prSet/>
      <dgm:spPr/>
      <dgm:t>
        <a:bodyPr/>
        <a:lstStyle/>
        <a:p>
          <a:endParaRPr lang="en-US"/>
        </a:p>
      </dgm:t>
    </dgm:pt>
    <dgm:pt modelId="{263606F6-0F55-4E5F-A348-101AA0D9F676}">
      <dgm:prSet phldrT="[Text]" custT="1"/>
      <dgm:spPr/>
      <dgm:t>
        <a:bodyPr/>
        <a:lstStyle/>
        <a:p>
          <a:r>
            <a:rPr lang="en-US" sz="2000" b="1" dirty="0"/>
            <a:t>Sustainable </a:t>
          </a:r>
          <a:r>
            <a:rPr lang="en-US" sz="2000" b="1" dirty="0" smtClean="0"/>
            <a:t>community</a:t>
          </a:r>
          <a:endParaRPr lang="en-US" sz="2000" b="1" dirty="0"/>
        </a:p>
        <a:p>
          <a:r>
            <a:rPr lang="en-US" sz="2000" b="0" dirty="0" smtClean="0"/>
            <a:t>Continuously </a:t>
          </a:r>
          <a:r>
            <a:rPr lang="en-US" sz="2000" b="0" dirty="0"/>
            <a:t>improved solution driven by </a:t>
          </a:r>
          <a:r>
            <a:rPr lang="en-US" sz="2000" b="0" dirty="0" smtClean="0"/>
            <a:t>open </a:t>
          </a:r>
          <a:r>
            <a:rPr lang="en-US" sz="2000" b="0" dirty="0"/>
            <a:t>source Software Community</a:t>
          </a:r>
        </a:p>
        <a:p>
          <a:r>
            <a:rPr lang="en-US" sz="2000" b="0" dirty="0"/>
            <a:t>Capacity development and technical assistance</a:t>
          </a:r>
        </a:p>
      </dgm:t>
    </dgm:pt>
    <dgm:pt modelId="{6CBF3B9B-D9CB-42B9-9C93-0660E32599C9}" type="parTrans" cxnId="{14DBA967-B59F-4106-A165-6C58BE5663F7}">
      <dgm:prSet/>
      <dgm:spPr/>
      <dgm:t>
        <a:bodyPr/>
        <a:lstStyle/>
        <a:p>
          <a:endParaRPr lang="en-US"/>
        </a:p>
      </dgm:t>
    </dgm:pt>
    <dgm:pt modelId="{820AFFE8-7859-4547-A9D5-14582945C0EC}" type="sibTrans" cxnId="{14DBA967-B59F-4106-A165-6C58BE5663F7}">
      <dgm:prSet/>
      <dgm:spPr/>
      <dgm:t>
        <a:bodyPr/>
        <a:lstStyle/>
        <a:p>
          <a:endParaRPr lang="en-US"/>
        </a:p>
      </dgm:t>
    </dgm:pt>
    <dgm:pt modelId="{593E3F75-1C62-48D2-81A1-DF7F48D17FF1}">
      <dgm:prSet phldrT="[Text]" custT="1"/>
      <dgm:spPr/>
      <dgm:t>
        <a:bodyPr/>
        <a:lstStyle/>
        <a:p>
          <a:r>
            <a:rPr lang="en-US" sz="2000" b="1" dirty="0" smtClean="0"/>
            <a:t>Interoperability</a:t>
          </a:r>
          <a:endParaRPr lang="en-US" sz="2000" b="1" dirty="0"/>
        </a:p>
        <a:p>
          <a:r>
            <a:rPr lang="en-US" sz="2000" b="0" dirty="0"/>
            <a:t>Compatible formats and interfaces for data exchange (international standard protocols and codes)</a:t>
          </a:r>
        </a:p>
      </dgm:t>
    </dgm:pt>
    <dgm:pt modelId="{3C77C3C4-8BC7-4F02-9006-401C11F07F31}" type="parTrans" cxnId="{4DE16D17-4A6D-498B-9172-7457156C8E0F}">
      <dgm:prSet/>
      <dgm:spPr/>
      <dgm:t>
        <a:bodyPr/>
        <a:lstStyle/>
        <a:p>
          <a:endParaRPr lang="en-US"/>
        </a:p>
      </dgm:t>
    </dgm:pt>
    <dgm:pt modelId="{FA9FED71-B912-4C64-8DF9-B12B3B484F75}" type="sibTrans" cxnId="{4DE16D17-4A6D-498B-9172-7457156C8E0F}">
      <dgm:prSet/>
      <dgm:spPr/>
      <dgm:t>
        <a:bodyPr/>
        <a:lstStyle/>
        <a:p>
          <a:endParaRPr lang="en-US"/>
        </a:p>
      </dgm:t>
    </dgm:pt>
    <dgm:pt modelId="{4E1CB1DD-C583-4FB4-8D62-516F58FC76BE}">
      <dgm:prSet phldrT="[Text]" custT="1"/>
      <dgm:spPr/>
      <dgm:t>
        <a:bodyPr/>
        <a:lstStyle/>
        <a:p>
          <a:r>
            <a:rPr lang="en-US" sz="2000" b="1" dirty="0" smtClean="0"/>
            <a:t>Customizable architecture</a:t>
          </a:r>
          <a:endParaRPr lang="en-US" sz="2000" b="1" dirty="0"/>
        </a:p>
        <a:p>
          <a:r>
            <a:rPr lang="en-US" sz="2000" b="0" dirty="0"/>
            <a:t>Customizable to different scheme types, </a:t>
          </a:r>
          <a:r>
            <a:rPr lang="en-US" sz="2000" b="0" dirty="0" smtClean="0"/>
            <a:t>organizations </a:t>
          </a:r>
          <a:r>
            <a:rPr lang="en-US" sz="2000" b="0" dirty="0"/>
            <a:t>and </a:t>
          </a:r>
          <a:r>
            <a:rPr lang="en-US" sz="2000" b="0" dirty="0" smtClean="0"/>
            <a:t>countries</a:t>
          </a:r>
          <a:r>
            <a:rPr lang="en-US" sz="2000" b="1" dirty="0" smtClean="0"/>
            <a:t> </a:t>
          </a:r>
          <a:endParaRPr lang="en-US" sz="2000" b="1" dirty="0"/>
        </a:p>
      </dgm:t>
    </dgm:pt>
    <dgm:pt modelId="{A96218A0-52A8-4820-BE9A-D8671FEC2FC8}" type="parTrans" cxnId="{E2CB376C-A61B-4703-AF9B-C2490118394D}">
      <dgm:prSet/>
      <dgm:spPr/>
      <dgm:t>
        <a:bodyPr/>
        <a:lstStyle/>
        <a:p>
          <a:endParaRPr lang="en-US"/>
        </a:p>
      </dgm:t>
    </dgm:pt>
    <dgm:pt modelId="{C36B85BF-444B-4211-82A0-1F6C54982F79}" type="sibTrans" cxnId="{E2CB376C-A61B-4703-AF9B-C2490118394D}">
      <dgm:prSet/>
      <dgm:spPr/>
      <dgm:t>
        <a:bodyPr/>
        <a:lstStyle/>
        <a:p>
          <a:endParaRPr lang="en-US"/>
        </a:p>
      </dgm:t>
    </dgm:pt>
    <dgm:pt modelId="{27959304-3EC4-4C20-8625-ECC470E59C24}" type="pres">
      <dgm:prSet presAssocID="{33685B48-8679-46EC-9663-2AD61BF7E4C4}" presName="diagram" presStyleCnt="0">
        <dgm:presLayoutVars>
          <dgm:chMax val="1"/>
          <dgm:dir/>
          <dgm:animLvl val="ctr"/>
          <dgm:resizeHandles val="exact"/>
        </dgm:presLayoutVars>
      </dgm:prSet>
      <dgm:spPr/>
      <dgm:t>
        <a:bodyPr/>
        <a:lstStyle/>
        <a:p>
          <a:endParaRPr lang="de-DE"/>
        </a:p>
      </dgm:t>
    </dgm:pt>
    <dgm:pt modelId="{299287AF-3A4C-4DED-8673-3C6D69B8F0A6}" type="pres">
      <dgm:prSet presAssocID="{33685B48-8679-46EC-9663-2AD61BF7E4C4}" presName="matrix" presStyleCnt="0"/>
      <dgm:spPr/>
    </dgm:pt>
    <dgm:pt modelId="{5DA054D3-FAD0-459D-B1FA-FAF2826D6B08}" type="pres">
      <dgm:prSet presAssocID="{33685B48-8679-46EC-9663-2AD61BF7E4C4}" presName="tile1" presStyleLbl="node1" presStyleIdx="0" presStyleCnt="4"/>
      <dgm:spPr/>
      <dgm:t>
        <a:bodyPr/>
        <a:lstStyle/>
        <a:p>
          <a:endParaRPr lang="de-DE"/>
        </a:p>
      </dgm:t>
    </dgm:pt>
    <dgm:pt modelId="{7854D4E0-FCC7-43B6-BECB-849BA0B13F50}" type="pres">
      <dgm:prSet presAssocID="{33685B48-8679-46EC-9663-2AD61BF7E4C4}" presName="tile1text" presStyleLbl="node1" presStyleIdx="0" presStyleCnt="4">
        <dgm:presLayoutVars>
          <dgm:chMax val="0"/>
          <dgm:chPref val="0"/>
          <dgm:bulletEnabled val="1"/>
        </dgm:presLayoutVars>
      </dgm:prSet>
      <dgm:spPr/>
      <dgm:t>
        <a:bodyPr/>
        <a:lstStyle/>
        <a:p>
          <a:endParaRPr lang="de-DE"/>
        </a:p>
      </dgm:t>
    </dgm:pt>
    <dgm:pt modelId="{6580BD47-AE24-44C2-8613-8F654276AA46}" type="pres">
      <dgm:prSet presAssocID="{33685B48-8679-46EC-9663-2AD61BF7E4C4}" presName="tile2" presStyleLbl="node1" presStyleIdx="1" presStyleCnt="4"/>
      <dgm:spPr/>
      <dgm:t>
        <a:bodyPr/>
        <a:lstStyle/>
        <a:p>
          <a:endParaRPr lang="de-DE"/>
        </a:p>
      </dgm:t>
    </dgm:pt>
    <dgm:pt modelId="{0F61744D-A135-4D18-BBE1-81ACD990B0E3}" type="pres">
      <dgm:prSet presAssocID="{33685B48-8679-46EC-9663-2AD61BF7E4C4}" presName="tile2text" presStyleLbl="node1" presStyleIdx="1" presStyleCnt="4">
        <dgm:presLayoutVars>
          <dgm:chMax val="0"/>
          <dgm:chPref val="0"/>
          <dgm:bulletEnabled val="1"/>
        </dgm:presLayoutVars>
      </dgm:prSet>
      <dgm:spPr/>
      <dgm:t>
        <a:bodyPr/>
        <a:lstStyle/>
        <a:p>
          <a:endParaRPr lang="de-DE"/>
        </a:p>
      </dgm:t>
    </dgm:pt>
    <dgm:pt modelId="{E9BE18CB-9F1F-4E2E-A86A-55E3C0698341}" type="pres">
      <dgm:prSet presAssocID="{33685B48-8679-46EC-9663-2AD61BF7E4C4}" presName="tile3" presStyleLbl="node1" presStyleIdx="2" presStyleCnt="4"/>
      <dgm:spPr/>
      <dgm:t>
        <a:bodyPr/>
        <a:lstStyle/>
        <a:p>
          <a:endParaRPr lang="de-DE"/>
        </a:p>
      </dgm:t>
    </dgm:pt>
    <dgm:pt modelId="{E7DBCF57-7C8D-4C65-A0E8-AAE1558AE022}" type="pres">
      <dgm:prSet presAssocID="{33685B48-8679-46EC-9663-2AD61BF7E4C4}" presName="tile3text" presStyleLbl="node1" presStyleIdx="2" presStyleCnt="4">
        <dgm:presLayoutVars>
          <dgm:chMax val="0"/>
          <dgm:chPref val="0"/>
          <dgm:bulletEnabled val="1"/>
        </dgm:presLayoutVars>
      </dgm:prSet>
      <dgm:spPr/>
      <dgm:t>
        <a:bodyPr/>
        <a:lstStyle/>
        <a:p>
          <a:endParaRPr lang="de-DE"/>
        </a:p>
      </dgm:t>
    </dgm:pt>
    <dgm:pt modelId="{FADB5A51-8DD5-4CA8-8A18-B2A0A113DAA5}" type="pres">
      <dgm:prSet presAssocID="{33685B48-8679-46EC-9663-2AD61BF7E4C4}" presName="tile4" presStyleLbl="node1" presStyleIdx="3" presStyleCnt="4"/>
      <dgm:spPr/>
      <dgm:t>
        <a:bodyPr/>
        <a:lstStyle/>
        <a:p>
          <a:endParaRPr lang="de-DE"/>
        </a:p>
      </dgm:t>
    </dgm:pt>
    <dgm:pt modelId="{7E81103F-8E17-4F1A-B0CD-A901B5EBB1E5}" type="pres">
      <dgm:prSet presAssocID="{33685B48-8679-46EC-9663-2AD61BF7E4C4}" presName="tile4text" presStyleLbl="node1" presStyleIdx="3" presStyleCnt="4">
        <dgm:presLayoutVars>
          <dgm:chMax val="0"/>
          <dgm:chPref val="0"/>
          <dgm:bulletEnabled val="1"/>
        </dgm:presLayoutVars>
      </dgm:prSet>
      <dgm:spPr/>
      <dgm:t>
        <a:bodyPr/>
        <a:lstStyle/>
        <a:p>
          <a:endParaRPr lang="de-DE"/>
        </a:p>
      </dgm:t>
    </dgm:pt>
    <dgm:pt modelId="{72AEE775-C5B9-41D7-ABF5-52C0F8320DAA}" type="pres">
      <dgm:prSet presAssocID="{33685B48-8679-46EC-9663-2AD61BF7E4C4}" presName="centerTile" presStyleLbl="fgShp" presStyleIdx="0" presStyleCnt="1" custScaleX="104900" custScaleY="122468">
        <dgm:presLayoutVars>
          <dgm:chMax val="0"/>
          <dgm:chPref val="0"/>
        </dgm:presLayoutVars>
      </dgm:prSet>
      <dgm:spPr/>
      <dgm:t>
        <a:bodyPr/>
        <a:lstStyle/>
        <a:p>
          <a:endParaRPr lang="de-DE"/>
        </a:p>
      </dgm:t>
    </dgm:pt>
  </dgm:ptLst>
  <dgm:cxnLst>
    <dgm:cxn modelId="{E537F174-7DA3-4A13-A557-2F64907916A8}" type="presOf" srcId="{33685B48-8679-46EC-9663-2AD61BF7E4C4}" destId="{27959304-3EC4-4C20-8625-ECC470E59C24}" srcOrd="0" destOrd="0" presId="urn:microsoft.com/office/officeart/2005/8/layout/matrix1"/>
    <dgm:cxn modelId="{4DE16D17-4A6D-498B-9172-7457156C8E0F}" srcId="{18A89F21-FF19-41F7-A6FC-2D5A9D69F4B4}" destId="{593E3F75-1C62-48D2-81A1-DF7F48D17FF1}" srcOrd="2" destOrd="0" parTransId="{3C77C3C4-8BC7-4F02-9006-401C11F07F31}" sibTransId="{FA9FED71-B912-4C64-8DF9-B12B3B484F75}"/>
    <dgm:cxn modelId="{14DBA967-B59F-4106-A165-6C58BE5663F7}" srcId="{18A89F21-FF19-41F7-A6FC-2D5A9D69F4B4}" destId="{263606F6-0F55-4E5F-A348-101AA0D9F676}" srcOrd="1" destOrd="0" parTransId="{6CBF3B9B-D9CB-42B9-9C93-0660E32599C9}" sibTransId="{820AFFE8-7859-4547-A9D5-14582945C0EC}"/>
    <dgm:cxn modelId="{D05DAFBC-62A9-4E6B-8F30-944BD5C80CEA}" type="presOf" srcId="{4E1CB1DD-C583-4FB4-8D62-516F58FC76BE}" destId="{FADB5A51-8DD5-4CA8-8A18-B2A0A113DAA5}" srcOrd="0" destOrd="0" presId="urn:microsoft.com/office/officeart/2005/8/layout/matrix1"/>
    <dgm:cxn modelId="{CCBD8144-E4FC-40D0-BB49-8342BC99087C}" type="presOf" srcId="{18A89F21-FF19-41F7-A6FC-2D5A9D69F4B4}" destId="{72AEE775-C5B9-41D7-ABF5-52C0F8320DAA}" srcOrd="0" destOrd="0" presId="urn:microsoft.com/office/officeart/2005/8/layout/matrix1"/>
    <dgm:cxn modelId="{6017562B-B531-4C30-B14E-27BDB5B990A7}" type="presOf" srcId="{263606F6-0F55-4E5F-A348-101AA0D9F676}" destId="{6580BD47-AE24-44C2-8613-8F654276AA46}" srcOrd="0" destOrd="0" presId="urn:microsoft.com/office/officeart/2005/8/layout/matrix1"/>
    <dgm:cxn modelId="{4CF2AF5A-7A44-4A6D-8738-51643118590C}" srcId="{18A89F21-FF19-41F7-A6FC-2D5A9D69F4B4}" destId="{7FEBA074-BE95-4E1A-8B46-8FEDC3419158}" srcOrd="0" destOrd="0" parTransId="{E6A76BC3-1481-44DE-821F-C047DAA6D58F}" sibTransId="{C129C85E-840E-4E59-BEC0-AC1A4634AE1A}"/>
    <dgm:cxn modelId="{5CE5F2C0-D58F-4595-B72D-A7E6C4866C3B}" type="presOf" srcId="{263606F6-0F55-4E5F-A348-101AA0D9F676}" destId="{0F61744D-A135-4D18-BBE1-81ACD990B0E3}" srcOrd="1" destOrd="0" presId="urn:microsoft.com/office/officeart/2005/8/layout/matrix1"/>
    <dgm:cxn modelId="{6C36923B-3559-4AF7-962A-75AB76DF94B8}" type="presOf" srcId="{7FEBA074-BE95-4E1A-8B46-8FEDC3419158}" destId="{5DA054D3-FAD0-459D-B1FA-FAF2826D6B08}" srcOrd="0" destOrd="0" presId="urn:microsoft.com/office/officeart/2005/8/layout/matrix1"/>
    <dgm:cxn modelId="{6FC78550-84B7-4586-9007-638895592B6E}" type="presOf" srcId="{593E3F75-1C62-48D2-81A1-DF7F48D17FF1}" destId="{E7DBCF57-7C8D-4C65-A0E8-AAE1558AE022}" srcOrd="1" destOrd="0" presId="urn:microsoft.com/office/officeart/2005/8/layout/matrix1"/>
    <dgm:cxn modelId="{2DCC9FC2-ABC1-469D-B267-141A944A3510}" srcId="{33685B48-8679-46EC-9663-2AD61BF7E4C4}" destId="{18A89F21-FF19-41F7-A6FC-2D5A9D69F4B4}" srcOrd="0" destOrd="0" parTransId="{2BB613F5-0A81-4811-B5D4-7F579AADA9C8}" sibTransId="{240B3AC3-2547-43D1-8EF9-AEACFDCCCDF3}"/>
    <dgm:cxn modelId="{AC7CDD6C-F3EC-4F57-9D3C-25D64ED83C36}" type="presOf" srcId="{593E3F75-1C62-48D2-81A1-DF7F48D17FF1}" destId="{E9BE18CB-9F1F-4E2E-A86A-55E3C0698341}" srcOrd="0" destOrd="0" presId="urn:microsoft.com/office/officeart/2005/8/layout/matrix1"/>
    <dgm:cxn modelId="{D7C6D93E-6F96-43F5-B506-679E5CEB8A78}" type="presOf" srcId="{7FEBA074-BE95-4E1A-8B46-8FEDC3419158}" destId="{7854D4E0-FCC7-43B6-BECB-849BA0B13F50}" srcOrd="1" destOrd="0" presId="urn:microsoft.com/office/officeart/2005/8/layout/matrix1"/>
    <dgm:cxn modelId="{E2CB376C-A61B-4703-AF9B-C2490118394D}" srcId="{18A89F21-FF19-41F7-A6FC-2D5A9D69F4B4}" destId="{4E1CB1DD-C583-4FB4-8D62-516F58FC76BE}" srcOrd="3" destOrd="0" parTransId="{A96218A0-52A8-4820-BE9A-D8671FEC2FC8}" sibTransId="{C36B85BF-444B-4211-82A0-1F6C54982F79}"/>
    <dgm:cxn modelId="{40216D49-B92F-45B0-9994-1FB2C1AA27C3}" type="presOf" srcId="{4E1CB1DD-C583-4FB4-8D62-516F58FC76BE}" destId="{7E81103F-8E17-4F1A-B0CD-A901B5EBB1E5}" srcOrd="1" destOrd="0" presId="urn:microsoft.com/office/officeart/2005/8/layout/matrix1"/>
    <dgm:cxn modelId="{B823CCAE-EEA3-46CB-95F7-FC82A89C4359}" type="presParOf" srcId="{27959304-3EC4-4C20-8625-ECC470E59C24}" destId="{299287AF-3A4C-4DED-8673-3C6D69B8F0A6}" srcOrd="0" destOrd="0" presId="urn:microsoft.com/office/officeart/2005/8/layout/matrix1"/>
    <dgm:cxn modelId="{50D2E4A1-AA94-44A8-B5D0-BE0ABFE4DCB4}" type="presParOf" srcId="{299287AF-3A4C-4DED-8673-3C6D69B8F0A6}" destId="{5DA054D3-FAD0-459D-B1FA-FAF2826D6B08}" srcOrd="0" destOrd="0" presId="urn:microsoft.com/office/officeart/2005/8/layout/matrix1"/>
    <dgm:cxn modelId="{760D51B3-CC29-441B-BF66-CD530AB0CB2F}" type="presParOf" srcId="{299287AF-3A4C-4DED-8673-3C6D69B8F0A6}" destId="{7854D4E0-FCC7-43B6-BECB-849BA0B13F50}" srcOrd="1" destOrd="0" presId="urn:microsoft.com/office/officeart/2005/8/layout/matrix1"/>
    <dgm:cxn modelId="{D985CCB6-7C82-4423-BA30-392856F53970}" type="presParOf" srcId="{299287AF-3A4C-4DED-8673-3C6D69B8F0A6}" destId="{6580BD47-AE24-44C2-8613-8F654276AA46}" srcOrd="2" destOrd="0" presId="urn:microsoft.com/office/officeart/2005/8/layout/matrix1"/>
    <dgm:cxn modelId="{D076F0F4-629A-4245-8E0C-F519E99DC095}" type="presParOf" srcId="{299287AF-3A4C-4DED-8673-3C6D69B8F0A6}" destId="{0F61744D-A135-4D18-BBE1-81ACD990B0E3}" srcOrd="3" destOrd="0" presId="urn:microsoft.com/office/officeart/2005/8/layout/matrix1"/>
    <dgm:cxn modelId="{075570EB-7894-4240-A02E-597C7B54E47A}" type="presParOf" srcId="{299287AF-3A4C-4DED-8673-3C6D69B8F0A6}" destId="{E9BE18CB-9F1F-4E2E-A86A-55E3C0698341}" srcOrd="4" destOrd="0" presId="urn:microsoft.com/office/officeart/2005/8/layout/matrix1"/>
    <dgm:cxn modelId="{0229CD7C-C9C7-4D76-87F8-EFDF5C425101}" type="presParOf" srcId="{299287AF-3A4C-4DED-8673-3C6D69B8F0A6}" destId="{E7DBCF57-7C8D-4C65-A0E8-AAE1558AE022}" srcOrd="5" destOrd="0" presId="urn:microsoft.com/office/officeart/2005/8/layout/matrix1"/>
    <dgm:cxn modelId="{0F9E9D99-3720-4562-8492-8B47E90771CE}" type="presParOf" srcId="{299287AF-3A4C-4DED-8673-3C6D69B8F0A6}" destId="{FADB5A51-8DD5-4CA8-8A18-B2A0A113DAA5}" srcOrd="6" destOrd="0" presId="urn:microsoft.com/office/officeart/2005/8/layout/matrix1"/>
    <dgm:cxn modelId="{B4665050-3512-4B77-95F2-6D1BABD4C2D4}" type="presParOf" srcId="{299287AF-3A4C-4DED-8673-3C6D69B8F0A6}" destId="{7E81103F-8E17-4F1A-B0CD-A901B5EBB1E5}" srcOrd="7" destOrd="0" presId="urn:microsoft.com/office/officeart/2005/8/layout/matrix1"/>
    <dgm:cxn modelId="{B69ED427-E2B5-4251-ADA6-CCF3FB0306A8}" type="presParOf" srcId="{27959304-3EC4-4C20-8625-ECC470E59C24}" destId="{72AEE775-C5B9-41D7-ABF5-52C0F8320DA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1A5E-3D7C-4280-85FA-940DE94213ED}">
      <dsp:nvSpPr>
        <dsp:cNvPr id="0" name=""/>
        <dsp:cNvSpPr/>
      </dsp:nvSpPr>
      <dsp:spPr>
        <a:xfrm>
          <a:off x="98641" y="650149"/>
          <a:ext cx="9490017" cy="338902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9386443-CB82-4FA7-A1B0-E4E48EC9093A}">
      <dsp:nvSpPr>
        <dsp:cNvPr id="0" name=""/>
        <dsp:cNvSpPr/>
      </dsp:nvSpPr>
      <dsp:spPr>
        <a:xfrm rot="21377117">
          <a:off x="1515016" y="2927215"/>
          <a:ext cx="201609" cy="140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7ADDB0-3657-4C96-AF58-D6914D8050EB}">
      <dsp:nvSpPr>
        <dsp:cNvPr id="0" name=""/>
        <dsp:cNvSpPr/>
      </dsp:nvSpPr>
      <dsp:spPr>
        <a:xfrm>
          <a:off x="748659" y="3516008"/>
          <a:ext cx="3713527" cy="57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71" tIns="0" rIns="0" bIns="0" numCol="1" spcCol="1270" anchor="t" anchorCtr="0">
          <a:noAutofit/>
        </a:bodyPr>
        <a:lstStyle/>
        <a:p>
          <a:pPr lvl="0" algn="l" defTabSz="889000">
            <a:lnSpc>
              <a:spcPct val="90000"/>
            </a:lnSpc>
            <a:spcBef>
              <a:spcPct val="0"/>
            </a:spcBef>
            <a:spcAft>
              <a:spcPct val="35000"/>
            </a:spcAft>
          </a:pPr>
          <a:endParaRPr lang="en-US" sz="2000" b="0" kern="1200" dirty="0"/>
        </a:p>
      </dsp:txBody>
      <dsp:txXfrm>
        <a:off x="748659" y="3516008"/>
        <a:ext cx="3713527" cy="574059"/>
      </dsp:txXfrm>
    </dsp:sp>
    <dsp:sp modelId="{12D35ACF-F6FB-43CE-BBC2-66A02472F764}">
      <dsp:nvSpPr>
        <dsp:cNvPr id="0" name=""/>
        <dsp:cNvSpPr/>
      </dsp:nvSpPr>
      <dsp:spPr>
        <a:xfrm rot="21377117">
          <a:off x="2652053" y="2402917"/>
          <a:ext cx="240416" cy="19520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0D94F2-0D32-47E0-8642-3845E90B5641}">
      <dsp:nvSpPr>
        <dsp:cNvPr id="0" name=""/>
        <dsp:cNvSpPr/>
      </dsp:nvSpPr>
      <dsp:spPr>
        <a:xfrm>
          <a:off x="3151749" y="2332055"/>
          <a:ext cx="1191428" cy="187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11" tIns="0" rIns="0" bIns="0" numCol="1" spcCol="1270" anchor="t" anchorCtr="0">
          <a:noAutofit/>
        </a:bodyPr>
        <a:lstStyle/>
        <a:p>
          <a:pPr lvl="0" algn="l" defTabSz="889000">
            <a:lnSpc>
              <a:spcPct val="90000"/>
            </a:lnSpc>
            <a:spcBef>
              <a:spcPct val="0"/>
            </a:spcBef>
            <a:spcAft>
              <a:spcPct val="35000"/>
            </a:spcAft>
          </a:pPr>
          <a:endParaRPr lang="en-US" sz="2000" b="1" kern="1200" dirty="0"/>
        </a:p>
      </dsp:txBody>
      <dsp:txXfrm>
        <a:off x="3151749" y="2332055"/>
        <a:ext cx="1191428" cy="1879550"/>
      </dsp:txXfrm>
    </dsp:sp>
    <dsp:sp modelId="{9E9445FD-AFDB-4583-A193-977986207E99}">
      <dsp:nvSpPr>
        <dsp:cNvPr id="0" name=""/>
        <dsp:cNvSpPr/>
      </dsp:nvSpPr>
      <dsp:spPr>
        <a:xfrm rot="21377117">
          <a:off x="4132588" y="1972901"/>
          <a:ext cx="320555" cy="2602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E7B72E-3942-41A1-871A-A17216A0CD74}">
      <dsp:nvSpPr>
        <dsp:cNvPr id="0" name=""/>
        <dsp:cNvSpPr/>
      </dsp:nvSpPr>
      <dsp:spPr>
        <a:xfrm>
          <a:off x="318026" y="1011499"/>
          <a:ext cx="2676997" cy="667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548" tIns="0" rIns="0" bIns="0" numCol="1" spcCol="1270" anchor="t" anchorCtr="0">
          <a:noAutofit/>
        </a:bodyPr>
        <a:lstStyle/>
        <a:p>
          <a:pPr lvl="0" algn="ctr" defTabSz="889000">
            <a:lnSpc>
              <a:spcPct val="90000"/>
            </a:lnSpc>
            <a:spcBef>
              <a:spcPct val="0"/>
            </a:spcBef>
            <a:spcAft>
              <a:spcPct val="35000"/>
            </a:spcAft>
          </a:pPr>
          <a:endParaRPr lang="en-US" sz="2000" kern="1200" dirty="0"/>
        </a:p>
      </dsp:txBody>
      <dsp:txXfrm>
        <a:off x="318026" y="1011499"/>
        <a:ext cx="2676997" cy="667061"/>
      </dsp:txXfrm>
    </dsp:sp>
    <dsp:sp modelId="{1BFE7708-1BC0-4B1A-BA66-257489087382}">
      <dsp:nvSpPr>
        <dsp:cNvPr id="0" name=""/>
        <dsp:cNvSpPr/>
      </dsp:nvSpPr>
      <dsp:spPr>
        <a:xfrm rot="21377117">
          <a:off x="5968820" y="1582400"/>
          <a:ext cx="414051" cy="3361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564D14-6FDE-4C53-8B6B-4E5494A2C15A}">
      <dsp:nvSpPr>
        <dsp:cNvPr id="0" name=""/>
        <dsp:cNvSpPr/>
      </dsp:nvSpPr>
      <dsp:spPr>
        <a:xfrm>
          <a:off x="3324069" y="2430044"/>
          <a:ext cx="4965286" cy="80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792" tIns="0" rIns="0" bIns="0" numCol="1" spcCol="1270" anchor="t" anchorCtr="0">
          <a:noAutofit/>
        </a:bodyPr>
        <a:lstStyle/>
        <a:p>
          <a:pPr lvl="0" algn="ctr" defTabSz="889000">
            <a:lnSpc>
              <a:spcPct val="90000"/>
            </a:lnSpc>
            <a:spcBef>
              <a:spcPct val="0"/>
            </a:spcBef>
            <a:spcAft>
              <a:spcPct val="35000"/>
            </a:spcAft>
          </a:pPr>
          <a:endParaRPr lang="en-US" sz="2000" b="0" kern="1200" dirty="0"/>
        </a:p>
      </dsp:txBody>
      <dsp:txXfrm>
        <a:off x="3324069" y="2430044"/>
        <a:ext cx="4965286" cy="805590"/>
      </dsp:txXfrm>
    </dsp:sp>
    <dsp:sp modelId="{41998E54-FAEF-4CEA-AAB6-4F323CEA363F}">
      <dsp:nvSpPr>
        <dsp:cNvPr id="0" name=""/>
        <dsp:cNvSpPr/>
      </dsp:nvSpPr>
      <dsp:spPr>
        <a:xfrm rot="21377117">
          <a:off x="7880349" y="1373356"/>
          <a:ext cx="527581" cy="42837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1D1B2EA-9DDE-42DA-A529-6838B76613B4}">
      <dsp:nvSpPr>
        <dsp:cNvPr id="0" name=""/>
        <dsp:cNvSpPr/>
      </dsp:nvSpPr>
      <dsp:spPr>
        <a:xfrm>
          <a:off x="5040774" y="118328"/>
          <a:ext cx="5719446" cy="5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444" tIns="0" rIns="0" bIns="0" numCol="1" spcCol="1270" anchor="t" anchorCtr="0">
          <a:noAutofit/>
        </a:bodyPr>
        <a:lstStyle/>
        <a:p>
          <a:pPr lvl="0" algn="ctr" defTabSz="889000">
            <a:lnSpc>
              <a:spcPct val="90000"/>
            </a:lnSpc>
            <a:spcBef>
              <a:spcPct val="0"/>
            </a:spcBef>
            <a:spcAft>
              <a:spcPct val="35000"/>
            </a:spcAft>
          </a:pPr>
          <a:endParaRPr lang="en-US" sz="2000" kern="1200" dirty="0"/>
        </a:p>
      </dsp:txBody>
      <dsp:txXfrm>
        <a:off x="5040774" y="118328"/>
        <a:ext cx="5719446" cy="53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54D3-FAD0-459D-B1FA-FAF2826D6B08}">
      <dsp:nvSpPr>
        <dsp:cNvPr id="0" name=""/>
        <dsp:cNvSpPr/>
      </dsp:nvSpPr>
      <dsp:spPr>
        <a:xfrm rot="16200000">
          <a:off x="1625600" y="-1625600"/>
          <a:ext cx="2006600"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Open </a:t>
          </a:r>
          <a:r>
            <a:rPr lang="en-US" sz="2000" b="1" kern="1200" dirty="0" smtClean="0"/>
            <a:t>Source</a:t>
          </a:r>
          <a:endParaRPr lang="en-US" sz="2000" b="1" kern="1200" dirty="0"/>
        </a:p>
        <a:p>
          <a:pPr lvl="0" algn="ctr" defTabSz="889000">
            <a:lnSpc>
              <a:spcPct val="90000"/>
            </a:lnSpc>
            <a:spcBef>
              <a:spcPct val="0"/>
            </a:spcBef>
            <a:spcAft>
              <a:spcPct val="35000"/>
            </a:spcAft>
          </a:pPr>
          <a:r>
            <a:rPr lang="en-US" sz="2000" b="0" kern="1200" dirty="0"/>
            <a:t>Free download, changes to the code, feed new developments back to the Community</a:t>
          </a:r>
        </a:p>
        <a:p>
          <a:pPr lvl="0" algn="ctr" defTabSz="889000">
            <a:lnSpc>
              <a:spcPct val="90000"/>
            </a:lnSpc>
            <a:spcBef>
              <a:spcPct val="0"/>
            </a:spcBef>
            <a:spcAft>
              <a:spcPct val="35000"/>
            </a:spcAft>
          </a:pPr>
          <a:endParaRPr lang="en-US" sz="2000" b="0" kern="1200" dirty="0"/>
        </a:p>
      </dsp:txBody>
      <dsp:txXfrm rot="5400000">
        <a:off x="0" y="0"/>
        <a:ext cx="5257800" cy="1504950"/>
      </dsp:txXfrm>
    </dsp:sp>
    <dsp:sp modelId="{6580BD47-AE24-44C2-8613-8F654276AA46}">
      <dsp:nvSpPr>
        <dsp:cNvPr id="0" name=""/>
        <dsp:cNvSpPr/>
      </dsp:nvSpPr>
      <dsp:spPr>
        <a:xfrm>
          <a:off x="5257800" y="0"/>
          <a:ext cx="5257800" cy="20066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Sustainable </a:t>
          </a:r>
          <a:r>
            <a:rPr lang="en-US" sz="2000" b="1" kern="1200" dirty="0" smtClean="0"/>
            <a:t>community</a:t>
          </a:r>
          <a:endParaRPr lang="en-US" sz="2000" b="1" kern="1200" dirty="0"/>
        </a:p>
        <a:p>
          <a:pPr lvl="0" algn="ctr" defTabSz="889000">
            <a:lnSpc>
              <a:spcPct val="90000"/>
            </a:lnSpc>
            <a:spcBef>
              <a:spcPct val="0"/>
            </a:spcBef>
            <a:spcAft>
              <a:spcPct val="35000"/>
            </a:spcAft>
          </a:pPr>
          <a:r>
            <a:rPr lang="en-US" sz="2000" b="0" kern="1200" dirty="0" smtClean="0"/>
            <a:t>Continuously </a:t>
          </a:r>
          <a:r>
            <a:rPr lang="en-US" sz="2000" b="0" kern="1200" dirty="0"/>
            <a:t>improved solution driven by </a:t>
          </a:r>
          <a:r>
            <a:rPr lang="en-US" sz="2000" b="0" kern="1200" dirty="0" smtClean="0"/>
            <a:t>open </a:t>
          </a:r>
          <a:r>
            <a:rPr lang="en-US" sz="2000" b="0" kern="1200" dirty="0"/>
            <a:t>source Software Community</a:t>
          </a:r>
        </a:p>
        <a:p>
          <a:pPr lvl="0" algn="ctr" defTabSz="889000">
            <a:lnSpc>
              <a:spcPct val="90000"/>
            </a:lnSpc>
            <a:spcBef>
              <a:spcPct val="0"/>
            </a:spcBef>
            <a:spcAft>
              <a:spcPct val="35000"/>
            </a:spcAft>
          </a:pPr>
          <a:r>
            <a:rPr lang="en-US" sz="2000" b="0" kern="1200" dirty="0"/>
            <a:t>Capacity development and technical assistance</a:t>
          </a:r>
        </a:p>
      </dsp:txBody>
      <dsp:txXfrm>
        <a:off x="5257800" y="0"/>
        <a:ext cx="5257800" cy="1504950"/>
      </dsp:txXfrm>
    </dsp:sp>
    <dsp:sp modelId="{E9BE18CB-9F1F-4E2E-A86A-55E3C0698341}">
      <dsp:nvSpPr>
        <dsp:cNvPr id="0" name=""/>
        <dsp:cNvSpPr/>
      </dsp:nvSpPr>
      <dsp:spPr>
        <a:xfrm rot="10800000">
          <a:off x="0" y="2006600"/>
          <a:ext cx="5257800" cy="20066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Interoperability</a:t>
          </a:r>
          <a:endParaRPr lang="en-US" sz="2000" b="1" kern="1200" dirty="0"/>
        </a:p>
        <a:p>
          <a:pPr lvl="0" algn="ctr" defTabSz="889000">
            <a:lnSpc>
              <a:spcPct val="90000"/>
            </a:lnSpc>
            <a:spcBef>
              <a:spcPct val="0"/>
            </a:spcBef>
            <a:spcAft>
              <a:spcPct val="35000"/>
            </a:spcAft>
          </a:pPr>
          <a:r>
            <a:rPr lang="en-US" sz="2000" b="0" kern="1200" dirty="0"/>
            <a:t>Compatible formats and interfaces for data exchange (international standard protocols and codes)</a:t>
          </a:r>
        </a:p>
      </dsp:txBody>
      <dsp:txXfrm rot="10800000">
        <a:off x="0" y="2508249"/>
        <a:ext cx="5257800" cy="1504950"/>
      </dsp:txXfrm>
    </dsp:sp>
    <dsp:sp modelId="{FADB5A51-8DD5-4CA8-8A18-B2A0A113DAA5}">
      <dsp:nvSpPr>
        <dsp:cNvPr id="0" name=""/>
        <dsp:cNvSpPr/>
      </dsp:nvSpPr>
      <dsp:spPr>
        <a:xfrm rot="5400000">
          <a:off x="6883400" y="380999"/>
          <a:ext cx="2006600"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Customizable architecture</a:t>
          </a:r>
          <a:endParaRPr lang="en-US" sz="2000" b="1" kern="1200" dirty="0"/>
        </a:p>
        <a:p>
          <a:pPr lvl="0" algn="ctr" defTabSz="889000">
            <a:lnSpc>
              <a:spcPct val="90000"/>
            </a:lnSpc>
            <a:spcBef>
              <a:spcPct val="0"/>
            </a:spcBef>
            <a:spcAft>
              <a:spcPct val="35000"/>
            </a:spcAft>
          </a:pPr>
          <a:r>
            <a:rPr lang="en-US" sz="2000" b="0" kern="1200" dirty="0"/>
            <a:t>Customizable to different scheme types, </a:t>
          </a:r>
          <a:r>
            <a:rPr lang="en-US" sz="2000" b="0" kern="1200" dirty="0" smtClean="0"/>
            <a:t>organizations </a:t>
          </a:r>
          <a:r>
            <a:rPr lang="en-US" sz="2000" b="0" kern="1200" dirty="0"/>
            <a:t>and </a:t>
          </a:r>
          <a:r>
            <a:rPr lang="en-US" sz="2000" b="0" kern="1200" dirty="0" smtClean="0"/>
            <a:t>countries</a:t>
          </a:r>
          <a:r>
            <a:rPr lang="en-US" sz="2000" b="1" kern="1200" dirty="0" smtClean="0"/>
            <a:t> </a:t>
          </a:r>
          <a:endParaRPr lang="en-US" sz="2000" b="1" kern="1200" dirty="0"/>
        </a:p>
      </dsp:txBody>
      <dsp:txXfrm rot="-5400000">
        <a:off x="5257800" y="2508249"/>
        <a:ext cx="5257800" cy="1504950"/>
      </dsp:txXfrm>
    </dsp:sp>
    <dsp:sp modelId="{72AEE775-C5B9-41D7-ABF5-52C0F8320DAA}">
      <dsp:nvSpPr>
        <dsp:cNvPr id="0" name=""/>
        <dsp:cNvSpPr/>
      </dsp:nvSpPr>
      <dsp:spPr>
        <a:xfrm>
          <a:off x="3603170" y="1392239"/>
          <a:ext cx="3309259" cy="122872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Management Information  System for social </a:t>
          </a:r>
          <a:r>
            <a:rPr lang="en-US" sz="2000" b="1" kern="1200" dirty="0" smtClean="0"/>
            <a:t>health </a:t>
          </a:r>
          <a:r>
            <a:rPr lang="en-US" sz="2000" b="1" kern="1200" dirty="0"/>
            <a:t>protection schemes</a:t>
          </a:r>
        </a:p>
      </dsp:txBody>
      <dsp:txXfrm>
        <a:off x="3663151" y="1452220"/>
        <a:ext cx="3189297" cy="11087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8/15/2019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‹Nr.›</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‹Nr.›</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318691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Foliennummernplatzhalter 3"/>
          <p:cNvSpPr>
            <a:spLocks noGrp="1"/>
          </p:cNvSpPr>
          <p:nvPr>
            <p:ph type="sldNum" sz="quarter" idx="10"/>
          </p:nvPr>
        </p:nvSpPr>
        <p:spPr/>
        <p:txBody>
          <a:bodyPr/>
          <a:lstStyle/>
          <a:p>
            <a:fld id="{907DFC79-30DA-484F-85C8-36E3971802A1}" type="slidenum">
              <a:rPr lang="en-US" smtClean="0"/>
              <a:t>22</a:t>
            </a:fld>
            <a:endParaRPr lang="en-US"/>
          </a:p>
        </p:txBody>
      </p:sp>
    </p:spTree>
    <p:extLst>
      <p:ext uri="{BB962C8B-B14F-4D97-AF65-F5344CB8AC3E}">
        <p14:creationId xmlns:p14="http://schemas.microsoft.com/office/powerpoint/2010/main" val="134833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147304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24</a:t>
            </a:fld>
            <a:endParaRPr lang="en-US"/>
          </a:p>
        </p:txBody>
      </p:sp>
    </p:spTree>
    <p:extLst>
      <p:ext uri="{BB962C8B-B14F-4D97-AF65-F5344CB8AC3E}">
        <p14:creationId xmlns:p14="http://schemas.microsoft.com/office/powerpoint/2010/main" val="284379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25</a:t>
            </a:fld>
            <a:endParaRPr lang="en-US"/>
          </a:p>
        </p:txBody>
      </p:sp>
    </p:spTree>
    <p:extLst>
      <p:ext uri="{BB962C8B-B14F-4D97-AF65-F5344CB8AC3E}">
        <p14:creationId xmlns:p14="http://schemas.microsoft.com/office/powerpoint/2010/main" val="17650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34</a:t>
            </a:fld>
            <a:endParaRPr lang="en-US"/>
          </a:p>
        </p:txBody>
      </p:sp>
    </p:spTree>
    <p:extLst>
      <p:ext uri="{BB962C8B-B14F-4D97-AF65-F5344CB8AC3E}">
        <p14:creationId xmlns:p14="http://schemas.microsoft.com/office/powerpoint/2010/main" val="172430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35</a:t>
            </a:fld>
            <a:endParaRPr lang="en-US"/>
          </a:p>
        </p:txBody>
      </p:sp>
    </p:spTree>
    <p:extLst>
      <p:ext uri="{BB962C8B-B14F-4D97-AF65-F5344CB8AC3E}">
        <p14:creationId xmlns:p14="http://schemas.microsoft.com/office/powerpoint/2010/main" val="3816845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36</a:t>
            </a:fld>
            <a:endParaRPr lang="en-US"/>
          </a:p>
        </p:txBody>
      </p:sp>
    </p:spTree>
    <p:extLst>
      <p:ext uri="{BB962C8B-B14F-4D97-AF65-F5344CB8AC3E}">
        <p14:creationId xmlns:p14="http://schemas.microsoft.com/office/powerpoint/2010/main" val="9049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0A4F3A-9F95-4170-9AB8-FF0EDAAD7890}" type="slidenum">
              <a:rPr lang="en-US" smtClean="0"/>
              <a:t>12</a:t>
            </a:fld>
            <a:endParaRPr lang="en-US"/>
          </a:p>
        </p:txBody>
      </p:sp>
    </p:spTree>
    <p:extLst>
      <p:ext uri="{BB962C8B-B14F-4D97-AF65-F5344CB8AC3E}">
        <p14:creationId xmlns:p14="http://schemas.microsoft.com/office/powerpoint/2010/main" val="179923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298ABF-1AB6-DE49-A9A6-7EBB17D8BE60}" type="slidenum">
              <a:rPr lang="de-DE" smtClean="0"/>
              <a:t>13</a:t>
            </a:fld>
            <a:endParaRPr lang="de-DE"/>
          </a:p>
        </p:txBody>
      </p:sp>
    </p:spTree>
    <p:extLst>
      <p:ext uri="{BB962C8B-B14F-4D97-AF65-F5344CB8AC3E}">
        <p14:creationId xmlns:p14="http://schemas.microsoft.com/office/powerpoint/2010/main" val="32847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Discourse</a:t>
            </a:r>
            <a:r>
              <a:rPr lang="de-DE" dirty="0" smtClean="0"/>
              <a:t> – DIAL</a:t>
            </a:r>
            <a:r>
              <a:rPr lang="de-DE" baseline="0" dirty="0" smtClean="0"/>
              <a:t> </a:t>
            </a:r>
            <a:r>
              <a:rPr lang="de-DE" baseline="0" dirty="0" err="1" smtClean="0"/>
              <a:t>free</a:t>
            </a:r>
            <a:r>
              <a:rPr lang="de-DE" baseline="0" dirty="0" smtClean="0"/>
              <a:t> </a:t>
            </a:r>
            <a:r>
              <a:rPr lang="de-DE" baseline="0" smtClean="0"/>
              <a:t>account</a:t>
            </a:r>
            <a:endParaRPr lang="de-DE"/>
          </a:p>
        </p:txBody>
      </p:sp>
      <p:sp>
        <p:nvSpPr>
          <p:cNvPr id="4" name="Foliennummernplatzhalter 3"/>
          <p:cNvSpPr>
            <a:spLocks noGrp="1"/>
          </p:cNvSpPr>
          <p:nvPr>
            <p:ph type="sldNum" sz="quarter" idx="10"/>
          </p:nvPr>
        </p:nvSpPr>
        <p:spPr/>
        <p:txBody>
          <a:bodyPr/>
          <a:lstStyle/>
          <a:p>
            <a:fld id="{710A4F3A-9F95-4170-9AB8-FF0EDAAD7890}" type="slidenum">
              <a:rPr lang="en-US" smtClean="0"/>
              <a:t>15</a:t>
            </a:fld>
            <a:endParaRPr lang="en-US"/>
          </a:p>
        </p:txBody>
      </p:sp>
    </p:spTree>
    <p:extLst>
      <p:ext uri="{BB962C8B-B14F-4D97-AF65-F5344CB8AC3E}">
        <p14:creationId xmlns:p14="http://schemas.microsoft.com/office/powerpoint/2010/main" val="231241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17</a:t>
            </a:fld>
            <a:endParaRPr lang="en-US"/>
          </a:p>
        </p:txBody>
      </p:sp>
    </p:spTree>
    <p:extLst>
      <p:ext uri="{BB962C8B-B14F-4D97-AF65-F5344CB8AC3E}">
        <p14:creationId xmlns:p14="http://schemas.microsoft.com/office/powerpoint/2010/main" val="372878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smtClean="0"/>
              <a:t>There</a:t>
            </a:r>
            <a:r>
              <a:rPr lang="en-GB" baseline="0" dirty="0" smtClean="0"/>
              <a:t> are key requirements for an insurance scheme to be established.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Explain all activities in list</a:t>
            </a:r>
          </a:p>
          <a:p>
            <a:pPr marL="171450" indent="-171450">
              <a:buFont typeface="Arial" panose="020B0604020202020204" pitchFamily="34" charset="0"/>
              <a:buChar char="•"/>
            </a:pPr>
            <a:r>
              <a:rPr lang="en-GB" baseline="0" dirty="0" smtClean="0"/>
              <a:t>The above points are some key pre requisites from the perspective of implementing the software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 some contexts (like Nepal) as a pre requisite, appropriate law had to be passed to establish the body that would implement the insurance program and hence there can be other additional aspects as pre requisites</a:t>
            </a:r>
          </a:p>
          <a:p>
            <a:pPr marL="171450" indent="-171450">
              <a:buFont typeface="Arial" panose="020B0604020202020204" pitchFamily="34" charset="0"/>
              <a:buChar char="•"/>
            </a:pPr>
            <a:r>
              <a:rPr lang="en-GB" dirty="0" smtClean="0"/>
              <a:t>Knowing how the scheme</a:t>
            </a:r>
            <a:r>
              <a:rPr lang="en-GB" baseline="0" dirty="0" smtClean="0"/>
              <a:t> functions (procedures), who are the key actors (structure), what benefits are offered and how providers will be managed give a blue print of what the software needs to do</a:t>
            </a:r>
          </a:p>
          <a:p>
            <a:pPr marL="171450" indent="-171450">
              <a:buFont typeface="Arial" panose="020B0604020202020204" pitchFamily="34" charset="0"/>
              <a:buChar char="•"/>
            </a:pPr>
            <a:r>
              <a:rPr lang="en-GB" baseline="0" dirty="0" smtClean="0"/>
              <a:t>The process involved in this stage needs to be consultative in nature and involve relevant actors from the insurance body, relevant ministries (Health, Finance) and other key stakeholders involved and directly related to the insurance implementation.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Assessment and planning for the introduction of the software ideally should be done</a:t>
            </a:r>
            <a:r>
              <a:rPr lang="en-GB" baseline="0" dirty="0" smtClean="0"/>
              <a:t> towards the end of this step</a:t>
            </a:r>
            <a:r>
              <a:rPr lang="en-GB" dirty="0" smtClean="0"/>
              <a:t> (once design</a:t>
            </a:r>
            <a:r>
              <a:rPr lang="en-GB" baseline="0" dirty="0" smtClean="0"/>
              <a:t> aspects are clarified) otherwise the assessment remains incomplete and prone to gaps</a:t>
            </a:r>
            <a:endParaRPr lang="en-GB" dirty="0" smtClean="0"/>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18</a:t>
            </a:fld>
            <a:endParaRPr lang="en-US"/>
          </a:p>
        </p:txBody>
      </p:sp>
    </p:spTree>
    <p:extLst>
      <p:ext uri="{BB962C8B-B14F-4D97-AF65-F5344CB8AC3E}">
        <p14:creationId xmlns:p14="http://schemas.microsoft.com/office/powerpoint/2010/main" val="289314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smtClean="0"/>
              <a:t>These are</a:t>
            </a:r>
            <a:r>
              <a:rPr lang="en-GB" baseline="0" dirty="0" smtClean="0"/>
              <a:t> some external dependencies in practical implementation of the system (hence also pre requisites for rolling out s/w)</a:t>
            </a:r>
          </a:p>
          <a:p>
            <a:pPr marL="171450" indent="-171450">
              <a:buFont typeface="Arial" panose="020B0604020202020204" pitchFamily="34" charset="0"/>
              <a:buChar char="•"/>
            </a:pPr>
            <a:r>
              <a:rPr lang="en-GB" baseline="0" dirty="0" smtClean="0"/>
              <a:t>Explain all steps</a:t>
            </a:r>
          </a:p>
          <a:p>
            <a:pPr marL="171450" indent="-171450">
              <a:buFont typeface="Arial" panose="020B0604020202020204" pitchFamily="34" charset="0"/>
              <a:buChar char="•"/>
            </a:pPr>
            <a:r>
              <a:rPr lang="en-GB" dirty="0" smtClean="0"/>
              <a:t>Recruitment</a:t>
            </a:r>
            <a:r>
              <a:rPr lang="en-GB" baseline="0" dirty="0" smtClean="0"/>
              <a:t> of staff – technical team needs to be in place to support the system – key decision whether to do in house s/w development and/or maintenance  or outsource it?</a:t>
            </a:r>
          </a:p>
          <a:p>
            <a:pPr marL="171450" indent="-171450">
              <a:buFont typeface="Arial" panose="020B0604020202020204" pitchFamily="34" charset="0"/>
              <a:buChar char="•"/>
            </a:pPr>
            <a:r>
              <a:rPr lang="en-GB" baseline="0" dirty="0" smtClean="0"/>
              <a:t>Contracting of providers – establish modalities of engagement, scale of deployment and ensure supporting infrastructure is in place.</a:t>
            </a:r>
          </a:p>
          <a:p>
            <a:pPr marL="171450" indent="-171450">
              <a:buFont typeface="Arial" panose="020B0604020202020204" pitchFamily="34" charset="0"/>
              <a:buChar char="•"/>
            </a:pPr>
            <a:r>
              <a:rPr lang="en-GB" dirty="0" smtClean="0"/>
              <a:t>Contracting of telecommunication</a:t>
            </a:r>
            <a:r>
              <a:rPr lang="en-GB" baseline="0" dirty="0" smtClean="0"/>
              <a:t> provider – required especially for connectivity with mobile phone apps. Paper based implementations without mobile apps can be supported (</a:t>
            </a:r>
            <a:r>
              <a:rPr lang="en-GB" baseline="0" dirty="0" err="1" smtClean="0"/>
              <a:t>eg</a:t>
            </a:r>
            <a:r>
              <a:rPr lang="en-GB" baseline="0" dirty="0" smtClean="0"/>
              <a:t>. Cameroon currently) but not ideal &amp; arrangements should be found with </a:t>
            </a:r>
            <a:r>
              <a:rPr lang="en-GB" baseline="0" dirty="0" err="1" smtClean="0"/>
              <a:t>telecos</a:t>
            </a:r>
            <a:r>
              <a:rPr lang="en-GB" baseline="0" dirty="0" smtClean="0"/>
              <a:t>. Closed loop data connectivity packages ideal to allow separate tracking of </a:t>
            </a:r>
            <a:r>
              <a:rPr lang="en-GB" baseline="0" dirty="0" err="1" smtClean="0"/>
              <a:t>openIMIS</a:t>
            </a:r>
            <a:r>
              <a:rPr lang="en-GB" baseline="0" dirty="0" smtClean="0"/>
              <a:t> usage and payment modalities.</a:t>
            </a:r>
          </a:p>
          <a:p>
            <a:pPr marL="171450" indent="-171450">
              <a:buFont typeface="Arial" panose="020B0604020202020204" pitchFamily="34" charset="0"/>
              <a:buChar char="•"/>
            </a:pPr>
            <a:r>
              <a:rPr lang="en-GB" baseline="0" dirty="0" smtClean="0"/>
              <a:t>SMS gateway integration – SMS bundles, management of SMS sending and tracking (SMS gateway) is done by external gateways that can be locally chosen, interaction of </a:t>
            </a:r>
            <a:r>
              <a:rPr lang="en-GB" baseline="0" dirty="0" err="1" smtClean="0"/>
              <a:t>openIMIS</a:t>
            </a:r>
            <a:r>
              <a:rPr lang="en-GB" baseline="0" dirty="0" smtClean="0"/>
              <a:t> with external gateways is defined but link to chosen SMS gateway needs to be undertaken based on choice. Costs are not negligible and hence this module is optional for insurer – reminding users to renew, confirmation of enrolment, etc. </a:t>
            </a:r>
          </a:p>
          <a:p>
            <a:pPr marL="171450" indent="-171450">
              <a:buFont typeface="Arial" panose="020B0604020202020204" pitchFamily="34" charset="0"/>
              <a:buChar char="•"/>
            </a:pPr>
            <a:r>
              <a:rPr lang="en-GB" baseline="0" dirty="0" smtClean="0"/>
              <a:t>Contracting of mobile payment service/payment provider – this is also optional for the insurer, here as well interaction of </a:t>
            </a:r>
            <a:r>
              <a:rPr lang="en-GB" baseline="0" dirty="0" err="1" smtClean="0"/>
              <a:t>openIMIS</a:t>
            </a:r>
            <a:r>
              <a:rPr lang="en-GB" baseline="0" dirty="0" smtClean="0"/>
              <a:t> with payment channel is defined and needs to be customized based on chosen provider in country.</a:t>
            </a:r>
          </a:p>
          <a:p>
            <a:pPr marL="171450" indent="-171450">
              <a:buFont typeface="Arial" panose="020B0604020202020204" pitchFamily="34" charset="0"/>
              <a:buChar char="•"/>
            </a:pPr>
            <a:r>
              <a:rPr lang="en-GB" baseline="0" dirty="0" smtClean="0"/>
              <a:t>Once contracted procurement of all required materials is needed – a lot of time delays happen in these activities – once received management of these resources – registries for computers, phones, memory cards, sim cards with internet connections, forms &amp; laminations, etc.</a:t>
            </a:r>
          </a:p>
          <a:p>
            <a:pPr marL="171450" indent="-171450">
              <a:buFont typeface="Arial" panose="020B0604020202020204" pitchFamily="34" charset="0"/>
              <a:buChar char="•"/>
            </a:pPr>
            <a:r>
              <a:rPr lang="en-GB" baseline="0" dirty="0" smtClean="0"/>
              <a:t>Procurement of hosting environment – there are different configurations but ideal is to set up separate environments for development, testing, training, live and backing up. </a:t>
            </a:r>
            <a:endParaRPr lang="en-GB" dirty="0" smtClean="0"/>
          </a:p>
          <a:p>
            <a:pPr marL="171450" indent="-171450">
              <a:buFont typeface="Arial" panose="020B0604020202020204" pitchFamily="34" charset="0"/>
              <a:buChar char="•"/>
            </a:pPr>
            <a:endParaRPr lang="en-GB" dirty="0" smtClean="0"/>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19</a:t>
            </a:fld>
            <a:endParaRPr lang="en-US"/>
          </a:p>
        </p:txBody>
      </p:sp>
    </p:spTree>
    <p:extLst>
      <p:ext uri="{BB962C8B-B14F-4D97-AF65-F5344CB8AC3E}">
        <p14:creationId xmlns:p14="http://schemas.microsoft.com/office/powerpoint/2010/main" val="11391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20</a:t>
            </a:fld>
            <a:endParaRPr lang="en-US"/>
          </a:p>
        </p:txBody>
      </p:sp>
    </p:spTree>
    <p:extLst>
      <p:ext uri="{BB962C8B-B14F-4D97-AF65-F5344CB8AC3E}">
        <p14:creationId xmlns:p14="http://schemas.microsoft.com/office/powerpoint/2010/main" val="75492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21</a:t>
            </a:fld>
            <a:endParaRPr lang="en-US"/>
          </a:p>
        </p:txBody>
      </p:sp>
    </p:spTree>
    <p:extLst>
      <p:ext uri="{BB962C8B-B14F-4D97-AF65-F5344CB8AC3E}">
        <p14:creationId xmlns:p14="http://schemas.microsoft.com/office/powerpoint/2010/main" val="1352927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15/08/2019</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‹Nr.›</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15/08/2019</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‹Nr.›</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15/08/2019</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‹Nr.›</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15/08/2019</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‹Nr.›</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65BC6-95DA-3F48-BF65-C5E7CCCF94DD}"/>
              </a:ext>
            </a:extLst>
          </p:cNvPr>
          <p:cNvSpPr>
            <a:spLocks noGrp="1"/>
          </p:cNvSpPr>
          <p:nvPr>
            <p:ph type="title" hasCustomPrompt="1"/>
          </p:nvPr>
        </p:nvSpPr>
        <p:spPr/>
        <p:txBody>
          <a:bodyPr/>
          <a:lstStyle>
            <a:lvl1pPr>
              <a:defRPr/>
            </a:lvl1pPr>
          </a:lstStyle>
          <a:p>
            <a:r>
              <a:rPr lang="de-DE" dirty="0" smtClean="0"/>
              <a:t>Contents</a:t>
            </a:r>
            <a:endParaRPr lang="de-DE" dirty="0"/>
          </a:p>
        </p:txBody>
      </p:sp>
      <p:sp>
        <p:nvSpPr>
          <p:cNvPr id="3" name="Inhaltsplatzhalter 2">
            <a:extLst>
              <a:ext uri="{FF2B5EF4-FFF2-40B4-BE49-F238E27FC236}">
                <a16:creationId xmlns:a16="http://schemas.microsoft.com/office/drawing/2014/main" id="{C17216DD-2CF0-5247-A898-4D1031478F7A}"/>
              </a:ext>
            </a:extLst>
          </p:cNvPr>
          <p:cNvSpPr>
            <a:spLocks noGrp="1"/>
          </p:cNvSpPr>
          <p:nvPr>
            <p:ph idx="1"/>
          </p:nvPr>
        </p:nvSpPr>
        <p:spPr/>
        <p:txBody>
          <a:bodyPr/>
          <a:lstStyle>
            <a:lvl1pPr marL="342900" indent="-342900">
              <a:buFont typeface="Arial" panose="020B0604020202020204" pitchFamily="34" charset="0"/>
              <a:buChar char="•"/>
              <a:defRPr baseline="0"/>
            </a:lvl1pPr>
            <a:lvl2pPr marL="457200" marR="0"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lvl2pPr>
          </a:lstStyle>
          <a:p>
            <a:pPr lvl="1"/>
            <a:endParaRPr lang="en-US" dirty="0" smtClean="0"/>
          </a:p>
        </p:txBody>
      </p:sp>
      <p:sp>
        <p:nvSpPr>
          <p:cNvPr id="4" name="Datumsplatzhalter 3">
            <a:extLst>
              <a:ext uri="{FF2B5EF4-FFF2-40B4-BE49-F238E27FC236}">
                <a16:creationId xmlns:a16="http://schemas.microsoft.com/office/drawing/2014/main" id="{E4300BFD-D844-9842-A98E-FDBEDB7E7185}"/>
              </a:ext>
            </a:extLst>
          </p:cNvPr>
          <p:cNvSpPr>
            <a:spLocks noGrp="1"/>
          </p:cNvSpPr>
          <p:nvPr>
            <p:ph type="dt" sz="half" idx="10"/>
          </p:nvPr>
        </p:nvSpPr>
        <p:spPr/>
        <p:txBody>
          <a:bodyPr/>
          <a:lstStyle/>
          <a:p>
            <a:fld id="{37DA82F8-7E18-194C-BB26-7068D6A36273}" type="datetime1">
              <a:rPr lang="de-DE" smtClean="0"/>
              <a:t>15.08.2019</a:t>
            </a:fld>
            <a:endParaRPr lang="de-DE"/>
          </a:p>
        </p:txBody>
      </p:sp>
      <p:sp>
        <p:nvSpPr>
          <p:cNvPr id="5" name="Fußzeilenplatzhalter 4">
            <a:extLst>
              <a:ext uri="{FF2B5EF4-FFF2-40B4-BE49-F238E27FC236}">
                <a16:creationId xmlns:a16="http://schemas.microsoft.com/office/drawing/2014/main" id="{ED7E9B01-2145-DB4D-90C0-FE8CC55FD7E7}"/>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35C545E5-C7BF-D64D-87F1-7981E953905A}"/>
              </a:ext>
            </a:extLst>
          </p:cNvPr>
          <p:cNvSpPr>
            <a:spLocks noGrp="1"/>
          </p:cNvSpPr>
          <p:nvPr>
            <p:ph type="sldNum" sz="quarter" idx="4"/>
          </p:nvPr>
        </p:nvSpPr>
        <p:spPr>
          <a:xfrm>
            <a:off x="8610600" y="377398"/>
            <a:ext cx="2743200" cy="365125"/>
          </a:xfrm>
          <a:prstGeom prst="rect">
            <a:avLst/>
          </a:prstGeom>
        </p:spPr>
        <p:txBody>
          <a:bodyPr vert="horz" lIns="91440" tIns="45720" rIns="91440" bIns="45720" rtlCol="0" anchor="ctr"/>
          <a:lstStyle>
            <a:lvl1pPr algn="r">
              <a:defRPr sz="1100" b="0" i="1">
                <a:solidFill>
                  <a:schemeClr val="tx1">
                    <a:tint val="75000"/>
                  </a:schemeClr>
                </a:solidFill>
                <a:latin typeface="Poppins Light" pitchFamily="2" charset="77"/>
                <a:cs typeface="Poppins Light" pitchFamily="2" charset="77"/>
              </a:defRPr>
            </a:lvl1pPr>
          </a:lstStyle>
          <a:p>
            <a:fld id="{0A9FBBF1-2128-0D46-A903-D4383F5E4CF1}" type="slidenum">
              <a:rPr lang="de-DE" smtClean="0"/>
              <a:pPr/>
              <a:t>‹Nr.›</a:t>
            </a:fld>
            <a:endParaRPr lang="de-DE" dirty="0"/>
          </a:p>
        </p:txBody>
      </p:sp>
      <p:pic>
        <p:nvPicPr>
          <p:cNvPr id="10" name="Grafik 9">
            <a:extLst>
              <a:ext uri="{FF2B5EF4-FFF2-40B4-BE49-F238E27FC236}">
                <a16:creationId xmlns:a16="http://schemas.microsoft.com/office/drawing/2014/main" id="{7EF33ECA-2998-6E4B-AE2D-2D3C6B6F6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62" y="267500"/>
            <a:ext cx="1409700" cy="471456"/>
          </a:xfrm>
          <a:prstGeom prst="rect">
            <a:avLst/>
          </a:prstGeom>
        </p:spPr>
      </p:pic>
    </p:spTree>
    <p:extLst>
      <p:ext uri="{BB962C8B-B14F-4D97-AF65-F5344CB8AC3E}">
        <p14:creationId xmlns:p14="http://schemas.microsoft.com/office/powerpoint/2010/main" val="817651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15/08/2019</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‹Nr.›</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15/08/2019</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‹Nr.›</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15/08/2019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15/08/2019</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‹Nr.›</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15/08/2019</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‹Nr.›</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15/08/2019</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‹Nr.›</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15/08/2019</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‹Nr.›</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15/08/2019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15/08/2019</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‹Nr.›</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15/08/2019</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‹Nr.›</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emf"/><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tiff"/></Relationships>
</file>

<file path=ppt/slides/_rels/slide34.xml.rels><?xml version="1.0" encoding="UTF-8" standalone="yes"?>
<Relationships xmlns="http://schemas.openxmlformats.org/package/2006/relationships"><Relationship Id="rId8" Type="http://schemas.openxmlformats.org/officeDocument/2006/relationships/image" Target="../media/image37.tiff"/><Relationship Id="rId3" Type="http://schemas.openxmlformats.org/officeDocument/2006/relationships/image" Target="../media/image4.emf"/><Relationship Id="rId7" Type="http://schemas.openxmlformats.org/officeDocument/2006/relationships/image" Target="../media/image36.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tiff"/><Relationship Id="rId5" Type="http://schemas.openxmlformats.org/officeDocument/2006/relationships/image" Target="../media/image31.tiff"/><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8.tiff"/></Relationships>
</file>

<file path=ppt/slides/_rels/slide35.xml.rels><?xml version="1.0" encoding="UTF-8" standalone="yes"?>
<Relationships xmlns="http://schemas.openxmlformats.org/package/2006/relationships"><Relationship Id="rId8" Type="http://schemas.openxmlformats.org/officeDocument/2006/relationships/image" Target="../media/image37.tiff"/><Relationship Id="rId3" Type="http://schemas.openxmlformats.org/officeDocument/2006/relationships/image" Target="../media/image4.emf"/><Relationship Id="rId7" Type="http://schemas.openxmlformats.org/officeDocument/2006/relationships/image" Target="../media/image36.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tiff"/><Relationship Id="rId5" Type="http://schemas.openxmlformats.org/officeDocument/2006/relationships/image" Target="../media/image31.tiff"/><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8.tiff"/></Relationships>
</file>

<file path=ppt/slides/_rels/slide36.xml.rels><?xml version="1.0" encoding="UTF-8" standalone="yes"?>
<Relationships xmlns="http://schemas.openxmlformats.org/package/2006/relationships"><Relationship Id="rId8" Type="http://schemas.openxmlformats.org/officeDocument/2006/relationships/hyperlink" Target="https://github.com/openimis" TargetMode="External"/><Relationship Id="rId3" Type="http://schemas.openxmlformats.org/officeDocument/2006/relationships/image" Target="../media/image4.emf"/><Relationship Id="rId7" Type="http://schemas.openxmlformats.org/officeDocument/2006/relationships/hyperlink" Target="https://openimis.atlassian.net/wiki/spaces/OP/overview" TargetMode="External"/><Relationship Id="rId12"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openimis.org/" TargetMode="External"/><Relationship Id="rId11" Type="http://schemas.openxmlformats.org/officeDocument/2006/relationships/hyperlink" Target="mailto:contact@openimis.org" TargetMode="External"/><Relationship Id="rId5" Type="http://schemas.openxmlformats.org/officeDocument/2006/relationships/hyperlink" Target="http://www.openimis.org/" TargetMode="External"/><Relationship Id="rId10" Type="http://schemas.openxmlformats.org/officeDocument/2006/relationships/hyperlink" Target="https://openimis.atlassian.net/servicedesk/customer/portal/1" TargetMode="External"/><Relationship Id="rId4" Type="http://schemas.openxmlformats.org/officeDocument/2006/relationships/image" Target="../media/image11.png"/><Relationship Id="rId9" Type="http://schemas.openxmlformats.org/officeDocument/2006/relationships/hyperlink" Target="https://demo.openimis.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emf"/><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0" y="2788146"/>
            <a:ext cx="12192000" cy="229529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sp>
        <p:nvSpPr>
          <p:cNvPr id="19" name="Textfeld 18"/>
          <p:cNvSpPr txBox="1"/>
          <p:nvPr/>
        </p:nvSpPr>
        <p:spPr>
          <a:xfrm>
            <a:off x="479425" y="2893102"/>
            <a:ext cx="11234738" cy="646331"/>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A global good for Universal Health Coverage (UHC) </a:t>
            </a:r>
          </a:p>
        </p:txBody>
      </p:sp>
      <p:pic>
        <p:nvPicPr>
          <p:cNvPr id="20" name="Bild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8131" y="3964272"/>
            <a:ext cx="890041" cy="890041"/>
          </a:xfrm>
          <a:prstGeom prst="rect">
            <a:avLst/>
          </a:prstGeom>
        </p:spPr>
      </p:pic>
      <p:pic>
        <p:nvPicPr>
          <p:cNvPr id="21" name="Bild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21413" y="3964272"/>
            <a:ext cx="890041" cy="890041"/>
          </a:xfrm>
          <a:prstGeom prst="rect">
            <a:avLst/>
          </a:prstGeom>
        </p:spPr>
      </p:pic>
      <p:pic>
        <p:nvPicPr>
          <p:cNvPr id="22" name="Bild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57403" y="3964272"/>
            <a:ext cx="890041" cy="890041"/>
          </a:xfrm>
          <a:prstGeom prst="rect">
            <a:avLst/>
          </a:prstGeom>
        </p:spPr>
      </p:pic>
      <p:pic>
        <p:nvPicPr>
          <p:cNvPr id="23" name="Bild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315199" y="3964272"/>
            <a:ext cx="890041" cy="890041"/>
          </a:xfrm>
          <a:prstGeom prst="rect">
            <a:avLst/>
          </a:prstGeom>
        </p:spPr>
      </p:pic>
      <p:pic>
        <p:nvPicPr>
          <p:cNvPr id="24" name="Bild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80547" y="3964272"/>
            <a:ext cx="890041" cy="890041"/>
          </a:xfrm>
          <a:prstGeom prst="rect">
            <a:avLst/>
          </a:prstGeom>
        </p:spPr>
      </p:pic>
      <p:pic>
        <p:nvPicPr>
          <p:cNvPr id="25" name="Bild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409481" y="3964272"/>
            <a:ext cx="890041" cy="890041"/>
          </a:xfrm>
          <a:prstGeom prst="rect">
            <a:avLst/>
          </a:prstGeom>
        </p:spPr>
      </p:pic>
      <p:sp>
        <p:nvSpPr>
          <p:cNvPr id="2" name="Textfeld 1"/>
          <p:cNvSpPr txBox="1"/>
          <p:nvPr/>
        </p:nvSpPr>
        <p:spPr>
          <a:xfrm>
            <a:off x="9892115" y="468484"/>
            <a:ext cx="1814249"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15873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10</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515144" y="254378"/>
            <a:ext cx="11234738" cy="923330"/>
          </a:xfrm>
          <a:prstGeom prst="rect">
            <a:avLst/>
          </a:prstGeom>
          <a:noFill/>
        </p:spPr>
        <p:txBody>
          <a:bodyPr wrap="square" rtlCol="0">
            <a:spAutoFit/>
          </a:bodyPr>
          <a:lstStyle/>
          <a:p>
            <a:pPr algn="ctr"/>
            <a:r>
              <a:rPr lang="en-GB" sz="3600" dirty="0">
                <a:solidFill>
                  <a:schemeClr val="bg1"/>
                </a:solidFill>
                <a:latin typeface="Calibri Light" panose="020F0302020204030204" pitchFamily="34" charset="0"/>
                <a:ea typeface="Calibri Light" charset="0"/>
                <a:cs typeface="Calibri Light" panose="020F0302020204030204" pitchFamily="34" charset="0"/>
              </a:rPr>
              <a:t>Health System Challenges</a:t>
            </a:r>
          </a:p>
          <a:p>
            <a:pPr algn="ctr"/>
            <a:r>
              <a:rPr lang="en-GB" dirty="0">
                <a:solidFill>
                  <a:schemeClr val="bg1"/>
                </a:solidFill>
                <a:latin typeface="Calibri Light" panose="020F0302020204030204" pitchFamily="34" charset="0"/>
                <a:ea typeface="Calibri" charset="0"/>
                <a:cs typeface="Calibri Light" panose="020F0302020204030204" pitchFamily="34" charset="0"/>
              </a:rPr>
              <a:t>WHO Digital Health Classification Atlas</a:t>
            </a:r>
          </a:p>
        </p:txBody>
      </p:sp>
      <p:cxnSp>
        <p:nvCxnSpPr>
          <p:cNvPr id="20" name="Straight Connector 18"/>
          <p:cNvCxnSpPr/>
          <p:nvPr/>
        </p:nvCxnSpPr>
        <p:spPr>
          <a:xfrm flipV="1">
            <a:off x="4159006" y="3254188"/>
            <a:ext cx="1497977" cy="1565673"/>
          </a:xfrm>
          <a:prstGeom prst="line">
            <a:avLst/>
          </a:prstGeom>
          <a:ln w="25400">
            <a:solidFill>
              <a:srgbClr val="059BD9"/>
            </a:solidFill>
          </a:ln>
        </p:spPr>
        <p:style>
          <a:lnRef idx="1">
            <a:schemeClr val="accent1"/>
          </a:lnRef>
          <a:fillRef idx="0">
            <a:schemeClr val="accent1"/>
          </a:fillRef>
          <a:effectRef idx="0">
            <a:schemeClr val="accent1"/>
          </a:effectRef>
          <a:fontRef idx="minor">
            <a:schemeClr val="tx1"/>
          </a:fontRef>
        </p:style>
      </p:cxnSp>
      <p:cxnSp>
        <p:nvCxnSpPr>
          <p:cNvPr id="26" name="Straight Connector 20"/>
          <p:cNvCxnSpPr/>
          <p:nvPr/>
        </p:nvCxnSpPr>
        <p:spPr>
          <a:xfrm flipV="1">
            <a:off x="4159006" y="5018647"/>
            <a:ext cx="1497977" cy="227696"/>
          </a:xfrm>
          <a:prstGeom prst="line">
            <a:avLst/>
          </a:prstGeom>
          <a:ln w="25400">
            <a:solidFill>
              <a:srgbClr val="059BD9"/>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5"/>
          <p:cNvCxnSpPr>
            <a:stCxn id="30" idx="2"/>
            <a:endCxn id="31" idx="0"/>
          </p:cNvCxnSpPr>
          <p:nvPr/>
        </p:nvCxnSpPr>
        <p:spPr>
          <a:xfrm>
            <a:off x="2509809" y="3026915"/>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6"/>
          <p:cNvCxnSpPr>
            <a:stCxn id="31" idx="2"/>
            <a:endCxn id="32" idx="0"/>
          </p:cNvCxnSpPr>
          <p:nvPr/>
        </p:nvCxnSpPr>
        <p:spPr>
          <a:xfrm>
            <a:off x="2509809" y="4136629"/>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0" name="Rounded Rectangle 27"/>
          <p:cNvSpPr/>
          <p:nvPr/>
        </p:nvSpPr>
        <p:spPr>
          <a:xfrm>
            <a:off x="860612" y="2600433"/>
            <a:ext cx="3298394" cy="426482"/>
          </a:xfrm>
          <a:prstGeom prst="roundRect">
            <a:avLst>
              <a:gd name="adj" fmla="val 23249"/>
            </a:avLst>
          </a:prstGeom>
          <a:solidFill>
            <a:schemeClr val="bg1"/>
          </a:solidFill>
          <a:ln w="25400">
            <a:solidFill>
              <a:srgbClr val="FF7A4C"/>
            </a:solidFill>
          </a:ln>
        </p:spPr>
        <p:txBody>
          <a:bodyPr wrap="square" rtlCol="0" anchor="ctr" anchorCtr="1">
            <a:spAutoFit/>
          </a:bodyPr>
          <a:lstStyle/>
          <a:p>
            <a:pPr algn="ctr"/>
            <a:r>
              <a:rPr lang="en-GB" dirty="0">
                <a:solidFill>
                  <a:srgbClr val="FF7A4C"/>
                </a:solidFill>
                <a:latin typeface="Calibri" panose="020F0502020204030204" pitchFamily="34" charset="0"/>
                <a:cs typeface="Calibri" panose="020F0502020204030204" pitchFamily="34" charset="0"/>
              </a:rPr>
              <a:t>Health System Challenges</a:t>
            </a:r>
          </a:p>
        </p:txBody>
      </p:sp>
      <p:sp>
        <p:nvSpPr>
          <p:cNvPr id="31" name="Rounded Rectangle 28"/>
          <p:cNvSpPr/>
          <p:nvPr/>
        </p:nvSpPr>
        <p:spPr>
          <a:xfrm>
            <a:off x="860612" y="3710147"/>
            <a:ext cx="3298394" cy="426482"/>
          </a:xfrm>
          <a:prstGeom prst="roundRect">
            <a:avLst>
              <a:gd name="adj" fmla="val 23249"/>
            </a:avLst>
          </a:prstGeom>
          <a:solidFill>
            <a:schemeClr val="bg1"/>
          </a:solidFill>
          <a:ln w="25400">
            <a:solidFill>
              <a:srgbClr val="41C3AC"/>
            </a:solidFill>
          </a:ln>
        </p:spPr>
        <p:txBody>
          <a:bodyPr wrap="square" rtlCol="0">
            <a:spAutoFit/>
          </a:bodyPr>
          <a:lstStyle/>
          <a:p>
            <a:pPr algn="ctr"/>
            <a:r>
              <a:rPr lang="en-GB" dirty="0">
                <a:solidFill>
                  <a:srgbClr val="41C3AC"/>
                </a:solidFill>
                <a:latin typeface="Calibri" panose="020F0502020204030204" pitchFamily="34" charset="0"/>
                <a:cs typeface="Calibri" panose="020F0502020204030204" pitchFamily="34" charset="0"/>
              </a:rPr>
              <a:t>Digital Health Interventions</a:t>
            </a:r>
          </a:p>
        </p:txBody>
      </p:sp>
      <p:sp>
        <p:nvSpPr>
          <p:cNvPr id="32" name="Rounded Rectangle 29"/>
          <p:cNvSpPr/>
          <p:nvPr/>
        </p:nvSpPr>
        <p:spPr>
          <a:xfrm>
            <a:off x="860612" y="4819861"/>
            <a:ext cx="3298394" cy="426482"/>
          </a:xfrm>
          <a:prstGeom prst="roundRect">
            <a:avLst>
              <a:gd name="adj" fmla="val 23249"/>
            </a:avLst>
          </a:prstGeom>
          <a:solidFill>
            <a:srgbClr val="059BD9"/>
          </a:solidFill>
          <a:ln w="25400">
            <a:solidFill>
              <a:srgbClr val="059BD9"/>
            </a:solidFill>
          </a:ln>
        </p:spPr>
        <p:txBody>
          <a:bodyPr wrap="square" rtlCol="0" anchor="ctr" anchorCtr="1">
            <a:spAutoFit/>
          </a:bodyPr>
          <a:lstStyle/>
          <a:p>
            <a:pPr algn="ctr"/>
            <a:r>
              <a:rPr lang="en-GB" dirty="0">
                <a:solidFill>
                  <a:schemeClr val="bg1"/>
                </a:solidFill>
                <a:latin typeface="Calibri" panose="020F0502020204030204" pitchFamily="34" charset="0"/>
                <a:cs typeface="Calibri" panose="020F0502020204030204" pitchFamily="34" charset="0"/>
              </a:rPr>
              <a:t>ICT System Categories</a:t>
            </a:r>
          </a:p>
        </p:txBody>
      </p:sp>
      <p:graphicFrame>
        <p:nvGraphicFramePr>
          <p:cNvPr id="33" name="Table 10"/>
          <p:cNvGraphicFramePr>
            <a:graphicFrameLocks noGrp="1"/>
          </p:cNvGraphicFramePr>
          <p:nvPr>
            <p:extLst>
              <p:ext uri="{D42A27DB-BD31-4B8C-83A1-F6EECF244321}">
                <p14:modId xmlns:p14="http://schemas.microsoft.com/office/powerpoint/2010/main" val="3670851690"/>
              </p:ext>
            </p:extLst>
          </p:nvPr>
        </p:nvGraphicFramePr>
        <p:xfrm>
          <a:off x="5656983" y="2901902"/>
          <a:ext cx="6049381" cy="2186849"/>
        </p:xfrm>
        <a:graphic>
          <a:graphicData uri="http://schemas.openxmlformats.org/drawingml/2006/table">
            <a:tbl>
              <a:tblPr firstRow="1" bandRow="1"/>
              <a:tblGrid>
                <a:gridCol w="605109">
                  <a:extLst>
                    <a:ext uri="{9D8B030D-6E8A-4147-A177-3AD203B41FA5}">
                      <a16:colId xmlns:a16="http://schemas.microsoft.com/office/drawing/2014/main" val="20000"/>
                    </a:ext>
                  </a:extLst>
                </a:gridCol>
                <a:gridCol w="5444272">
                  <a:extLst>
                    <a:ext uri="{9D8B030D-6E8A-4147-A177-3AD203B41FA5}">
                      <a16:colId xmlns:a16="http://schemas.microsoft.com/office/drawing/2014/main" val="20001"/>
                    </a:ext>
                  </a:extLst>
                </a:gridCol>
              </a:tblGrid>
              <a:tr h="363070">
                <a:tc gridSpan="2">
                  <a: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4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Core Role</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dirty="0">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9BD9"/>
                    </a:solidFill>
                  </a:tcPr>
                </a:tc>
                <a:extLst>
                  <a:ext uri="{0D108BD9-81ED-4DB2-BD59-A6C34878D82A}">
                    <a16:rowId xmlns:a16="http://schemas.microsoft.com/office/drawing/2014/main" val="10000"/>
                  </a:ext>
                </a:extLst>
              </a:tr>
              <a:tr h="0">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Health finance and insurance information system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1"/>
                  </a:ext>
                </a:extLst>
              </a:tr>
              <a:tr h="351595">
                <a:tc gridSpan="2">
                  <a:txBody>
                    <a:bodyPr/>
                    <a:lstStyle/>
                    <a:p>
                      <a:pPr marL="0" algn="just" defTabSz="914400" rtl="0" eaLnBrk="1" latinLnBrk="0" hangingPunct="1">
                        <a:lnSpc>
                          <a:spcPct val="115000"/>
                        </a:lnSpc>
                        <a:spcAft>
                          <a:spcPts val="600"/>
                        </a:spcAft>
                      </a:pPr>
                      <a:r>
                        <a:rPr lang="en-GB" sz="1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Secondary Roles</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just" defTabSz="914400" rtl="0" eaLnBrk="1" latinLnBrk="0" hangingPunct="1">
                        <a:lnSpc>
                          <a:spcPct val="115000"/>
                        </a:lnSpc>
                        <a:spcAft>
                          <a:spcPts val="600"/>
                        </a:spcAft>
                      </a:pPr>
                      <a:endParaRPr lang="en-GB" sz="1600" b="1" kern="1200" dirty="0">
                        <a:solidFill>
                          <a:srgbClr val="FFFFFF"/>
                        </a:solidFill>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9BD9"/>
                    </a:solidFill>
                  </a:tcPr>
                </a:tc>
                <a:extLst>
                  <a:ext uri="{0D108BD9-81ED-4DB2-BD59-A6C34878D82A}">
                    <a16:rowId xmlns:a16="http://schemas.microsoft.com/office/drawing/2014/main" val="10002"/>
                  </a:ext>
                </a:extLst>
              </a:tr>
              <a:tr h="0">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E</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Clinical terminology and classifications</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3"/>
                  </a:ext>
                </a:extLst>
              </a:tr>
              <a:tr h="0">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G</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Data interchange interoperability and accessibility</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4"/>
                  </a:ext>
                </a:extLst>
              </a:tr>
              <a:tr h="0">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P</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Identification registries and directories</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5"/>
                  </a:ext>
                </a:extLst>
              </a:tr>
              <a:tr h="0">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V</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Public health and disease surveillance system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6"/>
                  </a:ext>
                </a:extLst>
              </a:tr>
              <a:tr h="0">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D</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Client communication system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423329738"/>
                  </a:ext>
                </a:extLst>
              </a:tr>
            </a:tbl>
          </a:graphicData>
        </a:graphic>
      </p:graphicFrame>
    </p:spTree>
    <p:extLst>
      <p:ext uri="{BB962C8B-B14F-4D97-AF65-F5344CB8AC3E}">
        <p14:creationId xmlns:p14="http://schemas.microsoft.com/office/powerpoint/2010/main" val="210233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733531"/>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718381" y="2549225"/>
            <a:ext cx="11234738" cy="1754326"/>
          </a:xfrm>
          <a:prstGeom prst="rect">
            <a:avLst/>
          </a:prstGeom>
          <a:noFill/>
        </p:spPr>
        <p:txBody>
          <a:bodyPr wrap="square" rtlCol="0">
            <a:spAutoFit/>
          </a:bodyPr>
          <a:lstStyle/>
          <a:p>
            <a:pPr algn="ctr"/>
            <a:endParaRPr lang="en-GB" sz="3600" dirty="0">
              <a:solidFill>
                <a:schemeClr val="bg1"/>
              </a:solidFill>
              <a:latin typeface="Calibri Light" charset="0"/>
              <a:ea typeface="Calibri Light" charset="0"/>
              <a:cs typeface="Calibri Light" charset="0"/>
            </a:endParaRPr>
          </a:p>
          <a:p>
            <a:pPr algn="ctr"/>
            <a:r>
              <a:rPr lang="en-US" sz="3600" dirty="0" smtClean="0">
                <a:solidFill>
                  <a:schemeClr val="bg1"/>
                </a:solidFill>
                <a:latin typeface="Calibri Light" charset="0"/>
                <a:ea typeface="Calibri Light" charset="0"/>
                <a:cs typeface="Calibri Light" charset="0"/>
              </a:rPr>
              <a:t>Brief overview of openIMIS</a:t>
            </a:r>
            <a:endParaRPr lang="en-US" sz="3600" dirty="0">
              <a:solidFill>
                <a:schemeClr val="bg1"/>
              </a:solidFill>
              <a:latin typeface="Calibri Light" charset="0"/>
              <a:ea typeface="Calibri Light" charset="0"/>
              <a:cs typeface="Calibri Light" charset="0"/>
            </a:endParaRP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97457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4" y="1002601"/>
            <a:ext cx="10486219" cy="940411"/>
          </a:xfrm>
        </p:spPr>
        <p:txBody>
          <a:bodyPr vert="horz" lIns="91440" tIns="45720" rIns="91440" bIns="45720" rtlCol="0" anchor="ctr">
            <a:noAutofit/>
          </a:bodyPr>
          <a:lstStyle/>
          <a:p>
            <a:pPr defTabSz="457200"/>
            <a:r>
              <a:rPr lang="de-CH" sz="3600" dirty="0" smtClean="0">
                <a:solidFill>
                  <a:srgbClr val="33818F"/>
                </a:solidFill>
                <a:latin typeface="Poppins"/>
                <a:ea typeface="Calibri" charset="0"/>
                <a:cs typeface="Calibri" charset="0"/>
              </a:rPr>
              <a:t>A global </a:t>
            </a:r>
            <a:r>
              <a:rPr lang="de-CH" sz="3600" dirty="0" err="1" smtClean="0">
                <a:solidFill>
                  <a:srgbClr val="33818F"/>
                </a:solidFill>
                <a:latin typeface="Poppins"/>
                <a:ea typeface="Calibri" charset="0"/>
                <a:cs typeface="Calibri" charset="0"/>
              </a:rPr>
              <a:t>perspective</a:t>
            </a:r>
            <a:r>
              <a:rPr lang="de-CH" sz="3600" dirty="0" smtClean="0">
                <a:solidFill>
                  <a:srgbClr val="33818F"/>
                </a:solidFill>
                <a:latin typeface="Poppins"/>
                <a:ea typeface="Calibri" charset="0"/>
                <a:cs typeface="Calibri" charset="0"/>
              </a:rPr>
              <a:t> - </a:t>
            </a:r>
            <a:r>
              <a:rPr lang="de-CH" sz="3600" dirty="0" err="1" smtClean="0">
                <a:solidFill>
                  <a:srgbClr val="33818F"/>
                </a:solidFill>
                <a:latin typeface="Poppins"/>
                <a:ea typeface="Calibri" charset="0"/>
                <a:cs typeface="Calibri" charset="0"/>
              </a:rPr>
              <a:t>Why</a:t>
            </a:r>
            <a:r>
              <a:rPr lang="de-CH" sz="3600" dirty="0" smtClean="0">
                <a:solidFill>
                  <a:srgbClr val="33818F"/>
                </a:solidFill>
                <a:latin typeface="Poppins"/>
                <a:ea typeface="Calibri" charset="0"/>
                <a:cs typeface="Calibri" charset="0"/>
              </a:rPr>
              <a:t> </a:t>
            </a:r>
            <a:r>
              <a:rPr lang="de-CH" sz="3600" dirty="0">
                <a:solidFill>
                  <a:srgbClr val="33818F"/>
                </a:solidFill>
                <a:latin typeface="Poppins"/>
                <a:ea typeface="Calibri" charset="0"/>
                <a:cs typeface="Calibri" charset="0"/>
              </a:rPr>
              <a:t>openIMIS?</a:t>
            </a:r>
          </a:p>
        </p:txBody>
      </p:sp>
      <p:graphicFrame>
        <p:nvGraphicFramePr>
          <p:cNvPr id="7" name="Content Placeholder 6"/>
          <p:cNvGraphicFramePr>
            <a:graphicFrameLocks noGrp="1"/>
          </p:cNvGraphicFramePr>
          <p:nvPr>
            <p:ph idx="1"/>
            <p:extLst/>
          </p:nvPr>
        </p:nvGraphicFramePr>
        <p:xfrm>
          <a:off x="838199" y="2072654"/>
          <a:ext cx="11006959" cy="448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19522-D962-4377-AD89-EB0E76468FBC}" type="datetime1">
              <a:rPr kumimoji="0" lang="de-DE" sz="1100" b="0" i="1" u="none" strike="noStrike" kern="1200" cap="none" spc="0" normalizeH="0" baseline="0" noProof="0" smtClean="0">
                <a:ln>
                  <a:noFill/>
                </a:ln>
                <a:solidFill>
                  <a:srgbClr val="006374"/>
                </a:solidFill>
                <a:effectLst/>
                <a:uLnTx/>
                <a:uFillTx/>
                <a:latin typeface="Poppins Light" pitchFamily="2" charset="77"/>
                <a:ea typeface="+mn-ea"/>
              </a:rPr>
              <a:t>15.08.2019</a:t>
            </a:fld>
            <a:endParaRPr kumimoji="0" lang="de-DE" sz="1100" b="0" i="1" u="none" strike="noStrike" kern="1200" cap="none" spc="0" normalizeH="0" baseline="0" noProof="0">
              <a:ln>
                <a:noFill/>
              </a:ln>
              <a:solidFill>
                <a:srgbClr val="006374"/>
              </a:solidFill>
              <a:effectLst/>
              <a:uLnTx/>
              <a:uFillTx/>
              <a:latin typeface="Poppins Light" pitchFamily="2" charset="77"/>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t>Alicia Spengler, GIZ</a:t>
            </a:r>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
        <p:nvSpPr>
          <p:cNvPr id="6" name="Slide Number Placeholder 5"/>
          <p:cNvSpPr>
            <a:spLocks noGrp="1"/>
          </p:cNvSpPr>
          <p:nvPr>
            <p:ph type="sldNum" sz="quarter" idx="4"/>
          </p:nvPr>
        </p:nvSpPr>
        <p:spPr>
          <a:xfrm>
            <a:off x="8610600" y="1251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FBBF1-2128-0D46-A903-D4383F5E4CF1}" type="slidenum">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
        <p:nvSpPr>
          <p:cNvPr id="9" name="Textfeld 8"/>
          <p:cNvSpPr txBox="1"/>
          <p:nvPr/>
        </p:nvSpPr>
        <p:spPr>
          <a:xfrm>
            <a:off x="2473872" y="5308613"/>
            <a:ext cx="2530366" cy="1015663"/>
          </a:xfrm>
          <a:prstGeom prst="rect">
            <a:avLst/>
          </a:prstGeom>
          <a:noFill/>
        </p:spPr>
        <p:txBody>
          <a:bodyPr wrap="square" rtlCol="0">
            <a:spAutoFit/>
          </a:bodyPr>
          <a:lstStyle/>
          <a:p>
            <a:pPr lvl="0"/>
            <a:r>
              <a:rPr lang="en-US" sz="2000" b="1" dirty="0"/>
              <a:t>UHC Agenda: </a:t>
            </a:r>
            <a:r>
              <a:rPr lang="en-US" sz="2000" dirty="0"/>
              <a:t>Social (health) protection and financing </a:t>
            </a:r>
            <a:r>
              <a:rPr lang="en-US" sz="2000" dirty="0" smtClean="0"/>
              <a:t>schemes</a:t>
            </a:r>
            <a:endParaRPr lang="en-US" sz="2000" dirty="0"/>
          </a:p>
        </p:txBody>
      </p:sp>
      <p:sp>
        <p:nvSpPr>
          <p:cNvPr id="10" name="Textfeld 9"/>
          <p:cNvSpPr txBox="1"/>
          <p:nvPr/>
        </p:nvSpPr>
        <p:spPr>
          <a:xfrm>
            <a:off x="3069020" y="3016018"/>
            <a:ext cx="2795752" cy="923330"/>
          </a:xfrm>
          <a:prstGeom prst="rect">
            <a:avLst/>
          </a:prstGeom>
          <a:noFill/>
        </p:spPr>
        <p:txBody>
          <a:bodyPr wrap="square" rtlCol="0">
            <a:spAutoFit/>
          </a:bodyPr>
          <a:lstStyle/>
          <a:p>
            <a:r>
              <a:rPr lang="en-US" dirty="0"/>
              <a:t>Need to focus on </a:t>
            </a:r>
            <a:r>
              <a:rPr lang="en-US" b="1" dirty="0"/>
              <a:t>operational core of scheme </a:t>
            </a:r>
            <a:r>
              <a:rPr lang="en-US" b="1" dirty="0" smtClean="0"/>
              <a:t>management</a:t>
            </a:r>
            <a:endParaRPr lang="en-US" dirty="0"/>
          </a:p>
        </p:txBody>
      </p:sp>
      <p:sp>
        <p:nvSpPr>
          <p:cNvPr id="11" name="Textfeld 10"/>
          <p:cNvSpPr txBox="1"/>
          <p:nvPr/>
        </p:nvSpPr>
        <p:spPr>
          <a:xfrm>
            <a:off x="5478517" y="4451675"/>
            <a:ext cx="3936782" cy="1200329"/>
          </a:xfrm>
          <a:prstGeom prst="rect">
            <a:avLst/>
          </a:prstGeom>
          <a:noFill/>
        </p:spPr>
        <p:txBody>
          <a:bodyPr wrap="square" rtlCol="0">
            <a:spAutoFit/>
          </a:bodyPr>
          <a:lstStyle/>
          <a:p>
            <a:pPr lvl="0"/>
            <a:r>
              <a:rPr lang="en-US" b="1" dirty="0"/>
              <a:t>Complex business processes linking beneficiary, provider and payer data</a:t>
            </a:r>
            <a:r>
              <a:rPr lang="en-US" dirty="0"/>
              <a:t> (e.g. </a:t>
            </a:r>
            <a:r>
              <a:rPr lang="en-US" dirty="0" smtClean="0"/>
              <a:t>patient registry, </a:t>
            </a:r>
            <a:r>
              <a:rPr lang="en-US" dirty="0"/>
              <a:t>claims processing and provider reimbursement)</a:t>
            </a:r>
          </a:p>
        </p:txBody>
      </p:sp>
      <p:sp>
        <p:nvSpPr>
          <p:cNvPr id="12" name="Textfeld 11"/>
          <p:cNvSpPr txBox="1"/>
          <p:nvPr/>
        </p:nvSpPr>
        <p:spPr>
          <a:xfrm>
            <a:off x="6566339" y="1997576"/>
            <a:ext cx="4787462" cy="923330"/>
          </a:xfrm>
          <a:prstGeom prst="rect">
            <a:avLst/>
          </a:prstGeom>
          <a:noFill/>
        </p:spPr>
        <p:txBody>
          <a:bodyPr wrap="square" rtlCol="0">
            <a:spAutoFit/>
          </a:bodyPr>
          <a:lstStyle/>
          <a:p>
            <a:pPr lvl="0"/>
            <a:r>
              <a:rPr lang="en-US" b="1" dirty="0"/>
              <a:t>Increasing and improving coverage effectiveness </a:t>
            </a:r>
            <a:r>
              <a:rPr lang="en-US" dirty="0"/>
              <a:t>through more </a:t>
            </a:r>
            <a:r>
              <a:rPr lang="en-US" dirty="0" smtClean="0"/>
              <a:t>efficient and </a:t>
            </a:r>
            <a:r>
              <a:rPr lang="en-US" dirty="0"/>
              <a:t>transparent </a:t>
            </a:r>
            <a:r>
              <a:rPr lang="en-US" dirty="0" smtClean="0"/>
              <a:t>digital administration processes</a:t>
            </a:r>
            <a:endParaRPr lang="en-US" dirty="0"/>
          </a:p>
        </p:txBody>
      </p:sp>
    </p:spTree>
    <p:extLst>
      <p:ext uri="{BB962C8B-B14F-4D97-AF65-F5344CB8AC3E}">
        <p14:creationId xmlns:p14="http://schemas.microsoft.com/office/powerpoint/2010/main" val="18120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43" y="615067"/>
            <a:ext cx="10515600" cy="940411"/>
          </a:xfrm>
        </p:spPr>
        <p:txBody>
          <a:bodyPr vert="horz" lIns="91440" tIns="45720" rIns="91440" bIns="45720" rtlCol="0" anchor="ctr">
            <a:noAutofit/>
          </a:bodyPr>
          <a:lstStyle/>
          <a:p>
            <a:pPr defTabSz="457200"/>
            <a:r>
              <a:rPr lang="en-GB" sz="3600" dirty="0" smtClean="0">
                <a:solidFill>
                  <a:srgbClr val="33818F"/>
                </a:solidFill>
                <a:latin typeface="Poppins"/>
                <a:ea typeface="Calibri" charset="0"/>
                <a:cs typeface="Calibri" charset="0"/>
              </a:rPr>
              <a:t>From </a:t>
            </a:r>
            <a:r>
              <a:rPr lang="en-GB" sz="3600" dirty="0">
                <a:solidFill>
                  <a:srgbClr val="33818F"/>
                </a:solidFill>
                <a:latin typeface="Poppins"/>
                <a:ea typeface="Calibri" charset="0"/>
                <a:cs typeface="Calibri" charset="0"/>
              </a:rPr>
              <a:t>IMIS to openIMIS</a:t>
            </a:r>
          </a:p>
        </p:txBody>
      </p:sp>
      <p:sp>
        <p:nvSpPr>
          <p:cNvPr id="6" name="Slide Number Placeholder 5"/>
          <p:cNvSpPr>
            <a:spLocks noGrp="1"/>
          </p:cNvSpPr>
          <p:nvPr>
            <p:ph type="sldNum" sz="quarter" idx="4"/>
          </p:nvPr>
        </p:nvSpPr>
        <p:spPr/>
        <p:txBody>
          <a:bodyPr/>
          <a:lstStyle/>
          <a:p>
            <a:fld id="{0A9FBBF1-2128-0D46-A903-D4383F5E4CF1}" type="slidenum">
              <a:rPr lang="de-DE" smtClean="0"/>
              <a:pPr/>
              <a:t>13</a:t>
            </a:fld>
            <a:endParaRPr lang="de-DE" dirty="0"/>
          </a:p>
        </p:txBody>
      </p:sp>
      <p:sp>
        <p:nvSpPr>
          <p:cNvPr id="3" name="Date Placeholder 2"/>
          <p:cNvSpPr>
            <a:spLocks noGrp="1"/>
          </p:cNvSpPr>
          <p:nvPr>
            <p:ph type="dt" sz="half" idx="10"/>
          </p:nvPr>
        </p:nvSpPr>
        <p:spPr/>
        <p:txBody>
          <a:bodyPr/>
          <a:lstStyle/>
          <a:p>
            <a:fld id="{EE29FBE4-A956-498D-8AED-F4911A6BA8F9}" type="datetime1">
              <a:rPr lang="de-DE" smtClean="0"/>
              <a:t>15.08.2019</a:t>
            </a:fld>
            <a:endParaRPr lang="de-DE"/>
          </a:p>
        </p:txBody>
      </p:sp>
      <p:sp>
        <p:nvSpPr>
          <p:cNvPr id="7" name="Footer Placeholder 6"/>
          <p:cNvSpPr>
            <a:spLocks noGrp="1"/>
          </p:cNvSpPr>
          <p:nvPr>
            <p:ph type="ftr" sz="quarter" idx="11"/>
          </p:nvPr>
        </p:nvSpPr>
        <p:spPr/>
        <p:txBody>
          <a:bodyPr/>
          <a:lstStyle/>
          <a:p>
            <a:r>
              <a:rPr lang="en-GB" smtClean="0"/>
              <a:t>Alicia Spengler, GIZ</a:t>
            </a:r>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22" y="1387600"/>
            <a:ext cx="10058400" cy="5286894"/>
          </a:xfrm>
          <a:prstGeom prst="rect">
            <a:avLst/>
          </a:prstGeom>
        </p:spPr>
      </p:pic>
    </p:spTree>
    <p:extLst>
      <p:ext uri="{BB962C8B-B14F-4D97-AF65-F5344CB8AC3E}">
        <p14:creationId xmlns:p14="http://schemas.microsoft.com/office/powerpoint/2010/main" val="397191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2937"/>
            <a:ext cx="10596716" cy="940411"/>
          </a:xfrm>
        </p:spPr>
        <p:txBody>
          <a:bodyPr vert="horz" lIns="91440" tIns="45720" rIns="91440" bIns="45720" rtlCol="0" anchor="ctr">
            <a:noAutofit/>
          </a:bodyPr>
          <a:lstStyle/>
          <a:p>
            <a:pPr defTabSz="457200"/>
            <a:r>
              <a:rPr lang="en-GB" sz="3600" dirty="0" err="1">
                <a:solidFill>
                  <a:srgbClr val="33818F"/>
                </a:solidFill>
                <a:latin typeface="Poppins"/>
                <a:ea typeface="Calibri" charset="0"/>
                <a:cs typeface="Calibri" charset="0"/>
              </a:rPr>
              <a:t>openIMIS</a:t>
            </a:r>
            <a:r>
              <a:rPr lang="en-GB" sz="3600" dirty="0">
                <a:solidFill>
                  <a:srgbClr val="33818F"/>
                </a:solidFill>
                <a:latin typeface="Poppins"/>
                <a:ea typeface="Calibri" charset="0"/>
                <a:cs typeface="Calibri" charset="0"/>
              </a:rPr>
              <a:t> – a Global Good advancing the Agenda 2030 and SDGs</a:t>
            </a:r>
          </a:p>
        </p:txBody>
      </p:sp>
      <p:graphicFrame>
        <p:nvGraphicFramePr>
          <p:cNvPr id="7" name="Content Placeholder 6"/>
          <p:cNvGraphicFramePr>
            <a:graphicFrameLocks noGrp="1"/>
          </p:cNvGraphicFramePr>
          <p:nvPr>
            <p:ph idx="1"/>
            <p:extLst/>
          </p:nvPr>
        </p:nvGraphicFramePr>
        <p:xfrm>
          <a:off x="838200" y="2163763"/>
          <a:ext cx="105156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1A00A-F22A-4068-83BB-71CAFC6D794A}" type="datetime1">
              <a:rPr kumimoji="0" lang="de-DE" sz="1100" b="0" i="1" u="none" strike="noStrike" kern="1200" cap="none" spc="0" normalizeH="0" baseline="0" noProof="0" smtClean="0">
                <a:ln>
                  <a:noFill/>
                </a:ln>
                <a:solidFill>
                  <a:srgbClr val="006374"/>
                </a:solidFill>
                <a:effectLst/>
                <a:uLnTx/>
                <a:uFillTx/>
                <a:latin typeface="Poppins Light" pitchFamily="2" charset="77"/>
                <a:ea typeface="+mn-ea"/>
              </a:rPr>
              <a:t>15.08.2019</a:t>
            </a:fld>
            <a:endParaRPr kumimoji="0" lang="de-DE" sz="1100" b="0" i="1" u="none" strike="noStrike" kern="1200" cap="none" spc="0" normalizeH="0" baseline="0" noProof="0">
              <a:ln>
                <a:noFill/>
              </a:ln>
              <a:solidFill>
                <a:srgbClr val="006374"/>
              </a:solidFill>
              <a:effectLst/>
              <a:uLnTx/>
              <a:uFillTx/>
              <a:latin typeface="Poppins Light" pitchFamily="2" charset="77"/>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t>Alicia Spengler, GIZ</a:t>
            </a:r>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
        <p:nvSpPr>
          <p:cNvPr id="6" name="Slide Number Placeholder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FBBF1-2128-0D46-A903-D4383F5E4CF1}" type="slidenum">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Tree>
    <p:extLst>
      <p:ext uri="{BB962C8B-B14F-4D97-AF65-F5344CB8AC3E}">
        <p14:creationId xmlns:p14="http://schemas.microsoft.com/office/powerpoint/2010/main" val="1957258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10147931" y="6204139"/>
            <a:ext cx="1281953" cy="405339"/>
          </a:xfrm>
        </p:spPr>
        <p:txBody>
          <a:bodyPr/>
          <a:lstStyle/>
          <a:p>
            <a:fld id="{7CC12885-7CDB-4259-9816-AC1462BAA433}" type="datetime1">
              <a:rPr lang="de-DE" smtClean="0"/>
              <a:t>15.08.2019</a:t>
            </a:fld>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34" y="972764"/>
            <a:ext cx="9640208" cy="5784238"/>
          </a:xfrm>
          <a:prstGeom prst="rect">
            <a:avLst/>
          </a:prstGeom>
        </p:spPr>
      </p:pic>
      <p:sp>
        <p:nvSpPr>
          <p:cNvPr id="56" name="Title 1"/>
          <p:cNvSpPr>
            <a:spLocks noGrp="1"/>
          </p:cNvSpPr>
          <p:nvPr>
            <p:ph type="title"/>
          </p:nvPr>
        </p:nvSpPr>
        <p:spPr>
          <a:xfrm>
            <a:off x="2214303" y="276208"/>
            <a:ext cx="9604803" cy="696556"/>
          </a:xfrm>
          <a:solidFill>
            <a:schemeClr val="bg1"/>
          </a:solidFill>
        </p:spPr>
        <p:txBody>
          <a:bodyPr vert="horz" lIns="91440" tIns="45720" rIns="91440" bIns="45720" rtlCol="0" anchor="ctr">
            <a:noAutofit/>
          </a:bodyPr>
          <a:lstStyle/>
          <a:p>
            <a:pPr defTabSz="457200"/>
            <a:r>
              <a:rPr lang="en-GB" sz="3600" dirty="0" smtClean="0">
                <a:solidFill>
                  <a:srgbClr val="33818F"/>
                </a:solidFill>
                <a:latin typeface="Poppins"/>
                <a:ea typeface="Calibri" charset="0"/>
                <a:cs typeface="Calibri" charset="0"/>
              </a:rPr>
              <a:t>Our Governance structure</a:t>
            </a:r>
            <a:endParaRPr lang="en-GB" sz="3600" dirty="0">
              <a:solidFill>
                <a:srgbClr val="33818F"/>
              </a:solidFill>
              <a:latin typeface="Poppins"/>
              <a:ea typeface="Calibri" charset="0"/>
              <a:cs typeface="Calibri" charset="0"/>
            </a:endParaRPr>
          </a:p>
        </p:txBody>
      </p:sp>
    </p:spTree>
    <p:extLst>
      <p:ext uri="{BB962C8B-B14F-4D97-AF65-F5344CB8AC3E}">
        <p14:creationId xmlns:p14="http://schemas.microsoft.com/office/powerpoint/2010/main" val="138519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578309"/>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16</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923083"/>
            <a:ext cx="11234738" cy="1200329"/>
          </a:xfrm>
          <a:prstGeom prst="rect">
            <a:avLst/>
          </a:prstGeom>
          <a:noFill/>
        </p:spPr>
        <p:txBody>
          <a:bodyPr wrap="square" rtlCol="0">
            <a:spAutoFit/>
          </a:bodyPr>
          <a:lstStyle/>
          <a:p>
            <a:pPr algn="ctr"/>
            <a:r>
              <a:rPr lang="en-US" sz="3600" dirty="0">
                <a:solidFill>
                  <a:schemeClr val="bg1"/>
                </a:solidFill>
                <a:latin typeface="Calibri Light" charset="0"/>
                <a:ea typeface="Calibri Light" charset="0"/>
                <a:cs typeface="Calibri Light" charset="0"/>
              </a:rPr>
              <a:t>Implementation Steps</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39086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79425" y="1389192"/>
            <a:ext cx="11234737" cy="108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79425" y="2893816"/>
            <a:ext cx="11234737" cy="128188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471627" y="4963847"/>
            <a:ext cx="11234737" cy="108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17</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1040860" y="1693891"/>
            <a:ext cx="4931923" cy="646331"/>
          </a:xfrm>
          <a:prstGeom prst="rect">
            <a:avLst/>
          </a:prstGeom>
          <a:noFill/>
        </p:spPr>
        <p:txBody>
          <a:bodyPr wrap="square" rtlCol="0">
            <a:spAutoFit/>
          </a:bodyPr>
          <a:lstStyle/>
          <a:p>
            <a:pPr algn="r"/>
            <a:r>
              <a:rPr lang="en-GB" sz="3600" b="1" dirty="0">
                <a:solidFill>
                  <a:schemeClr val="bg1"/>
                </a:solidFill>
                <a:latin typeface="Calibri" charset="0"/>
                <a:ea typeface="Calibri" charset="0"/>
                <a:cs typeface="Calibri" charset="0"/>
              </a:rPr>
              <a:t>Assessment &amp; Planning</a:t>
            </a:r>
          </a:p>
        </p:txBody>
      </p:sp>
      <p:sp>
        <p:nvSpPr>
          <p:cNvPr id="13" name="Rounded Rectangle 9"/>
          <p:cNvSpPr/>
          <p:nvPr/>
        </p:nvSpPr>
        <p:spPr>
          <a:xfrm>
            <a:off x="6585189" y="1418922"/>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Scheme design</a:t>
            </a:r>
          </a:p>
        </p:txBody>
      </p:sp>
      <p:sp>
        <p:nvSpPr>
          <p:cNvPr id="14" name="Rounded Rectangle 10"/>
          <p:cNvSpPr/>
          <p:nvPr/>
        </p:nvSpPr>
        <p:spPr>
          <a:xfrm>
            <a:off x="6637979" y="2088061"/>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Scheme operationalization</a:t>
            </a:r>
          </a:p>
        </p:txBody>
      </p:sp>
      <p:sp>
        <p:nvSpPr>
          <p:cNvPr id="15" name="Rounded Rectangle 11"/>
          <p:cNvSpPr/>
          <p:nvPr/>
        </p:nvSpPr>
        <p:spPr>
          <a:xfrm>
            <a:off x="6610496" y="2921178"/>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Software customization</a:t>
            </a:r>
          </a:p>
        </p:txBody>
      </p:sp>
      <p:sp>
        <p:nvSpPr>
          <p:cNvPr id="16" name="Rounded Rectangle 12"/>
          <p:cNvSpPr/>
          <p:nvPr/>
        </p:nvSpPr>
        <p:spPr>
          <a:xfrm>
            <a:off x="6620222" y="3666790"/>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Software set up</a:t>
            </a:r>
          </a:p>
          <a:p>
            <a:pPr algn="ctr"/>
            <a:r>
              <a:rPr lang="en-GB" dirty="0">
                <a:latin typeface="Calibri" panose="020F0502020204030204" pitchFamily="34" charset="0"/>
                <a:cs typeface="Calibri" panose="020F0502020204030204" pitchFamily="34" charset="0"/>
              </a:rPr>
              <a:t>&amp; Training</a:t>
            </a:r>
          </a:p>
        </p:txBody>
      </p:sp>
      <p:sp>
        <p:nvSpPr>
          <p:cNvPr id="18" name="Rounded Rectangle 14"/>
          <p:cNvSpPr/>
          <p:nvPr/>
        </p:nvSpPr>
        <p:spPr>
          <a:xfrm>
            <a:off x="6610498" y="4975614"/>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On going maintenance</a:t>
            </a:r>
          </a:p>
        </p:txBody>
      </p:sp>
      <p:sp>
        <p:nvSpPr>
          <p:cNvPr id="20" name="Rounded Rectangle 24"/>
          <p:cNvSpPr/>
          <p:nvPr/>
        </p:nvSpPr>
        <p:spPr>
          <a:xfrm>
            <a:off x="6625488" y="5651161"/>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Scale-up</a:t>
            </a:r>
          </a:p>
        </p:txBody>
      </p:sp>
      <p:sp>
        <p:nvSpPr>
          <p:cNvPr id="3" name="Dreieck 2"/>
          <p:cNvSpPr/>
          <p:nvPr/>
        </p:nvSpPr>
        <p:spPr>
          <a:xfrm rot="10800000">
            <a:off x="7557534" y="1760431"/>
            <a:ext cx="1034321" cy="2998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1" name="Dreieck 20"/>
          <p:cNvSpPr/>
          <p:nvPr/>
        </p:nvSpPr>
        <p:spPr>
          <a:xfrm rot="10800000">
            <a:off x="7572523" y="2546652"/>
            <a:ext cx="1034321" cy="299803"/>
          </a:xfrm>
          <a:prstGeom prst="triangle">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5" name="Dreieck 24"/>
          <p:cNvSpPr/>
          <p:nvPr/>
        </p:nvSpPr>
        <p:spPr>
          <a:xfrm rot="10800000">
            <a:off x="7557534" y="3260180"/>
            <a:ext cx="1034321" cy="2998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Dreieck 25"/>
          <p:cNvSpPr/>
          <p:nvPr/>
        </p:nvSpPr>
        <p:spPr>
          <a:xfrm rot="10800000">
            <a:off x="5343986" y="4232269"/>
            <a:ext cx="5516379" cy="674558"/>
          </a:xfrm>
          <a:prstGeom prst="triangle">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8" name="Dreieck 27"/>
          <p:cNvSpPr/>
          <p:nvPr/>
        </p:nvSpPr>
        <p:spPr>
          <a:xfrm rot="10800000">
            <a:off x="7557535" y="5342250"/>
            <a:ext cx="1034321" cy="2998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Rounded Rectangle 13"/>
          <p:cNvSpPr/>
          <p:nvPr/>
        </p:nvSpPr>
        <p:spPr>
          <a:xfrm>
            <a:off x="6595508" y="4352165"/>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cs typeface="Calibri" panose="020F0502020204030204" pitchFamily="34" charset="0"/>
              </a:rPr>
              <a:t>Piloting</a:t>
            </a:r>
          </a:p>
        </p:txBody>
      </p:sp>
      <p:sp>
        <p:nvSpPr>
          <p:cNvPr id="33" name="Textfeld 32"/>
          <p:cNvSpPr txBox="1"/>
          <p:nvPr/>
        </p:nvSpPr>
        <p:spPr>
          <a:xfrm>
            <a:off x="1798815" y="3162623"/>
            <a:ext cx="3274959" cy="646331"/>
          </a:xfrm>
          <a:prstGeom prst="rect">
            <a:avLst/>
          </a:prstGeom>
          <a:noFill/>
        </p:spPr>
        <p:txBody>
          <a:bodyPr wrap="square" rtlCol="0">
            <a:spAutoFit/>
          </a:bodyPr>
          <a:lstStyle/>
          <a:p>
            <a:pPr algn="r"/>
            <a:r>
              <a:rPr lang="en-GB" sz="3600" b="1" dirty="0" smtClean="0">
                <a:solidFill>
                  <a:schemeClr val="bg1"/>
                </a:solidFill>
                <a:latin typeface="Calibri" charset="0"/>
                <a:ea typeface="Calibri" charset="0"/>
                <a:cs typeface="Calibri" charset="0"/>
              </a:rPr>
              <a:t>Adaptation</a:t>
            </a:r>
            <a:endParaRPr lang="en-GB" sz="3600" b="1" dirty="0">
              <a:solidFill>
                <a:schemeClr val="bg1"/>
              </a:solidFill>
              <a:latin typeface="Calibri" charset="0"/>
              <a:ea typeface="Calibri" charset="0"/>
              <a:cs typeface="Calibri" charset="0"/>
            </a:endParaRPr>
          </a:p>
        </p:txBody>
      </p:sp>
      <p:sp>
        <p:nvSpPr>
          <p:cNvPr id="34" name="Textfeld 33"/>
          <p:cNvSpPr txBox="1"/>
          <p:nvPr/>
        </p:nvSpPr>
        <p:spPr>
          <a:xfrm>
            <a:off x="1798816" y="5161613"/>
            <a:ext cx="3274959" cy="646331"/>
          </a:xfrm>
          <a:prstGeom prst="rect">
            <a:avLst/>
          </a:prstGeom>
          <a:noFill/>
        </p:spPr>
        <p:txBody>
          <a:bodyPr wrap="square" rtlCol="0">
            <a:spAutoFit/>
          </a:bodyPr>
          <a:lstStyle/>
          <a:p>
            <a:pPr algn="r"/>
            <a:r>
              <a:rPr lang="en-GB" sz="3600" b="1" dirty="0">
                <a:solidFill>
                  <a:schemeClr val="bg1"/>
                </a:solidFill>
                <a:latin typeface="Calibri" charset="0"/>
                <a:ea typeface="Calibri" charset="0"/>
                <a:cs typeface="Calibri" charset="0"/>
              </a:rPr>
              <a:t>Scale up</a:t>
            </a:r>
          </a:p>
        </p:txBody>
      </p:sp>
      <p:sp>
        <p:nvSpPr>
          <p:cNvPr id="29" name="Textfeld 28"/>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85927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18</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2" name="Rechteck 11"/>
          <p:cNvSpPr/>
          <p:nvPr/>
        </p:nvSpPr>
        <p:spPr>
          <a:xfrm>
            <a:off x="5726242" y="2434158"/>
            <a:ext cx="4841824" cy="3852342"/>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6221413" y="3270517"/>
            <a:ext cx="4084920" cy="2123894"/>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Insurance modality</a:t>
            </a:r>
          </a:p>
          <a:p>
            <a:pPr marL="752475" lvl="1">
              <a:lnSpc>
                <a:spcPts val="1400"/>
              </a:lnSpc>
              <a:buClr>
                <a:schemeClr val="bg1"/>
              </a:buClr>
              <a:buFont typeface="Wingdings" charset="2"/>
              <a:buChar char="§"/>
            </a:pPr>
            <a:r>
              <a:rPr lang="en-US" dirty="0" smtClean="0">
                <a:solidFill>
                  <a:schemeClr val="bg1"/>
                </a:solidFill>
                <a:ea typeface="Calibri" charset="0"/>
                <a:cs typeface="Calibri" charset="0"/>
              </a:rPr>
              <a:t>Benefit Package</a:t>
            </a:r>
          </a:p>
          <a:p>
            <a:pPr marL="752475" lvl="1">
              <a:lnSpc>
                <a:spcPts val="1400"/>
              </a:lnSpc>
              <a:buClr>
                <a:schemeClr val="bg1"/>
              </a:buClr>
              <a:buFont typeface="Wingdings" charset="2"/>
              <a:buChar char="§"/>
            </a:pPr>
            <a:r>
              <a:rPr lang="en-US" dirty="0" smtClean="0">
                <a:solidFill>
                  <a:schemeClr val="bg1"/>
                </a:solidFill>
                <a:ea typeface="Calibri" charset="0"/>
                <a:cs typeface="Calibri" charset="0"/>
              </a:rPr>
              <a:t>Contribution amounts/modalities</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Policies, regulations etc. </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Organizational </a:t>
            </a:r>
            <a:r>
              <a:rPr lang="en-US" dirty="0">
                <a:solidFill>
                  <a:schemeClr val="bg1"/>
                </a:solidFill>
                <a:ea typeface="Calibri" charset="0"/>
                <a:cs typeface="Calibri" charset="0"/>
              </a:rPr>
              <a:t>structure</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operating procedures</a:t>
            </a:r>
            <a:endParaRPr lang="en-US" dirty="0">
              <a:solidFill>
                <a:schemeClr val="bg1"/>
              </a:solidFill>
              <a:ea typeface="Calibri" charset="0"/>
              <a:cs typeface="Calibri" charset="0"/>
            </a:endParaRP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provider </a:t>
            </a:r>
            <a:r>
              <a:rPr lang="en-US" dirty="0">
                <a:solidFill>
                  <a:schemeClr val="bg1"/>
                </a:solidFill>
                <a:ea typeface="Calibri" charset="0"/>
                <a:cs typeface="Calibri" charset="0"/>
              </a:rPr>
              <a:t>payment mechanism</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provider </a:t>
            </a:r>
            <a:r>
              <a:rPr lang="en-US" dirty="0">
                <a:solidFill>
                  <a:schemeClr val="bg1"/>
                </a:solidFill>
                <a:ea typeface="Calibri" charset="0"/>
                <a:cs typeface="Calibri" charset="0"/>
              </a:rPr>
              <a:t>empanelment criteria and process</a:t>
            </a:r>
          </a:p>
          <a:p>
            <a:endParaRPr lang="en-US" sz="1800" dirty="0" smtClean="0">
              <a:solidFill>
                <a:schemeClr val="bg1"/>
              </a:solidFill>
            </a:endParaRPr>
          </a:p>
          <a:p>
            <a:pPr marL="285750" indent="-285750">
              <a:buFont typeface="Arial" panose="020B0604020202020204" pitchFamily="34" charset="0"/>
              <a:buChar char="•"/>
            </a:pPr>
            <a:endParaRPr lang="en-US" sz="1800" dirty="0" smtClean="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1" name="Title 9"/>
          <p:cNvSpPr>
            <a:spLocks noGrp="1"/>
          </p:cNvSpPr>
          <p:nvPr>
            <p:ph type="title"/>
          </p:nvPr>
        </p:nvSpPr>
        <p:spPr>
          <a:xfrm>
            <a:off x="718381" y="1407861"/>
            <a:ext cx="8160000" cy="720000"/>
          </a:xfrm>
        </p:spPr>
        <p:txBody>
          <a:bodyPr/>
          <a:lstStyle/>
          <a:p>
            <a:r>
              <a:rPr lang="en-US" dirty="0"/>
              <a:t>Scheme design</a:t>
            </a:r>
          </a:p>
        </p:txBody>
      </p:sp>
      <p:sp>
        <p:nvSpPr>
          <p:cNvPr id="14" name="Title 9"/>
          <p:cNvSpPr txBox="1">
            <a:spLocks/>
          </p:cNvSpPr>
          <p:nvPr/>
        </p:nvSpPr>
        <p:spPr bwMode="invGray">
          <a:xfrm>
            <a:off x="5726242" y="2461121"/>
            <a:ext cx="4871803"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Definition of </a:t>
            </a:r>
            <a:endParaRPr lang="en-US" dirty="0">
              <a:solidFill>
                <a:schemeClr val="bg1"/>
              </a:solidFill>
            </a:endParaRPr>
          </a:p>
        </p:txBody>
      </p:sp>
      <p:sp>
        <p:nvSpPr>
          <p:cNvPr id="15" name="Oval 14"/>
          <p:cNvSpPr/>
          <p:nvPr/>
        </p:nvSpPr>
        <p:spPr>
          <a:xfrm>
            <a:off x="2188565" y="2563319"/>
            <a:ext cx="3162925" cy="3162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Bild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80325" y="3131278"/>
            <a:ext cx="2159508" cy="2159508"/>
          </a:xfrm>
          <a:prstGeom prst="rect">
            <a:avLst/>
          </a:prstGeom>
        </p:spPr>
      </p:pic>
    </p:spTree>
    <p:extLst>
      <p:ext uri="{BB962C8B-B14F-4D97-AF65-F5344CB8AC3E}">
        <p14:creationId xmlns:p14="http://schemas.microsoft.com/office/powerpoint/2010/main" val="115674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19</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2" name="Rechteck 11"/>
          <p:cNvSpPr/>
          <p:nvPr/>
        </p:nvSpPr>
        <p:spPr>
          <a:xfrm>
            <a:off x="6200775" y="2173575"/>
            <a:ext cx="3729038" cy="1139252"/>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6684207" y="2840793"/>
            <a:ext cx="3282845" cy="4842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Organizational </a:t>
            </a:r>
            <a:r>
              <a:rPr lang="en-US" dirty="0">
                <a:solidFill>
                  <a:schemeClr val="bg1"/>
                </a:solidFill>
                <a:ea typeface="Calibri" charset="0"/>
                <a:cs typeface="Calibri" charset="0"/>
              </a:rPr>
              <a:t>staff (at all levels</a:t>
            </a:r>
            <a:r>
              <a:rPr lang="en-US" dirty="0" smtClean="0">
                <a:solidFill>
                  <a:schemeClr val="bg1"/>
                </a:solidFill>
                <a:ea typeface="Calibri" charset="0"/>
                <a:cs typeface="Calibri" charset="0"/>
              </a:rPr>
              <a:t>)</a:t>
            </a:r>
            <a:endParaRPr lang="en-US" dirty="0">
              <a:solidFill>
                <a:schemeClr val="bg1"/>
              </a:solidFill>
              <a:ea typeface="Calibri" charset="0"/>
              <a:cs typeface="Calibri" charset="0"/>
            </a:endParaRPr>
          </a:p>
        </p:txBody>
      </p:sp>
      <p:sp>
        <p:nvSpPr>
          <p:cNvPr id="11" name="Title 9"/>
          <p:cNvSpPr>
            <a:spLocks noGrp="1"/>
          </p:cNvSpPr>
          <p:nvPr>
            <p:ph type="title"/>
          </p:nvPr>
        </p:nvSpPr>
        <p:spPr>
          <a:xfrm>
            <a:off x="690564" y="1075463"/>
            <a:ext cx="8160000" cy="720000"/>
          </a:xfrm>
        </p:spPr>
        <p:txBody>
          <a:bodyPr/>
          <a:lstStyle/>
          <a:p>
            <a:r>
              <a:rPr lang="en-US" dirty="0"/>
              <a:t>Scheme operationalization</a:t>
            </a:r>
          </a:p>
        </p:txBody>
      </p:sp>
      <p:sp>
        <p:nvSpPr>
          <p:cNvPr id="14" name="Title 9"/>
          <p:cNvSpPr txBox="1">
            <a:spLocks/>
          </p:cNvSpPr>
          <p:nvPr/>
        </p:nvSpPr>
        <p:spPr bwMode="invGray">
          <a:xfrm>
            <a:off x="6385809" y="2041398"/>
            <a:ext cx="3507700"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Recruitment of</a:t>
            </a:r>
            <a:endParaRPr lang="en-US" dirty="0">
              <a:solidFill>
                <a:schemeClr val="bg1"/>
              </a:solidFill>
            </a:endParaRPr>
          </a:p>
        </p:txBody>
      </p:sp>
      <p:sp>
        <p:nvSpPr>
          <p:cNvPr id="20" name="Rechteck 19"/>
          <p:cNvSpPr/>
          <p:nvPr/>
        </p:nvSpPr>
        <p:spPr>
          <a:xfrm>
            <a:off x="6199056" y="3611301"/>
            <a:ext cx="5507307" cy="2371179"/>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Content Placeholder 10"/>
          <p:cNvSpPr txBox="1">
            <a:spLocks/>
          </p:cNvSpPr>
          <p:nvPr/>
        </p:nvSpPr>
        <p:spPr>
          <a:xfrm>
            <a:off x="6675620" y="4373536"/>
            <a:ext cx="4776866" cy="1893758"/>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Health </a:t>
            </a:r>
            <a:r>
              <a:rPr lang="en-US" dirty="0">
                <a:solidFill>
                  <a:schemeClr val="bg1"/>
                </a:solidFill>
                <a:ea typeface="Calibri" charset="0"/>
                <a:cs typeface="Calibri" charset="0"/>
              </a:rPr>
              <a:t>care providers</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Telecommunication </a:t>
            </a:r>
            <a:r>
              <a:rPr lang="en-US" dirty="0">
                <a:solidFill>
                  <a:schemeClr val="bg1"/>
                </a:solidFill>
                <a:ea typeface="Calibri" charset="0"/>
                <a:cs typeface="Calibri" charset="0"/>
              </a:rPr>
              <a:t>provider</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SMS </a:t>
            </a:r>
            <a:r>
              <a:rPr lang="en-US" dirty="0">
                <a:solidFill>
                  <a:schemeClr val="bg1"/>
                </a:solidFill>
                <a:ea typeface="Calibri" charset="0"/>
                <a:cs typeface="Calibri" charset="0"/>
              </a:rPr>
              <a:t>gateway</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Mobile </a:t>
            </a:r>
            <a:r>
              <a:rPr lang="en-US" dirty="0">
                <a:solidFill>
                  <a:schemeClr val="bg1"/>
                </a:solidFill>
                <a:ea typeface="Calibri" charset="0"/>
                <a:cs typeface="Calibri" charset="0"/>
              </a:rPr>
              <a:t>payment service provider/payment </a:t>
            </a:r>
            <a:r>
              <a:rPr lang="en-US" dirty="0" smtClean="0">
                <a:solidFill>
                  <a:schemeClr val="bg1"/>
                </a:solidFill>
                <a:ea typeface="Calibri" charset="0"/>
                <a:cs typeface="Calibri" charset="0"/>
              </a:rPr>
              <a:t>gateway</a:t>
            </a:r>
            <a:endParaRPr lang="en-US" dirty="0">
              <a:solidFill>
                <a:schemeClr val="bg1"/>
              </a:solidFill>
              <a:ea typeface="Calibri" charset="0"/>
              <a:cs typeface="Calibri" charset="0"/>
            </a:endParaRPr>
          </a:p>
        </p:txBody>
      </p:sp>
      <p:sp>
        <p:nvSpPr>
          <p:cNvPr id="15" name="Title 9"/>
          <p:cNvSpPr txBox="1">
            <a:spLocks/>
          </p:cNvSpPr>
          <p:nvPr/>
        </p:nvSpPr>
        <p:spPr bwMode="invGray">
          <a:xfrm>
            <a:off x="6294784" y="3628512"/>
            <a:ext cx="5729049" cy="477295"/>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Identification and contacting of</a:t>
            </a:r>
            <a:endParaRPr lang="en-US" dirty="0">
              <a:solidFill>
                <a:schemeClr val="bg1"/>
              </a:solidFill>
            </a:endParaRPr>
          </a:p>
        </p:txBody>
      </p:sp>
      <p:sp>
        <p:nvSpPr>
          <p:cNvPr id="21" name="Rechteck 20"/>
          <p:cNvSpPr/>
          <p:nvPr/>
        </p:nvSpPr>
        <p:spPr>
          <a:xfrm>
            <a:off x="737017" y="2938074"/>
            <a:ext cx="5139127" cy="3057993"/>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le 9"/>
          <p:cNvSpPr txBox="1">
            <a:spLocks/>
          </p:cNvSpPr>
          <p:nvPr/>
        </p:nvSpPr>
        <p:spPr bwMode="invGray">
          <a:xfrm>
            <a:off x="749506" y="2808394"/>
            <a:ext cx="5126637"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Procurement of</a:t>
            </a:r>
            <a:endParaRPr lang="en-US" dirty="0">
              <a:solidFill>
                <a:schemeClr val="bg1"/>
              </a:solidFill>
            </a:endParaRPr>
          </a:p>
        </p:txBody>
      </p:sp>
      <p:sp>
        <p:nvSpPr>
          <p:cNvPr id="17" name="Content Placeholder 10"/>
          <p:cNvSpPr txBox="1">
            <a:spLocks/>
          </p:cNvSpPr>
          <p:nvPr/>
        </p:nvSpPr>
        <p:spPr>
          <a:xfrm>
            <a:off x="916899" y="3620126"/>
            <a:ext cx="4944256" cy="2540832"/>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Data </a:t>
            </a:r>
            <a:r>
              <a:rPr lang="en-US" dirty="0">
                <a:solidFill>
                  <a:schemeClr val="bg1"/>
                </a:solidFill>
                <a:ea typeface="Calibri" charset="0"/>
                <a:cs typeface="Calibri" charset="0"/>
              </a:rPr>
              <a:t>transfer service from telecommunication provider  </a:t>
            </a:r>
            <a:r>
              <a:rPr lang="en-US" dirty="0" smtClean="0">
                <a:solidFill>
                  <a:schemeClr val="bg1"/>
                </a:solidFill>
                <a:ea typeface="Calibri" charset="0"/>
                <a:cs typeface="Calibri" charset="0"/>
              </a:rPr>
              <a:t>                                  (</a:t>
            </a:r>
            <a:r>
              <a:rPr lang="en-US" dirty="0">
                <a:solidFill>
                  <a:schemeClr val="bg1"/>
                </a:solidFill>
                <a:ea typeface="Calibri" charset="0"/>
                <a:cs typeface="Calibri" charset="0"/>
              </a:rPr>
              <a:t>sim cards with internet)</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SMS </a:t>
            </a:r>
            <a:r>
              <a:rPr lang="en-US" dirty="0">
                <a:solidFill>
                  <a:schemeClr val="bg1"/>
                </a:solidFill>
                <a:ea typeface="Calibri" charset="0"/>
                <a:cs typeface="Calibri" charset="0"/>
              </a:rPr>
              <a:t>gateway services (SMS package)</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Production </a:t>
            </a:r>
            <a:r>
              <a:rPr lang="en-US" dirty="0">
                <a:solidFill>
                  <a:schemeClr val="bg1"/>
                </a:solidFill>
                <a:ea typeface="Calibri" charset="0"/>
                <a:cs typeface="Calibri" charset="0"/>
              </a:rPr>
              <a:t>of forms and laminations</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IT </a:t>
            </a:r>
            <a:r>
              <a:rPr lang="en-US" dirty="0">
                <a:solidFill>
                  <a:schemeClr val="bg1"/>
                </a:solidFill>
                <a:ea typeface="Calibri" charset="0"/>
                <a:cs typeface="Calibri" charset="0"/>
              </a:rPr>
              <a:t>hardware (phones, computers)</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Appropriate </a:t>
            </a:r>
            <a:r>
              <a:rPr lang="en-US" dirty="0">
                <a:solidFill>
                  <a:schemeClr val="bg1"/>
                </a:solidFill>
                <a:ea typeface="Calibri" charset="0"/>
                <a:cs typeface="Calibri" charset="0"/>
              </a:rPr>
              <a:t>hosting environment as per </a:t>
            </a:r>
            <a:r>
              <a:rPr lang="en-US" dirty="0" err="1">
                <a:solidFill>
                  <a:schemeClr val="bg1"/>
                </a:solidFill>
                <a:ea typeface="Calibri" charset="0"/>
                <a:cs typeface="Calibri" charset="0"/>
              </a:rPr>
              <a:t>openIMIS</a:t>
            </a:r>
            <a:r>
              <a:rPr lang="en-US" dirty="0">
                <a:solidFill>
                  <a:schemeClr val="bg1"/>
                </a:solidFill>
                <a:ea typeface="Calibri" charset="0"/>
                <a:cs typeface="Calibri" charset="0"/>
              </a:rPr>
              <a:t> community </a:t>
            </a:r>
            <a:r>
              <a:rPr lang="en-US" dirty="0" smtClean="0">
                <a:solidFill>
                  <a:schemeClr val="bg1"/>
                </a:solidFill>
                <a:ea typeface="Calibri" charset="0"/>
                <a:cs typeface="Calibri" charset="0"/>
              </a:rPr>
              <a:t>recommendations</a:t>
            </a:r>
            <a:endParaRPr lang="en-US" dirty="0">
              <a:solidFill>
                <a:schemeClr val="bg1"/>
              </a:solidFill>
              <a:ea typeface="Calibri" charset="0"/>
              <a:cs typeface="Calibri" charset="0"/>
            </a:endParaRPr>
          </a:p>
        </p:txBody>
      </p:sp>
      <p:sp>
        <p:nvSpPr>
          <p:cNvPr id="22" name="Oval 21"/>
          <p:cNvSpPr/>
          <p:nvPr/>
        </p:nvSpPr>
        <p:spPr>
          <a:xfrm>
            <a:off x="10101269" y="1978706"/>
            <a:ext cx="1528993" cy="15289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1126" y="2249772"/>
            <a:ext cx="1107282" cy="1107282"/>
          </a:xfrm>
          <a:prstGeom prst="rect">
            <a:avLst/>
          </a:prstGeom>
        </p:spPr>
      </p:pic>
    </p:spTree>
    <p:extLst>
      <p:ext uri="{BB962C8B-B14F-4D97-AF65-F5344CB8AC3E}">
        <p14:creationId xmlns:p14="http://schemas.microsoft.com/office/powerpoint/2010/main" val="329009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525644"/>
            <a:ext cx="12192000" cy="100769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69265" y="1617083"/>
            <a:ext cx="11234738" cy="861774"/>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CONTENT</a:t>
            </a:r>
          </a:p>
          <a:p>
            <a:pPr algn="ctr"/>
            <a:r>
              <a:rPr lang="en-GB" sz="1400" dirty="0">
                <a:solidFill>
                  <a:schemeClr val="bg1"/>
                </a:solidFill>
                <a:latin typeface="Calibri" charset="0"/>
                <a:ea typeface="Calibri" charset="0"/>
                <a:cs typeface="Calibri" charset="0"/>
              </a:rPr>
              <a:t>openIMIS </a:t>
            </a:r>
            <a:endParaRPr lang="en-GB" sz="3600" dirty="0">
              <a:solidFill>
                <a:schemeClr val="bg1"/>
              </a:solidFill>
              <a:latin typeface="Calibri Light" charset="0"/>
              <a:ea typeface="Calibri Light" charset="0"/>
              <a:cs typeface="Calibri Light" charset="0"/>
            </a:endParaRPr>
          </a:p>
        </p:txBody>
      </p:sp>
      <p:sp>
        <p:nvSpPr>
          <p:cNvPr id="15" name="Text Placeholder 6"/>
          <p:cNvSpPr>
            <a:spLocks noGrp="1"/>
          </p:cNvSpPr>
          <p:nvPr>
            <p:ph type="body" sz="quarter" idx="4294967295"/>
          </p:nvPr>
        </p:nvSpPr>
        <p:spPr>
          <a:xfrm>
            <a:off x="875000" y="2934393"/>
            <a:ext cx="6677495" cy="3386194"/>
          </a:xfrm>
          <a:prstGeom prst="rect">
            <a:avLst/>
          </a:prstGeom>
        </p:spPr>
        <p:txBody>
          <a:bodyPr/>
          <a:lstStyle/>
          <a:p>
            <a:pPr algn="r"/>
            <a:r>
              <a:rPr lang="en-GB" sz="1800" dirty="0" smtClean="0">
                <a:solidFill>
                  <a:srgbClr val="006666"/>
                </a:solidFill>
              </a:rPr>
              <a:t>Global Good for UHC   01    </a:t>
            </a:r>
            <a:endParaRPr lang="en-GB" sz="1800" dirty="0">
              <a:solidFill>
                <a:srgbClr val="006666"/>
              </a:solidFill>
            </a:endParaRPr>
          </a:p>
          <a:p>
            <a:pPr algn="r"/>
            <a:r>
              <a:rPr lang="en-GB" sz="1800" dirty="0">
                <a:solidFill>
                  <a:srgbClr val="006666"/>
                </a:solidFill>
              </a:rPr>
              <a:t>WHO Classification of Digital Health Atlas    02    </a:t>
            </a:r>
          </a:p>
          <a:p>
            <a:pPr algn="r"/>
            <a:r>
              <a:rPr lang="en-US" sz="1800" dirty="0">
                <a:solidFill>
                  <a:srgbClr val="32757E"/>
                </a:solidFill>
                <a:ea typeface="Calibri Light" charset="0"/>
                <a:cs typeface="Calibri Light" charset="0"/>
              </a:rPr>
              <a:t>Brief overview of </a:t>
            </a:r>
            <a:r>
              <a:rPr lang="en-US" sz="1800" dirty="0" smtClean="0">
                <a:solidFill>
                  <a:srgbClr val="32757E"/>
                </a:solidFill>
                <a:ea typeface="Calibri Light" charset="0"/>
                <a:cs typeface="Calibri Light" charset="0"/>
              </a:rPr>
              <a:t>openIMIS</a:t>
            </a:r>
            <a:r>
              <a:rPr lang="en-GB" sz="1800" dirty="0" smtClean="0">
                <a:solidFill>
                  <a:srgbClr val="006666"/>
                </a:solidFill>
              </a:rPr>
              <a:t>    03    </a:t>
            </a:r>
            <a:endParaRPr lang="en-GB" sz="1800" dirty="0">
              <a:solidFill>
                <a:srgbClr val="006666"/>
              </a:solidFill>
            </a:endParaRPr>
          </a:p>
          <a:p>
            <a:pPr algn="r"/>
            <a:r>
              <a:rPr lang="en-GB" sz="1800" dirty="0">
                <a:solidFill>
                  <a:srgbClr val="006666"/>
                </a:solidFill>
              </a:rPr>
              <a:t>Country Cases    </a:t>
            </a:r>
            <a:r>
              <a:rPr lang="en-GB" sz="1800" dirty="0" smtClean="0">
                <a:solidFill>
                  <a:srgbClr val="006666"/>
                </a:solidFill>
              </a:rPr>
              <a:t>04    </a:t>
            </a:r>
            <a:endParaRPr lang="en-GB" sz="1800" dirty="0">
              <a:solidFill>
                <a:srgbClr val="006666"/>
              </a:solidFill>
            </a:endParaRPr>
          </a:p>
          <a:p>
            <a:pPr algn="r"/>
            <a:r>
              <a:rPr lang="en-GB" sz="1800" dirty="0">
                <a:solidFill>
                  <a:srgbClr val="006666"/>
                </a:solidFill>
              </a:rPr>
              <a:t>Implementation steps    </a:t>
            </a:r>
            <a:r>
              <a:rPr lang="en-GB" sz="1800" dirty="0" smtClean="0">
                <a:solidFill>
                  <a:srgbClr val="006666"/>
                </a:solidFill>
              </a:rPr>
              <a:t>05    </a:t>
            </a:r>
            <a:endParaRPr lang="en-GB" sz="1800" dirty="0">
              <a:solidFill>
                <a:srgbClr val="006666"/>
              </a:solidFill>
            </a:endParaRPr>
          </a:p>
          <a:p>
            <a:pPr algn="r"/>
            <a:r>
              <a:rPr lang="en-GB" sz="1800" dirty="0">
                <a:solidFill>
                  <a:srgbClr val="006666"/>
                </a:solidFill>
              </a:rPr>
              <a:t>Implementation challenges    </a:t>
            </a:r>
            <a:r>
              <a:rPr lang="en-GB" sz="1800" dirty="0" smtClean="0">
                <a:solidFill>
                  <a:srgbClr val="006666"/>
                </a:solidFill>
              </a:rPr>
              <a:t>06    </a:t>
            </a:r>
            <a:endParaRPr lang="en-GB" sz="1800" dirty="0">
              <a:solidFill>
                <a:srgbClr val="006666"/>
              </a:solidFill>
            </a:endParaRPr>
          </a:p>
          <a:p>
            <a:pPr algn="r"/>
            <a:r>
              <a:rPr lang="en-GB" sz="1800" dirty="0">
                <a:solidFill>
                  <a:srgbClr val="006666"/>
                </a:solidFill>
              </a:rPr>
              <a:t>Interoperability    </a:t>
            </a:r>
            <a:r>
              <a:rPr lang="en-GB" sz="1800" dirty="0" smtClean="0">
                <a:solidFill>
                  <a:srgbClr val="006666"/>
                </a:solidFill>
              </a:rPr>
              <a:t>07    </a:t>
            </a:r>
            <a:endParaRPr lang="en-GB" sz="1800" dirty="0">
              <a:solidFill>
                <a:srgbClr val="006666"/>
              </a:solidFill>
            </a:endParaRPr>
          </a:p>
          <a:p>
            <a:endParaRPr lang="en-GB" sz="2000" dirty="0">
              <a:solidFill>
                <a:srgbClr val="006666"/>
              </a:solidFill>
            </a:endParaRPr>
          </a:p>
        </p:txBody>
      </p:sp>
      <p:sp>
        <p:nvSpPr>
          <p:cNvPr id="11" name="Textfeld 1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12472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20</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90313" y="1015085"/>
            <a:ext cx="11234738" cy="923330"/>
          </a:xfrm>
          <a:prstGeom prst="rect">
            <a:avLst/>
          </a:prstGeom>
          <a:noFill/>
        </p:spPr>
        <p:txBody>
          <a:bodyPr wrap="square" rtlCol="0">
            <a:spAutoFit/>
          </a:bodyPr>
          <a:lstStyle/>
          <a:p>
            <a:pPr algn="ctr"/>
            <a:r>
              <a:rPr lang="de-DE" sz="3600" dirty="0" smtClean="0">
                <a:solidFill>
                  <a:srgbClr val="095A65"/>
                </a:solidFill>
                <a:latin typeface="Calibri" charset="0"/>
                <a:ea typeface="Calibri" charset="0"/>
                <a:cs typeface="Calibri" charset="0"/>
              </a:rPr>
              <a:t>Software </a:t>
            </a:r>
            <a:r>
              <a:rPr lang="de-DE" sz="3600" dirty="0" err="1" smtClean="0">
                <a:solidFill>
                  <a:srgbClr val="095A65"/>
                </a:solidFill>
                <a:latin typeface="Calibri" charset="0"/>
                <a:ea typeface="Calibri" charset="0"/>
                <a:cs typeface="Calibri" charset="0"/>
              </a:rPr>
              <a:t>customazation</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endParaRPr lang="en-GB" dirty="0">
              <a:solidFill>
                <a:srgbClr val="095A65"/>
              </a:solidFill>
              <a:latin typeface="Calibri" charset="0"/>
              <a:ea typeface="Calibri" charset="0"/>
              <a:cs typeface="Calibri" charset="0"/>
            </a:endParaRPr>
          </a:p>
        </p:txBody>
      </p:sp>
      <p:sp>
        <p:nvSpPr>
          <p:cNvPr id="12" name="Rechteck 11"/>
          <p:cNvSpPr/>
          <p:nvPr/>
        </p:nvSpPr>
        <p:spPr>
          <a:xfrm>
            <a:off x="4695569" y="2027410"/>
            <a:ext cx="7017008" cy="431552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13" name="Content Placeholder 10"/>
          <p:cNvSpPr txBox="1">
            <a:spLocks/>
          </p:cNvSpPr>
          <p:nvPr/>
        </p:nvSpPr>
        <p:spPr>
          <a:xfrm>
            <a:off x="5165392" y="2219094"/>
            <a:ext cx="6576842" cy="3101886"/>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Compare openIMIS functionalities to scheme’s operating procedures</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Define amendment requirements to SOPs or openIMIS functionalities as needed</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Modify software as per amendment requirements (if applicable)</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Language customization (resource files and supporting documentation)</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Set up of test server (installation and loading with test dataset)</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Integration with SMS gateway</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Integration with mobile payment service/payment gateway</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Test developments</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Finalize of system developments based on test results</a:t>
            </a:r>
          </a:p>
          <a:p>
            <a:pPr>
              <a:lnSpc>
                <a:spcPct val="100000"/>
              </a:lnSpc>
              <a:spcBef>
                <a:spcPts val="0"/>
              </a:spcBef>
              <a:spcAft>
                <a:spcPts val="0"/>
              </a:spcAft>
              <a:buClr>
                <a:schemeClr val="bg1"/>
              </a:buClr>
            </a:pPr>
            <a:endParaRPr lang="en-US" sz="1800" dirty="0">
              <a:solidFill>
                <a:schemeClr val="bg1"/>
              </a:solidFill>
              <a:latin typeface="Calibri" charset="0"/>
              <a:ea typeface="Calibri" charset="0"/>
              <a:cs typeface="Calibri" charset="0"/>
            </a:endParaRPr>
          </a:p>
          <a:p>
            <a:pPr>
              <a:lnSpc>
                <a:spcPct val="100000"/>
              </a:lnSpc>
              <a:spcBef>
                <a:spcPts val="0"/>
              </a:spcBef>
              <a:spcAft>
                <a:spcPts val="0"/>
              </a:spcAft>
              <a:buClr>
                <a:schemeClr val="bg1"/>
              </a:buClr>
            </a:pPr>
            <a:r>
              <a:rPr lang="en-US" sz="1800" dirty="0">
                <a:solidFill>
                  <a:schemeClr val="bg1"/>
                </a:solidFill>
                <a:latin typeface="Calibri" charset="0"/>
                <a:ea typeface="Calibri" charset="0"/>
                <a:cs typeface="Calibri" charset="0"/>
              </a:rPr>
              <a:t>openIMIS customized for your scheme is ready!</a:t>
            </a:r>
          </a:p>
          <a:p>
            <a:pPr marL="285750" indent="-285750">
              <a:lnSpc>
                <a:spcPct val="100000"/>
              </a:lnSpc>
              <a:spcBef>
                <a:spcPts val="0"/>
              </a:spcBef>
              <a:spcAft>
                <a:spcPts val="0"/>
              </a:spcAft>
              <a:buClr>
                <a:schemeClr val="bg1"/>
              </a:buClr>
              <a:buFont typeface="Wingdings" charset="2"/>
              <a:buChar char="§"/>
            </a:pPr>
            <a:endParaRPr lang="en-US" sz="1800" dirty="0">
              <a:solidFill>
                <a:schemeClr val="bg1"/>
              </a:solidFill>
              <a:latin typeface="Calibri" charset="0"/>
              <a:ea typeface="Calibri" charset="0"/>
              <a:cs typeface="Calibri" charset="0"/>
            </a:endParaRPr>
          </a:p>
          <a:p>
            <a:pPr marL="285750" indent="-285750">
              <a:lnSpc>
                <a:spcPct val="100000"/>
              </a:lnSpc>
              <a:spcBef>
                <a:spcPts val="0"/>
              </a:spcBef>
              <a:spcAft>
                <a:spcPts val="0"/>
              </a:spcAft>
              <a:buClr>
                <a:schemeClr val="bg1"/>
              </a:buClr>
              <a:buFont typeface="Wingdings" charset="2"/>
              <a:buChar char="§"/>
            </a:pPr>
            <a:endParaRPr lang="en-US" sz="1800" dirty="0">
              <a:solidFill>
                <a:schemeClr val="bg1"/>
              </a:solidFill>
              <a:latin typeface="Calibri" charset="0"/>
              <a:ea typeface="Calibri" charset="0"/>
              <a:cs typeface="Calibri" charset="0"/>
            </a:endParaRPr>
          </a:p>
          <a:p>
            <a:pPr marL="285750" indent="-285750">
              <a:lnSpc>
                <a:spcPct val="100000"/>
              </a:lnSpc>
              <a:spcBef>
                <a:spcPts val="0"/>
              </a:spcBef>
              <a:spcAft>
                <a:spcPts val="0"/>
              </a:spcAft>
              <a:buClr>
                <a:schemeClr val="bg1"/>
              </a:buClr>
              <a:buFont typeface="Wingdings" charset="2"/>
              <a:buChar char="§"/>
            </a:pPr>
            <a:endParaRPr lang="en-US" sz="1800" dirty="0">
              <a:solidFill>
                <a:schemeClr val="bg1"/>
              </a:solidFill>
              <a:latin typeface="Calibri" charset="0"/>
              <a:ea typeface="Calibri" charset="0"/>
              <a:cs typeface="Calibri" charset="0"/>
            </a:endParaRPr>
          </a:p>
        </p:txBody>
      </p:sp>
      <p:sp>
        <p:nvSpPr>
          <p:cNvPr id="14" name="Oval 13"/>
          <p:cNvSpPr/>
          <p:nvPr/>
        </p:nvSpPr>
        <p:spPr>
          <a:xfrm>
            <a:off x="985219" y="923503"/>
            <a:ext cx="3162925" cy="3162925"/>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6666"/>
              </a:solidFill>
            </a:endParaRP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3" name="Bild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1438" y="1213393"/>
            <a:ext cx="2791792" cy="2791792"/>
          </a:xfrm>
          <a:prstGeom prst="rect">
            <a:avLst/>
          </a:prstGeom>
        </p:spPr>
      </p:pic>
    </p:spTree>
    <p:extLst>
      <p:ext uri="{BB962C8B-B14F-4D97-AF65-F5344CB8AC3E}">
        <p14:creationId xmlns:p14="http://schemas.microsoft.com/office/powerpoint/2010/main" val="69831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21</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68541" y="1015085"/>
            <a:ext cx="11234738" cy="646331"/>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System </a:t>
            </a:r>
            <a:r>
              <a:rPr lang="de-DE" sz="3600" dirty="0" err="1">
                <a:solidFill>
                  <a:srgbClr val="095A65"/>
                </a:solidFill>
                <a:latin typeface="Calibri" charset="0"/>
                <a:ea typeface="Calibri" charset="0"/>
                <a:cs typeface="Calibri" charset="0"/>
              </a:rPr>
              <a:t>set</a:t>
            </a:r>
            <a:r>
              <a:rPr lang="de-DE" sz="3600" dirty="0">
                <a:solidFill>
                  <a:srgbClr val="095A65"/>
                </a:solidFill>
                <a:latin typeface="Calibri" charset="0"/>
                <a:ea typeface="Calibri" charset="0"/>
                <a:cs typeface="Calibri" charset="0"/>
              </a:rPr>
              <a:t> </a:t>
            </a:r>
            <a:r>
              <a:rPr lang="de-DE" sz="3600" dirty="0" err="1">
                <a:solidFill>
                  <a:srgbClr val="095A65"/>
                </a:solidFill>
                <a:latin typeface="Calibri" charset="0"/>
                <a:ea typeface="Calibri" charset="0"/>
                <a:cs typeface="Calibri" charset="0"/>
              </a:rPr>
              <a:t>up</a:t>
            </a:r>
            <a:endParaRPr lang="en-GB" dirty="0">
              <a:solidFill>
                <a:srgbClr val="095A65"/>
              </a:solidFill>
              <a:latin typeface="Calibri" charset="0"/>
              <a:ea typeface="Calibri" charset="0"/>
              <a:cs typeface="Calibri" charset="0"/>
            </a:endParaRPr>
          </a:p>
        </p:txBody>
      </p:sp>
      <p:sp>
        <p:nvSpPr>
          <p:cNvPr id="12" name="Rechteck 11"/>
          <p:cNvSpPr/>
          <p:nvPr/>
        </p:nvSpPr>
        <p:spPr>
          <a:xfrm>
            <a:off x="7797800" y="1778001"/>
            <a:ext cx="3901947" cy="25908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8085768" y="2402563"/>
            <a:ext cx="3420432" cy="1755741"/>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0"/>
              </a:spcAft>
              <a:buClr>
                <a:schemeClr val="bg1"/>
              </a:buClr>
              <a:buFont typeface="Wingdings" charset="2"/>
              <a:buChar char="§"/>
            </a:pPr>
            <a:r>
              <a:rPr lang="en-US" sz="1800" dirty="0">
                <a:solidFill>
                  <a:schemeClr val="bg1"/>
                </a:solidFill>
                <a:cs typeface="Calibri" charset="0"/>
              </a:rPr>
              <a:t>Scheme</a:t>
            </a:r>
          </a:p>
          <a:p>
            <a:pPr marL="752475" lvl="1">
              <a:lnSpc>
                <a:spcPct val="100000"/>
              </a:lnSpc>
              <a:spcBef>
                <a:spcPts val="0"/>
              </a:spcBef>
              <a:spcAft>
                <a:spcPts val="0"/>
              </a:spcAft>
              <a:buClr>
                <a:schemeClr val="bg1"/>
              </a:buClr>
              <a:buFont typeface="Wingdings" charset="2"/>
              <a:buChar char="§"/>
            </a:pPr>
            <a:r>
              <a:rPr lang="en-US" sz="1800" dirty="0">
                <a:solidFill>
                  <a:schemeClr val="bg1"/>
                </a:solidFill>
                <a:cs typeface="Calibri" charset="0"/>
              </a:rPr>
              <a:t>Services offered</a:t>
            </a:r>
          </a:p>
          <a:p>
            <a:pPr marL="752475" lvl="1">
              <a:lnSpc>
                <a:spcPct val="100000"/>
              </a:lnSpc>
              <a:spcBef>
                <a:spcPts val="0"/>
              </a:spcBef>
              <a:spcAft>
                <a:spcPts val="0"/>
              </a:spcAft>
              <a:buClr>
                <a:schemeClr val="bg1"/>
              </a:buClr>
              <a:buFont typeface="Wingdings" charset="2"/>
              <a:buChar char="§"/>
            </a:pPr>
            <a:r>
              <a:rPr lang="en-US" sz="1800" dirty="0">
                <a:solidFill>
                  <a:schemeClr val="bg1"/>
                </a:solidFill>
                <a:cs typeface="Calibri" charset="0"/>
              </a:rPr>
              <a:t>Contributions</a:t>
            </a:r>
          </a:p>
          <a:p>
            <a:pPr marL="752475" lvl="1">
              <a:lnSpc>
                <a:spcPct val="100000"/>
              </a:lnSpc>
              <a:spcBef>
                <a:spcPts val="0"/>
              </a:spcBef>
              <a:spcAft>
                <a:spcPts val="0"/>
              </a:spcAft>
              <a:buClr>
                <a:schemeClr val="bg1"/>
              </a:buClr>
              <a:buFont typeface="Wingdings" charset="2"/>
              <a:buChar char="§"/>
            </a:pPr>
            <a:r>
              <a:rPr lang="en-US" sz="1800" dirty="0">
                <a:solidFill>
                  <a:schemeClr val="bg1"/>
                </a:solidFill>
                <a:cs typeface="Calibri" charset="0"/>
              </a:rPr>
              <a:t>Eligibility rules etc. </a:t>
            </a:r>
          </a:p>
          <a:p>
            <a:pPr marL="285750" indent="-285750">
              <a:spcBef>
                <a:spcPts val="0"/>
              </a:spcBef>
              <a:spcAft>
                <a:spcPts val="0"/>
              </a:spcAft>
              <a:buClr>
                <a:schemeClr val="bg1"/>
              </a:buClr>
              <a:buFont typeface="Wingdings" charset="2"/>
              <a:buChar char="§"/>
            </a:pPr>
            <a:r>
              <a:rPr lang="en-US" sz="1800" dirty="0">
                <a:solidFill>
                  <a:schemeClr val="bg1"/>
                </a:solidFill>
                <a:cs typeface="Calibri" charset="0"/>
              </a:rPr>
              <a:t>SMS &amp; Payment gateways </a:t>
            </a:r>
          </a:p>
          <a:p>
            <a:pPr marL="285750" indent="-285750">
              <a:spcBef>
                <a:spcPts val="0"/>
              </a:spcBef>
              <a:spcAft>
                <a:spcPts val="0"/>
              </a:spcAft>
              <a:buClr>
                <a:schemeClr val="bg1"/>
              </a:buClr>
              <a:buFont typeface="Wingdings" charset="2"/>
              <a:buChar char="§"/>
            </a:pPr>
            <a:r>
              <a:rPr lang="en-US" sz="1800" dirty="0">
                <a:solidFill>
                  <a:schemeClr val="bg1"/>
                </a:solidFill>
              </a:rPr>
              <a:t>User accounts and privileges</a:t>
            </a:r>
          </a:p>
        </p:txBody>
      </p:sp>
      <p:sp>
        <p:nvSpPr>
          <p:cNvPr id="11" name="Oval 21"/>
          <p:cNvSpPr/>
          <p:nvPr/>
        </p:nvSpPr>
        <p:spPr>
          <a:xfrm>
            <a:off x="5051687" y="2675748"/>
            <a:ext cx="2113614" cy="2113614"/>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018868" y="1942322"/>
            <a:ext cx="2835793" cy="646331"/>
          </a:xfrm>
          <a:prstGeom prst="rect">
            <a:avLst/>
          </a:prstGeom>
          <a:noFill/>
        </p:spPr>
        <p:txBody>
          <a:bodyPr wrap="square" rtlCol="0">
            <a:spAutoFit/>
          </a:bodyPr>
          <a:lstStyle/>
          <a:p>
            <a:r>
              <a:rPr lang="en-US" dirty="0">
                <a:solidFill>
                  <a:schemeClr val="bg1"/>
                </a:solidFill>
              </a:rPr>
              <a:t>Configuration</a:t>
            </a:r>
          </a:p>
          <a:p>
            <a:endParaRPr lang="de-DE" dirty="0"/>
          </a:p>
        </p:txBody>
      </p:sp>
      <p:sp>
        <p:nvSpPr>
          <p:cNvPr id="15" name="Rechteck 14"/>
          <p:cNvSpPr/>
          <p:nvPr/>
        </p:nvSpPr>
        <p:spPr>
          <a:xfrm>
            <a:off x="7782948" y="4495800"/>
            <a:ext cx="3913751" cy="17399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8069668" y="4657456"/>
            <a:ext cx="2371083" cy="369332"/>
          </a:xfrm>
          <a:prstGeom prst="rect">
            <a:avLst/>
          </a:prstGeom>
          <a:noFill/>
        </p:spPr>
        <p:txBody>
          <a:bodyPr wrap="square" rtlCol="0">
            <a:spAutoFit/>
          </a:bodyPr>
          <a:lstStyle/>
          <a:p>
            <a:r>
              <a:rPr lang="de-DE" dirty="0" err="1">
                <a:solidFill>
                  <a:schemeClr val="bg1"/>
                </a:solidFill>
              </a:rPr>
              <a:t>Prepare</a:t>
            </a:r>
            <a:endParaRPr lang="de-DE" dirty="0">
              <a:solidFill>
                <a:schemeClr val="bg1"/>
              </a:solidFill>
            </a:endParaRPr>
          </a:p>
        </p:txBody>
      </p:sp>
      <p:sp>
        <p:nvSpPr>
          <p:cNvPr id="8" name="Textfeld 7"/>
          <p:cNvSpPr txBox="1"/>
          <p:nvPr/>
        </p:nvSpPr>
        <p:spPr>
          <a:xfrm>
            <a:off x="8082368" y="5161064"/>
            <a:ext cx="2692096" cy="1138773"/>
          </a:xfrm>
          <a:prstGeom prst="rect">
            <a:avLst/>
          </a:prstGeom>
          <a:noFill/>
        </p:spPr>
        <p:txBody>
          <a:bodyPr wrap="square" rtlCol="0">
            <a:spAutoFit/>
          </a:bodyPr>
          <a:lstStyle/>
          <a:p>
            <a:pPr marL="285750" indent="-285750">
              <a:buClr>
                <a:schemeClr val="bg1"/>
              </a:buClr>
              <a:buFont typeface="Wingdings" charset="2"/>
              <a:buChar char="§"/>
            </a:pPr>
            <a:r>
              <a:rPr lang="en-US" dirty="0">
                <a:solidFill>
                  <a:schemeClr val="bg1"/>
                </a:solidFill>
                <a:cs typeface="Calibri" charset="0"/>
              </a:rPr>
              <a:t>Enrolment Forms</a:t>
            </a:r>
          </a:p>
          <a:p>
            <a:pPr marL="285750" indent="-285750">
              <a:buClr>
                <a:schemeClr val="bg1"/>
              </a:buClr>
              <a:buFont typeface="Wingdings" charset="2"/>
              <a:buChar char="§"/>
            </a:pPr>
            <a:r>
              <a:rPr lang="en-US" dirty="0">
                <a:solidFill>
                  <a:schemeClr val="bg1"/>
                </a:solidFill>
                <a:cs typeface="Calibri" charset="0"/>
              </a:rPr>
              <a:t>Insurance ID Cards</a:t>
            </a:r>
          </a:p>
          <a:p>
            <a:pPr marL="285750" indent="-285750">
              <a:buClr>
                <a:schemeClr val="bg1"/>
              </a:buClr>
              <a:buFont typeface="Wingdings" charset="2"/>
              <a:buChar char="§"/>
            </a:pPr>
            <a:r>
              <a:rPr lang="en-US" dirty="0">
                <a:solidFill>
                  <a:schemeClr val="bg1"/>
                </a:solidFill>
                <a:cs typeface="Calibri" charset="0"/>
              </a:rPr>
              <a:t>Claim forms</a:t>
            </a:r>
            <a:endParaRPr lang="en-US" dirty="0">
              <a:solidFill>
                <a:schemeClr val="bg1"/>
              </a:solidFill>
            </a:endParaRPr>
          </a:p>
          <a:p>
            <a:endParaRPr lang="de-DE" sz="1400" dirty="0"/>
          </a:p>
        </p:txBody>
      </p:sp>
      <p:sp>
        <p:nvSpPr>
          <p:cNvPr id="17" name="Rechteck 16"/>
          <p:cNvSpPr/>
          <p:nvPr/>
        </p:nvSpPr>
        <p:spPr>
          <a:xfrm>
            <a:off x="686000" y="1905001"/>
            <a:ext cx="3847900" cy="3251199"/>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014109" y="2088320"/>
            <a:ext cx="2731131" cy="369332"/>
          </a:xfrm>
          <a:prstGeom prst="rect">
            <a:avLst/>
          </a:prstGeom>
          <a:noFill/>
        </p:spPr>
        <p:txBody>
          <a:bodyPr wrap="square" rtlCol="0">
            <a:spAutoFit/>
          </a:bodyPr>
          <a:lstStyle/>
          <a:p>
            <a:r>
              <a:rPr lang="de-DE" dirty="0">
                <a:solidFill>
                  <a:schemeClr val="bg1"/>
                </a:solidFill>
              </a:rPr>
              <a:t>Software </a:t>
            </a:r>
            <a:r>
              <a:rPr lang="de-DE" dirty="0" err="1">
                <a:solidFill>
                  <a:schemeClr val="bg1"/>
                </a:solidFill>
              </a:rPr>
              <a:t>set</a:t>
            </a:r>
            <a:r>
              <a:rPr lang="de-DE" dirty="0">
                <a:solidFill>
                  <a:schemeClr val="bg1"/>
                </a:solidFill>
              </a:rPr>
              <a:t> </a:t>
            </a:r>
            <a:r>
              <a:rPr lang="de-DE" dirty="0" err="1">
                <a:solidFill>
                  <a:schemeClr val="bg1"/>
                </a:solidFill>
              </a:rPr>
              <a:t>up</a:t>
            </a:r>
            <a:endParaRPr lang="de-DE" dirty="0">
              <a:solidFill>
                <a:schemeClr val="bg1"/>
              </a:solidFill>
            </a:endParaRPr>
          </a:p>
        </p:txBody>
      </p:sp>
      <p:sp>
        <p:nvSpPr>
          <p:cNvPr id="18" name="Textfeld 17"/>
          <p:cNvSpPr txBox="1"/>
          <p:nvPr/>
        </p:nvSpPr>
        <p:spPr>
          <a:xfrm>
            <a:off x="1001949" y="2746269"/>
            <a:ext cx="3176351" cy="2246769"/>
          </a:xfrm>
          <a:prstGeom prst="rect">
            <a:avLst/>
          </a:prstGeom>
          <a:noFill/>
        </p:spPr>
        <p:txBody>
          <a:bodyPr wrap="square" rtlCol="0">
            <a:spAutoFit/>
          </a:bodyPr>
          <a:lstStyle/>
          <a:p>
            <a:pPr marL="285750" indent="-285750">
              <a:buClr>
                <a:schemeClr val="bg1"/>
              </a:buClr>
              <a:buFont typeface="Wingdings" charset="2"/>
              <a:buChar char="§"/>
            </a:pPr>
            <a:r>
              <a:rPr lang="en-US" dirty="0">
                <a:solidFill>
                  <a:schemeClr val="bg1"/>
                </a:solidFill>
                <a:ea typeface="Calibri" charset="0"/>
                <a:cs typeface="Calibri" charset="0"/>
              </a:rPr>
              <a:t>Live server</a:t>
            </a:r>
          </a:p>
          <a:p>
            <a:pPr marL="742950" lvl="1" indent="-285750">
              <a:buClr>
                <a:schemeClr val="bg1"/>
              </a:buClr>
              <a:buFont typeface="Wingdings" charset="2"/>
              <a:buChar char="§"/>
            </a:pPr>
            <a:r>
              <a:rPr lang="en-US" dirty="0">
                <a:solidFill>
                  <a:schemeClr val="bg1"/>
                </a:solidFill>
                <a:ea typeface="Calibri" charset="0"/>
                <a:cs typeface="Calibri" charset="0"/>
              </a:rPr>
              <a:t>Security</a:t>
            </a:r>
          </a:p>
          <a:p>
            <a:pPr marL="742950" lvl="1" indent="-285750">
              <a:buClr>
                <a:schemeClr val="bg1"/>
              </a:buClr>
              <a:buFont typeface="Wingdings" charset="2"/>
              <a:buChar char="§"/>
            </a:pPr>
            <a:r>
              <a:rPr lang="en-US" dirty="0">
                <a:solidFill>
                  <a:schemeClr val="bg1"/>
                </a:solidFill>
                <a:ea typeface="Calibri" charset="0"/>
                <a:cs typeface="Calibri" charset="0"/>
              </a:rPr>
              <a:t>Backup</a:t>
            </a:r>
          </a:p>
          <a:p>
            <a:pPr marL="285750" indent="-285750">
              <a:buClr>
                <a:schemeClr val="bg1"/>
              </a:buClr>
              <a:buFont typeface="Wingdings" charset="2"/>
              <a:buChar char="§"/>
            </a:pPr>
            <a:r>
              <a:rPr lang="en-US" dirty="0">
                <a:solidFill>
                  <a:schemeClr val="bg1"/>
                </a:solidFill>
                <a:ea typeface="Calibri" charset="0"/>
                <a:cs typeface="Calibri" charset="0"/>
              </a:rPr>
              <a:t>Dedicated training server           (installation with dummy dataset)</a:t>
            </a:r>
          </a:p>
          <a:p>
            <a:pPr marL="285750" indent="-285750">
              <a:buClr>
                <a:schemeClr val="bg1"/>
              </a:buClr>
              <a:buFont typeface="Wingdings" charset="2"/>
              <a:buChar char="§"/>
            </a:pPr>
            <a:r>
              <a:rPr lang="en-US" dirty="0">
                <a:solidFill>
                  <a:schemeClr val="bg1"/>
                </a:solidFill>
                <a:ea typeface="Calibri" charset="0"/>
                <a:cs typeface="Calibri" charset="0"/>
              </a:rPr>
              <a:t>openIMIS mobile apps</a:t>
            </a:r>
          </a:p>
          <a:p>
            <a:endParaRPr lang="de-DE" sz="1400" dirty="0"/>
          </a:p>
        </p:txBody>
      </p:sp>
      <p:sp>
        <p:nvSpPr>
          <p:cNvPr id="20" name="Textfeld 19"/>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1" name="Bild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77296" y="2767496"/>
            <a:ext cx="2159508" cy="2159508"/>
          </a:xfrm>
          <a:prstGeom prst="rect">
            <a:avLst/>
          </a:prstGeom>
        </p:spPr>
      </p:pic>
    </p:spTree>
    <p:extLst>
      <p:ext uri="{BB962C8B-B14F-4D97-AF65-F5344CB8AC3E}">
        <p14:creationId xmlns:p14="http://schemas.microsoft.com/office/powerpoint/2010/main" val="192847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22</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93372" y="1036855"/>
            <a:ext cx="11199019" cy="646331"/>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Training</a:t>
            </a:r>
            <a:endParaRPr lang="en-GB" dirty="0">
              <a:solidFill>
                <a:srgbClr val="095A65"/>
              </a:solidFill>
              <a:latin typeface="Calibri" charset="0"/>
              <a:ea typeface="Calibri" charset="0"/>
              <a:cs typeface="Calibri" charset="0"/>
            </a:endParaRPr>
          </a:p>
        </p:txBody>
      </p:sp>
      <p:sp>
        <p:nvSpPr>
          <p:cNvPr id="12" name="Rechteck 11"/>
          <p:cNvSpPr/>
          <p:nvPr/>
        </p:nvSpPr>
        <p:spPr>
          <a:xfrm>
            <a:off x="6221413" y="2409569"/>
            <a:ext cx="5491163" cy="3637219"/>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6538587" y="3262690"/>
            <a:ext cx="4856813" cy="2593867"/>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Server administrator(s)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System administrator(s)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Scheme staff</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Enrolment agents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Health facility staff</a:t>
            </a:r>
            <a:endParaRPr lang="en-US" sz="18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solidFill>
                <a:schemeClr val="bg1"/>
              </a:solidFill>
            </a:endParaRPr>
          </a:p>
          <a:p>
            <a:endParaRPr lang="en-US" sz="1800" dirty="0">
              <a:solidFill>
                <a:schemeClr val="bg1"/>
              </a:solidFill>
            </a:endParaRP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3" name="Textfeld 2"/>
          <p:cNvSpPr txBox="1"/>
          <p:nvPr/>
        </p:nvSpPr>
        <p:spPr>
          <a:xfrm>
            <a:off x="6643991" y="2665379"/>
            <a:ext cx="3288076" cy="369332"/>
          </a:xfrm>
          <a:prstGeom prst="rect">
            <a:avLst/>
          </a:prstGeom>
          <a:noFill/>
        </p:spPr>
        <p:txBody>
          <a:bodyPr wrap="square" rtlCol="0">
            <a:spAutoFit/>
          </a:bodyPr>
          <a:lstStyle/>
          <a:p>
            <a:r>
              <a:rPr lang="de-DE" dirty="0">
                <a:solidFill>
                  <a:schemeClr val="bg1"/>
                </a:solidFill>
                <a:latin typeface="Calibri" panose="020F0502020204030204" pitchFamily="34" charset="0"/>
                <a:cs typeface="Calibri" panose="020F0502020204030204" pitchFamily="34" charset="0"/>
              </a:rPr>
              <a:t>Training </a:t>
            </a:r>
          </a:p>
        </p:txBody>
      </p:sp>
      <p:sp>
        <p:nvSpPr>
          <p:cNvPr id="14" name="Oval 2"/>
          <p:cNvSpPr/>
          <p:nvPr/>
        </p:nvSpPr>
        <p:spPr>
          <a:xfrm>
            <a:off x="1802506" y="2424384"/>
            <a:ext cx="3582648" cy="3582648"/>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 name="Bild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70488" y="2668105"/>
            <a:ext cx="3255144" cy="3255144"/>
          </a:xfrm>
          <a:prstGeom prst="rect">
            <a:avLst/>
          </a:prstGeom>
        </p:spPr>
      </p:pic>
    </p:spTree>
    <p:extLst>
      <p:ext uri="{BB962C8B-B14F-4D97-AF65-F5344CB8AC3E}">
        <p14:creationId xmlns:p14="http://schemas.microsoft.com/office/powerpoint/2010/main" val="3882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23</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515144" y="1025970"/>
            <a:ext cx="11199019" cy="923330"/>
          </a:xfrm>
          <a:prstGeom prst="rect">
            <a:avLst/>
          </a:prstGeom>
          <a:noFill/>
        </p:spPr>
        <p:txBody>
          <a:bodyPr wrap="square" rtlCol="0">
            <a:spAutoFit/>
          </a:bodyPr>
          <a:lstStyle/>
          <a:p>
            <a:pPr algn="ctr"/>
            <a:r>
              <a:rPr lang="de-DE" sz="3600" dirty="0" err="1">
                <a:solidFill>
                  <a:srgbClr val="095A65"/>
                </a:solidFill>
                <a:latin typeface="Calibri" charset="0"/>
                <a:ea typeface="Calibri" charset="0"/>
                <a:cs typeface="Calibri" charset="0"/>
              </a:rPr>
              <a:t>Piloting</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endParaRPr lang="en-GB" dirty="0">
              <a:solidFill>
                <a:srgbClr val="095A65"/>
              </a:solidFill>
              <a:latin typeface="Calibri" charset="0"/>
              <a:ea typeface="Calibri" charset="0"/>
              <a:cs typeface="Calibri" charset="0"/>
            </a:endParaRPr>
          </a:p>
        </p:txBody>
      </p:sp>
      <p:sp>
        <p:nvSpPr>
          <p:cNvPr id="12" name="Rechteck 11"/>
          <p:cNvSpPr/>
          <p:nvPr/>
        </p:nvSpPr>
        <p:spPr>
          <a:xfrm>
            <a:off x="5436973" y="2312989"/>
            <a:ext cx="6275603" cy="37338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5871735" y="2614092"/>
            <a:ext cx="5743574" cy="353957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Design</a:t>
            </a:r>
            <a:r>
              <a:rPr lang="en-US" sz="1800" dirty="0">
                <a:solidFill>
                  <a:srgbClr val="FFFF00"/>
                </a:solidFill>
                <a:latin typeface="Calibri" panose="020F0502020204030204" pitchFamily="34" charset="0"/>
                <a:ea typeface="Calibri" charset="0"/>
                <a:cs typeface="Calibri" panose="020F0502020204030204" pitchFamily="34" charset="0"/>
              </a:rPr>
              <a:t> </a:t>
            </a:r>
            <a:r>
              <a:rPr lang="en-US" sz="1800" dirty="0">
                <a:solidFill>
                  <a:schemeClr val="bg1"/>
                </a:solidFill>
                <a:latin typeface="Calibri" panose="020F0502020204030204" pitchFamily="34" charset="0"/>
                <a:ea typeface="Calibri" charset="0"/>
                <a:cs typeface="Calibri" panose="020F0502020204030204" pitchFamily="34" charset="0"/>
              </a:rPr>
              <a:t>pilot</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Capture user feedback (bugs or new requests)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Translate user feedback into software/process requirements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Adapt software/processes to incorporate feedback</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Test new developments/adaptations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Deploy new developments/ enhancements</a:t>
            </a:r>
          </a:p>
          <a:p>
            <a:pPr marL="285750" indent="-285750">
              <a:buClr>
                <a:schemeClr val="bg1"/>
              </a:buClr>
              <a:buFont typeface="Wingdings" charset="2"/>
              <a:buChar char="§"/>
            </a:pPr>
            <a:endParaRPr lang="en-US" dirty="0">
              <a:solidFill>
                <a:schemeClr val="bg1"/>
              </a:solidFill>
              <a:latin typeface="Calibri" charset="0"/>
              <a:ea typeface="Calibri" charset="0"/>
              <a:cs typeface="Calibri" charset="0"/>
            </a:endParaRPr>
          </a:p>
          <a:p>
            <a:pPr marL="285750" indent="-285750">
              <a:buClr>
                <a:schemeClr val="bg1"/>
              </a:buClr>
              <a:buFont typeface="Wingdings" charset="2"/>
              <a:buChar char="§"/>
            </a:pPr>
            <a:endParaRPr lang="en-US" dirty="0">
              <a:solidFill>
                <a:schemeClr val="bg1"/>
              </a:solidFill>
              <a:latin typeface="Calibri" charset="0"/>
              <a:ea typeface="Calibri" charset="0"/>
              <a:cs typeface="Calibri" charset="0"/>
            </a:endParaRPr>
          </a:p>
          <a:p>
            <a:pPr marL="285750" indent="-285750">
              <a:buClr>
                <a:schemeClr val="bg1"/>
              </a:buClr>
              <a:buFont typeface="Wingdings" charset="2"/>
              <a:buChar char="§"/>
            </a:pPr>
            <a:endParaRPr lang="en-US" dirty="0">
              <a:solidFill>
                <a:schemeClr val="bg1"/>
              </a:solidFill>
              <a:latin typeface="Calibri" charset="0"/>
              <a:ea typeface="Calibri" charset="0"/>
              <a:cs typeface="Calibri" charset="0"/>
            </a:endParaRPr>
          </a:p>
        </p:txBody>
      </p:sp>
      <p:sp>
        <p:nvSpPr>
          <p:cNvPr id="11" name="Textfeld 1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
        <p:nvSpPr>
          <p:cNvPr id="14" name="Oval 2"/>
          <p:cNvSpPr/>
          <p:nvPr/>
        </p:nvSpPr>
        <p:spPr>
          <a:xfrm>
            <a:off x="1028503" y="2437636"/>
            <a:ext cx="3582648" cy="3582648"/>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Bild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546" y="2758106"/>
            <a:ext cx="2990023" cy="2990023"/>
          </a:xfrm>
          <a:prstGeom prst="rect">
            <a:avLst/>
          </a:prstGeom>
        </p:spPr>
      </p:pic>
    </p:spTree>
    <p:extLst>
      <p:ext uri="{BB962C8B-B14F-4D97-AF65-F5344CB8AC3E}">
        <p14:creationId xmlns:p14="http://schemas.microsoft.com/office/powerpoint/2010/main" val="1791775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24</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93373" y="998755"/>
            <a:ext cx="11199019" cy="646331"/>
          </a:xfrm>
          <a:prstGeom prst="rect">
            <a:avLst/>
          </a:prstGeom>
          <a:noFill/>
        </p:spPr>
        <p:txBody>
          <a:bodyPr wrap="square" rtlCol="0">
            <a:spAutoFit/>
          </a:bodyPr>
          <a:lstStyle/>
          <a:p>
            <a:pPr algn="ctr"/>
            <a:r>
              <a:rPr lang="de-DE" sz="3600" dirty="0" err="1">
                <a:solidFill>
                  <a:srgbClr val="095A65"/>
                </a:solidFill>
                <a:latin typeface="Calibri" charset="0"/>
                <a:ea typeface="Calibri" charset="0"/>
                <a:cs typeface="Calibri" charset="0"/>
              </a:rPr>
              <a:t>Ongoing</a:t>
            </a:r>
            <a:r>
              <a:rPr lang="de-DE" sz="3600" dirty="0">
                <a:solidFill>
                  <a:srgbClr val="095A65"/>
                </a:solidFill>
                <a:latin typeface="Calibri" charset="0"/>
                <a:ea typeface="Calibri" charset="0"/>
                <a:cs typeface="Calibri" charset="0"/>
              </a:rPr>
              <a:t> </a:t>
            </a:r>
            <a:r>
              <a:rPr lang="de-DE" sz="3600" dirty="0" err="1">
                <a:solidFill>
                  <a:srgbClr val="095A65"/>
                </a:solidFill>
                <a:latin typeface="Calibri" charset="0"/>
                <a:ea typeface="Calibri" charset="0"/>
                <a:cs typeface="Calibri" charset="0"/>
              </a:rPr>
              <a:t>maintenance</a:t>
            </a:r>
            <a:r>
              <a:rPr lang="de-DE" sz="3600" dirty="0">
                <a:solidFill>
                  <a:srgbClr val="095A65"/>
                </a:solidFill>
                <a:latin typeface="Calibri" charset="0"/>
                <a:ea typeface="Calibri" charset="0"/>
                <a:cs typeface="Calibri" charset="0"/>
              </a:rPr>
              <a:t> &amp; </a:t>
            </a:r>
            <a:r>
              <a:rPr lang="de-DE" sz="3600" dirty="0" err="1">
                <a:solidFill>
                  <a:srgbClr val="095A65"/>
                </a:solidFill>
                <a:latin typeface="Calibri" charset="0"/>
                <a:ea typeface="Calibri" charset="0"/>
                <a:cs typeface="Calibri" charset="0"/>
              </a:rPr>
              <a:t>upgrades</a:t>
            </a:r>
            <a:endParaRPr lang="de-DE" sz="3600" dirty="0">
              <a:solidFill>
                <a:srgbClr val="095A65"/>
              </a:solidFill>
              <a:latin typeface="Calibri" charset="0"/>
              <a:ea typeface="Calibri" charset="0"/>
              <a:cs typeface="Calibri" charset="0"/>
            </a:endParaRPr>
          </a:p>
        </p:txBody>
      </p:sp>
      <p:sp>
        <p:nvSpPr>
          <p:cNvPr id="12" name="Rechteck 11"/>
          <p:cNvSpPr/>
          <p:nvPr/>
        </p:nvSpPr>
        <p:spPr>
          <a:xfrm>
            <a:off x="6932143" y="1883229"/>
            <a:ext cx="4757351" cy="4561114"/>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7071976" y="2569032"/>
            <a:ext cx="4629876" cy="3853542"/>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Ongoing capture of user requirements,</a:t>
            </a:r>
          </a:p>
          <a:p>
            <a:pPr>
              <a:spcBef>
                <a:spcPts val="0"/>
              </a:spcBef>
              <a:buClr>
                <a:schemeClr val="bg1"/>
              </a:buClr>
            </a:pPr>
            <a:r>
              <a:rPr lang="en-US" sz="1800" dirty="0">
                <a:solidFill>
                  <a:schemeClr val="bg1"/>
                </a:solidFill>
                <a:latin typeface="Calibri" panose="020F0502020204030204" pitchFamily="34" charset="0"/>
                <a:cs typeface="Calibri" panose="020F0502020204030204" pitchFamily="34" charset="0"/>
              </a:rPr>
              <a:t>      gaps and bugs</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Feedback to openIMIS global community</a:t>
            </a:r>
          </a:p>
          <a:p>
            <a:pPr marL="0" lvl="1">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Implementation experiences</a:t>
            </a:r>
          </a:p>
          <a:p>
            <a:pPr marL="0" lvl="1">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Software developments</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Downloading new  openIMIS release</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Test new openIMIS release </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Testing of scheme specific customization in       </a:t>
            </a:r>
          </a:p>
          <a:p>
            <a:pPr>
              <a:spcBef>
                <a:spcPts val="0"/>
              </a:spcBef>
              <a:buClr>
                <a:schemeClr val="bg1"/>
              </a:buClr>
            </a:pPr>
            <a:r>
              <a:rPr lang="en-US" sz="1800" dirty="0">
                <a:solidFill>
                  <a:schemeClr val="bg1"/>
                </a:solidFill>
                <a:latin typeface="Calibri" panose="020F0502020204030204" pitchFamily="34" charset="0"/>
                <a:cs typeface="Calibri" panose="020F0502020204030204" pitchFamily="34" charset="0"/>
              </a:rPr>
              <a:t>      new release</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Upgrading live environment</a:t>
            </a:r>
          </a:p>
        </p:txBody>
      </p:sp>
      <p:sp>
        <p:nvSpPr>
          <p:cNvPr id="3" name="Textfeld 2"/>
          <p:cNvSpPr txBox="1"/>
          <p:nvPr/>
        </p:nvSpPr>
        <p:spPr>
          <a:xfrm>
            <a:off x="7078322" y="2011381"/>
            <a:ext cx="3754876"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Link to global community</a:t>
            </a:r>
          </a:p>
          <a:p>
            <a:endParaRPr lang="de-DE" dirty="0"/>
          </a:p>
        </p:txBody>
      </p:sp>
      <p:sp>
        <p:nvSpPr>
          <p:cNvPr id="14" name="Oval 2"/>
          <p:cNvSpPr/>
          <p:nvPr/>
        </p:nvSpPr>
        <p:spPr>
          <a:xfrm>
            <a:off x="4845413" y="2824206"/>
            <a:ext cx="1878423" cy="1878423"/>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79425" y="1850570"/>
            <a:ext cx="4212318" cy="456111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04009" y="2569032"/>
            <a:ext cx="4065962" cy="4047262"/>
          </a:xfrm>
          <a:prstGeom prst="rect">
            <a:avLst/>
          </a:prstGeom>
          <a:noFill/>
        </p:spPr>
        <p:txBody>
          <a:bodyPr wrap="square" rtlCol="0">
            <a:spAutoFit/>
          </a:bodyPr>
          <a:lstStyle/>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Updates to configurations – </a:t>
            </a:r>
          </a:p>
          <a:p>
            <a:pPr>
              <a:lnSpc>
                <a:spcPct val="150000"/>
              </a:lnSpc>
              <a:buClr>
                <a:schemeClr val="bg1"/>
              </a:buClr>
            </a:pPr>
            <a:r>
              <a:rPr lang="en-US" dirty="0">
                <a:solidFill>
                  <a:schemeClr val="bg1"/>
                </a:solidFill>
                <a:latin typeface="Calibri" panose="020F0502020204030204" pitchFamily="34" charset="0"/>
                <a:cs typeface="Calibri" panose="020F0502020204030204" pitchFamily="34" charset="0"/>
              </a:rPr>
              <a:t>       new users, facilities </a:t>
            </a:r>
            <a:r>
              <a:rPr lang="en-US" dirty="0" err="1">
                <a:solidFill>
                  <a:schemeClr val="bg1"/>
                </a:solidFill>
                <a:latin typeface="Calibri" panose="020F0502020204030204" pitchFamily="34" charset="0"/>
                <a:cs typeface="Calibri" panose="020F0502020204030204" pitchFamily="34" charset="0"/>
              </a:rPr>
              <a:t>etc</a:t>
            </a:r>
            <a:endParaRPr lang="en-US" dirty="0">
              <a:solidFill>
                <a:schemeClr val="bg1"/>
              </a:solidFill>
              <a:latin typeface="Calibri" panose="020F0502020204030204" pitchFamily="34" charset="0"/>
              <a:cs typeface="Calibri" panose="020F0502020204030204" pitchFamily="34" charset="0"/>
            </a:endParaRP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Ensuring system backup</a:t>
            </a: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Backstopping support to users at various levels</a:t>
            </a: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Preparing data extracts for           offline use</a:t>
            </a: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Capacity development                               of (new) users</a:t>
            </a:r>
          </a:p>
          <a:p>
            <a:endParaRPr lang="de-DE" sz="1400" dirty="0"/>
          </a:p>
        </p:txBody>
      </p:sp>
      <p:sp>
        <p:nvSpPr>
          <p:cNvPr id="8" name="Textfeld 7"/>
          <p:cNvSpPr txBox="1"/>
          <p:nvPr/>
        </p:nvSpPr>
        <p:spPr>
          <a:xfrm>
            <a:off x="761926" y="2062643"/>
            <a:ext cx="2024637"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Day to day</a:t>
            </a:r>
          </a:p>
          <a:p>
            <a:endParaRPr lang="de-DE" dirty="0"/>
          </a:p>
        </p:txBody>
      </p:sp>
      <p:sp>
        <p:nvSpPr>
          <p:cNvPr id="17" name="Textfeld 16"/>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 name="Grafik 1"/>
          <p:cNvPicPr>
            <a:picLocks noChangeAspect="1"/>
          </p:cNvPicPr>
          <p:nvPr/>
        </p:nvPicPr>
        <p:blipFill>
          <a:blip r:embed="rId5"/>
          <a:stretch>
            <a:fillRect/>
          </a:stretch>
        </p:blipFill>
        <p:spPr>
          <a:xfrm>
            <a:off x="5048735" y="2657712"/>
            <a:ext cx="2164268" cy="2164268"/>
          </a:xfrm>
          <a:prstGeom prst="rect">
            <a:avLst/>
          </a:prstGeom>
        </p:spPr>
      </p:pic>
    </p:spTree>
    <p:extLst>
      <p:ext uri="{BB962C8B-B14F-4D97-AF65-F5344CB8AC3E}">
        <p14:creationId xmlns:p14="http://schemas.microsoft.com/office/powerpoint/2010/main" val="1254442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25</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515144" y="1330770"/>
            <a:ext cx="11199019" cy="646331"/>
          </a:xfrm>
          <a:prstGeom prst="rect">
            <a:avLst/>
          </a:prstGeom>
          <a:noFill/>
        </p:spPr>
        <p:txBody>
          <a:bodyPr wrap="square" rtlCol="0">
            <a:spAutoFit/>
          </a:bodyPr>
          <a:lstStyle/>
          <a:p>
            <a:pPr algn="ctr"/>
            <a:r>
              <a:rPr lang="de-DE" sz="3600" dirty="0" err="1">
                <a:solidFill>
                  <a:srgbClr val="095A65"/>
                </a:solidFill>
                <a:latin typeface="Calibri" charset="0"/>
                <a:ea typeface="Calibri" charset="0"/>
                <a:cs typeface="Calibri" charset="0"/>
              </a:rPr>
              <a:t>Scale</a:t>
            </a:r>
            <a:r>
              <a:rPr lang="de-DE" sz="3600" dirty="0">
                <a:solidFill>
                  <a:srgbClr val="095A65"/>
                </a:solidFill>
                <a:latin typeface="Calibri" charset="0"/>
                <a:ea typeface="Calibri" charset="0"/>
                <a:cs typeface="Calibri" charset="0"/>
              </a:rPr>
              <a:t> </a:t>
            </a:r>
            <a:r>
              <a:rPr lang="de-DE" sz="3600" dirty="0" err="1">
                <a:solidFill>
                  <a:srgbClr val="095A65"/>
                </a:solidFill>
                <a:latin typeface="Calibri" charset="0"/>
                <a:ea typeface="Calibri" charset="0"/>
                <a:cs typeface="Calibri" charset="0"/>
              </a:rPr>
              <a:t>up</a:t>
            </a:r>
            <a:endParaRPr lang="de-DE" sz="3600" dirty="0">
              <a:solidFill>
                <a:srgbClr val="095A65"/>
              </a:solidFill>
              <a:latin typeface="Calibri" charset="0"/>
              <a:ea typeface="Calibri" charset="0"/>
              <a:cs typeface="Calibri" charset="0"/>
            </a:endParaRPr>
          </a:p>
        </p:txBody>
      </p:sp>
      <p:sp>
        <p:nvSpPr>
          <p:cNvPr id="12" name="Rechteck 11"/>
          <p:cNvSpPr/>
          <p:nvPr/>
        </p:nvSpPr>
        <p:spPr>
          <a:xfrm>
            <a:off x="3855307" y="2103330"/>
            <a:ext cx="7142207" cy="1739621"/>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4324866" y="2565625"/>
            <a:ext cx="6525566" cy="1093414"/>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Infrastructure (personnel and equipment) in place</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All staff are trained</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Server configuration is appropriate (as per expected load)</a:t>
            </a:r>
          </a:p>
        </p:txBody>
      </p:sp>
      <p:sp>
        <p:nvSpPr>
          <p:cNvPr id="3" name="Textfeld 2"/>
          <p:cNvSpPr txBox="1"/>
          <p:nvPr/>
        </p:nvSpPr>
        <p:spPr>
          <a:xfrm>
            <a:off x="4337220" y="2153463"/>
            <a:ext cx="914400" cy="646331"/>
          </a:xfrm>
          <a:prstGeom prst="rect">
            <a:avLst/>
          </a:prstGeom>
          <a:noFill/>
        </p:spPr>
        <p:txBody>
          <a:bodyPr wrap="square" rtlCol="0">
            <a:spAutoFit/>
          </a:bodyPr>
          <a:lstStyle/>
          <a:p>
            <a:pPr algn="ctr"/>
            <a:r>
              <a:rPr lang="en-US" dirty="0">
                <a:solidFill>
                  <a:schemeClr val="bg1"/>
                </a:solidFill>
              </a:rPr>
              <a:t>Ensure</a:t>
            </a:r>
          </a:p>
          <a:p>
            <a:endParaRPr lang="de-DE" dirty="0"/>
          </a:p>
        </p:txBody>
      </p:sp>
      <p:sp>
        <p:nvSpPr>
          <p:cNvPr id="14" name="Oval 2"/>
          <p:cNvSpPr/>
          <p:nvPr/>
        </p:nvSpPr>
        <p:spPr>
          <a:xfrm>
            <a:off x="1483689" y="2155355"/>
            <a:ext cx="1525717" cy="1525717"/>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1217707" y="4028303"/>
            <a:ext cx="9793891" cy="196878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74723" y="2421859"/>
            <a:ext cx="1213462" cy="1213462"/>
          </a:xfrm>
          <a:prstGeom prst="rect">
            <a:avLst/>
          </a:prstGeom>
        </p:spPr>
      </p:pic>
      <p:pic>
        <p:nvPicPr>
          <p:cNvPr id="21" name="Bild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2836" y="4122862"/>
            <a:ext cx="1464490" cy="1464490"/>
          </a:xfrm>
          <a:prstGeom prst="rect">
            <a:avLst/>
          </a:prstGeom>
        </p:spPr>
      </p:pic>
      <p:sp>
        <p:nvSpPr>
          <p:cNvPr id="2" name="Textfeld 1"/>
          <p:cNvSpPr txBox="1"/>
          <p:nvPr/>
        </p:nvSpPr>
        <p:spPr>
          <a:xfrm>
            <a:off x="5060538" y="5375743"/>
            <a:ext cx="2019883" cy="923330"/>
          </a:xfrm>
          <a:prstGeom prst="rect">
            <a:avLst/>
          </a:prstGeom>
          <a:noFill/>
        </p:spPr>
        <p:txBody>
          <a:bodyPr wrap="square" rtlCol="0">
            <a:spAutoFit/>
          </a:bodyPr>
          <a:lstStyle/>
          <a:p>
            <a:r>
              <a:rPr lang="en-US" sz="3600" b="1" dirty="0">
                <a:solidFill>
                  <a:schemeClr val="bg1"/>
                </a:solidFill>
              </a:rPr>
              <a:t>Go Live!</a:t>
            </a:r>
          </a:p>
          <a:p>
            <a:pPr algn="ctr"/>
            <a:endParaRPr lang="de-DE" dirty="0"/>
          </a:p>
        </p:txBody>
      </p:sp>
      <p:sp>
        <p:nvSpPr>
          <p:cNvPr id="24" name="Textfeld 23"/>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7" name="Bild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6200000">
            <a:off x="9297505" y="3741529"/>
            <a:ext cx="1943652" cy="1943652"/>
          </a:xfrm>
          <a:prstGeom prst="rect">
            <a:avLst/>
          </a:prstGeom>
        </p:spPr>
      </p:pic>
      <p:pic>
        <p:nvPicPr>
          <p:cNvPr id="8" name="Bild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83174" y="3768035"/>
            <a:ext cx="2159508" cy="2159508"/>
          </a:xfrm>
          <a:prstGeom prst="rect">
            <a:avLst/>
          </a:prstGeom>
        </p:spPr>
      </p:pic>
      <p:pic>
        <p:nvPicPr>
          <p:cNvPr id="11" name="Bild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281017" y="3768035"/>
            <a:ext cx="2159508" cy="2159508"/>
          </a:xfrm>
          <a:prstGeom prst="rect">
            <a:avLst/>
          </a:prstGeom>
        </p:spPr>
      </p:pic>
      <p:pic>
        <p:nvPicPr>
          <p:cNvPr id="15" name="Bild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293191" y="3595756"/>
            <a:ext cx="2159508" cy="2159508"/>
          </a:xfrm>
          <a:prstGeom prst="rect">
            <a:avLst/>
          </a:prstGeom>
        </p:spPr>
      </p:pic>
    </p:spTree>
    <p:extLst>
      <p:ext uri="{BB962C8B-B14F-4D97-AF65-F5344CB8AC3E}">
        <p14:creationId xmlns:p14="http://schemas.microsoft.com/office/powerpoint/2010/main" val="374304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26</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7" name="Rechteck 6"/>
          <p:cNvSpPr/>
          <p:nvPr/>
        </p:nvSpPr>
        <p:spPr>
          <a:xfrm>
            <a:off x="606598" y="2056686"/>
            <a:ext cx="4912459" cy="4555093"/>
          </a:xfrm>
          <a:prstGeom prst="rect">
            <a:avLst/>
          </a:prstGeom>
        </p:spPr>
        <p:txBody>
          <a:bodyPr wrap="square">
            <a:spAutoFit/>
          </a:bodyPr>
          <a:lstStyle/>
          <a:p>
            <a:pPr>
              <a:lnSpc>
                <a:spcPct val="150000"/>
              </a:lnSpc>
              <a:buClr>
                <a:srgbClr val="095A65"/>
              </a:buClr>
            </a:pPr>
            <a:endParaRPr lang="en-US" sz="1200" dirty="0">
              <a:solidFill>
                <a:srgbClr val="095A65"/>
              </a:solidFill>
              <a:ea typeface="Calibri Light" charset="0"/>
              <a:cs typeface="Calibri Light" charset="0"/>
            </a:endParaRP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Office IT Equipment (excluding phones) *                              no. of  insurance schemes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Office running costs * no. of insurance schemes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Enrolment forms (with QR code plus card) * no. of individuals registered in system</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Claim forms * no. of claims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Cold Laminations (pouches) * no. of individuals registered in system</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Mobile phones * (no. of enrolment officers +                    no. of health facilities)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Server related costs (depending on set up - license, hosting charges, security related costs, antivirus)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External SMS gateway charges (SMS package charges)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Mobile money payment transaction cost                           (if applicable)</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IT Maintenance/software development charges (where applicable)</a:t>
            </a:r>
          </a:p>
        </p:txBody>
      </p:sp>
      <p:sp>
        <p:nvSpPr>
          <p:cNvPr id="2" name="Textfeld 1"/>
          <p:cNvSpPr txBox="1"/>
          <p:nvPr/>
        </p:nvSpPr>
        <p:spPr>
          <a:xfrm>
            <a:off x="6338060" y="2031701"/>
            <a:ext cx="5059283" cy="375487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endParaRPr lang="en-US" sz="1200" dirty="0">
              <a:solidFill>
                <a:srgbClr val="006666"/>
              </a:solidFill>
            </a:endParaRP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Office running costs * no. of insurance schemes</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Printing of forms: enrolment forms, ID cards                  (incl. lamination) </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1 per each individuals registered in system, claim forms (for claims at health facilities)</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Server related costs (hosting costs, recurring software license costs, if applicable)</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External SMS gateway charges                                     (charges per SMS sent from system)</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Mobile money payment transaction cost (if applicable)</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IT Maintenance/software development charges        (where applicable)</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Refresher trainings for users at various levels</a:t>
            </a:r>
          </a:p>
          <a:p>
            <a:pPr marL="285750" indent="-285750">
              <a:buFont typeface="Wingdings" panose="05000000000000000000" pitchFamily="2" charset="2"/>
              <a:buChar char="§"/>
            </a:pPr>
            <a:endParaRPr lang="de-DE" sz="1200" dirty="0">
              <a:solidFill>
                <a:srgbClr val="006666"/>
              </a:solidFill>
            </a:endParaRPr>
          </a:p>
        </p:txBody>
      </p:sp>
      <p:sp>
        <p:nvSpPr>
          <p:cNvPr id="19" name="Textfeld 18"/>
          <p:cNvSpPr txBox="1"/>
          <p:nvPr/>
        </p:nvSpPr>
        <p:spPr>
          <a:xfrm>
            <a:off x="351493" y="778777"/>
            <a:ext cx="11199019" cy="1477328"/>
          </a:xfrm>
          <a:prstGeom prst="rect">
            <a:avLst/>
          </a:prstGeom>
          <a:noFill/>
        </p:spPr>
        <p:txBody>
          <a:bodyPr wrap="square" rtlCol="0">
            <a:spAutoFit/>
          </a:bodyPr>
          <a:lstStyle/>
          <a:p>
            <a:pPr algn="ctr"/>
            <a:r>
              <a:rPr lang="de-DE" sz="3600" dirty="0">
                <a:solidFill>
                  <a:srgbClr val="095A65"/>
                </a:solidFill>
                <a:latin typeface="Calibri" panose="020F0502020204030204" pitchFamily="34" charset="0"/>
                <a:ea typeface="Calibri Light" charset="0"/>
                <a:cs typeface="Calibri" panose="020F0502020204030204" pitchFamily="34" charset="0"/>
              </a:rPr>
              <a:t>Key </a:t>
            </a:r>
            <a:r>
              <a:rPr lang="de-DE" sz="3600" dirty="0" err="1">
                <a:solidFill>
                  <a:srgbClr val="095A65"/>
                </a:solidFill>
                <a:latin typeface="Calibri" panose="020F0502020204030204" pitchFamily="34" charset="0"/>
                <a:ea typeface="Calibri Light" charset="0"/>
                <a:cs typeface="Calibri" panose="020F0502020204030204" pitchFamily="34" charset="0"/>
              </a:rPr>
              <a:t>cost</a:t>
            </a:r>
            <a:r>
              <a:rPr lang="de-DE" sz="3600" dirty="0">
                <a:solidFill>
                  <a:srgbClr val="095A65"/>
                </a:solidFill>
                <a:latin typeface="Calibri" panose="020F0502020204030204" pitchFamily="34" charset="0"/>
                <a:ea typeface="Calibri Light" charset="0"/>
                <a:cs typeface="Calibri" panose="020F0502020204030204" pitchFamily="34" charset="0"/>
              </a:rPr>
              <a:t> </a:t>
            </a:r>
            <a:r>
              <a:rPr lang="de-DE" sz="3600" dirty="0" err="1">
                <a:solidFill>
                  <a:srgbClr val="095A65"/>
                </a:solidFill>
                <a:latin typeface="Calibri" panose="020F0502020204030204" pitchFamily="34" charset="0"/>
                <a:ea typeface="Calibri Light" charset="0"/>
                <a:cs typeface="Calibri" panose="020F0502020204030204" pitchFamily="34" charset="0"/>
              </a:rPr>
              <a:t>components</a:t>
            </a:r>
            <a:r>
              <a:rPr lang="de-DE" sz="3600" dirty="0">
                <a:solidFill>
                  <a:srgbClr val="095A65"/>
                </a:solidFill>
                <a:latin typeface="Calibri" panose="020F0502020204030204" pitchFamily="34" charset="0"/>
                <a:ea typeface="Calibri" charset="0"/>
                <a:cs typeface="Calibri" panose="020F0502020204030204" pitchFamily="34" charset="0"/>
              </a:rPr>
              <a:t/>
            </a:r>
            <a:br>
              <a:rPr lang="de-DE" sz="3600" dirty="0">
                <a:solidFill>
                  <a:srgbClr val="095A65"/>
                </a:solidFill>
                <a:latin typeface="Calibri" panose="020F0502020204030204" pitchFamily="34" charset="0"/>
                <a:ea typeface="Calibri" charset="0"/>
                <a:cs typeface="Calibri" panose="020F0502020204030204" pitchFamily="34" charset="0"/>
              </a:rPr>
            </a:br>
            <a:r>
              <a:rPr lang="en-US" dirty="0">
                <a:solidFill>
                  <a:srgbClr val="095A65"/>
                </a:solidFill>
                <a:latin typeface="Calibri" panose="020F0502020204030204" pitchFamily="34" charset="0"/>
                <a:ea typeface="Calibri" charset="0"/>
                <a:cs typeface="Calibri" panose="020F0502020204030204" pitchFamily="34" charset="0"/>
              </a:rPr>
              <a:t>Supplies, Equipment, and Capacity Development</a:t>
            </a: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12" name="Rechteck 11"/>
          <p:cNvSpPr/>
          <p:nvPr/>
        </p:nvSpPr>
        <p:spPr>
          <a:xfrm>
            <a:off x="1270001" y="1797618"/>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10"/>
          <p:cNvSpPr txBox="1">
            <a:spLocks/>
          </p:cNvSpPr>
          <p:nvPr/>
        </p:nvSpPr>
        <p:spPr>
          <a:xfrm>
            <a:off x="1270001" y="1863054"/>
            <a:ext cx="3403025" cy="52118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panose="020F0502020204030204" pitchFamily="34" charset="0"/>
                <a:ea typeface="Calibri Light" charset="0"/>
                <a:cs typeface="Calibri" panose="020F0502020204030204" pitchFamily="34" charset="0"/>
              </a:rPr>
              <a:t>On Time</a:t>
            </a:r>
            <a:endParaRPr lang="en-US" sz="18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b="1" dirty="0"/>
          </a:p>
        </p:txBody>
      </p:sp>
      <p:sp>
        <p:nvSpPr>
          <p:cNvPr id="13" name="Rechteck 12"/>
          <p:cNvSpPr/>
          <p:nvPr/>
        </p:nvSpPr>
        <p:spPr>
          <a:xfrm>
            <a:off x="6937835" y="1782280"/>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latin typeface="Calibri" panose="020F0502020204030204" pitchFamily="34" charset="0"/>
                <a:cs typeface="Calibri" panose="020F0502020204030204" pitchFamily="34" charset="0"/>
              </a:rPr>
              <a:t>Recurring</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576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518348"/>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27</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923083"/>
            <a:ext cx="11234738" cy="2308324"/>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Implementation</a:t>
            </a:r>
          </a:p>
          <a:p>
            <a:pPr algn="ctr"/>
            <a:endParaRPr lang="en-GB" sz="3600" dirty="0">
              <a:solidFill>
                <a:schemeClr val="bg1"/>
              </a:solidFill>
              <a:latin typeface="Calibri Light" charset="0"/>
              <a:ea typeface="Calibri Light" charset="0"/>
              <a:cs typeface="Calibri Light" charset="0"/>
            </a:endParaRPr>
          </a:p>
          <a:p>
            <a:pPr algn="ctr"/>
            <a:r>
              <a:rPr lang="en-US" sz="3600" dirty="0">
                <a:solidFill>
                  <a:schemeClr val="bg1"/>
                </a:solidFill>
                <a:latin typeface="Calibri Light" charset="0"/>
                <a:ea typeface="Calibri Light" charset="0"/>
                <a:cs typeface="Calibri Light" charset="0"/>
              </a:rPr>
              <a:t>Challenges</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90522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7274641" y="2261565"/>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490067" y="2294695"/>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28</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86732"/>
            <a:ext cx="11199019" cy="1477328"/>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Tanzania I</a:t>
            </a:r>
            <a:endParaRPr lang="de-DE" dirty="0">
              <a:solidFill>
                <a:srgbClr val="095A65"/>
              </a:solidFill>
              <a:latin typeface="Calibri" charset="0"/>
              <a:ea typeface="Calibri" charset="0"/>
              <a:cs typeface="Calibri" charset="0"/>
            </a:endParaRP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762455" y="2942903"/>
            <a:ext cx="5050518" cy="1569660"/>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Lack of interoperability standards or broader architecture overview at the time of developing             the software</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Standards being encouraged now later but lack of              in country initiative with many systems – different ownership, motivations and priorities</a:t>
            </a:r>
          </a:p>
        </p:txBody>
      </p:sp>
      <p:sp>
        <p:nvSpPr>
          <p:cNvPr id="12" name="Content Placeholder 10"/>
          <p:cNvSpPr txBox="1">
            <a:spLocks/>
          </p:cNvSpPr>
          <p:nvPr/>
        </p:nvSpPr>
        <p:spPr>
          <a:xfrm>
            <a:off x="1478324" y="2350394"/>
            <a:ext cx="3403025" cy="52118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Challenge</a:t>
            </a: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4" name="Content Placeholder 10"/>
          <p:cNvSpPr txBox="1">
            <a:spLocks/>
          </p:cNvSpPr>
          <p:nvPr/>
        </p:nvSpPr>
        <p:spPr>
          <a:xfrm>
            <a:off x="7293081" y="2319751"/>
            <a:ext cx="3403025"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498077" y="2953789"/>
            <a:ext cx="4790409" cy="3539430"/>
          </a:xfrm>
          <a:prstGeom prst="rect">
            <a:avLst/>
          </a:prstGeom>
          <a:noFill/>
        </p:spPr>
        <p:txBody>
          <a:bodyPr wrap="square" rtlCol="0">
            <a:spAutoFit/>
          </a:bodyPr>
          <a:lstStyle/>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Establish single agency (department or entity) responsible for driving integration/interoperability discussion</a:t>
            </a:r>
          </a:p>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Linkage to other initiatives around establishing standards (not just design but implementation              of the standards)</a:t>
            </a:r>
          </a:p>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Secure commitment from different stakeholders through allocation of their resources to contribute  to development of standards/integration with    other systems</a:t>
            </a:r>
          </a:p>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Develop practical forums where programmers of different systems can interact and develop and build system linkages</a:t>
            </a:r>
          </a:p>
          <a:p>
            <a:endParaRPr lang="de-DE" sz="1600" dirty="0">
              <a:solidFill>
                <a:srgbClr val="006666"/>
              </a:solidFill>
            </a:endParaRP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30211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29</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46980"/>
            <a:ext cx="11199019" cy="1200329"/>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Tanzania II</a:t>
            </a: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381454" y="2853338"/>
            <a:ext cx="5491163" cy="2800767"/>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Improving usage of the system – Delays in data entry or incomplete data entry still happens. A number of new features have been developed and added to monitor and cut down inefficiencies in processing but delay/incompleteness still exists. At times claims settled outside of the system or payment collected mismatches what is in the system due to delays in entry </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Matching the speed of software development with field requirements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Management of offline and mobile phone applications (versioning and synchronization of data) when scaling up</a:t>
            </a:r>
          </a:p>
        </p:txBody>
      </p:sp>
      <p:sp>
        <p:nvSpPr>
          <p:cNvPr id="11" name="Rechteck 10"/>
          <p:cNvSpPr/>
          <p:nvPr/>
        </p:nvSpPr>
        <p:spPr>
          <a:xfrm>
            <a:off x="1423806" y="2162172"/>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Content Placeholder 10"/>
          <p:cNvSpPr txBox="1">
            <a:spLocks/>
          </p:cNvSpPr>
          <p:nvPr/>
        </p:nvSpPr>
        <p:spPr>
          <a:xfrm>
            <a:off x="1423807"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Challenge</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3" name="Rechteck 12"/>
          <p:cNvSpPr/>
          <p:nvPr/>
        </p:nvSpPr>
        <p:spPr>
          <a:xfrm>
            <a:off x="7422371" y="2162171"/>
            <a:ext cx="3418018" cy="494676"/>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10"/>
          <p:cNvSpPr txBox="1">
            <a:spLocks/>
          </p:cNvSpPr>
          <p:nvPr/>
        </p:nvSpPr>
        <p:spPr>
          <a:xfrm>
            <a:off x="7407381"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388524" y="2864225"/>
            <a:ext cx="5357161" cy="3539430"/>
          </a:xfrm>
          <a:prstGeom prst="rect">
            <a:avLst/>
          </a:prstGeom>
          <a:noFill/>
        </p:spPr>
        <p:txBody>
          <a:bodyPr wrap="square" rtlCol="0">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Create (non financial) incentives to improve data entry,          for </a:t>
            </a:r>
            <a:r>
              <a:rPr lang="en-US" sz="1600" dirty="0" err="1">
                <a:solidFill>
                  <a:srgbClr val="095A65"/>
                </a:solidFill>
                <a:latin typeface="Calibri" panose="020F0502020204030204" pitchFamily="34" charset="0"/>
                <a:ea typeface="Calibri Light" charset="0"/>
                <a:cs typeface="Calibri" panose="020F0502020204030204" pitchFamily="34" charset="0"/>
              </a:rPr>
              <a:t>eg.</a:t>
            </a:r>
            <a:endParaRPr lang="en-US" sz="1600" dirty="0">
              <a:solidFill>
                <a:srgbClr val="095A65"/>
              </a:solidFill>
              <a:latin typeface="Calibri" panose="020F0502020204030204" pitchFamily="34" charset="0"/>
              <a:ea typeface="Calibri Light" charset="0"/>
              <a:cs typeface="Calibri" panose="020F0502020204030204" pitchFamily="34" charset="0"/>
            </a:endParaRP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Use provider payment arrangements to encourage better claims submission rates (i.e. payment dependent on claims submission within time frame)</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Involve more stakeholders to use insurance data – </a:t>
            </a:r>
            <a:r>
              <a:rPr lang="en-US" sz="1600" dirty="0" err="1">
                <a:solidFill>
                  <a:srgbClr val="095A65"/>
                </a:solidFill>
                <a:latin typeface="Calibri" panose="020F0502020204030204" pitchFamily="34" charset="0"/>
                <a:ea typeface="Calibri Light" charset="0"/>
                <a:cs typeface="Calibri" panose="020F0502020204030204" pitchFamily="34" charset="0"/>
              </a:rPr>
              <a:t>eg</a:t>
            </a:r>
            <a:r>
              <a:rPr lang="en-US" sz="1600" dirty="0">
                <a:solidFill>
                  <a:srgbClr val="095A65"/>
                </a:solidFill>
                <a:latin typeface="Calibri" panose="020F0502020204030204" pitchFamily="34" charset="0"/>
                <a:ea typeface="Calibri Light" charset="0"/>
                <a:cs typeface="Calibri" panose="020F0502020204030204" pitchFamily="34" charset="0"/>
              </a:rPr>
              <a:t>. Health ministry stakeholders demanding regular statistics of claims paid to their facilities pressuring schemes to ensure timely claim pay outs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More emphasis on indicators like claims turn around time, enrolment processing time, etc.</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Create more channels to report performance to              insured clients </a:t>
            </a:r>
          </a:p>
          <a:p>
            <a:pPr marL="285750" indent="-285750">
              <a:buFont typeface="Arial" panose="020B0604020202020204" pitchFamily="34" charset="0"/>
              <a:buChar char="•"/>
            </a:pPr>
            <a:endParaRPr lang="en-US" sz="1600" dirty="0">
              <a:solidFill>
                <a:srgbClr val="095A65"/>
              </a:solidFill>
              <a:ea typeface="Calibri Light" charset="0"/>
              <a:cs typeface="Calibri Light" charset="0"/>
            </a:endParaRP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88299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 name="Rechteck 1"/>
          <p:cNvSpPr/>
          <p:nvPr/>
        </p:nvSpPr>
        <p:spPr>
          <a:xfrm>
            <a:off x="0" y="2743200"/>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79425" y="2866598"/>
            <a:ext cx="11234738" cy="1728000"/>
          </a:xfrm>
          <a:prstGeom prst="rect">
            <a:avLst/>
          </a:prstGeom>
          <a:noFill/>
        </p:spPr>
        <p:txBody>
          <a:bodyPr wrap="square" rtlCol="0">
            <a:spAutoFit/>
          </a:bodyPr>
          <a:lstStyle/>
          <a:p>
            <a:pPr algn="ctr"/>
            <a:r>
              <a:rPr lang="en-US" sz="3600" dirty="0">
                <a:solidFill>
                  <a:schemeClr val="bg1"/>
                </a:solidFill>
                <a:latin typeface="Calibri Light" charset="0"/>
                <a:ea typeface="Calibri Light" charset="0"/>
                <a:cs typeface="Calibri Light" charset="0"/>
              </a:rPr>
              <a:t>Overview</a:t>
            </a:r>
          </a:p>
          <a:p>
            <a:pPr algn="ctr"/>
            <a:r>
              <a:rPr lang="en-US" sz="3600" dirty="0">
                <a:solidFill>
                  <a:schemeClr val="bg1"/>
                </a:solidFill>
                <a:latin typeface="Calibri Light" charset="0"/>
                <a:ea typeface="Calibri Light" charset="0"/>
                <a:cs typeface="Calibri Light" charset="0"/>
              </a:rPr>
              <a:t>Global Good for UHC</a:t>
            </a:r>
          </a:p>
          <a:p>
            <a:pPr algn="ctr"/>
            <a:endParaRPr lang="en-GB" sz="3600" dirty="0">
              <a:solidFill>
                <a:schemeClr val="bg1"/>
              </a:solidFill>
              <a:latin typeface="Calibri Light" charset="0"/>
              <a:ea typeface="Calibri Light" charset="0"/>
              <a:cs typeface="Calibri Light" charset="0"/>
            </a:endParaRPr>
          </a:p>
        </p:txBody>
      </p:sp>
      <p:sp>
        <p:nvSpPr>
          <p:cNvPr id="11" name="Textfeld 1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9257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30</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60233"/>
            <a:ext cx="11199019" cy="1477328"/>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Nepal I</a:t>
            </a:r>
            <a:endParaRPr lang="de-DE" dirty="0">
              <a:solidFill>
                <a:srgbClr val="095A65"/>
              </a:solidFill>
              <a:latin typeface="Calibri" charset="0"/>
              <a:ea typeface="Calibri" charset="0"/>
              <a:cs typeface="Calibri" charset="0"/>
            </a:endParaRP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479425" y="2842453"/>
            <a:ext cx="5491163" cy="3293209"/>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Adaptation of the Nepali Calendar</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Nepal uses a lunar calendar as the official calendar,           whereas openIMIS features the Gregorian calendar.                 This makes data entry during enrolment very difficult             (e.g. entering in </a:t>
            </a:r>
            <a:r>
              <a:rPr lang="en-US" sz="1600" dirty="0" err="1">
                <a:solidFill>
                  <a:srgbClr val="095A65"/>
                </a:solidFill>
                <a:latin typeface="Calibri" panose="020F0502020204030204" pitchFamily="34" charset="0"/>
                <a:ea typeface="Calibri Light" charset="0"/>
                <a:cs typeface="Calibri" panose="020F0502020204030204" pitchFamily="34" charset="0"/>
              </a:rPr>
              <a:t>insurees</a:t>
            </a:r>
            <a:r>
              <a:rPr lang="en-US" sz="1600" dirty="0">
                <a:solidFill>
                  <a:srgbClr val="095A65"/>
                </a:solidFill>
                <a:latin typeface="Calibri" panose="020F0502020204030204" pitchFamily="34" charset="0"/>
                <a:ea typeface="Calibri Light" charset="0"/>
                <a:cs typeface="Calibri" panose="020F0502020204030204" pitchFamily="34" charset="0"/>
              </a:rPr>
              <a:t> DOB)</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Unstable internet connections in remote areas                    (during enrolment)</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In areas where internet connectivity is not very strong,           the transfer of images from the android devices to the openIMIS server is not always possible.</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Data entry errors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Data  entry errors particularly during enrolment cause         issues with policies not being activated</a:t>
            </a:r>
          </a:p>
        </p:txBody>
      </p:sp>
      <p:sp>
        <p:nvSpPr>
          <p:cNvPr id="11" name="Rechteck 10"/>
          <p:cNvSpPr/>
          <p:nvPr/>
        </p:nvSpPr>
        <p:spPr>
          <a:xfrm>
            <a:off x="1423806" y="2148920"/>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Content Placeholder 10"/>
          <p:cNvSpPr txBox="1">
            <a:spLocks/>
          </p:cNvSpPr>
          <p:nvPr/>
        </p:nvSpPr>
        <p:spPr>
          <a:xfrm>
            <a:off x="1423807" y="2211854"/>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Challenge</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3" name="Rechteck 12"/>
          <p:cNvSpPr/>
          <p:nvPr/>
        </p:nvSpPr>
        <p:spPr>
          <a:xfrm>
            <a:off x="7422371" y="2175424"/>
            <a:ext cx="3418018" cy="494676"/>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10"/>
          <p:cNvSpPr txBox="1">
            <a:spLocks/>
          </p:cNvSpPr>
          <p:nvPr/>
        </p:nvSpPr>
        <p:spPr>
          <a:xfrm>
            <a:off x="7407381" y="2211854"/>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138153" y="2842453"/>
            <a:ext cx="5661498" cy="3046988"/>
          </a:xfrm>
          <a:prstGeom prst="rect">
            <a:avLst/>
          </a:prstGeom>
          <a:noFill/>
        </p:spPr>
        <p:txBody>
          <a:bodyPr wrap="square" rtlCol="0">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Nepal specific customizations have included user interface changes in openIMIS, particularly in data entry screens, to include drop-down menus with the Nepali calendar</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Use of offline photo transfer (android phone -&gt; laptop/USB drive -&gt; physical transport to insurance office -&gt; upload to server) is being practiced. Even though not as convenient as direct transfer from phone, it is achieving the same result. Also, locations requiring offline transfers are reduced as wireless internet connectivity becomes better throughout         the country</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Creating awareness of data entry errors. Capacity building exercises: refresher trainings, training videos etc.</a:t>
            </a: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93223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46980"/>
            <a:ext cx="11199019" cy="1477328"/>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Nepal II</a:t>
            </a:r>
            <a:endParaRPr lang="de-DE" dirty="0">
              <a:solidFill>
                <a:srgbClr val="095A65"/>
              </a:solidFill>
              <a:latin typeface="Calibri" charset="0"/>
              <a:ea typeface="Calibri" charset="0"/>
              <a:cs typeface="Calibri" charset="0"/>
            </a:endParaRP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838654" y="2853339"/>
            <a:ext cx="4898118" cy="2308324"/>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Rise in fraudulent claims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There has been an increase in claims that are not inline with standard treatment guidelines or other standard procedures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System capacities are stretched with rapid scale up</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Rapid scale-up of the insurance scheme to new districts within Nepal has strained the IT system – number of transactions with openIMIS have increased rapidly</a:t>
            </a:r>
          </a:p>
        </p:txBody>
      </p:sp>
      <p:sp>
        <p:nvSpPr>
          <p:cNvPr id="11" name="Rechteck 10"/>
          <p:cNvSpPr/>
          <p:nvPr/>
        </p:nvSpPr>
        <p:spPr>
          <a:xfrm>
            <a:off x="1423806" y="2162172"/>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Content Placeholder 10"/>
          <p:cNvSpPr txBox="1">
            <a:spLocks/>
          </p:cNvSpPr>
          <p:nvPr/>
        </p:nvSpPr>
        <p:spPr>
          <a:xfrm>
            <a:off x="1423807"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bg1"/>
                </a:solidFill>
                <a:latin typeface="Calibri Light" charset="0"/>
                <a:ea typeface="Calibri Light" charset="0"/>
                <a:cs typeface="Calibri Light" charset="0"/>
              </a:rPr>
              <a:t>Challenge</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3" name="Rechteck 12"/>
          <p:cNvSpPr/>
          <p:nvPr/>
        </p:nvSpPr>
        <p:spPr>
          <a:xfrm>
            <a:off x="7422371" y="2162171"/>
            <a:ext cx="3418018" cy="494676"/>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10"/>
          <p:cNvSpPr txBox="1">
            <a:spLocks/>
          </p:cNvSpPr>
          <p:nvPr/>
        </p:nvSpPr>
        <p:spPr>
          <a:xfrm>
            <a:off x="7407381"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508267" y="2864224"/>
            <a:ext cx="5095904" cy="2308324"/>
          </a:xfrm>
          <a:prstGeom prst="rect">
            <a:avLst/>
          </a:prstGeom>
          <a:noFill/>
        </p:spPr>
        <p:txBody>
          <a:bodyPr wrap="square" rtlCol="0">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Intensified claim review efforts. This has a negative effect of increased HR requirements and delays in processing and validating claims. IT based solutions being discussed with the global </a:t>
            </a:r>
            <a:r>
              <a:rPr lang="en-US" sz="1600" dirty="0" err="1">
                <a:solidFill>
                  <a:srgbClr val="095A65"/>
                </a:solidFill>
                <a:latin typeface="Calibri" panose="020F0502020204030204" pitchFamily="34" charset="0"/>
                <a:ea typeface="Calibri Light" charset="0"/>
                <a:cs typeface="Calibri" panose="020F0502020204030204" pitchFamily="34" charset="0"/>
              </a:rPr>
              <a:t>openIMIS</a:t>
            </a:r>
            <a:r>
              <a:rPr lang="en-US" sz="1600" dirty="0">
                <a:solidFill>
                  <a:srgbClr val="095A65"/>
                </a:solidFill>
                <a:latin typeface="Calibri" panose="020F0502020204030204" pitchFamily="34" charset="0"/>
                <a:ea typeface="Calibri Light" charset="0"/>
                <a:cs typeface="Calibri" panose="020F0502020204030204" pitchFamily="34" charset="0"/>
              </a:rPr>
              <a:t> community</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Improved planning exercises involving IT and SHI teams. As a result of these planning exercises, the time required for procurement of new hardware, deployment, and capacity building is also factored in while planning the expansion of the insurance scheme</a:t>
            </a: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742750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794" y="2443397"/>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32</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868653"/>
            <a:ext cx="11234738" cy="1200329"/>
          </a:xfrm>
          <a:prstGeom prst="rect">
            <a:avLst/>
          </a:prstGeom>
          <a:noFill/>
        </p:spPr>
        <p:txBody>
          <a:bodyPr wrap="square" rtlCol="0">
            <a:spAutoFit/>
          </a:bodyPr>
          <a:lstStyle/>
          <a:p>
            <a:pPr algn="ctr"/>
            <a:r>
              <a:rPr lang="de-DE" sz="3600" dirty="0" err="1">
                <a:solidFill>
                  <a:schemeClr val="bg1"/>
                </a:solidFill>
                <a:latin typeface="Calibri Light" charset="0"/>
                <a:ea typeface="Calibri Light" charset="0"/>
                <a:cs typeface="Calibri Light" charset="0"/>
              </a:rPr>
              <a:t>Interoperability</a:t>
            </a:r>
            <a:endParaRPr lang="en-US" sz="3600" dirty="0">
              <a:solidFill>
                <a:schemeClr val="bg1"/>
              </a:solidFill>
              <a:latin typeface="Calibri Light" charset="0"/>
              <a:ea typeface="Calibri Light" charset="0"/>
              <a:cs typeface="Calibri Light" charset="0"/>
            </a:endParaRP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67432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33</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545685" y="1133726"/>
            <a:ext cx="11199019" cy="1200329"/>
          </a:xfrm>
          <a:prstGeom prst="rect">
            <a:avLst/>
          </a:prstGeom>
          <a:noFill/>
        </p:spPr>
        <p:txBody>
          <a:bodyPr wrap="square" rtlCol="0">
            <a:spAutoFit/>
          </a:bodyPr>
          <a:lstStyle/>
          <a:p>
            <a:pPr algn="ctr"/>
            <a:r>
              <a:rPr lang="en-GB" sz="3600" dirty="0">
                <a:solidFill>
                  <a:srgbClr val="095A65"/>
                </a:solidFill>
                <a:latin typeface="Calibri" panose="020F0502020204030204" pitchFamily="34" charset="0"/>
                <a:ea typeface="Calibri Light" charset="0"/>
                <a:cs typeface="Calibri" panose="020F0502020204030204" pitchFamily="34" charset="0"/>
              </a:rPr>
              <a:t>Vision: Integration into </a:t>
            </a:r>
            <a:r>
              <a:rPr lang="en-GB" sz="3600" dirty="0" err="1">
                <a:solidFill>
                  <a:srgbClr val="095A65"/>
                </a:solidFill>
                <a:latin typeface="Calibri" panose="020F0502020204030204" pitchFamily="34" charset="0"/>
                <a:ea typeface="Calibri Light" charset="0"/>
                <a:cs typeface="Calibri" panose="020F0502020204030204" pitchFamily="34" charset="0"/>
              </a:rPr>
              <a:t>OpenHIE</a:t>
            </a:r>
            <a:r>
              <a:rPr lang="en-GB" sz="3600" dirty="0">
                <a:solidFill>
                  <a:srgbClr val="095A65"/>
                </a:solidFill>
                <a:latin typeface="Calibri" panose="020F0502020204030204" pitchFamily="34" charset="0"/>
                <a:ea typeface="Calibri Light" charset="0"/>
                <a:cs typeface="Calibri" panose="020F0502020204030204" pitchFamily="34" charset="0"/>
              </a:rPr>
              <a:t> Landscape</a:t>
            </a:r>
            <a:r>
              <a:rPr lang="de-DE" sz="3600" dirty="0">
                <a:solidFill>
                  <a:srgbClr val="095A65"/>
                </a:solidFill>
                <a:latin typeface="Calibri" panose="020F0502020204030204" pitchFamily="34" charset="0"/>
                <a:ea typeface="Calibri Light" charset="0"/>
                <a:cs typeface="Calibri" panose="020F0502020204030204" pitchFamily="34" charset="0"/>
              </a:rPr>
              <a:t/>
            </a:r>
            <a:br>
              <a:rPr lang="de-DE" sz="3600" dirty="0">
                <a:solidFill>
                  <a:srgbClr val="095A65"/>
                </a:solidFill>
                <a:latin typeface="Calibri" panose="020F0502020204030204" pitchFamily="34" charset="0"/>
                <a:ea typeface="Calibri Light" charset="0"/>
                <a:cs typeface="Calibri" panose="020F0502020204030204" pitchFamily="34" charset="0"/>
              </a:rPr>
            </a:br>
            <a:r>
              <a:rPr lang="en-GB" dirty="0">
                <a:solidFill>
                  <a:srgbClr val="095A65"/>
                </a:solidFill>
                <a:latin typeface="Calibri" panose="020F0502020204030204" pitchFamily="34" charset="0"/>
                <a:cs typeface="Calibri" panose="020F0502020204030204" pitchFamily="34" charset="0"/>
              </a:rPr>
              <a:t> </a:t>
            </a:r>
            <a:r>
              <a:rPr lang="en-GB" dirty="0">
                <a:solidFill>
                  <a:srgbClr val="095A65"/>
                </a:solidFill>
                <a:latin typeface="Calibri" panose="020F0502020204030204" pitchFamily="34" charset="0"/>
                <a:ea typeface="Calibri" charset="0"/>
                <a:cs typeface="Calibri" panose="020F0502020204030204" pitchFamily="34" charset="0"/>
              </a:rPr>
              <a:t>Interoperability</a:t>
            </a:r>
            <a:endParaRPr lang="de-DE" dirty="0">
              <a:solidFill>
                <a:srgbClr val="095A65"/>
              </a:solidFill>
              <a:latin typeface="Calibri" panose="020F0502020204030204" pitchFamily="34" charset="0"/>
              <a:ea typeface="Calibri" charset="0"/>
              <a:cs typeface="Calibri" panose="020F0502020204030204" pitchFamily="34" charset="0"/>
            </a:endParaRPr>
          </a:p>
          <a:p>
            <a:pPr algn="ctr"/>
            <a:endParaRPr lang="en-GB" dirty="0">
              <a:solidFill>
                <a:srgbClr val="095A65"/>
              </a:solidFill>
              <a:latin typeface="Calibri" charset="0"/>
              <a:ea typeface="Calibri" charset="0"/>
              <a:cs typeface="Calibri" charset="0"/>
            </a:endParaRPr>
          </a:p>
        </p:txBody>
      </p:sp>
      <p:pic>
        <p:nvPicPr>
          <p:cNvPr id="8" name="Picture 41">
            <a:extLst>
              <a:ext uri="{FF2B5EF4-FFF2-40B4-BE49-F238E27FC236}">
                <a16:creationId xmlns:a16="http://schemas.microsoft.com/office/drawing/2014/main" id="{9556C024-7EEB-BA4E-B687-DE0983E7A3D9}"/>
              </a:ext>
            </a:extLst>
          </p:cNvPr>
          <p:cNvPicPr>
            <a:picLocks noChangeAspect="1"/>
          </p:cNvPicPr>
          <p:nvPr/>
        </p:nvPicPr>
        <p:blipFill rotWithShape="1">
          <a:blip r:embed="rId4">
            <a:extLst>
              <a:ext uri="{28A0092B-C50C-407E-A947-70E740481C1C}">
                <a14:useLocalDpi xmlns:a14="http://schemas.microsoft.com/office/drawing/2010/main" val="0"/>
              </a:ext>
            </a:extLst>
          </a:blip>
          <a:srcRect l="1163" t="878" r="-1163" b="-303"/>
          <a:stretch/>
        </p:blipFill>
        <p:spPr>
          <a:xfrm>
            <a:off x="3358099" y="3004821"/>
            <a:ext cx="5726628" cy="3611880"/>
          </a:xfrm>
          <a:prstGeom prst="rect">
            <a:avLst/>
          </a:prstGeom>
        </p:spPr>
      </p:pic>
      <p:sp>
        <p:nvSpPr>
          <p:cNvPr id="11" name="Rectangle 42">
            <a:extLst>
              <a:ext uri="{FF2B5EF4-FFF2-40B4-BE49-F238E27FC236}">
                <a16:creationId xmlns:a16="http://schemas.microsoft.com/office/drawing/2014/main" id="{9FF874D4-2EB5-C14B-A536-4285EBE8DB80}"/>
              </a:ext>
            </a:extLst>
          </p:cNvPr>
          <p:cNvSpPr/>
          <p:nvPr/>
        </p:nvSpPr>
        <p:spPr>
          <a:xfrm>
            <a:off x="6138157" y="3253540"/>
            <a:ext cx="1184927"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43">
            <a:extLst>
              <a:ext uri="{FF2B5EF4-FFF2-40B4-BE49-F238E27FC236}">
                <a16:creationId xmlns:a16="http://schemas.microsoft.com/office/drawing/2014/main" id="{08F7ADBD-B3F9-3948-B6AA-28803E0F849C}"/>
              </a:ext>
            </a:extLst>
          </p:cNvPr>
          <p:cNvSpPr/>
          <p:nvPr/>
        </p:nvSpPr>
        <p:spPr>
          <a:xfrm>
            <a:off x="3253714" y="3392488"/>
            <a:ext cx="1317812"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95A65"/>
                </a:solidFill>
                <a:latin typeface="Calibri" panose="020F0502020204030204" pitchFamily="34" charset="0"/>
                <a:cs typeface="Calibri" panose="020F0502020204030204" pitchFamily="34" charset="0"/>
              </a:rPr>
              <a:t>OpenHIE Metadata </a:t>
            </a:r>
            <a:br>
              <a:rPr lang="en-US" sz="1400" dirty="0">
                <a:solidFill>
                  <a:srgbClr val="095A65"/>
                </a:solidFill>
                <a:latin typeface="Calibri" panose="020F0502020204030204" pitchFamily="34" charset="0"/>
                <a:cs typeface="Calibri" panose="020F0502020204030204" pitchFamily="34" charset="0"/>
              </a:rPr>
            </a:br>
            <a:r>
              <a:rPr lang="en-US" sz="1400" dirty="0">
                <a:solidFill>
                  <a:srgbClr val="095A65"/>
                </a:solidFill>
                <a:latin typeface="Calibri" panose="020F0502020204030204" pitchFamily="34" charset="0"/>
                <a:cs typeface="Calibri" panose="020F0502020204030204" pitchFamily="34" charset="0"/>
              </a:rPr>
              <a:t>Component Layer</a:t>
            </a:r>
          </a:p>
        </p:txBody>
      </p:sp>
      <p:sp>
        <p:nvSpPr>
          <p:cNvPr id="13" name="Rectangle 44">
            <a:extLst>
              <a:ext uri="{FF2B5EF4-FFF2-40B4-BE49-F238E27FC236}">
                <a16:creationId xmlns:a16="http://schemas.microsoft.com/office/drawing/2014/main" id="{9C26757A-9CD9-844B-A7D9-82B96C9F8A37}"/>
              </a:ext>
            </a:extLst>
          </p:cNvPr>
          <p:cNvSpPr/>
          <p:nvPr/>
        </p:nvSpPr>
        <p:spPr>
          <a:xfrm>
            <a:off x="3298679" y="2163255"/>
            <a:ext cx="1317812"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95A65"/>
                </a:solidFill>
                <a:latin typeface="Calibri" panose="020F0502020204030204" pitchFamily="34" charset="0"/>
                <a:cs typeface="Calibri" panose="020F0502020204030204" pitchFamily="34" charset="0"/>
              </a:rPr>
              <a:t>OpenHIE Business Domain</a:t>
            </a:r>
            <a:br>
              <a:rPr lang="en-US" sz="1400" dirty="0">
                <a:solidFill>
                  <a:srgbClr val="095A65"/>
                </a:solidFill>
                <a:latin typeface="Calibri" panose="020F0502020204030204" pitchFamily="34" charset="0"/>
                <a:cs typeface="Calibri" panose="020F0502020204030204" pitchFamily="34" charset="0"/>
              </a:rPr>
            </a:br>
            <a:r>
              <a:rPr lang="en-US" sz="1400" dirty="0">
                <a:solidFill>
                  <a:srgbClr val="095A65"/>
                </a:solidFill>
                <a:latin typeface="Calibri" panose="020F0502020204030204" pitchFamily="34" charset="0"/>
                <a:cs typeface="Calibri" panose="020F0502020204030204" pitchFamily="34" charset="0"/>
              </a:rPr>
              <a:t>Layer</a:t>
            </a:r>
          </a:p>
        </p:txBody>
      </p:sp>
      <p:sp>
        <p:nvSpPr>
          <p:cNvPr id="14" name="Rectangle 45">
            <a:extLst>
              <a:ext uri="{FF2B5EF4-FFF2-40B4-BE49-F238E27FC236}">
                <a16:creationId xmlns:a16="http://schemas.microsoft.com/office/drawing/2014/main" id="{9EB0F427-28F9-5B4B-8FE1-C60CD2235E57}"/>
              </a:ext>
            </a:extLst>
          </p:cNvPr>
          <p:cNvSpPr/>
          <p:nvPr/>
        </p:nvSpPr>
        <p:spPr>
          <a:xfrm>
            <a:off x="4662012" y="2852420"/>
            <a:ext cx="4014370" cy="32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46">
            <a:extLst>
              <a:ext uri="{FF2B5EF4-FFF2-40B4-BE49-F238E27FC236}">
                <a16:creationId xmlns:a16="http://schemas.microsoft.com/office/drawing/2014/main" id="{EC27BADD-8606-4C4D-BC39-3B412404430D}"/>
              </a:ext>
            </a:extLst>
          </p:cNvPr>
          <p:cNvCxnSpPr/>
          <p:nvPr/>
        </p:nvCxnSpPr>
        <p:spPr>
          <a:xfrm flipV="1">
            <a:off x="4634800" y="2120394"/>
            <a:ext cx="0" cy="1133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4C0D4735-F428-8F46-A492-B56F0A672BAB}"/>
              </a:ext>
            </a:extLst>
          </p:cNvPr>
          <p:cNvCxnSpPr>
            <a:cxnSpLocks/>
          </p:cNvCxnSpPr>
          <p:nvPr/>
        </p:nvCxnSpPr>
        <p:spPr>
          <a:xfrm>
            <a:off x="4620512" y="2077529"/>
            <a:ext cx="41068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665AD637-9817-E041-A591-ADCB2F7643DB}"/>
              </a:ext>
            </a:extLst>
          </p:cNvPr>
          <p:cNvCxnSpPr>
            <a:cxnSpLocks/>
          </p:cNvCxnSpPr>
          <p:nvPr/>
        </p:nvCxnSpPr>
        <p:spPr>
          <a:xfrm flipV="1">
            <a:off x="8741697" y="2120394"/>
            <a:ext cx="0" cy="1133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49">
            <a:extLst>
              <a:ext uri="{FF2B5EF4-FFF2-40B4-BE49-F238E27FC236}">
                <a16:creationId xmlns:a16="http://schemas.microsoft.com/office/drawing/2014/main" id="{E71F0104-4B9B-3D4A-84B9-1F44DBA85AFE}"/>
              </a:ext>
            </a:extLst>
          </p:cNvPr>
          <p:cNvPicPr>
            <a:picLocks noChangeAspect="1"/>
          </p:cNvPicPr>
          <p:nvPr/>
        </p:nvPicPr>
        <p:blipFill>
          <a:blip r:embed="rId5">
            <a:extLst/>
          </a:blip>
          <a:stretch>
            <a:fillRect/>
          </a:stretch>
        </p:blipFill>
        <p:spPr>
          <a:xfrm>
            <a:off x="6537168" y="5718564"/>
            <a:ext cx="536537" cy="536537"/>
          </a:xfrm>
          <a:prstGeom prst="rect">
            <a:avLst/>
          </a:prstGeom>
          <a:noFill/>
        </p:spPr>
      </p:pic>
      <p:sp>
        <p:nvSpPr>
          <p:cNvPr id="20" name="TextBox 3">
            <a:extLst>
              <a:ext uri="{FF2B5EF4-FFF2-40B4-BE49-F238E27FC236}">
                <a16:creationId xmlns:a16="http://schemas.microsoft.com/office/drawing/2014/main" id="{1D2ACD10-5739-9A4E-B5CE-4626C56CE735}"/>
              </a:ext>
            </a:extLst>
          </p:cNvPr>
          <p:cNvSpPr txBox="1"/>
          <p:nvPr/>
        </p:nvSpPr>
        <p:spPr>
          <a:xfrm>
            <a:off x="3109542" y="5787177"/>
            <a:ext cx="1488228" cy="3385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Place of Service</a:t>
            </a:r>
          </a:p>
        </p:txBody>
      </p:sp>
      <p:sp>
        <p:nvSpPr>
          <p:cNvPr id="21" name="TextBox 26">
            <a:extLst>
              <a:ext uri="{FF2B5EF4-FFF2-40B4-BE49-F238E27FC236}">
                <a16:creationId xmlns:a16="http://schemas.microsoft.com/office/drawing/2014/main" id="{5A7E5B13-2410-8E49-B934-8A3EDC8ECEB3}"/>
              </a:ext>
            </a:extLst>
          </p:cNvPr>
          <p:cNvSpPr txBox="1"/>
          <p:nvPr/>
        </p:nvSpPr>
        <p:spPr>
          <a:xfrm>
            <a:off x="6537168" y="6222739"/>
            <a:ext cx="637489"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Store</a:t>
            </a:r>
          </a:p>
        </p:txBody>
      </p:sp>
      <p:sp>
        <p:nvSpPr>
          <p:cNvPr id="22" name="TextBox 22">
            <a:extLst>
              <a:ext uri="{FF2B5EF4-FFF2-40B4-BE49-F238E27FC236}">
                <a16:creationId xmlns:a16="http://schemas.microsoft.com/office/drawing/2014/main" id="{74853999-FDD1-664C-AE45-056D68A23D71}"/>
              </a:ext>
            </a:extLst>
          </p:cNvPr>
          <p:cNvSpPr txBox="1"/>
          <p:nvPr/>
        </p:nvSpPr>
        <p:spPr>
          <a:xfrm>
            <a:off x="6681752" y="2656430"/>
            <a:ext cx="92044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Insurance </a:t>
            </a:r>
            <a:br>
              <a:rPr lang="en-US" sz="1050" dirty="0">
                <a:solidFill>
                  <a:schemeClr val="accent1">
                    <a:lumMod val="75000"/>
                  </a:schemeClr>
                </a:solidFill>
              </a:rPr>
            </a:br>
            <a:r>
              <a:rPr lang="en-US" sz="1050" dirty="0">
                <a:solidFill>
                  <a:schemeClr val="accent1">
                    <a:lumMod val="75000"/>
                  </a:schemeClr>
                </a:solidFill>
              </a:rPr>
              <a:t>Management</a:t>
            </a:r>
          </a:p>
        </p:txBody>
      </p:sp>
      <p:cxnSp>
        <p:nvCxnSpPr>
          <p:cNvPr id="23" name="Straight Connector 54">
            <a:extLst>
              <a:ext uri="{FF2B5EF4-FFF2-40B4-BE49-F238E27FC236}">
                <a16:creationId xmlns:a16="http://schemas.microsoft.com/office/drawing/2014/main" id="{D9895363-4699-F749-BCBF-8CCF319FDF00}"/>
              </a:ext>
            </a:extLst>
          </p:cNvPr>
          <p:cNvCxnSpPr>
            <a:stCxn id="14" idx="1"/>
            <a:endCxn id="14" idx="3"/>
          </p:cNvCxnSpPr>
          <p:nvPr/>
        </p:nvCxnSpPr>
        <p:spPr>
          <a:xfrm>
            <a:off x="4662012" y="3014428"/>
            <a:ext cx="401437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8">
            <a:extLst>
              <a:ext uri="{FF2B5EF4-FFF2-40B4-BE49-F238E27FC236}">
                <a16:creationId xmlns:a16="http://schemas.microsoft.com/office/drawing/2014/main" id="{50F36D55-3FC7-A843-B096-9157061F9253}"/>
              </a:ext>
            </a:extLst>
          </p:cNvPr>
          <p:cNvSpPr txBox="1"/>
          <p:nvPr/>
        </p:nvSpPr>
        <p:spPr>
          <a:xfrm>
            <a:off x="5647433" y="2654652"/>
            <a:ext cx="699229"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Mobile</a:t>
            </a:r>
            <a:br>
              <a:rPr lang="en-US" sz="1050" dirty="0">
                <a:solidFill>
                  <a:schemeClr val="accent1">
                    <a:lumMod val="75000"/>
                  </a:schemeClr>
                </a:solidFill>
              </a:rPr>
            </a:br>
            <a:r>
              <a:rPr lang="en-US" sz="1050" dirty="0">
                <a:solidFill>
                  <a:schemeClr val="accent1">
                    <a:lumMod val="75000"/>
                  </a:schemeClr>
                </a:solidFill>
              </a:rPr>
              <a:t> Payment</a:t>
            </a:r>
          </a:p>
        </p:txBody>
      </p:sp>
      <p:pic>
        <p:nvPicPr>
          <p:cNvPr id="25" name="Picture 56">
            <a:extLst>
              <a:ext uri="{FF2B5EF4-FFF2-40B4-BE49-F238E27FC236}">
                <a16:creationId xmlns:a16="http://schemas.microsoft.com/office/drawing/2014/main" id="{7F359D53-6F8E-D048-9A71-0384FDB4F4C9}"/>
              </a:ext>
            </a:extLst>
          </p:cNvPr>
          <p:cNvPicPr>
            <a:picLocks noChangeAspect="1"/>
          </p:cNvPicPr>
          <p:nvPr/>
        </p:nvPicPr>
        <p:blipFill>
          <a:blip r:embed="rId6"/>
          <a:stretch>
            <a:fillRect/>
          </a:stretch>
        </p:blipFill>
        <p:spPr>
          <a:xfrm>
            <a:off x="6905776" y="2144338"/>
            <a:ext cx="458371" cy="493454"/>
          </a:xfrm>
          <a:prstGeom prst="rect">
            <a:avLst/>
          </a:prstGeom>
        </p:spPr>
      </p:pic>
      <p:pic>
        <p:nvPicPr>
          <p:cNvPr id="26" name="Picture 68">
            <a:extLst>
              <a:ext uri="{FF2B5EF4-FFF2-40B4-BE49-F238E27FC236}">
                <a16:creationId xmlns:a16="http://schemas.microsoft.com/office/drawing/2014/main" id="{64ACC798-161E-DD43-96CD-A4048CE21B7D}"/>
              </a:ext>
            </a:extLst>
          </p:cNvPr>
          <p:cNvPicPr>
            <a:picLocks noChangeAspect="1"/>
          </p:cNvPicPr>
          <p:nvPr/>
        </p:nvPicPr>
        <p:blipFill>
          <a:blip r:embed="rId7">
            <a:extLst/>
          </a:blip>
          <a:stretch>
            <a:fillRect/>
          </a:stretch>
        </p:blipFill>
        <p:spPr>
          <a:xfrm>
            <a:off x="5749060" y="2192579"/>
            <a:ext cx="498369" cy="416669"/>
          </a:xfrm>
          <a:prstGeom prst="rect">
            <a:avLst/>
          </a:prstGeom>
        </p:spPr>
      </p:pic>
      <p:pic>
        <p:nvPicPr>
          <p:cNvPr id="27" name="Picture 69">
            <a:extLst>
              <a:ext uri="{FF2B5EF4-FFF2-40B4-BE49-F238E27FC236}">
                <a16:creationId xmlns:a16="http://schemas.microsoft.com/office/drawing/2014/main" id="{B228C994-7319-F744-9693-A65B06D36EA4}"/>
              </a:ext>
            </a:extLst>
          </p:cNvPr>
          <p:cNvPicPr>
            <a:picLocks noChangeAspect="1"/>
          </p:cNvPicPr>
          <p:nvPr/>
        </p:nvPicPr>
        <p:blipFill>
          <a:blip r:embed="rId8"/>
          <a:stretch>
            <a:fillRect/>
          </a:stretch>
        </p:blipFill>
        <p:spPr>
          <a:xfrm>
            <a:off x="4883569" y="2192579"/>
            <a:ext cx="490880" cy="490880"/>
          </a:xfrm>
          <a:prstGeom prst="rect">
            <a:avLst/>
          </a:prstGeom>
        </p:spPr>
      </p:pic>
      <p:sp>
        <p:nvSpPr>
          <p:cNvPr id="28" name="TextBox 38">
            <a:extLst>
              <a:ext uri="{FF2B5EF4-FFF2-40B4-BE49-F238E27FC236}">
                <a16:creationId xmlns:a16="http://schemas.microsoft.com/office/drawing/2014/main" id="{735A3564-54D8-5E47-B8BD-7BB8B529BFB0}"/>
              </a:ext>
            </a:extLst>
          </p:cNvPr>
          <p:cNvSpPr txBox="1"/>
          <p:nvPr/>
        </p:nvSpPr>
        <p:spPr>
          <a:xfrm>
            <a:off x="4720059" y="2624984"/>
            <a:ext cx="873957"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Institutional </a:t>
            </a:r>
            <a:br>
              <a:rPr lang="en-US" sz="1050" dirty="0">
                <a:solidFill>
                  <a:schemeClr val="accent1">
                    <a:lumMod val="75000"/>
                  </a:schemeClr>
                </a:solidFill>
              </a:rPr>
            </a:br>
            <a:r>
              <a:rPr lang="en-US" sz="1050" dirty="0">
                <a:solidFill>
                  <a:schemeClr val="accent1">
                    <a:lumMod val="75000"/>
                  </a:schemeClr>
                </a:solidFill>
              </a:rPr>
              <a:t>Financing</a:t>
            </a:r>
          </a:p>
        </p:txBody>
      </p:sp>
      <p:pic>
        <p:nvPicPr>
          <p:cNvPr id="29" name="Picture 71">
            <a:extLst>
              <a:ext uri="{FF2B5EF4-FFF2-40B4-BE49-F238E27FC236}">
                <a16:creationId xmlns:a16="http://schemas.microsoft.com/office/drawing/2014/main" id="{8C15416C-924C-4F48-A932-88E9207D4D79}"/>
              </a:ext>
            </a:extLst>
          </p:cNvPr>
          <p:cNvPicPr>
            <a:picLocks noChangeAspect="1"/>
          </p:cNvPicPr>
          <p:nvPr/>
        </p:nvPicPr>
        <p:blipFill>
          <a:blip r:embed="rId9"/>
          <a:stretch>
            <a:fillRect/>
          </a:stretch>
        </p:blipFill>
        <p:spPr>
          <a:xfrm>
            <a:off x="8067085" y="2281056"/>
            <a:ext cx="359571" cy="359571"/>
          </a:xfrm>
          <a:prstGeom prst="rect">
            <a:avLst/>
          </a:prstGeom>
        </p:spPr>
      </p:pic>
      <p:sp>
        <p:nvSpPr>
          <p:cNvPr id="30" name="TextBox 41">
            <a:extLst>
              <a:ext uri="{FF2B5EF4-FFF2-40B4-BE49-F238E27FC236}">
                <a16:creationId xmlns:a16="http://schemas.microsoft.com/office/drawing/2014/main" id="{8D9D9A69-5DDD-2E4B-A50B-894A1CE92456}"/>
              </a:ext>
            </a:extLst>
          </p:cNvPr>
          <p:cNvSpPr txBox="1"/>
          <p:nvPr/>
        </p:nvSpPr>
        <p:spPr>
          <a:xfrm>
            <a:off x="7842238" y="2650469"/>
            <a:ext cx="845103"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Civil </a:t>
            </a:r>
            <a:br>
              <a:rPr lang="en-US" sz="1050" dirty="0">
                <a:solidFill>
                  <a:schemeClr val="accent1">
                    <a:lumMod val="75000"/>
                  </a:schemeClr>
                </a:solidFill>
              </a:rPr>
            </a:br>
            <a:r>
              <a:rPr lang="en-US" sz="1050" dirty="0">
                <a:solidFill>
                  <a:schemeClr val="accent1">
                    <a:lumMod val="75000"/>
                  </a:schemeClr>
                </a:solidFill>
              </a:rPr>
              <a:t>Registration</a:t>
            </a:r>
          </a:p>
        </p:txBody>
      </p:sp>
      <p:sp>
        <p:nvSpPr>
          <p:cNvPr id="31" name="Textfeld 3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2171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34</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60229"/>
            <a:ext cx="11199019" cy="1200329"/>
          </a:xfrm>
          <a:prstGeom prst="rect">
            <a:avLst/>
          </a:prstGeom>
          <a:noFill/>
        </p:spPr>
        <p:txBody>
          <a:bodyPr wrap="square" rtlCol="0">
            <a:spAutoFit/>
          </a:bodyPr>
          <a:lstStyle/>
          <a:p>
            <a:pPr algn="ctr"/>
            <a:r>
              <a:rPr lang="en-GB" sz="3600" dirty="0">
                <a:solidFill>
                  <a:srgbClr val="095A65"/>
                </a:solidFill>
                <a:latin typeface="Calibri" panose="020F0502020204030204" pitchFamily="34" charset="0"/>
                <a:ea typeface="Calibri Light" charset="0"/>
                <a:cs typeface="Calibri" panose="020F0502020204030204" pitchFamily="34" charset="0"/>
              </a:rPr>
              <a:t>Vision: Integrated Workflows (Example: Eligibility)</a:t>
            </a:r>
            <a:r>
              <a:rPr lang="de-DE" sz="3600" dirty="0">
                <a:solidFill>
                  <a:srgbClr val="095A65"/>
                </a:solidFill>
                <a:latin typeface="Calibri" panose="020F0502020204030204" pitchFamily="34" charset="0"/>
                <a:ea typeface="Calibri Light" charset="0"/>
                <a:cs typeface="Calibri" panose="020F0502020204030204" pitchFamily="34" charset="0"/>
              </a:rPr>
              <a:t/>
            </a:r>
            <a:br>
              <a:rPr lang="de-DE" sz="3600" dirty="0">
                <a:solidFill>
                  <a:srgbClr val="095A65"/>
                </a:solidFill>
                <a:latin typeface="Calibri" panose="020F0502020204030204" pitchFamily="34" charset="0"/>
                <a:ea typeface="Calibri Light" charset="0"/>
                <a:cs typeface="Calibri" panose="020F0502020204030204" pitchFamily="34" charset="0"/>
              </a:rPr>
            </a:br>
            <a:r>
              <a:rPr lang="en-GB" dirty="0">
                <a:solidFill>
                  <a:srgbClr val="095A65"/>
                </a:solidFill>
                <a:latin typeface="Calibri" panose="020F0502020204030204" pitchFamily="34" charset="0"/>
                <a:ea typeface="Calibri Light" charset="0"/>
                <a:cs typeface="Calibri" panose="020F0502020204030204" pitchFamily="34" charset="0"/>
              </a:rPr>
              <a:t> </a:t>
            </a:r>
            <a:r>
              <a:rPr lang="en-GB" dirty="0">
                <a:solidFill>
                  <a:srgbClr val="095A65"/>
                </a:solidFill>
                <a:latin typeface="Calibri" panose="020F0502020204030204" pitchFamily="34" charset="0"/>
                <a:ea typeface="Calibri" charset="0"/>
                <a:cs typeface="Calibri" panose="020F0502020204030204" pitchFamily="34" charset="0"/>
              </a:rPr>
              <a:t>Interoperability</a:t>
            </a:r>
            <a:endParaRPr lang="de-DE" dirty="0">
              <a:solidFill>
                <a:srgbClr val="095A65"/>
              </a:solidFill>
              <a:latin typeface="Calibri" panose="020F0502020204030204" pitchFamily="34" charset="0"/>
              <a:ea typeface="Calibri" charset="0"/>
              <a:cs typeface="Calibri" panose="020F0502020204030204" pitchFamily="34" charset="0"/>
            </a:endParaRPr>
          </a:p>
          <a:p>
            <a:pPr algn="ctr"/>
            <a:endParaRPr lang="en-GB" dirty="0">
              <a:solidFill>
                <a:srgbClr val="095A65"/>
              </a:solidFill>
              <a:latin typeface="Calibri" charset="0"/>
              <a:ea typeface="Calibri" charset="0"/>
              <a:cs typeface="Calibri" charset="0"/>
            </a:endParaRPr>
          </a:p>
        </p:txBody>
      </p:sp>
      <p:sp>
        <p:nvSpPr>
          <p:cNvPr id="8" name="Rectangle 13">
            <a:extLst>
              <a:ext uri="{FF2B5EF4-FFF2-40B4-BE49-F238E27FC236}">
                <a16:creationId xmlns:a16="http://schemas.microsoft.com/office/drawing/2014/main" id="{7A099AA0-8AD9-E44B-9DFA-D23BABC97E89}"/>
              </a:ext>
            </a:extLst>
          </p:cNvPr>
          <p:cNvSpPr/>
          <p:nvPr/>
        </p:nvSpPr>
        <p:spPr>
          <a:xfrm>
            <a:off x="9393578" y="4637327"/>
            <a:ext cx="1680883" cy="14079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EMR:</a:t>
            </a:r>
          </a:p>
          <a:p>
            <a:pPr algn="ctr"/>
            <a:r>
              <a:rPr lang="en-US" sz="1400" dirty="0"/>
              <a:t>OpenMRS</a:t>
            </a:r>
          </a:p>
        </p:txBody>
      </p:sp>
      <p:sp>
        <p:nvSpPr>
          <p:cNvPr id="11" name="Rectangle 7">
            <a:extLst>
              <a:ext uri="{FF2B5EF4-FFF2-40B4-BE49-F238E27FC236}">
                <a16:creationId xmlns:a16="http://schemas.microsoft.com/office/drawing/2014/main" id="{78EC17D4-2EA8-4B42-90B9-877D4858BA94}"/>
              </a:ext>
            </a:extLst>
          </p:cNvPr>
          <p:cNvSpPr/>
          <p:nvPr/>
        </p:nvSpPr>
        <p:spPr>
          <a:xfrm>
            <a:off x="2079847" y="2227794"/>
            <a:ext cx="2438361" cy="4068986"/>
          </a:xfrm>
          <a:prstGeom prst="rect">
            <a:avLst/>
          </a:prstGeom>
          <a:solidFill>
            <a:schemeClr val="accent6">
              <a:lumMod val="60000"/>
              <a:lumOff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t>
            </a:r>
            <a:r>
              <a:rPr lang="en-US" dirty="0" err="1"/>
              <a:t>Mgmt</a:t>
            </a:r>
            <a:endParaRPr lang="en-US" dirty="0"/>
          </a:p>
        </p:txBody>
      </p:sp>
      <p:cxnSp>
        <p:nvCxnSpPr>
          <p:cNvPr id="12" name="Straight Arrow Connector 28">
            <a:extLst>
              <a:ext uri="{FF2B5EF4-FFF2-40B4-BE49-F238E27FC236}">
                <a16:creationId xmlns:a16="http://schemas.microsoft.com/office/drawing/2014/main" id="{58F0CBEA-3DFE-634D-AAA9-72E87D6DB1BD}"/>
              </a:ext>
            </a:extLst>
          </p:cNvPr>
          <p:cNvCxnSpPr>
            <a:cxnSpLocks/>
            <a:stCxn id="25" idx="3"/>
            <a:endCxn id="28" idx="1"/>
          </p:cNvCxnSpPr>
          <p:nvPr/>
        </p:nvCxnSpPr>
        <p:spPr>
          <a:xfrm>
            <a:off x="3523738" y="5735737"/>
            <a:ext cx="6348507" cy="0"/>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8">
            <a:extLst>
              <a:ext uri="{FF2B5EF4-FFF2-40B4-BE49-F238E27FC236}">
                <a16:creationId xmlns:a16="http://schemas.microsoft.com/office/drawing/2014/main" id="{89087C94-46CD-9841-B412-21FE5AECA469}"/>
              </a:ext>
            </a:extLst>
          </p:cNvPr>
          <p:cNvSpPr/>
          <p:nvPr/>
        </p:nvSpPr>
        <p:spPr>
          <a:xfrm>
            <a:off x="2458586" y="2699257"/>
            <a:ext cx="1680883" cy="1690822"/>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Adjudication</a:t>
            </a:r>
          </a:p>
          <a:p>
            <a:pPr algn="ctr"/>
            <a:r>
              <a:rPr lang="en-US" sz="1400" i="1" dirty="0" err="1"/>
              <a:t>openIMIS</a:t>
            </a:r>
            <a:endParaRPr lang="en-US" sz="1400" i="1" dirty="0"/>
          </a:p>
        </p:txBody>
      </p:sp>
      <p:sp>
        <p:nvSpPr>
          <p:cNvPr id="14" name="Rectangle 9">
            <a:extLst>
              <a:ext uri="{FF2B5EF4-FFF2-40B4-BE49-F238E27FC236}">
                <a16:creationId xmlns:a16="http://schemas.microsoft.com/office/drawing/2014/main" id="{0C729D01-1AB7-D14D-B061-09990B525E9A}"/>
              </a:ext>
            </a:extLst>
          </p:cNvPr>
          <p:cNvSpPr/>
          <p:nvPr/>
        </p:nvSpPr>
        <p:spPr>
          <a:xfrm>
            <a:off x="2458586" y="4637327"/>
            <a:ext cx="1680883" cy="1410496"/>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FHIR Data Store:</a:t>
            </a:r>
            <a:br>
              <a:rPr lang="en-US" dirty="0"/>
            </a:br>
            <a:r>
              <a:rPr lang="en-US" sz="1400" i="1" dirty="0"/>
              <a:t>Hearth </a:t>
            </a:r>
            <a:endParaRPr lang="en-US" sz="1100" i="1" dirty="0"/>
          </a:p>
        </p:txBody>
      </p:sp>
      <p:sp>
        <p:nvSpPr>
          <p:cNvPr id="15" name="Rectangle 10">
            <a:extLst>
              <a:ext uri="{FF2B5EF4-FFF2-40B4-BE49-F238E27FC236}">
                <a16:creationId xmlns:a16="http://schemas.microsoft.com/office/drawing/2014/main" id="{4159D05F-F989-A049-897F-ED831C271BC6}"/>
              </a:ext>
            </a:extLst>
          </p:cNvPr>
          <p:cNvSpPr/>
          <p:nvPr/>
        </p:nvSpPr>
        <p:spPr>
          <a:xfrm>
            <a:off x="5764753" y="4639664"/>
            <a:ext cx="1680883" cy="1405587"/>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Interop Layer: </a:t>
            </a:r>
          </a:p>
          <a:p>
            <a:pPr algn="ctr"/>
            <a:r>
              <a:rPr lang="en-US" sz="1400" i="1" dirty="0" err="1"/>
              <a:t>OpenHIM</a:t>
            </a:r>
            <a:endParaRPr lang="en-US" sz="1400" i="1" dirty="0"/>
          </a:p>
        </p:txBody>
      </p:sp>
      <p:sp>
        <p:nvSpPr>
          <p:cNvPr id="16" name="TextBox 45">
            <a:extLst>
              <a:ext uri="{FF2B5EF4-FFF2-40B4-BE49-F238E27FC236}">
                <a16:creationId xmlns:a16="http://schemas.microsoft.com/office/drawing/2014/main" id="{69DF0A0B-8A89-7F47-9CD6-BACE2A7914DC}"/>
              </a:ext>
            </a:extLst>
          </p:cNvPr>
          <p:cNvSpPr txBox="1"/>
          <p:nvPr/>
        </p:nvSpPr>
        <p:spPr>
          <a:xfrm>
            <a:off x="6753550" y="3949825"/>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2</a:t>
            </a:r>
          </a:p>
        </p:txBody>
      </p:sp>
      <p:cxnSp>
        <p:nvCxnSpPr>
          <p:cNvPr id="17" name="Straight Arrow Connector 14">
            <a:extLst>
              <a:ext uri="{FF2B5EF4-FFF2-40B4-BE49-F238E27FC236}">
                <a16:creationId xmlns:a16="http://schemas.microsoft.com/office/drawing/2014/main" id="{58F0CBEA-3DFE-634D-AAA9-72E87D6DB1BD}"/>
              </a:ext>
            </a:extLst>
          </p:cNvPr>
          <p:cNvCxnSpPr>
            <a:cxnSpLocks/>
            <a:stCxn id="8" idx="1"/>
            <a:endCxn id="15" idx="3"/>
          </p:cNvCxnSpPr>
          <p:nvPr/>
        </p:nvCxnSpPr>
        <p:spPr>
          <a:xfrm flipH="1">
            <a:off x="7445636" y="5341289"/>
            <a:ext cx="1947942" cy="1169"/>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54">
            <a:extLst>
              <a:ext uri="{FF2B5EF4-FFF2-40B4-BE49-F238E27FC236}">
                <a16:creationId xmlns:a16="http://schemas.microsoft.com/office/drawing/2014/main" id="{8A06A15A-F15A-0341-9FAD-A0D87FEA8A5E}"/>
              </a:ext>
            </a:extLst>
          </p:cNvPr>
          <p:cNvSpPr txBox="1"/>
          <p:nvPr/>
        </p:nvSpPr>
        <p:spPr>
          <a:xfrm>
            <a:off x="7986377" y="4759181"/>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1</a:t>
            </a:r>
          </a:p>
        </p:txBody>
      </p:sp>
      <p:sp>
        <p:nvSpPr>
          <p:cNvPr id="20" name="TextBox 60">
            <a:extLst>
              <a:ext uri="{FF2B5EF4-FFF2-40B4-BE49-F238E27FC236}">
                <a16:creationId xmlns:a16="http://schemas.microsoft.com/office/drawing/2014/main" id="{807F180B-D63A-8E49-A9E8-64F3A5AF6323}"/>
              </a:ext>
            </a:extLst>
          </p:cNvPr>
          <p:cNvSpPr txBox="1"/>
          <p:nvPr/>
        </p:nvSpPr>
        <p:spPr>
          <a:xfrm>
            <a:off x="5244489" y="3949825"/>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3</a:t>
            </a:r>
          </a:p>
        </p:txBody>
      </p:sp>
      <p:sp>
        <p:nvSpPr>
          <p:cNvPr id="21" name="Rectangle 19">
            <a:extLst>
              <a:ext uri="{FF2B5EF4-FFF2-40B4-BE49-F238E27FC236}">
                <a16:creationId xmlns:a16="http://schemas.microsoft.com/office/drawing/2014/main" id="{6D7F99D3-C767-E740-B9F4-0DFCA0076848}"/>
              </a:ext>
            </a:extLst>
          </p:cNvPr>
          <p:cNvSpPr/>
          <p:nvPr/>
        </p:nvSpPr>
        <p:spPr>
          <a:xfrm>
            <a:off x="5764753" y="2281491"/>
            <a:ext cx="1680883" cy="138920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Client Registry: </a:t>
            </a:r>
          </a:p>
          <a:p>
            <a:pPr algn="ctr"/>
            <a:r>
              <a:rPr lang="en-US" sz="1400" i="1" dirty="0"/>
              <a:t>Medic CR</a:t>
            </a:r>
          </a:p>
        </p:txBody>
      </p:sp>
      <p:cxnSp>
        <p:nvCxnSpPr>
          <p:cNvPr id="22" name="Straight Arrow Connector 20">
            <a:extLst>
              <a:ext uri="{FF2B5EF4-FFF2-40B4-BE49-F238E27FC236}">
                <a16:creationId xmlns:a16="http://schemas.microsoft.com/office/drawing/2014/main" id="{848FC452-A57F-6C4F-A8B9-AAE79C1A9583}"/>
              </a:ext>
            </a:extLst>
          </p:cNvPr>
          <p:cNvCxnSpPr>
            <a:cxnSpLocks/>
          </p:cNvCxnSpPr>
          <p:nvPr/>
        </p:nvCxnSpPr>
        <p:spPr>
          <a:xfrm>
            <a:off x="6605194" y="3670700"/>
            <a:ext cx="0" cy="968964"/>
          </a:xfrm>
          <a:prstGeom prst="straightConnector1">
            <a:avLst/>
          </a:prstGeom>
          <a:ln w="762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1">
            <a:extLst>
              <a:ext uri="{FF2B5EF4-FFF2-40B4-BE49-F238E27FC236}">
                <a16:creationId xmlns:a16="http://schemas.microsoft.com/office/drawing/2014/main" id="{D4F23A9A-5A0B-C045-9961-E2087B725EA3}"/>
              </a:ext>
            </a:extLst>
          </p:cNvPr>
          <p:cNvCxnSpPr>
            <a:cxnSpLocks/>
            <a:stCxn id="15" idx="1"/>
            <a:endCxn id="14" idx="3"/>
          </p:cNvCxnSpPr>
          <p:nvPr/>
        </p:nvCxnSpPr>
        <p:spPr>
          <a:xfrm flipH="1">
            <a:off x="4139469" y="5342458"/>
            <a:ext cx="1625284" cy="117"/>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2">
            <a:extLst>
              <a:ext uri="{FF2B5EF4-FFF2-40B4-BE49-F238E27FC236}">
                <a16:creationId xmlns:a16="http://schemas.microsoft.com/office/drawing/2014/main" id="{7F359D53-6F8E-D048-9A71-0384FDB4F4C9}"/>
              </a:ext>
            </a:extLst>
          </p:cNvPr>
          <p:cNvPicPr>
            <a:picLocks noChangeAspect="1"/>
          </p:cNvPicPr>
          <p:nvPr/>
        </p:nvPicPr>
        <p:blipFill>
          <a:blip r:embed="rId5"/>
          <a:stretch>
            <a:fillRect/>
          </a:stretch>
        </p:blipFill>
        <p:spPr>
          <a:xfrm>
            <a:off x="3069842" y="3726400"/>
            <a:ext cx="458371" cy="493454"/>
          </a:xfrm>
          <a:prstGeom prst="rect">
            <a:avLst/>
          </a:prstGeom>
        </p:spPr>
      </p:pic>
      <p:pic>
        <p:nvPicPr>
          <p:cNvPr id="25" name="Picture 35">
            <a:extLst>
              <a:ext uri="{FF2B5EF4-FFF2-40B4-BE49-F238E27FC236}">
                <a16:creationId xmlns:a16="http://schemas.microsoft.com/office/drawing/2014/main" id="{47FDF43F-B808-2441-8F73-1197EF942CEF}"/>
              </a:ext>
            </a:extLst>
          </p:cNvPr>
          <p:cNvPicPr>
            <a:picLocks noChangeAspect="1"/>
          </p:cNvPicPr>
          <p:nvPr/>
        </p:nvPicPr>
        <p:blipFill>
          <a:blip r:embed="rId6"/>
          <a:stretch>
            <a:fillRect/>
          </a:stretch>
        </p:blipFill>
        <p:spPr>
          <a:xfrm>
            <a:off x="3074316" y="5596479"/>
            <a:ext cx="449422" cy="278515"/>
          </a:xfrm>
          <a:prstGeom prst="rect">
            <a:avLst/>
          </a:prstGeom>
        </p:spPr>
      </p:pic>
      <p:pic>
        <p:nvPicPr>
          <p:cNvPr id="26" name="Picture 36">
            <a:extLst>
              <a:ext uri="{FF2B5EF4-FFF2-40B4-BE49-F238E27FC236}">
                <a16:creationId xmlns:a16="http://schemas.microsoft.com/office/drawing/2014/main" id="{4884C157-81F1-5E4B-B09D-BAB3278E4CDB}"/>
              </a:ext>
            </a:extLst>
          </p:cNvPr>
          <p:cNvPicPr>
            <a:picLocks noChangeAspect="1"/>
          </p:cNvPicPr>
          <p:nvPr/>
        </p:nvPicPr>
        <p:blipFill rotWithShape="1">
          <a:blip r:embed="rId7"/>
          <a:srcRect l="14919" t="12234" r="12813" b="27819"/>
          <a:stretch/>
        </p:blipFill>
        <p:spPr>
          <a:xfrm>
            <a:off x="6278629" y="3151351"/>
            <a:ext cx="653131" cy="397684"/>
          </a:xfrm>
          <a:prstGeom prst="rect">
            <a:avLst/>
          </a:prstGeom>
        </p:spPr>
      </p:pic>
      <p:pic>
        <p:nvPicPr>
          <p:cNvPr id="27" name="Picture 37">
            <a:extLst>
              <a:ext uri="{FF2B5EF4-FFF2-40B4-BE49-F238E27FC236}">
                <a16:creationId xmlns:a16="http://schemas.microsoft.com/office/drawing/2014/main" id="{A2C1831D-DBF5-834D-808E-8E9AD0B28180}"/>
              </a:ext>
            </a:extLst>
          </p:cNvPr>
          <p:cNvPicPr>
            <a:picLocks noChangeAspect="1"/>
          </p:cNvPicPr>
          <p:nvPr/>
        </p:nvPicPr>
        <p:blipFill rotWithShape="1">
          <a:blip r:embed="rId8"/>
          <a:srcRect l="16221" t="25780" r="12679" b="32987"/>
          <a:stretch/>
        </p:blipFill>
        <p:spPr>
          <a:xfrm>
            <a:off x="6217829" y="5626218"/>
            <a:ext cx="774731" cy="219037"/>
          </a:xfrm>
          <a:prstGeom prst="rect">
            <a:avLst/>
          </a:prstGeom>
        </p:spPr>
      </p:pic>
      <p:pic>
        <p:nvPicPr>
          <p:cNvPr id="28" name="Picture 38">
            <a:extLst>
              <a:ext uri="{FF2B5EF4-FFF2-40B4-BE49-F238E27FC236}">
                <a16:creationId xmlns:a16="http://schemas.microsoft.com/office/drawing/2014/main" id="{33AC33CC-49B8-DA4D-BE3E-C7076F5C6C86}"/>
              </a:ext>
            </a:extLst>
          </p:cNvPr>
          <p:cNvPicPr>
            <a:picLocks noChangeAspect="1"/>
          </p:cNvPicPr>
          <p:nvPr/>
        </p:nvPicPr>
        <p:blipFill>
          <a:blip r:embed="rId9"/>
          <a:stretch>
            <a:fillRect/>
          </a:stretch>
        </p:blipFill>
        <p:spPr>
          <a:xfrm>
            <a:off x="9872245" y="5645293"/>
            <a:ext cx="723548" cy="180887"/>
          </a:xfrm>
          <a:prstGeom prst="rect">
            <a:avLst/>
          </a:prstGeom>
        </p:spPr>
      </p:pic>
      <p:pic>
        <p:nvPicPr>
          <p:cNvPr id="29" name="Picture 16">
            <a:extLst>
              <a:ext uri="{FF2B5EF4-FFF2-40B4-BE49-F238E27FC236}">
                <a16:creationId xmlns:a16="http://schemas.microsoft.com/office/drawing/2014/main" id="{E3F19489-41BD-7349-B46C-F9DB43FEE7D4}"/>
              </a:ext>
            </a:extLst>
          </p:cNvPr>
          <p:cNvPicPr>
            <a:picLocks noChangeAspect="1"/>
          </p:cNvPicPr>
          <p:nvPr/>
        </p:nvPicPr>
        <p:blipFill>
          <a:blip r:embed="rId10">
            <a:extLst/>
          </a:blip>
          <a:stretch>
            <a:fillRect/>
          </a:stretch>
        </p:blipFill>
        <p:spPr>
          <a:xfrm>
            <a:off x="8463323" y="4390079"/>
            <a:ext cx="868936" cy="868936"/>
          </a:xfrm>
          <a:prstGeom prst="rect">
            <a:avLst/>
          </a:prstGeom>
        </p:spPr>
      </p:pic>
      <p:sp>
        <p:nvSpPr>
          <p:cNvPr id="30" name="TextBox 60">
            <a:extLst>
              <a:ext uri="{FF2B5EF4-FFF2-40B4-BE49-F238E27FC236}">
                <a16:creationId xmlns:a16="http://schemas.microsoft.com/office/drawing/2014/main" id="{807F180B-D63A-8E49-A9E8-64F3A5AF6323}"/>
              </a:ext>
            </a:extLst>
          </p:cNvPr>
          <p:cNvSpPr txBox="1"/>
          <p:nvPr/>
        </p:nvSpPr>
        <p:spPr>
          <a:xfrm>
            <a:off x="893286" y="3970516"/>
            <a:ext cx="3129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4</a:t>
            </a:r>
          </a:p>
        </p:txBody>
      </p:sp>
      <p:sp>
        <p:nvSpPr>
          <p:cNvPr id="31" name="TextBox 54">
            <a:extLst>
              <a:ext uri="{FF2B5EF4-FFF2-40B4-BE49-F238E27FC236}">
                <a16:creationId xmlns:a16="http://schemas.microsoft.com/office/drawing/2014/main" id="{8A06A15A-F15A-0341-9FAD-A0D87FEA8A5E}"/>
              </a:ext>
            </a:extLst>
          </p:cNvPr>
          <p:cNvSpPr txBox="1"/>
          <p:nvPr/>
        </p:nvSpPr>
        <p:spPr>
          <a:xfrm>
            <a:off x="7986377" y="5870832"/>
            <a:ext cx="3129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5</a:t>
            </a:r>
          </a:p>
        </p:txBody>
      </p:sp>
      <p:cxnSp>
        <p:nvCxnSpPr>
          <p:cNvPr id="32" name="Curved Connector 50"/>
          <p:cNvCxnSpPr/>
          <p:nvPr/>
        </p:nvCxnSpPr>
        <p:spPr>
          <a:xfrm rot="10800000" flipV="1">
            <a:off x="2458586" y="3530377"/>
            <a:ext cx="12700" cy="1797907"/>
          </a:xfrm>
          <a:prstGeom prst="curvedConnector3">
            <a:avLst>
              <a:gd name="adj1" fmla="val 7623535"/>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56"/>
          <p:cNvCxnSpPr/>
          <p:nvPr/>
        </p:nvCxnSpPr>
        <p:spPr>
          <a:xfrm flipV="1">
            <a:off x="4139469" y="3530378"/>
            <a:ext cx="12700" cy="1797907"/>
          </a:xfrm>
          <a:prstGeom prst="curvedConnector3">
            <a:avLst>
              <a:gd name="adj1" fmla="val 7305882"/>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50693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35</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6" y="1160231"/>
            <a:ext cx="11199019" cy="1200329"/>
          </a:xfrm>
          <a:prstGeom prst="rect">
            <a:avLst/>
          </a:prstGeom>
          <a:noFill/>
        </p:spPr>
        <p:txBody>
          <a:bodyPr wrap="square" rtlCol="0">
            <a:spAutoFit/>
          </a:bodyPr>
          <a:lstStyle/>
          <a:p>
            <a:pPr algn="ctr"/>
            <a:r>
              <a:rPr lang="en-GB" sz="3600" dirty="0">
                <a:solidFill>
                  <a:srgbClr val="095A65"/>
                </a:solidFill>
                <a:latin typeface="Calibri" panose="020F0502020204030204" pitchFamily="34" charset="0"/>
                <a:ea typeface="Calibri Light" charset="0"/>
                <a:cs typeface="Calibri" panose="020F0502020204030204" pitchFamily="34" charset="0"/>
              </a:rPr>
              <a:t>Vision: Integrated Workflows (Example: Claiming)</a:t>
            </a:r>
            <a:r>
              <a:rPr lang="de-DE" sz="3600" dirty="0">
                <a:solidFill>
                  <a:srgbClr val="095A65"/>
                </a:solidFill>
                <a:latin typeface="Calibri" panose="020F0502020204030204" pitchFamily="34" charset="0"/>
                <a:ea typeface="Calibri Light" charset="0"/>
                <a:cs typeface="Calibri" panose="020F0502020204030204" pitchFamily="34" charset="0"/>
              </a:rPr>
              <a:t/>
            </a:r>
            <a:br>
              <a:rPr lang="de-DE" sz="3600" dirty="0">
                <a:solidFill>
                  <a:srgbClr val="095A65"/>
                </a:solidFill>
                <a:latin typeface="Calibri" panose="020F0502020204030204" pitchFamily="34" charset="0"/>
                <a:ea typeface="Calibri Light" charset="0"/>
                <a:cs typeface="Calibri" panose="020F0502020204030204" pitchFamily="34" charset="0"/>
              </a:rPr>
            </a:br>
            <a:r>
              <a:rPr lang="en-GB" dirty="0">
                <a:solidFill>
                  <a:srgbClr val="095A65"/>
                </a:solidFill>
                <a:latin typeface="Calibri" panose="020F0502020204030204" pitchFamily="34" charset="0"/>
                <a:ea typeface="Calibri Light" charset="0"/>
                <a:cs typeface="Calibri" panose="020F0502020204030204" pitchFamily="34" charset="0"/>
              </a:rPr>
              <a:t> </a:t>
            </a:r>
            <a:r>
              <a:rPr lang="en-GB" dirty="0">
                <a:solidFill>
                  <a:srgbClr val="095A65"/>
                </a:solidFill>
                <a:latin typeface="Calibri" panose="020F0502020204030204" pitchFamily="34" charset="0"/>
                <a:ea typeface="Calibri" charset="0"/>
                <a:cs typeface="Calibri" panose="020F0502020204030204" pitchFamily="34" charset="0"/>
              </a:rPr>
              <a:t>Interoperability</a:t>
            </a:r>
            <a:endParaRPr lang="de-DE" dirty="0">
              <a:solidFill>
                <a:srgbClr val="095A65"/>
              </a:solidFill>
              <a:latin typeface="Calibri" panose="020F0502020204030204" pitchFamily="34" charset="0"/>
              <a:ea typeface="Calibri" charset="0"/>
              <a:cs typeface="Calibri" panose="020F0502020204030204" pitchFamily="34" charset="0"/>
            </a:endParaRPr>
          </a:p>
          <a:p>
            <a:pPr algn="ctr"/>
            <a:endParaRPr lang="en-GB" dirty="0">
              <a:solidFill>
                <a:srgbClr val="095A65"/>
              </a:solidFill>
              <a:latin typeface="Calibri" charset="0"/>
              <a:ea typeface="Calibri" charset="0"/>
              <a:cs typeface="Calibri" charset="0"/>
            </a:endParaRPr>
          </a:p>
        </p:txBody>
      </p:sp>
      <p:sp>
        <p:nvSpPr>
          <p:cNvPr id="8" name="Rectangle 7">
            <a:extLst>
              <a:ext uri="{FF2B5EF4-FFF2-40B4-BE49-F238E27FC236}">
                <a16:creationId xmlns:a16="http://schemas.microsoft.com/office/drawing/2014/main" id="{78EC17D4-2EA8-4B42-90B9-877D4858BA94}"/>
              </a:ext>
            </a:extLst>
          </p:cNvPr>
          <p:cNvSpPr/>
          <p:nvPr/>
        </p:nvSpPr>
        <p:spPr>
          <a:xfrm>
            <a:off x="2079847" y="2213504"/>
            <a:ext cx="2438361" cy="4068986"/>
          </a:xfrm>
          <a:prstGeom prst="rect">
            <a:avLst/>
          </a:prstGeom>
          <a:solidFill>
            <a:schemeClr val="accent6">
              <a:lumMod val="60000"/>
              <a:lumOff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t>
            </a:r>
            <a:r>
              <a:rPr lang="en-US" dirty="0" err="1"/>
              <a:t>Mgmt</a:t>
            </a:r>
            <a:endParaRPr lang="en-US" dirty="0"/>
          </a:p>
        </p:txBody>
      </p:sp>
      <p:sp>
        <p:nvSpPr>
          <p:cNvPr id="11" name="Rectangle 8">
            <a:extLst>
              <a:ext uri="{FF2B5EF4-FFF2-40B4-BE49-F238E27FC236}">
                <a16:creationId xmlns:a16="http://schemas.microsoft.com/office/drawing/2014/main" id="{89087C94-46CD-9841-B412-21FE5AECA469}"/>
              </a:ext>
            </a:extLst>
          </p:cNvPr>
          <p:cNvSpPr/>
          <p:nvPr/>
        </p:nvSpPr>
        <p:spPr>
          <a:xfrm>
            <a:off x="2458586" y="2684967"/>
            <a:ext cx="1680883" cy="1690822"/>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Adjudication</a:t>
            </a:r>
          </a:p>
          <a:p>
            <a:pPr algn="ctr"/>
            <a:r>
              <a:rPr lang="en-US" sz="1400" i="1" dirty="0" err="1"/>
              <a:t>openIMIS</a:t>
            </a:r>
            <a:endParaRPr lang="en-US" sz="1400" i="1" dirty="0"/>
          </a:p>
        </p:txBody>
      </p:sp>
      <p:sp>
        <p:nvSpPr>
          <p:cNvPr id="12" name="Rectangle 9">
            <a:extLst>
              <a:ext uri="{FF2B5EF4-FFF2-40B4-BE49-F238E27FC236}">
                <a16:creationId xmlns:a16="http://schemas.microsoft.com/office/drawing/2014/main" id="{0C729D01-1AB7-D14D-B061-09990B525E9A}"/>
              </a:ext>
            </a:extLst>
          </p:cNvPr>
          <p:cNvSpPr/>
          <p:nvPr/>
        </p:nvSpPr>
        <p:spPr>
          <a:xfrm>
            <a:off x="2458586" y="4623037"/>
            <a:ext cx="1680883" cy="1410496"/>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FHIR Data Store:</a:t>
            </a:r>
            <a:br>
              <a:rPr lang="en-US" dirty="0"/>
            </a:br>
            <a:r>
              <a:rPr lang="en-US" sz="1400" i="1" dirty="0"/>
              <a:t>Hearth </a:t>
            </a:r>
            <a:endParaRPr lang="en-US" sz="1100" i="1" dirty="0"/>
          </a:p>
        </p:txBody>
      </p:sp>
      <p:sp>
        <p:nvSpPr>
          <p:cNvPr id="13" name="Rectangle 10">
            <a:extLst>
              <a:ext uri="{FF2B5EF4-FFF2-40B4-BE49-F238E27FC236}">
                <a16:creationId xmlns:a16="http://schemas.microsoft.com/office/drawing/2014/main" id="{4159D05F-F989-A049-897F-ED831C271BC6}"/>
              </a:ext>
            </a:extLst>
          </p:cNvPr>
          <p:cNvSpPr/>
          <p:nvPr/>
        </p:nvSpPr>
        <p:spPr>
          <a:xfrm>
            <a:off x="5764753" y="4625374"/>
            <a:ext cx="1680883" cy="1405587"/>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Interop Layer: </a:t>
            </a:r>
          </a:p>
          <a:p>
            <a:pPr algn="ctr"/>
            <a:r>
              <a:rPr lang="en-US" sz="1400" i="1" dirty="0" err="1"/>
              <a:t>OpenHIM</a:t>
            </a:r>
            <a:endParaRPr lang="en-US" sz="1400" i="1" dirty="0"/>
          </a:p>
        </p:txBody>
      </p:sp>
      <p:sp>
        <p:nvSpPr>
          <p:cNvPr id="14" name="TextBox 45">
            <a:extLst>
              <a:ext uri="{FF2B5EF4-FFF2-40B4-BE49-F238E27FC236}">
                <a16:creationId xmlns:a16="http://schemas.microsoft.com/office/drawing/2014/main" id="{69DF0A0B-8A89-7F47-9CD6-BACE2A7914DC}"/>
              </a:ext>
            </a:extLst>
          </p:cNvPr>
          <p:cNvSpPr txBox="1"/>
          <p:nvPr/>
        </p:nvSpPr>
        <p:spPr>
          <a:xfrm>
            <a:off x="6753550" y="394588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2</a:t>
            </a:r>
          </a:p>
        </p:txBody>
      </p:sp>
      <p:sp>
        <p:nvSpPr>
          <p:cNvPr id="15" name="Rectangle 13">
            <a:extLst>
              <a:ext uri="{FF2B5EF4-FFF2-40B4-BE49-F238E27FC236}">
                <a16:creationId xmlns:a16="http://schemas.microsoft.com/office/drawing/2014/main" id="{7A099AA0-8AD9-E44B-9DFA-D23BABC97E89}"/>
              </a:ext>
            </a:extLst>
          </p:cNvPr>
          <p:cNvSpPr/>
          <p:nvPr/>
        </p:nvSpPr>
        <p:spPr>
          <a:xfrm>
            <a:off x="9393578" y="4623037"/>
            <a:ext cx="1680883" cy="14079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EMR:</a:t>
            </a:r>
          </a:p>
          <a:p>
            <a:pPr algn="ctr"/>
            <a:r>
              <a:rPr lang="en-US" sz="1400" dirty="0"/>
              <a:t>OpenMRS</a:t>
            </a:r>
          </a:p>
        </p:txBody>
      </p:sp>
      <p:cxnSp>
        <p:nvCxnSpPr>
          <p:cNvPr id="16" name="Straight Arrow Connector 14">
            <a:extLst>
              <a:ext uri="{FF2B5EF4-FFF2-40B4-BE49-F238E27FC236}">
                <a16:creationId xmlns:a16="http://schemas.microsoft.com/office/drawing/2014/main" id="{58F0CBEA-3DFE-634D-AAA9-72E87D6DB1BD}"/>
              </a:ext>
            </a:extLst>
          </p:cNvPr>
          <p:cNvCxnSpPr>
            <a:cxnSpLocks/>
            <a:stCxn id="15" idx="1"/>
            <a:endCxn id="13" idx="3"/>
          </p:cNvCxnSpPr>
          <p:nvPr/>
        </p:nvCxnSpPr>
        <p:spPr>
          <a:xfrm flipH="1">
            <a:off x="7445636" y="5326999"/>
            <a:ext cx="1947942" cy="1169"/>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54">
            <a:extLst>
              <a:ext uri="{FF2B5EF4-FFF2-40B4-BE49-F238E27FC236}">
                <a16:creationId xmlns:a16="http://schemas.microsoft.com/office/drawing/2014/main" id="{8A06A15A-F15A-0341-9FAD-A0D87FEA8A5E}"/>
              </a:ext>
            </a:extLst>
          </p:cNvPr>
          <p:cNvSpPr txBox="1"/>
          <p:nvPr/>
        </p:nvSpPr>
        <p:spPr>
          <a:xfrm>
            <a:off x="8268764" y="4744891"/>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1</a:t>
            </a:r>
          </a:p>
        </p:txBody>
      </p:sp>
      <p:sp>
        <p:nvSpPr>
          <p:cNvPr id="18" name="TextBox 60">
            <a:extLst>
              <a:ext uri="{FF2B5EF4-FFF2-40B4-BE49-F238E27FC236}">
                <a16:creationId xmlns:a16="http://schemas.microsoft.com/office/drawing/2014/main" id="{807F180B-D63A-8E49-A9E8-64F3A5AF6323}"/>
              </a:ext>
            </a:extLst>
          </p:cNvPr>
          <p:cNvSpPr txBox="1"/>
          <p:nvPr/>
        </p:nvSpPr>
        <p:spPr>
          <a:xfrm>
            <a:off x="5244489" y="394588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3</a:t>
            </a:r>
          </a:p>
        </p:txBody>
      </p:sp>
      <p:sp>
        <p:nvSpPr>
          <p:cNvPr id="20" name="Rectangle 19">
            <a:extLst>
              <a:ext uri="{FF2B5EF4-FFF2-40B4-BE49-F238E27FC236}">
                <a16:creationId xmlns:a16="http://schemas.microsoft.com/office/drawing/2014/main" id="{6D7F99D3-C767-E740-B9F4-0DFCA0076848}"/>
              </a:ext>
            </a:extLst>
          </p:cNvPr>
          <p:cNvSpPr/>
          <p:nvPr/>
        </p:nvSpPr>
        <p:spPr>
          <a:xfrm>
            <a:off x="5764753" y="2267201"/>
            <a:ext cx="1680883" cy="138920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Client Registry: </a:t>
            </a:r>
          </a:p>
          <a:p>
            <a:pPr algn="ctr"/>
            <a:r>
              <a:rPr lang="en-US" sz="1400" i="1" dirty="0"/>
              <a:t>Medic CR</a:t>
            </a:r>
          </a:p>
        </p:txBody>
      </p:sp>
      <p:cxnSp>
        <p:nvCxnSpPr>
          <p:cNvPr id="21" name="Straight Arrow Connector 20">
            <a:extLst>
              <a:ext uri="{FF2B5EF4-FFF2-40B4-BE49-F238E27FC236}">
                <a16:creationId xmlns:a16="http://schemas.microsoft.com/office/drawing/2014/main" id="{848FC452-A57F-6C4F-A8B9-AAE79C1A9583}"/>
              </a:ext>
            </a:extLst>
          </p:cNvPr>
          <p:cNvCxnSpPr>
            <a:cxnSpLocks/>
          </p:cNvCxnSpPr>
          <p:nvPr/>
        </p:nvCxnSpPr>
        <p:spPr>
          <a:xfrm>
            <a:off x="6605194" y="3656410"/>
            <a:ext cx="0" cy="968964"/>
          </a:xfrm>
          <a:prstGeom prst="straightConnector1">
            <a:avLst/>
          </a:prstGeom>
          <a:ln w="762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F23A9A-5A0B-C045-9961-E2087B725EA3}"/>
              </a:ext>
            </a:extLst>
          </p:cNvPr>
          <p:cNvCxnSpPr>
            <a:cxnSpLocks/>
            <a:stCxn id="13" idx="1"/>
            <a:endCxn id="12" idx="3"/>
          </p:cNvCxnSpPr>
          <p:nvPr/>
        </p:nvCxnSpPr>
        <p:spPr>
          <a:xfrm flipH="1">
            <a:off x="4139469" y="5328168"/>
            <a:ext cx="1625284" cy="117"/>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F359D53-6F8E-D048-9A71-0384FDB4F4C9}"/>
              </a:ext>
            </a:extLst>
          </p:cNvPr>
          <p:cNvPicPr>
            <a:picLocks noChangeAspect="1"/>
          </p:cNvPicPr>
          <p:nvPr/>
        </p:nvPicPr>
        <p:blipFill>
          <a:blip r:embed="rId5"/>
          <a:stretch>
            <a:fillRect/>
          </a:stretch>
        </p:blipFill>
        <p:spPr>
          <a:xfrm>
            <a:off x="3069842" y="3712110"/>
            <a:ext cx="458371" cy="493454"/>
          </a:xfrm>
          <a:prstGeom prst="rect">
            <a:avLst/>
          </a:prstGeom>
        </p:spPr>
      </p:pic>
      <p:pic>
        <p:nvPicPr>
          <p:cNvPr id="24" name="Picture 35">
            <a:extLst>
              <a:ext uri="{FF2B5EF4-FFF2-40B4-BE49-F238E27FC236}">
                <a16:creationId xmlns:a16="http://schemas.microsoft.com/office/drawing/2014/main" id="{47FDF43F-B808-2441-8F73-1197EF942CEF}"/>
              </a:ext>
            </a:extLst>
          </p:cNvPr>
          <p:cNvPicPr>
            <a:picLocks noChangeAspect="1"/>
          </p:cNvPicPr>
          <p:nvPr/>
        </p:nvPicPr>
        <p:blipFill>
          <a:blip r:embed="rId6"/>
          <a:stretch>
            <a:fillRect/>
          </a:stretch>
        </p:blipFill>
        <p:spPr>
          <a:xfrm>
            <a:off x="3074316" y="5582189"/>
            <a:ext cx="449422" cy="278515"/>
          </a:xfrm>
          <a:prstGeom prst="rect">
            <a:avLst/>
          </a:prstGeom>
        </p:spPr>
      </p:pic>
      <p:pic>
        <p:nvPicPr>
          <p:cNvPr id="25" name="Picture 36">
            <a:extLst>
              <a:ext uri="{FF2B5EF4-FFF2-40B4-BE49-F238E27FC236}">
                <a16:creationId xmlns:a16="http://schemas.microsoft.com/office/drawing/2014/main" id="{4884C157-81F1-5E4B-B09D-BAB3278E4CDB}"/>
              </a:ext>
            </a:extLst>
          </p:cNvPr>
          <p:cNvPicPr>
            <a:picLocks noChangeAspect="1"/>
          </p:cNvPicPr>
          <p:nvPr/>
        </p:nvPicPr>
        <p:blipFill rotWithShape="1">
          <a:blip r:embed="rId7"/>
          <a:srcRect l="14919" t="12234" r="12813" b="27819"/>
          <a:stretch/>
        </p:blipFill>
        <p:spPr>
          <a:xfrm>
            <a:off x="6278629" y="3137061"/>
            <a:ext cx="653131" cy="397684"/>
          </a:xfrm>
          <a:prstGeom prst="rect">
            <a:avLst/>
          </a:prstGeom>
        </p:spPr>
      </p:pic>
      <p:pic>
        <p:nvPicPr>
          <p:cNvPr id="26" name="Picture 37">
            <a:extLst>
              <a:ext uri="{FF2B5EF4-FFF2-40B4-BE49-F238E27FC236}">
                <a16:creationId xmlns:a16="http://schemas.microsoft.com/office/drawing/2014/main" id="{A2C1831D-DBF5-834D-808E-8E9AD0B28180}"/>
              </a:ext>
            </a:extLst>
          </p:cNvPr>
          <p:cNvPicPr>
            <a:picLocks noChangeAspect="1"/>
          </p:cNvPicPr>
          <p:nvPr/>
        </p:nvPicPr>
        <p:blipFill rotWithShape="1">
          <a:blip r:embed="rId8"/>
          <a:srcRect l="16221" t="25780" r="12679" b="32987"/>
          <a:stretch/>
        </p:blipFill>
        <p:spPr>
          <a:xfrm>
            <a:off x="6217829" y="5611928"/>
            <a:ext cx="774731" cy="219037"/>
          </a:xfrm>
          <a:prstGeom prst="rect">
            <a:avLst/>
          </a:prstGeom>
        </p:spPr>
      </p:pic>
      <p:pic>
        <p:nvPicPr>
          <p:cNvPr id="27" name="Picture 38">
            <a:extLst>
              <a:ext uri="{FF2B5EF4-FFF2-40B4-BE49-F238E27FC236}">
                <a16:creationId xmlns:a16="http://schemas.microsoft.com/office/drawing/2014/main" id="{33AC33CC-49B8-DA4D-BE3E-C7076F5C6C86}"/>
              </a:ext>
            </a:extLst>
          </p:cNvPr>
          <p:cNvPicPr>
            <a:picLocks noChangeAspect="1"/>
          </p:cNvPicPr>
          <p:nvPr/>
        </p:nvPicPr>
        <p:blipFill>
          <a:blip r:embed="rId9"/>
          <a:stretch>
            <a:fillRect/>
          </a:stretch>
        </p:blipFill>
        <p:spPr>
          <a:xfrm>
            <a:off x="9872245" y="5631003"/>
            <a:ext cx="723548" cy="180887"/>
          </a:xfrm>
          <a:prstGeom prst="rect">
            <a:avLst/>
          </a:prstGeom>
        </p:spPr>
      </p:pic>
      <p:cxnSp>
        <p:nvCxnSpPr>
          <p:cNvPr id="28" name="Curved Connector 50"/>
          <p:cNvCxnSpPr>
            <a:stCxn id="11" idx="1"/>
            <a:endCxn id="12" idx="1"/>
          </p:cNvCxnSpPr>
          <p:nvPr/>
        </p:nvCxnSpPr>
        <p:spPr>
          <a:xfrm rot="10800000" flipV="1">
            <a:off x="2458586" y="3530377"/>
            <a:ext cx="12700" cy="1797907"/>
          </a:xfrm>
          <a:prstGeom prst="curvedConnector3">
            <a:avLst>
              <a:gd name="adj1" fmla="val 7623535"/>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56"/>
          <p:cNvCxnSpPr>
            <a:stCxn id="12" idx="3"/>
            <a:endCxn id="11" idx="3"/>
          </p:cNvCxnSpPr>
          <p:nvPr/>
        </p:nvCxnSpPr>
        <p:spPr>
          <a:xfrm flipV="1">
            <a:off x="4139469" y="3530378"/>
            <a:ext cx="12700" cy="1797907"/>
          </a:xfrm>
          <a:prstGeom prst="curvedConnector3">
            <a:avLst>
              <a:gd name="adj1" fmla="val 7305882"/>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16">
            <a:extLst>
              <a:ext uri="{FF2B5EF4-FFF2-40B4-BE49-F238E27FC236}">
                <a16:creationId xmlns:a16="http://schemas.microsoft.com/office/drawing/2014/main" id="{E3F19489-41BD-7349-B46C-F9DB43FEE7D4}"/>
              </a:ext>
            </a:extLst>
          </p:cNvPr>
          <p:cNvPicPr>
            <a:picLocks noChangeAspect="1"/>
          </p:cNvPicPr>
          <p:nvPr/>
        </p:nvPicPr>
        <p:blipFill>
          <a:blip r:embed="rId10">
            <a:extLst/>
          </a:blip>
          <a:stretch>
            <a:fillRect/>
          </a:stretch>
        </p:blipFill>
        <p:spPr>
          <a:xfrm>
            <a:off x="1148934" y="3271956"/>
            <a:ext cx="868936" cy="868936"/>
          </a:xfrm>
          <a:prstGeom prst="rect">
            <a:avLst/>
          </a:prstGeom>
        </p:spPr>
      </p:pic>
      <p:sp>
        <p:nvSpPr>
          <p:cNvPr id="31" name="TextBox 45">
            <a:extLst>
              <a:ext uri="{FF2B5EF4-FFF2-40B4-BE49-F238E27FC236}">
                <a16:creationId xmlns:a16="http://schemas.microsoft.com/office/drawing/2014/main" id="{69DF0A0B-8A89-7F47-9CD6-BACE2A7914DC}"/>
              </a:ext>
            </a:extLst>
          </p:cNvPr>
          <p:cNvSpPr txBox="1"/>
          <p:nvPr/>
        </p:nvSpPr>
        <p:spPr>
          <a:xfrm>
            <a:off x="6115606" y="3945880"/>
            <a:ext cx="3129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5</a:t>
            </a:r>
          </a:p>
        </p:txBody>
      </p:sp>
      <p:sp>
        <p:nvSpPr>
          <p:cNvPr id="32" name="Textfeld 3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5683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36</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3" name="Textplatzhalter 2"/>
          <p:cNvSpPr>
            <a:spLocks noGrp="1"/>
          </p:cNvSpPr>
          <p:nvPr>
            <p:ph type="body" sz="quarter" idx="13"/>
          </p:nvPr>
        </p:nvSpPr>
        <p:spPr>
          <a:xfrm>
            <a:off x="480000" y="1273794"/>
            <a:ext cx="8160000" cy="288925"/>
          </a:xfrm>
        </p:spPr>
        <p:txBody>
          <a:bodyPr>
            <a:noAutofit/>
          </a:bodyPr>
          <a:lstStyle/>
          <a:p>
            <a:r>
              <a:rPr lang="de-DE" sz="4000" dirty="0" err="1">
                <a:solidFill>
                  <a:srgbClr val="006666"/>
                </a:solidFill>
                <a:latin typeface="Calibri" panose="020F0502020204030204" pitchFamily="34" charset="0"/>
                <a:cs typeface="Calibri" panose="020F0502020204030204" pitchFamily="34" charset="0"/>
              </a:rPr>
              <a:t>Ressources</a:t>
            </a:r>
            <a:endParaRPr lang="de-DE" sz="2000" dirty="0">
              <a:solidFill>
                <a:srgbClr val="006666"/>
              </a:solidFill>
              <a:latin typeface="Calibri" panose="020F0502020204030204" pitchFamily="34" charset="0"/>
              <a:cs typeface="Calibri" panose="020F0502020204030204" pitchFamily="34" charset="0"/>
            </a:endParaRPr>
          </a:p>
        </p:txBody>
      </p:sp>
      <p:sp>
        <p:nvSpPr>
          <p:cNvPr id="14" name="Inhaltsplatzhalter 7"/>
          <p:cNvSpPr txBox="1">
            <a:spLocks/>
          </p:cNvSpPr>
          <p:nvPr/>
        </p:nvSpPr>
        <p:spPr bwMode="invGray">
          <a:xfrm>
            <a:off x="478971" y="1800000"/>
            <a:ext cx="6762959" cy="4237200"/>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0"/>
              </a:spcAft>
              <a:buClr>
                <a:srgbClr val="006374"/>
              </a:buClr>
              <a:buSzTx/>
            </a:pPr>
            <a:endParaRPr lang="en-US" sz="2000" dirty="0">
              <a:latin typeface="Poppins" pitchFamily="2" charset="77"/>
              <a:hlinkClick r:id="rId5"/>
            </a:endParaRP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6"/>
              </a:rPr>
              <a:t>https://openimis.org/</a:t>
            </a:r>
            <a:r>
              <a:rPr lang="en-US" sz="1800" dirty="0">
                <a:latin typeface="Calibri" panose="020F0502020204030204" pitchFamily="34" charset="0"/>
                <a:cs typeface="Calibri" panose="020F0502020204030204" pitchFamily="34" charset="0"/>
              </a:rPr>
              <a:t> - </a:t>
            </a:r>
            <a:r>
              <a:rPr lang="en-US" sz="1800" dirty="0" smtClean="0">
                <a:latin typeface="Calibri" panose="020F0502020204030204" pitchFamily="34" charset="0"/>
                <a:cs typeface="Calibri" panose="020F0502020204030204" pitchFamily="34" charset="0"/>
              </a:rPr>
              <a:t>Site web de </a:t>
            </a:r>
            <a:r>
              <a:rPr lang="en-US" sz="1800" dirty="0" err="1" smtClean="0">
                <a:latin typeface="Calibri" panose="020F0502020204030204" pitchFamily="34" charset="0"/>
                <a:cs typeface="Calibri" panose="020F0502020204030204" pitchFamily="34" charset="0"/>
              </a:rPr>
              <a:t>l’initiative</a:t>
            </a:r>
            <a:r>
              <a:rPr lang="en-US" sz="1800" dirty="0" smtClean="0">
                <a:latin typeface="Calibri" panose="020F0502020204030204" pitchFamily="34" charset="0"/>
                <a:cs typeface="Calibri" panose="020F0502020204030204" pitchFamily="34" charset="0"/>
              </a:rPr>
              <a:t> openIMIS </a:t>
            </a:r>
            <a:r>
              <a:rPr lang="en-US" sz="1800" dirty="0" smtClean="0">
                <a:latin typeface="Calibri" panose="020F0502020204030204" pitchFamily="34" charset="0"/>
                <a:cs typeface="Calibri" panose="020F0502020204030204" pitchFamily="34" charset="0"/>
                <a:hlinkClick r:id="rId7"/>
              </a:rPr>
              <a:t>https</a:t>
            </a:r>
            <a:r>
              <a:rPr lang="en-US" sz="1800" dirty="0">
                <a:latin typeface="Calibri" panose="020F0502020204030204" pitchFamily="34" charset="0"/>
                <a:cs typeface="Calibri" panose="020F0502020204030204" pitchFamily="34" charset="0"/>
                <a:hlinkClick r:id="rId7"/>
              </a:rPr>
              <a:t>://openimis.atlassian.net/wiki/spaces/OP/overview</a:t>
            </a:r>
            <a:r>
              <a:rPr lang="en-US" sz="1800" dirty="0">
                <a:latin typeface="Calibri" panose="020F0502020204030204" pitchFamily="34" charset="0"/>
                <a:cs typeface="Calibri" panose="020F0502020204030204" pitchFamily="34" charset="0"/>
              </a:rPr>
              <a:t> -        </a:t>
            </a:r>
            <a:r>
              <a:rPr lang="en-US" sz="1800" dirty="0" err="1" smtClean="0">
                <a:latin typeface="Calibri" panose="020F0502020204030204" pitchFamily="34" charset="0"/>
                <a:cs typeface="Calibri" panose="020F0502020204030204" pitchFamily="34" charset="0"/>
              </a:rPr>
              <a:t>Plateforme</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d’échange</a:t>
            </a:r>
            <a:r>
              <a:rPr lang="en-US" sz="1800" dirty="0" smtClean="0">
                <a:latin typeface="Calibri" panose="020F0502020204030204" pitchFamily="34" charset="0"/>
                <a:cs typeface="Calibri" panose="020F0502020204030204" pitchFamily="34" charset="0"/>
              </a:rPr>
              <a:t> de la </a:t>
            </a:r>
            <a:r>
              <a:rPr lang="en-US" sz="1800" dirty="0" err="1" smtClean="0">
                <a:latin typeface="Calibri" panose="020F0502020204030204" pitchFamily="34" charset="0"/>
                <a:cs typeface="Calibri" panose="020F0502020204030204" pitchFamily="34" charset="0"/>
              </a:rPr>
              <a:t>communauté</a:t>
            </a:r>
            <a:endParaRPr lang="en-US" sz="1800" dirty="0">
              <a:latin typeface="Calibri" panose="020F0502020204030204" pitchFamily="34" charset="0"/>
              <a:cs typeface="Calibri" panose="020F0502020204030204" pitchFamily="34" charset="0"/>
            </a:endParaRP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8"/>
              </a:rPr>
              <a:t>https://github.com/openimis</a:t>
            </a:r>
            <a:r>
              <a:rPr lang="en-US" sz="1800" dirty="0">
                <a:latin typeface="Calibri" panose="020F0502020204030204" pitchFamily="34" charset="0"/>
                <a:cs typeface="Calibri" panose="020F0502020204030204" pitchFamily="34" charset="0"/>
              </a:rPr>
              <a:t> - </a:t>
            </a:r>
            <a:r>
              <a:rPr lang="en-US" sz="1800" dirty="0" smtClean="0">
                <a:latin typeface="Calibri" panose="020F0502020204030204" pitchFamily="34" charset="0"/>
                <a:cs typeface="Calibri" panose="020F0502020204030204" pitchFamily="34" charset="0"/>
              </a:rPr>
              <a:t>code source à </a:t>
            </a:r>
            <a:r>
              <a:rPr lang="en-US" sz="1800" dirty="0" err="1" smtClean="0">
                <a:latin typeface="Calibri" panose="020F0502020204030204" pitchFamily="34" charset="0"/>
                <a:cs typeface="Calibri" panose="020F0502020204030204" pitchFamily="34" charset="0"/>
              </a:rPr>
              <a:t>télécharger</a:t>
            </a:r>
            <a:endParaRPr lang="en-US" sz="1800" dirty="0">
              <a:latin typeface="Calibri" panose="020F0502020204030204" pitchFamily="34" charset="0"/>
              <a:cs typeface="Calibri" panose="020F0502020204030204" pitchFamily="34" charset="0"/>
            </a:endParaRP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9"/>
              </a:rPr>
              <a:t>https://demo.openimis.org/</a:t>
            </a:r>
            <a:r>
              <a:rPr lang="en-US" sz="1800" dirty="0">
                <a:latin typeface="Calibri" panose="020F0502020204030204" pitchFamily="34" charset="0"/>
                <a:cs typeface="Calibri" panose="020F0502020204030204" pitchFamily="34" charset="0"/>
              </a:rPr>
              <a:t> - </a:t>
            </a:r>
            <a:r>
              <a:rPr lang="en-US" sz="1800" dirty="0" smtClean="0">
                <a:latin typeface="Calibri" panose="020F0502020204030204" pitchFamily="34" charset="0"/>
                <a:cs typeface="Calibri" panose="020F0502020204030204" pitchFamily="34" charset="0"/>
              </a:rPr>
              <a:t>essayer la demo </a:t>
            </a:r>
            <a:r>
              <a:rPr lang="en-US" sz="1800" dirty="0">
                <a:latin typeface="Calibri" panose="020F0502020204030204" pitchFamily="34" charset="0"/>
                <a:cs typeface="Calibri" panose="020F0502020204030204" pitchFamily="34" charset="0"/>
              </a:rPr>
              <a:t>and </a:t>
            </a:r>
            <a:r>
              <a:rPr lang="en-US" sz="1800" dirty="0" smtClean="0">
                <a:latin typeface="Calibri" panose="020F0502020204030204" pitchFamily="34" charset="0"/>
                <a:cs typeface="Calibri" panose="020F0502020204030204" pitchFamily="34" charset="0"/>
              </a:rPr>
              <a:t>tester </a:t>
            </a:r>
            <a:r>
              <a:rPr lang="en-US" sz="1800" dirty="0" err="1" smtClean="0">
                <a:latin typeface="Calibri" panose="020F0502020204030204" pitchFamily="34" charset="0"/>
                <a:cs typeface="Calibri" panose="020F0502020204030204" pitchFamily="34" charset="0"/>
              </a:rPr>
              <a:t>nos</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fonctionnalités</a:t>
            </a:r>
            <a:endParaRPr lang="en-US" sz="1800" dirty="0">
              <a:latin typeface="Calibri" panose="020F0502020204030204" pitchFamily="34" charset="0"/>
              <a:cs typeface="Calibri" panose="020F0502020204030204" pitchFamily="34" charset="0"/>
            </a:endParaRP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10"/>
              </a:rPr>
              <a:t>https://openimis.atlassian.net/servicedesk/customer/portal/1</a:t>
            </a:r>
            <a:r>
              <a:rPr lang="en-US" sz="1800" dirty="0">
                <a:latin typeface="Calibri" panose="020F0502020204030204" pitchFamily="34" charset="0"/>
                <a:cs typeface="Calibri" panose="020F0502020204030204" pitchFamily="34" charset="0"/>
              </a:rPr>
              <a:t> -      </a:t>
            </a:r>
            <a:r>
              <a:rPr lang="en-US" sz="1800" dirty="0" smtClean="0">
                <a:latin typeface="Calibri" panose="020F0502020204030204" pitchFamily="34" charset="0"/>
                <a:cs typeface="Calibri" panose="020F0502020204030204" pitchFamily="34" charset="0"/>
              </a:rPr>
              <a:t>signaler des problems, </a:t>
            </a:r>
            <a:r>
              <a:rPr lang="fr-FR" sz="1800" dirty="0">
                <a:latin typeface="Calibri" panose="020F0502020204030204" pitchFamily="34" charset="0"/>
                <a:cs typeface="Calibri" panose="020F0502020204030204" pitchFamily="34" charset="0"/>
              </a:rPr>
              <a:t>des bogues ou des demandes de </a:t>
            </a:r>
            <a:r>
              <a:rPr lang="fr-FR" sz="1800" dirty="0" smtClean="0">
                <a:latin typeface="Calibri" panose="020F0502020204030204" pitchFamily="34" charset="0"/>
                <a:cs typeface="Calibri" panose="020F0502020204030204" pitchFamily="34" charset="0"/>
              </a:rPr>
              <a:t>fonctionnalités</a:t>
            </a:r>
            <a:endParaRPr lang="en-US" sz="1800" dirty="0">
              <a:latin typeface="Calibri" panose="020F0502020204030204" pitchFamily="34" charset="0"/>
              <a:cs typeface="Calibri" panose="020F0502020204030204" pitchFamily="34" charset="0"/>
            </a:endParaRPr>
          </a:p>
          <a:p>
            <a:r>
              <a:rPr lang="de-DE" sz="1800" dirty="0">
                <a:latin typeface="Calibri" panose="020F0502020204030204" pitchFamily="34" charset="0"/>
                <a:cs typeface="Calibri" panose="020F0502020204030204" pitchFamily="34" charset="0"/>
                <a:hlinkClick r:id="rId11"/>
              </a:rPr>
              <a:t>contact@openimis.org</a:t>
            </a:r>
            <a:r>
              <a:rPr lang="de-DE" sz="1800" dirty="0">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questions et </a:t>
            </a:r>
            <a:r>
              <a:rPr lang="en-GB" sz="1800" dirty="0" err="1">
                <a:latin typeface="Calibri" panose="020F0502020204030204" pitchFamily="34" charset="0"/>
                <a:cs typeface="Calibri" panose="020F0502020204030204" pitchFamily="34" charset="0"/>
              </a:rPr>
              <a:t>demandes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d'information</a:t>
            </a:r>
            <a:r>
              <a:rPr lang="en-GB" sz="1800" dirty="0">
                <a:latin typeface="Calibri" panose="020F0502020204030204" pitchFamily="34" charset="0"/>
                <a:cs typeface="Calibri" panose="020F0502020204030204" pitchFamily="34" charset="0"/>
              </a:rPr>
              <a:t> </a:t>
            </a:r>
            <a:endParaRPr lang="de-DE" sz="1200" dirty="0"/>
          </a:p>
        </p:txBody>
      </p:sp>
      <p:pic>
        <p:nvPicPr>
          <p:cNvPr id="15" name="Inhaltsplatzhalter 11"/>
          <p:cNvPicPr>
            <a:picLocks noChangeAspect="1"/>
          </p:cNvPicPr>
          <p:nvPr/>
        </p:nvPicPr>
        <p:blipFill>
          <a:blip r:embed="rId12"/>
          <a:stretch>
            <a:fillRect/>
          </a:stretch>
        </p:blipFill>
        <p:spPr>
          <a:xfrm>
            <a:off x="7241930" y="1702711"/>
            <a:ext cx="4464434" cy="4237038"/>
          </a:xfrm>
          <a:prstGeom prst="rect">
            <a:avLst/>
          </a:prstGeom>
        </p:spPr>
      </p:pic>
      <p:sp>
        <p:nvSpPr>
          <p:cNvPr id="17" name="Textfeld 16"/>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275101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17BE5FA8-4F9B-4B7D-80D3-EF82CD5A4100}" type="datetime1">
              <a:rPr lang="en-US" smtClean="0">
                <a:solidFill>
                  <a:prstClr val="black"/>
                </a:solidFill>
              </a:rPr>
              <a:pPr/>
              <a:t>8/15/2019</a:t>
            </a:fld>
            <a:endParaRPr lang="en-GB">
              <a:solidFill>
                <a:prstClr val="black"/>
              </a:solidFill>
            </a:endParaRPr>
          </a:p>
        </p:txBody>
      </p:sp>
      <p:sp>
        <p:nvSpPr>
          <p:cNvPr id="10" name="Footer Placeholder 9"/>
          <p:cNvSpPr>
            <a:spLocks noGrp="1"/>
          </p:cNvSpPr>
          <p:nvPr>
            <p:ph type="ftr" sz="quarter" idx="11"/>
          </p:nvPr>
        </p:nvSpPr>
        <p:spPr/>
        <p:txBody>
          <a:bodyPr/>
          <a:lstStyle/>
          <a:p>
            <a:r>
              <a:rPr lang="en-GB">
                <a:solidFill>
                  <a:prstClr val="black"/>
                </a:solidFill>
              </a:rPr>
              <a:t>|     Title of the presentation</a:t>
            </a:r>
          </a:p>
        </p:txBody>
      </p:sp>
      <p:sp>
        <p:nvSpPr>
          <p:cNvPr id="11" name="Slide Number Placeholder 10"/>
          <p:cNvSpPr>
            <a:spLocks noGrp="1"/>
          </p:cNvSpPr>
          <p:nvPr>
            <p:ph type="sldNum" sz="quarter" idx="12"/>
          </p:nvPr>
        </p:nvSpPr>
        <p:spPr/>
        <p:txBody>
          <a:bodyPr/>
          <a:lstStyle/>
          <a:p>
            <a:fld id="{A74CE0EA-F3B5-4684-BA10-C594598FDB9C}" type="slidenum">
              <a:rPr lang="en-GB" smtClean="0">
                <a:solidFill>
                  <a:prstClr val="black"/>
                </a:solidFill>
              </a:rPr>
              <a:pPr/>
              <a:t>37</a:t>
            </a:fld>
            <a:endParaRPr lang="en-GB">
              <a:solidFill>
                <a:prstClr val="black"/>
              </a:solidFill>
            </a:endParaRPr>
          </a:p>
        </p:txBody>
      </p:sp>
      <p:sp>
        <p:nvSpPr>
          <p:cNvPr id="9" name="Text Placeholder 8"/>
          <p:cNvSpPr>
            <a:spLocks noGrp="1"/>
          </p:cNvSpPr>
          <p:nvPr>
            <p:ph type="body" sz="quarter" idx="21"/>
          </p:nvPr>
        </p:nvSpPr>
        <p:spPr/>
        <p:txBody>
          <a:bodyPr>
            <a:normAutofit/>
          </a:bodyPr>
          <a:lstStyle/>
          <a:p>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562" y="446246"/>
            <a:ext cx="547505" cy="547505"/>
          </a:xfrm>
          <a:prstGeom prst="rect">
            <a:avLst/>
          </a:prstGeom>
        </p:spPr>
      </p:pic>
      <p:pic>
        <p:nvPicPr>
          <p:cNvPr id="14" name="Grafik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88826" y="1839494"/>
            <a:ext cx="1608712" cy="1636876"/>
          </a:xfrm>
          <a:prstGeom prst="rect">
            <a:avLst/>
          </a:prstGeom>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222" y="3904678"/>
            <a:ext cx="2767898" cy="1251412"/>
          </a:xfrm>
          <a:prstGeom prst="rect">
            <a:avLst/>
          </a:prstGeom>
        </p:spPr>
      </p:pic>
      <p:pic>
        <p:nvPicPr>
          <p:cNvPr id="19" name="Bild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sp>
        <p:nvSpPr>
          <p:cNvPr id="20" name="Textfeld 19"/>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3344" y="3904678"/>
            <a:ext cx="3915568" cy="1251412"/>
          </a:xfrm>
          <a:prstGeom prst="rect">
            <a:avLst/>
          </a:prstGeom>
        </p:spPr>
      </p:pic>
    </p:spTree>
    <p:extLst>
      <p:ext uri="{BB962C8B-B14F-4D97-AF65-F5344CB8AC3E}">
        <p14:creationId xmlns:p14="http://schemas.microsoft.com/office/powerpoint/2010/main" val="156326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7701850" y="3109919"/>
            <a:ext cx="2172532" cy="217253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p:cNvSpPr/>
          <p:nvPr/>
        </p:nvSpPr>
        <p:spPr>
          <a:xfrm>
            <a:off x="8009540" y="4816839"/>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42"/>
          <p:cNvSpPr/>
          <p:nvPr/>
        </p:nvSpPr>
        <p:spPr>
          <a:xfrm>
            <a:off x="7968788" y="2001716"/>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p:cNvSpPr/>
          <p:nvPr/>
        </p:nvSpPr>
        <p:spPr>
          <a:xfrm>
            <a:off x="6555992" y="3468401"/>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40"/>
          <p:cNvSpPr/>
          <p:nvPr/>
        </p:nvSpPr>
        <p:spPr>
          <a:xfrm>
            <a:off x="9500159" y="3401571"/>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7" name="Rechteck 6"/>
          <p:cNvSpPr/>
          <p:nvPr/>
        </p:nvSpPr>
        <p:spPr>
          <a:xfrm>
            <a:off x="479425" y="2063578"/>
            <a:ext cx="5491163" cy="3983209"/>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10"/>
          <p:cNvSpPr txBox="1">
            <a:spLocks/>
          </p:cNvSpPr>
          <p:nvPr/>
        </p:nvSpPr>
        <p:spPr>
          <a:xfrm>
            <a:off x="902042" y="2409568"/>
            <a:ext cx="4843849" cy="3138616"/>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100 million people pushed into extreme poverty due to out-of-pocket payments</a:t>
            </a:r>
          </a:p>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400 million people without access to complete set of essential health services lead to:</a:t>
            </a:r>
          </a:p>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Individual poverty and societal welfare losses</a:t>
            </a:r>
          </a:p>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WHO defines health financing as the “function of a health system concerned with the mobilization, accumulation and allocation of money to cover the health needs of the people, individually and collectively, in the health system”.</a:t>
            </a:r>
          </a:p>
          <a:p>
            <a:endParaRPr lang="en-US" sz="1800" dirty="0">
              <a:solidFill>
                <a:schemeClr val="bg1"/>
              </a:solidFill>
            </a:endParaRP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6" name="Oval 6"/>
          <p:cNvSpPr/>
          <p:nvPr/>
        </p:nvSpPr>
        <p:spPr>
          <a:xfrm>
            <a:off x="7994822" y="2521129"/>
            <a:ext cx="1581663" cy="577013"/>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ts val="1400"/>
              </a:lnSpc>
              <a:spcBef>
                <a:spcPct val="0"/>
              </a:spcBef>
              <a:spcAft>
                <a:spcPct val="35000"/>
              </a:spcAft>
            </a:pPr>
            <a:r>
              <a:rPr lang="de-DE" sz="1400" b="1" kern="1200" dirty="0">
                <a:solidFill>
                  <a:srgbClr val="095A65"/>
                </a:solidFill>
                <a:latin typeface="Calibri" charset="0"/>
                <a:ea typeface="Calibri" charset="0"/>
                <a:cs typeface="Calibri" charset="0"/>
              </a:rPr>
              <a:t>Access </a:t>
            </a:r>
            <a:r>
              <a:rPr lang="de-DE" sz="1400" b="1" kern="1200" dirty="0" err="1">
                <a:solidFill>
                  <a:srgbClr val="095A65"/>
                </a:solidFill>
                <a:latin typeface="Calibri" charset="0"/>
                <a:ea typeface="Calibri" charset="0"/>
                <a:cs typeface="Calibri" charset="0"/>
              </a:rPr>
              <a:t>to</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Services</a:t>
            </a:r>
          </a:p>
        </p:txBody>
      </p:sp>
      <p:sp>
        <p:nvSpPr>
          <p:cNvPr id="24" name="Oval 8"/>
          <p:cNvSpPr/>
          <p:nvPr/>
        </p:nvSpPr>
        <p:spPr>
          <a:xfrm>
            <a:off x="9778517" y="3380705"/>
            <a:ext cx="971861" cy="1622451"/>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r" defTabSz="711200">
              <a:lnSpc>
                <a:spcPts val="1400"/>
              </a:lnSpc>
              <a:spcBef>
                <a:spcPct val="0"/>
              </a:spcBef>
              <a:spcAft>
                <a:spcPct val="35000"/>
              </a:spcAft>
            </a:pPr>
            <a:r>
              <a:rPr lang="de-DE" sz="1400" b="1" kern="1200" dirty="0" err="1">
                <a:solidFill>
                  <a:srgbClr val="095A65"/>
                </a:solidFill>
                <a:latin typeface="Calibri" charset="0"/>
                <a:ea typeface="Calibri" charset="0"/>
                <a:cs typeface="Calibri" charset="0"/>
              </a:rPr>
              <a:t>Social</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Protection</a:t>
            </a:r>
            <a:endParaRPr lang="de-DE" sz="1400" b="1" kern="1200" dirty="0">
              <a:solidFill>
                <a:srgbClr val="095A65"/>
              </a:solidFill>
              <a:latin typeface="Calibri" charset="0"/>
              <a:ea typeface="Calibri" charset="0"/>
              <a:cs typeface="Calibri" charset="0"/>
            </a:endParaRPr>
          </a:p>
          <a:p>
            <a:pPr lvl="0" algn="r" defTabSz="711200">
              <a:lnSpc>
                <a:spcPts val="1400"/>
              </a:lnSpc>
              <a:spcBef>
                <a:spcPct val="0"/>
              </a:spcBef>
              <a:spcAft>
                <a:spcPct val="35000"/>
              </a:spcAft>
            </a:pPr>
            <a:r>
              <a:rPr lang="de-DE" sz="1400" b="1" kern="1200" dirty="0" err="1">
                <a:solidFill>
                  <a:srgbClr val="095A65"/>
                </a:solidFill>
                <a:latin typeface="Calibri" charset="0"/>
                <a:ea typeface="Calibri" charset="0"/>
                <a:cs typeface="Calibri" charset="0"/>
              </a:rPr>
              <a:t>against</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financial</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risks</a:t>
            </a:r>
            <a:endParaRPr lang="de-DE" sz="1400" b="1" kern="1200" dirty="0">
              <a:solidFill>
                <a:srgbClr val="095A65"/>
              </a:solidFill>
              <a:latin typeface="Calibri" charset="0"/>
              <a:ea typeface="Calibri" charset="0"/>
              <a:cs typeface="Calibri" charset="0"/>
            </a:endParaRPr>
          </a:p>
        </p:txBody>
      </p:sp>
      <p:sp>
        <p:nvSpPr>
          <p:cNvPr id="22" name="Oval 10"/>
          <p:cNvSpPr/>
          <p:nvPr/>
        </p:nvSpPr>
        <p:spPr>
          <a:xfrm>
            <a:off x="6877982" y="3393060"/>
            <a:ext cx="655076" cy="1606379"/>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defTabSz="711200">
              <a:lnSpc>
                <a:spcPts val="1400"/>
              </a:lnSpc>
              <a:spcBef>
                <a:spcPct val="0"/>
              </a:spcBef>
              <a:spcAft>
                <a:spcPct val="35000"/>
              </a:spcAft>
            </a:pPr>
            <a:r>
              <a:rPr lang="de-DE" sz="1400" b="1" kern="1200" dirty="0">
                <a:solidFill>
                  <a:srgbClr val="095A65"/>
                </a:solidFill>
                <a:latin typeface="Calibri" charset="0"/>
                <a:ea typeface="Calibri" charset="0"/>
                <a:cs typeface="Calibri" charset="0"/>
              </a:rPr>
              <a:t>Range </a:t>
            </a:r>
            <a:r>
              <a:rPr lang="de-DE" sz="1400" b="1" kern="1200" dirty="0" err="1">
                <a:solidFill>
                  <a:srgbClr val="095A65"/>
                </a:solidFill>
                <a:latin typeface="Calibri" charset="0"/>
                <a:ea typeface="Calibri" charset="0"/>
                <a:cs typeface="Calibri" charset="0"/>
              </a:rPr>
              <a:t>of</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Services</a:t>
            </a:r>
          </a:p>
        </p:txBody>
      </p:sp>
      <p:sp>
        <p:nvSpPr>
          <p:cNvPr id="20" name="Oval 12"/>
          <p:cNvSpPr/>
          <p:nvPr/>
        </p:nvSpPr>
        <p:spPr>
          <a:xfrm>
            <a:off x="8044249" y="5256217"/>
            <a:ext cx="1581665" cy="790571"/>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400" b="1" kern="1200" dirty="0">
                <a:solidFill>
                  <a:srgbClr val="095A65"/>
                </a:solidFill>
                <a:latin typeface="Calibri" charset="0"/>
                <a:ea typeface="Calibri" charset="0"/>
                <a:cs typeface="Calibri" charset="0"/>
              </a:rPr>
              <a:t>Quality </a:t>
            </a:r>
            <a:r>
              <a:rPr lang="de-DE" sz="1400" b="1" kern="1200" dirty="0" err="1">
                <a:solidFill>
                  <a:srgbClr val="095A65"/>
                </a:solidFill>
                <a:latin typeface="Calibri" charset="0"/>
                <a:ea typeface="Calibri" charset="0"/>
                <a:cs typeface="Calibri" charset="0"/>
              </a:rPr>
              <a:t>of</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Services</a:t>
            </a:r>
          </a:p>
        </p:txBody>
      </p:sp>
      <p:sp>
        <p:nvSpPr>
          <p:cNvPr id="31" name="Textfeld 30"/>
          <p:cNvSpPr txBox="1"/>
          <p:nvPr/>
        </p:nvSpPr>
        <p:spPr>
          <a:xfrm>
            <a:off x="7687751" y="3871950"/>
            <a:ext cx="2158584" cy="646331"/>
          </a:xfrm>
          <a:prstGeom prst="rect">
            <a:avLst/>
          </a:prstGeom>
          <a:noFill/>
        </p:spPr>
        <p:txBody>
          <a:bodyPr wrap="square" rtlCol="0">
            <a:spAutoFit/>
          </a:bodyPr>
          <a:lstStyle/>
          <a:p>
            <a:pPr algn="ctr"/>
            <a:r>
              <a:rPr lang="en-GB" sz="3600" b="1" dirty="0">
                <a:solidFill>
                  <a:srgbClr val="095A65"/>
                </a:solidFill>
                <a:latin typeface="Calibri" charset="0"/>
                <a:ea typeface="Calibri" charset="0"/>
                <a:cs typeface="Calibri" charset="0"/>
              </a:rPr>
              <a:t>UHC</a:t>
            </a:r>
          </a:p>
        </p:txBody>
      </p:sp>
      <p:sp>
        <p:nvSpPr>
          <p:cNvPr id="46" name="Rechteck 45"/>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71626" y="118355"/>
            <a:ext cx="11234738" cy="1200329"/>
          </a:xfrm>
          <a:prstGeom prst="rect">
            <a:avLst/>
          </a:prstGeom>
          <a:noFill/>
        </p:spPr>
        <p:txBody>
          <a:bodyPr wrap="square" rtlCol="0">
            <a:spAutoFit/>
          </a:bodyPr>
          <a:lstStyle/>
          <a:p>
            <a:pPr algn="ctr"/>
            <a:r>
              <a:rPr lang="en-GB" sz="3600" dirty="0">
                <a:solidFill>
                  <a:schemeClr val="bg1"/>
                </a:solidFill>
                <a:latin typeface="Calibri Light" panose="020F0302020204030204" pitchFamily="34" charset="0"/>
                <a:ea typeface="Calibri" charset="0"/>
                <a:cs typeface="Calibri Light" panose="020F0302020204030204" pitchFamily="34" charset="0"/>
              </a:rPr>
              <a:t>Universal Health Coverage – a SDG 3 target </a:t>
            </a:r>
          </a:p>
          <a:p>
            <a:pPr algn="ctr"/>
            <a:r>
              <a:rPr lang="en-GB" sz="3600" dirty="0">
                <a:solidFill>
                  <a:schemeClr val="bg1"/>
                </a:solidFill>
                <a:latin typeface="Calibri Light" panose="020F0302020204030204" pitchFamily="34" charset="0"/>
                <a:ea typeface="Calibri" charset="0"/>
                <a:cs typeface="Calibri Light" panose="020F0302020204030204" pitchFamily="34" charset="0"/>
              </a:rPr>
              <a:t>and systemic approach to health</a:t>
            </a:r>
          </a:p>
        </p:txBody>
      </p:sp>
    </p:spTree>
    <p:extLst>
      <p:ext uri="{BB962C8B-B14F-4D97-AF65-F5344CB8AC3E}">
        <p14:creationId xmlns:p14="http://schemas.microsoft.com/office/powerpoint/2010/main" val="39447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631826" y="3604848"/>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p:cNvSpPr/>
          <p:nvPr/>
        </p:nvSpPr>
        <p:spPr>
          <a:xfrm>
            <a:off x="2131102" y="4300432"/>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p:cNvSpPr/>
          <p:nvPr/>
        </p:nvSpPr>
        <p:spPr>
          <a:xfrm>
            <a:off x="3822753" y="4678441"/>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latin typeface="Calibri" panose="020F0502020204030204" pitchFamily="34" charset="0"/>
                <a:cs typeface="Calibri" panose="020F0502020204030204" pitchFamily="34" charset="0"/>
              </a:rPr>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5</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7" name="Rechteck 6"/>
          <p:cNvSpPr/>
          <p:nvPr/>
        </p:nvSpPr>
        <p:spPr>
          <a:xfrm>
            <a:off x="1079293" y="2263516"/>
            <a:ext cx="2908092" cy="9144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10"/>
          <p:cNvSpPr txBox="1">
            <a:spLocks/>
          </p:cNvSpPr>
          <p:nvPr/>
        </p:nvSpPr>
        <p:spPr>
          <a:xfrm>
            <a:off x="1079295" y="2553039"/>
            <a:ext cx="2908092"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HOUSEHOLDS PAYMENT</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8230094" y="2251024"/>
            <a:ext cx="2908092" cy="9144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Content Placeholder 10"/>
          <p:cNvSpPr txBox="1">
            <a:spLocks/>
          </p:cNvSpPr>
          <p:nvPr/>
        </p:nvSpPr>
        <p:spPr>
          <a:xfrm>
            <a:off x="8229598" y="2510567"/>
            <a:ext cx="2923082"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chemeClr val="bg1"/>
                </a:solidFill>
                <a:latin typeface="Calibri Light" charset="0"/>
                <a:ea typeface="Calibri Light" charset="0"/>
                <a:cs typeface="Calibri Light" charset="0"/>
              </a:rPr>
              <a:t>HEALTH SERVICES</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9" name="Rechteck 28"/>
          <p:cNvSpPr/>
          <p:nvPr/>
        </p:nvSpPr>
        <p:spPr>
          <a:xfrm>
            <a:off x="4924269" y="2251024"/>
            <a:ext cx="2343462" cy="9144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Content Placeholder 10"/>
          <p:cNvSpPr txBox="1">
            <a:spLocks/>
          </p:cNvSpPr>
          <p:nvPr/>
        </p:nvSpPr>
        <p:spPr>
          <a:xfrm>
            <a:off x="4931763" y="2573026"/>
            <a:ext cx="2353457"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chemeClr val="bg1"/>
                </a:solidFill>
                <a:latin typeface="Calibri Light" charset="0"/>
                <a:ea typeface="Calibri Light" charset="0"/>
                <a:cs typeface="Calibri Light" charset="0"/>
              </a:rPr>
              <a:t>HEALTH BUDGET</a:t>
            </a:r>
          </a:p>
          <a:p>
            <a:pPr marL="285750" indent="-285750">
              <a:buFont typeface="Arial" panose="020B0604020202020204" pitchFamily="34" charset="0"/>
              <a:buChar char="•"/>
            </a:pPr>
            <a:endParaRPr lang="en-US" sz="1800" b="1" dirty="0">
              <a:solidFill>
                <a:schemeClr val="bg1"/>
              </a:solidFill>
            </a:endParaRPr>
          </a:p>
        </p:txBody>
      </p:sp>
      <p:sp>
        <p:nvSpPr>
          <p:cNvPr id="32" name="Rechteck 31"/>
          <p:cNvSpPr/>
          <p:nvPr/>
        </p:nvSpPr>
        <p:spPr>
          <a:xfrm>
            <a:off x="4148530" y="2475878"/>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4148530" y="2733209"/>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7433874" y="2493367"/>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7433874" y="2750698"/>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0"/>
          <p:cNvSpPr/>
          <p:nvPr/>
        </p:nvSpPr>
        <p:spPr>
          <a:xfrm>
            <a:off x="479425" y="3732551"/>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General </a:t>
            </a:r>
            <a:r>
              <a:rPr lang="de-DE" sz="1400" b="1" dirty="0" err="1">
                <a:solidFill>
                  <a:srgbClr val="095A65"/>
                </a:solidFill>
                <a:latin typeface="Calibri" charset="0"/>
                <a:ea typeface="Calibri" charset="0"/>
                <a:cs typeface="Calibri" charset="0"/>
              </a:rPr>
              <a:t>tax</a:t>
            </a:r>
            <a:r>
              <a:rPr lang="de-DE" sz="1400" b="1" dirty="0">
                <a:solidFill>
                  <a:srgbClr val="095A65"/>
                </a:solidFill>
                <a:latin typeface="Calibri" charset="0"/>
                <a:ea typeface="Calibri" charset="0"/>
                <a:cs typeface="Calibri" charset="0"/>
              </a:rPr>
              <a:t>/ </a:t>
            </a:r>
          </a:p>
          <a:p>
            <a:pPr algn="ctr"/>
            <a:r>
              <a:rPr lang="de-DE" sz="1400" b="1" dirty="0" err="1">
                <a:solidFill>
                  <a:srgbClr val="095A65"/>
                </a:solidFill>
                <a:latin typeface="Calibri" charset="0"/>
                <a:ea typeface="Calibri" charset="0"/>
                <a:cs typeface="Calibri" charset="0"/>
              </a:rPr>
              <a:t>payroll</a:t>
            </a:r>
            <a:endParaRPr lang="de-DE" sz="1400" b="1" dirty="0">
              <a:solidFill>
                <a:srgbClr val="095A65"/>
              </a:solidFill>
              <a:latin typeface="Calibri" charset="0"/>
              <a:ea typeface="Calibri" charset="0"/>
              <a:cs typeface="Calibri" charset="0"/>
            </a:endParaRPr>
          </a:p>
        </p:txBody>
      </p:sp>
      <p:sp>
        <p:nvSpPr>
          <p:cNvPr id="45" name="Oval 10"/>
          <p:cNvSpPr/>
          <p:nvPr/>
        </p:nvSpPr>
        <p:spPr>
          <a:xfrm>
            <a:off x="1980940" y="4349647"/>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 Insurance </a:t>
            </a:r>
            <a:r>
              <a:rPr lang="de-DE" sz="1400" b="1" dirty="0" err="1">
                <a:solidFill>
                  <a:srgbClr val="095A65"/>
                </a:solidFill>
                <a:latin typeface="Calibri" charset="0"/>
                <a:ea typeface="Calibri" charset="0"/>
                <a:cs typeface="Calibri" charset="0"/>
              </a:rPr>
              <a:t>contributions</a:t>
            </a:r>
            <a:endParaRPr lang="de-DE" sz="1400" b="1" dirty="0">
              <a:solidFill>
                <a:srgbClr val="095A65"/>
              </a:solidFill>
              <a:latin typeface="Calibri" charset="0"/>
              <a:ea typeface="Calibri" charset="0"/>
              <a:cs typeface="Calibri" charset="0"/>
            </a:endParaRPr>
          </a:p>
        </p:txBody>
      </p:sp>
      <p:sp>
        <p:nvSpPr>
          <p:cNvPr id="46" name="Oval 10"/>
          <p:cNvSpPr/>
          <p:nvPr/>
        </p:nvSpPr>
        <p:spPr>
          <a:xfrm>
            <a:off x="3707307" y="4711909"/>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User </a:t>
            </a:r>
            <a:r>
              <a:rPr lang="de-DE" sz="1400" b="1" dirty="0" err="1">
                <a:solidFill>
                  <a:srgbClr val="095A65"/>
                </a:solidFill>
                <a:latin typeface="Calibri" charset="0"/>
                <a:ea typeface="Calibri" charset="0"/>
                <a:cs typeface="Calibri" charset="0"/>
              </a:rPr>
              <a:t>Fees</a:t>
            </a:r>
            <a:r>
              <a:rPr lang="de-DE" sz="1400" b="1" dirty="0">
                <a:solidFill>
                  <a:srgbClr val="095A65"/>
                </a:solidFill>
                <a:latin typeface="Calibri" charset="0"/>
                <a:ea typeface="Calibri" charset="0"/>
                <a:cs typeface="Calibri" charset="0"/>
              </a:rPr>
              <a:t>/ </a:t>
            </a:r>
          </a:p>
          <a:p>
            <a:pPr algn="ctr"/>
            <a:r>
              <a:rPr lang="de-DE" sz="1400" b="1" dirty="0">
                <a:solidFill>
                  <a:srgbClr val="095A65"/>
                </a:solidFill>
                <a:latin typeface="Calibri" charset="0"/>
                <a:ea typeface="Calibri" charset="0"/>
                <a:cs typeface="Calibri" charset="0"/>
              </a:rPr>
              <a:t>Co-</a:t>
            </a:r>
            <a:r>
              <a:rPr lang="de-DE" sz="1400" b="1" dirty="0" err="1">
                <a:solidFill>
                  <a:srgbClr val="095A65"/>
                </a:solidFill>
                <a:latin typeface="Calibri" charset="0"/>
                <a:ea typeface="Calibri" charset="0"/>
                <a:cs typeface="Calibri" charset="0"/>
              </a:rPr>
              <a:t>payments</a:t>
            </a:r>
            <a:endParaRPr lang="de-DE" sz="1400" b="1" dirty="0">
              <a:solidFill>
                <a:srgbClr val="095A65"/>
              </a:solidFill>
              <a:latin typeface="Calibri" charset="0"/>
              <a:ea typeface="Calibri" charset="0"/>
              <a:cs typeface="Calibri" charset="0"/>
            </a:endParaRPr>
          </a:p>
        </p:txBody>
      </p:sp>
      <p:sp>
        <p:nvSpPr>
          <p:cNvPr id="56" name="Oval 55"/>
          <p:cNvSpPr/>
          <p:nvPr/>
        </p:nvSpPr>
        <p:spPr>
          <a:xfrm>
            <a:off x="10123098" y="3607347"/>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Oval 10"/>
          <p:cNvSpPr/>
          <p:nvPr/>
        </p:nvSpPr>
        <p:spPr>
          <a:xfrm>
            <a:off x="10021330" y="3705069"/>
            <a:ext cx="1593794"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err="1">
                <a:solidFill>
                  <a:srgbClr val="095A65"/>
                </a:solidFill>
                <a:latin typeface="Calibri" charset="0"/>
                <a:ea typeface="Calibri" charset="0"/>
                <a:cs typeface="Calibri" charset="0"/>
              </a:rPr>
              <a:t>Capitation</a:t>
            </a:r>
            <a:endParaRPr lang="de-DE" sz="1400" b="1" dirty="0">
              <a:solidFill>
                <a:srgbClr val="095A65"/>
              </a:solidFill>
              <a:latin typeface="Calibri" charset="0"/>
              <a:ea typeface="Calibri" charset="0"/>
              <a:cs typeface="Calibri" charset="0"/>
            </a:endParaRPr>
          </a:p>
        </p:txBody>
      </p:sp>
      <p:sp>
        <p:nvSpPr>
          <p:cNvPr id="60" name="Oval 59"/>
          <p:cNvSpPr/>
          <p:nvPr/>
        </p:nvSpPr>
        <p:spPr>
          <a:xfrm>
            <a:off x="6945442" y="4678441"/>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Oval 10"/>
          <p:cNvSpPr/>
          <p:nvPr/>
        </p:nvSpPr>
        <p:spPr>
          <a:xfrm>
            <a:off x="6840250" y="4757637"/>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 Historical</a:t>
            </a:r>
          </a:p>
          <a:p>
            <a:pPr algn="ctr"/>
            <a:r>
              <a:rPr lang="de-DE" sz="1400" b="1" dirty="0">
                <a:solidFill>
                  <a:srgbClr val="095A65"/>
                </a:solidFill>
                <a:latin typeface="Calibri" charset="0"/>
                <a:ea typeface="Calibri" charset="0"/>
                <a:cs typeface="Calibri" charset="0"/>
              </a:rPr>
              <a:t>Budget</a:t>
            </a:r>
          </a:p>
        </p:txBody>
      </p:sp>
      <p:sp>
        <p:nvSpPr>
          <p:cNvPr id="62" name="Oval 61"/>
          <p:cNvSpPr/>
          <p:nvPr/>
        </p:nvSpPr>
        <p:spPr>
          <a:xfrm>
            <a:off x="8624341" y="4377881"/>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Oval 10"/>
          <p:cNvSpPr/>
          <p:nvPr/>
        </p:nvSpPr>
        <p:spPr>
          <a:xfrm>
            <a:off x="8538519" y="4532027"/>
            <a:ext cx="156509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DRG </a:t>
            </a:r>
          </a:p>
          <a:p>
            <a:pPr algn="ctr"/>
            <a:r>
              <a:rPr lang="de-DE" sz="1400" b="1" dirty="0">
                <a:solidFill>
                  <a:srgbClr val="095A65"/>
                </a:solidFill>
                <a:latin typeface="Calibri" charset="0"/>
                <a:ea typeface="Calibri" charset="0"/>
                <a:cs typeface="Calibri" charset="0"/>
              </a:rPr>
              <a:t>FFS</a:t>
            </a:r>
          </a:p>
        </p:txBody>
      </p:sp>
      <p:pic>
        <p:nvPicPr>
          <p:cNvPr id="3" name="Bild 2"/>
          <p:cNvPicPr>
            <a:picLocks noChangeAspect="1"/>
          </p:cNvPicPr>
          <p:nvPr/>
        </p:nvPicPr>
        <p:blipFill>
          <a:blip r:embed="rId4" cstate="print">
            <a:alphaModFix amt="72000"/>
            <a:extLst>
              <a:ext uri="{28A0092B-C50C-407E-A947-70E740481C1C}">
                <a14:useLocalDpi xmlns:a14="http://schemas.microsoft.com/office/drawing/2010/main" val="0"/>
              </a:ext>
            </a:extLst>
          </a:blip>
          <a:stretch>
            <a:fillRect/>
          </a:stretch>
        </p:blipFill>
        <p:spPr>
          <a:xfrm>
            <a:off x="5003127" y="3251200"/>
            <a:ext cx="2161032" cy="2161032"/>
          </a:xfrm>
          <a:prstGeom prst="rect">
            <a:avLst/>
          </a:prstGeom>
          <a:effectLst>
            <a:softEdge rad="0"/>
          </a:effectLst>
        </p:spPr>
      </p:pic>
      <p:sp>
        <p:nvSpPr>
          <p:cNvPr id="64" name="Gebogener Pfeil 63"/>
          <p:cNvSpPr/>
          <p:nvPr/>
        </p:nvSpPr>
        <p:spPr>
          <a:xfrm rot="861078" flipV="1">
            <a:off x="2572585" y="2858649"/>
            <a:ext cx="1595671" cy="1481351"/>
          </a:xfrm>
          <a:prstGeom prst="circularArrow">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p:cNvSpPr txBox="1"/>
          <p:nvPr/>
        </p:nvSpPr>
        <p:spPr>
          <a:xfrm>
            <a:off x="471626" y="487095"/>
            <a:ext cx="11234738" cy="646331"/>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The </a:t>
            </a:r>
            <a:r>
              <a:rPr lang="de-DE" sz="3600" dirty="0" err="1">
                <a:solidFill>
                  <a:schemeClr val="bg1"/>
                </a:solidFill>
                <a:latin typeface="Calibri Light" charset="0"/>
                <a:ea typeface="Calibri Light" charset="0"/>
                <a:cs typeface="Calibri Light" charset="0"/>
              </a:rPr>
              <a:t>basics</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of</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financing</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health</a:t>
            </a:r>
            <a:r>
              <a:rPr lang="de-DE" sz="3600" dirty="0">
                <a:solidFill>
                  <a:schemeClr val="bg1"/>
                </a:solidFill>
                <a:latin typeface="Calibri Light" charset="0"/>
                <a:ea typeface="Calibri Light" charset="0"/>
                <a:cs typeface="Calibri Light" charset="0"/>
              </a:rPr>
              <a:t> care</a:t>
            </a:r>
            <a:endParaRPr lang="en-GB" sz="3600" dirty="0">
              <a:solidFill>
                <a:schemeClr val="bg1"/>
              </a:solidFill>
              <a:latin typeface="Calibri Light" charset="0"/>
              <a:ea typeface="Calibri Light" charset="0"/>
              <a:cs typeface="Calibri Light" charset="0"/>
            </a:endParaRPr>
          </a:p>
        </p:txBody>
      </p:sp>
      <p:sp>
        <p:nvSpPr>
          <p:cNvPr id="36" name="Gebogener Pfeil 35"/>
          <p:cNvSpPr/>
          <p:nvPr/>
        </p:nvSpPr>
        <p:spPr>
          <a:xfrm rot="20049959" flipV="1">
            <a:off x="7615948" y="2955831"/>
            <a:ext cx="1595671" cy="1481351"/>
          </a:xfrm>
          <a:prstGeom prst="circularArrow">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26581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latin typeface="Calibri Light" panose="020F0302020204030204" pitchFamily="34" charset="0"/>
                <a:cs typeface="Calibri Light" panose="020F0302020204030204" pitchFamily="34" charset="0"/>
              </a:rPr>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6</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0"/>
          <p:cNvSpPr/>
          <p:nvPr/>
        </p:nvSpPr>
        <p:spPr>
          <a:xfrm>
            <a:off x="1046288" y="2320545"/>
            <a:ext cx="10301590" cy="355266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r>
              <a:rPr lang="en-US" dirty="0">
                <a:solidFill>
                  <a:srgbClr val="095A65"/>
                </a:solidFill>
                <a:latin typeface="Calibri Light" charset="0"/>
                <a:ea typeface="Calibri Light" charset="0"/>
                <a:cs typeface="Calibri Light" charset="0"/>
              </a:rPr>
              <a:t>Social health protection / health financing schemes </a:t>
            </a:r>
          </a:p>
          <a:p>
            <a:pPr marL="285750" indent="-285750">
              <a:buFont typeface="Wingdings" charset="2"/>
              <a:buChar char="§"/>
            </a:pPr>
            <a:r>
              <a:rPr lang="en-US" dirty="0">
                <a:solidFill>
                  <a:srgbClr val="095A65"/>
                </a:solidFill>
                <a:latin typeface="Calibri Light" charset="0"/>
                <a:ea typeface="Calibri Light" charset="0"/>
                <a:cs typeface="Calibri Light" charset="0"/>
              </a:rPr>
              <a:t>National health insurance </a:t>
            </a:r>
          </a:p>
          <a:p>
            <a:pPr marL="285750" indent="-285750">
              <a:buFont typeface="Wingdings" charset="2"/>
              <a:buChar char="§"/>
            </a:pPr>
            <a:r>
              <a:rPr lang="en-US" dirty="0">
                <a:solidFill>
                  <a:srgbClr val="095A65"/>
                </a:solidFill>
                <a:latin typeface="Calibri Light" charset="0"/>
                <a:ea typeface="Calibri Light" charset="0"/>
                <a:cs typeface="Calibri Light" charset="0"/>
              </a:rPr>
              <a:t>Community-based health fund </a:t>
            </a:r>
          </a:p>
          <a:p>
            <a:pPr marL="285750" indent="-285750">
              <a:buFont typeface="Wingdings" charset="2"/>
              <a:buChar char="§"/>
            </a:pPr>
            <a:r>
              <a:rPr lang="en-US" dirty="0">
                <a:solidFill>
                  <a:srgbClr val="095A65"/>
                </a:solidFill>
                <a:latin typeface="Calibri Light" charset="0"/>
                <a:ea typeface="Calibri Light" charset="0"/>
                <a:cs typeface="Calibri Light" charset="0"/>
              </a:rPr>
              <a:t>Voucher scheme</a:t>
            </a:r>
          </a:p>
          <a:p>
            <a:pPr marL="285750" indent="-285750">
              <a:buFont typeface="Wingdings" charset="2"/>
              <a:buChar char="§"/>
            </a:pPr>
            <a:r>
              <a:rPr lang="en-US" dirty="0">
                <a:solidFill>
                  <a:srgbClr val="095A65"/>
                </a:solidFill>
                <a:latin typeface="Calibri Light" charset="0"/>
                <a:ea typeface="Calibri Light" charset="0"/>
                <a:cs typeface="Calibri Light" charset="0"/>
              </a:rPr>
              <a:t>Strategic purchasing arrangements, P4P or RBF</a:t>
            </a:r>
          </a:p>
          <a:p>
            <a:endParaRPr lang="en-US" dirty="0">
              <a:solidFill>
                <a:srgbClr val="095A65"/>
              </a:solidFill>
              <a:latin typeface="Calibri Light" charset="0"/>
              <a:ea typeface="Calibri Light" charset="0"/>
              <a:cs typeface="Calibri Light" charset="0"/>
            </a:endParaRPr>
          </a:p>
          <a:p>
            <a:r>
              <a:rPr lang="en-US" dirty="0">
                <a:solidFill>
                  <a:srgbClr val="095A65"/>
                </a:solidFill>
                <a:latin typeface="Calibri Light" charset="0"/>
                <a:ea typeface="Calibri Light" charset="0"/>
                <a:cs typeface="Calibri Light" charset="0"/>
              </a:rPr>
              <a:t>Modules for complex business processes </a:t>
            </a:r>
          </a:p>
          <a:p>
            <a:pPr marL="285750" indent="-285750">
              <a:buFont typeface="Wingdings" charset="2"/>
              <a:buChar char="§"/>
            </a:pPr>
            <a:r>
              <a:rPr lang="en-US" dirty="0">
                <a:solidFill>
                  <a:srgbClr val="095A65"/>
                </a:solidFill>
                <a:latin typeface="Calibri Light" charset="0"/>
                <a:ea typeface="Calibri Light" charset="0"/>
                <a:cs typeface="Calibri Light" charset="0"/>
              </a:rPr>
              <a:t>Beneficiary enrolment</a:t>
            </a:r>
          </a:p>
          <a:p>
            <a:pPr marL="285750" indent="-285750">
              <a:buFont typeface="Wingdings" charset="2"/>
              <a:buChar char="§"/>
            </a:pPr>
            <a:r>
              <a:rPr lang="en-US" dirty="0">
                <a:solidFill>
                  <a:srgbClr val="095A65"/>
                </a:solidFill>
                <a:latin typeface="Calibri Light" charset="0"/>
                <a:ea typeface="Calibri Light" charset="0"/>
                <a:cs typeface="Calibri Light" charset="0"/>
              </a:rPr>
              <a:t>Claims management (processing and review) </a:t>
            </a:r>
          </a:p>
          <a:p>
            <a:pPr marL="285750" indent="-285750">
              <a:buFont typeface="Wingdings" charset="2"/>
              <a:buChar char="§"/>
            </a:pPr>
            <a:r>
              <a:rPr lang="en-US" dirty="0">
                <a:solidFill>
                  <a:srgbClr val="095A65"/>
                </a:solidFill>
                <a:latin typeface="Calibri Light" charset="0"/>
                <a:ea typeface="Calibri Light" charset="0"/>
                <a:cs typeface="Calibri Light" charset="0"/>
              </a:rPr>
              <a:t>Membership renewal and feedback, </a:t>
            </a:r>
          </a:p>
          <a:p>
            <a:pPr marL="285750" indent="-285750">
              <a:buFont typeface="Wingdings" charset="2"/>
              <a:buChar char="§"/>
            </a:pPr>
            <a:r>
              <a:rPr lang="en-US" dirty="0">
                <a:solidFill>
                  <a:srgbClr val="095A65"/>
                </a:solidFill>
                <a:latin typeface="Calibri Light" charset="0"/>
                <a:ea typeface="Calibri Light" charset="0"/>
                <a:cs typeface="Calibri Light" charset="0"/>
              </a:rPr>
              <a:t>Provider reimbursement</a:t>
            </a:r>
          </a:p>
          <a:p>
            <a:endParaRPr lang="en-US" dirty="0">
              <a:solidFill>
                <a:srgbClr val="095A65"/>
              </a:solidFill>
              <a:latin typeface="Calibri Light" charset="0"/>
              <a:ea typeface="Calibri Light" charset="0"/>
              <a:cs typeface="Calibri Light" charset="0"/>
            </a:endParaRPr>
          </a:p>
          <a:p>
            <a:r>
              <a:rPr lang="en-US" dirty="0">
                <a:solidFill>
                  <a:srgbClr val="095A65"/>
                </a:solidFill>
                <a:latin typeface="Calibri Light" charset="0"/>
                <a:ea typeface="Calibri Light" charset="0"/>
                <a:cs typeface="Calibri Light" charset="0"/>
              </a:rPr>
              <a:t>Operational core of scheme management </a:t>
            </a:r>
          </a:p>
          <a:p>
            <a:pPr marL="285750" indent="-285750">
              <a:buFont typeface="Wingdings" charset="2"/>
              <a:buChar char="§"/>
            </a:pPr>
            <a:r>
              <a:rPr lang="en-US" dirty="0">
                <a:solidFill>
                  <a:srgbClr val="095A65"/>
                </a:solidFill>
                <a:latin typeface="Calibri Light" charset="0"/>
                <a:ea typeface="Calibri Light" charset="0"/>
                <a:cs typeface="Calibri Light" charset="0"/>
              </a:rPr>
              <a:t>Health purchaser needs data to manage resource collection, service provision and provider reimbursement</a:t>
            </a:r>
          </a:p>
        </p:txBody>
      </p:sp>
      <p:sp>
        <p:nvSpPr>
          <p:cNvPr id="19" name="Textfeld 18"/>
          <p:cNvSpPr txBox="1"/>
          <p:nvPr/>
        </p:nvSpPr>
        <p:spPr>
          <a:xfrm>
            <a:off x="326660" y="295338"/>
            <a:ext cx="11234738" cy="923330"/>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Primary </a:t>
            </a:r>
            <a:r>
              <a:rPr lang="de-DE" sz="3600" dirty="0" err="1">
                <a:solidFill>
                  <a:schemeClr val="bg1"/>
                </a:solidFill>
                <a:latin typeface="Calibri Light" charset="0"/>
                <a:ea typeface="Calibri Light" charset="0"/>
                <a:cs typeface="Calibri Light" charset="0"/>
              </a:rPr>
              <a:t>business</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domains</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and</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use</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cases</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de-DE" dirty="0" err="1">
                <a:solidFill>
                  <a:schemeClr val="bg1"/>
                </a:solidFill>
                <a:latin typeface="Calibri" charset="0"/>
                <a:ea typeface="Calibri" charset="0"/>
                <a:cs typeface="Calibri" charset="0"/>
              </a:rPr>
              <a:t>openIMIS</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covers</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the</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main</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hehalth</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financing</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processes</a:t>
            </a:r>
            <a:r>
              <a:rPr lang="de-DE" dirty="0">
                <a:solidFill>
                  <a:schemeClr val="bg1"/>
                </a:solidFill>
                <a:latin typeface="Calibri" charset="0"/>
                <a:ea typeface="Calibri" charset="0"/>
                <a:cs typeface="Calibri" charset="0"/>
              </a:rPr>
              <a:t> </a:t>
            </a: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05096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733531"/>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7</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80000" y="2517390"/>
            <a:ext cx="11234738" cy="1754326"/>
          </a:xfrm>
          <a:prstGeom prst="rect">
            <a:avLst/>
          </a:prstGeom>
          <a:noFill/>
        </p:spPr>
        <p:txBody>
          <a:bodyPr wrap="square" rtlCol="0">
            <a:spAutoFit/>
          </a:bodyPr>
          <a:lstStyle/>
          <a:p>
            <a:pPr algn="ctr"/>
            <a:endParaRPr lang="en-GB" sz="3600" dirty="0">
              <a:solidFill>
                <a:schemeClr val="bg1"/>
              </a:solidFill>
              <a:latin typeface="Calibri Light" charset="0"/>
              <a:ea typeface="Calibri Light" charset="0"/>
              <a:cs typeface="Calibri Light" charset="0"/>
            </a:endParaRPr>
          </a:p>
          <a:p>
            <a:pPr algn="ctr"/>
            <a:r>
              <a:rPr lang="en-US" sz="3600" dirty="0">
                <a:solidFill>
                  <a:schemeClr val="bg1"/>
                </a:solidFill>
                <a:latin typeface="Calibri Light" charset="0"/>
                <a:ea typeface="Calibri Light" charset="0"/>
                <a:cs typeface="Calibri Light" charset="0"/>
              </a:rPr>
              <a:t>WHO Digital Health Classification Atlas</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0190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7" name="Text Placeholder 6"/>
          <p:cNvSpPr>
            <a:spLocks noGrp="1"/>
          </p:cNvSpPr>
          <p:nvPr>
            <p:ph type="body" sz="quarter" idx="21"/>
          </p:nvPr>
        </p:nvSpPr>
        <p:spPr/>
        <p:txBody>
          <a:bodyPr>
            <a:normAutofit lnSpcReduction="10000"/>
          </a:bodyPr>
          <a:lstStyle/>
          <a:p>
            <a:r>
              <a:rPr lang="en-GB" dirty="0">
                <a:latin typeface="Calibri" panose="020F0502020204030204" pitchFamily="34" charset="0"/>
                <a:cs typeface="Calibri" panose="020F0502020204030204" pitchFamily="34" charset="0"/>
              </a:rPr>
              <a:t>Source: World Health Organisation. (2018, 05 01). WHO | Classification of digital health interventions v1.0. Retrieved 06 25, 2018, from WHO | World Health Organization: http://apps.who.int/iris/bitstream/10665/260480/1/WHO-RHR-18.06-eng.pdf</a:t>
            </a:r>
          </a:p>
          <a:p>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86544103"/>
              </p:ext>
            </p:extLst>
          </p:nvPr>
        </p:nvGraphicFramePr>
        <p:xfrm>
          <a:off x="5593976" y="1480903"/>
          <a:ext cx="5822457" cy="4636821"/>
        </p:xfrm>
        <a:graphic>
          <a:graphicData uri="http://schemas.openxmlformats.org/drawingml/2006/table">
            <a:tbl>
              <a:tblPr firstRow="1" bandRow="1"/>
              <a:tblGrid>
                <a:gridCol w="403896">
                  <a:extLst>
                    <a:ext uri="{9D8B030D-6E8A-4147-A177-3AD203B41FA5}">
                      <a16:colId xmlns:a16="http://schemas.microsoft.com/office/drawing/2014/main" val="20000"/>
                    </a:ext>
                  </a:extLst>
                </a:gridCol>
                <a:gridCol w="5418561">
                  <a:extLst>
                    <a:ext uri="{9D8B030D-6E8A-4147-A177-3AD203B41FA5}">
                      <a16:colId xmlns:a16="http://schemas.microsoft.com/office/drawing/2014/main" val="20001"/>
                    </a:ext>
                  </a:extLst>
                </a:gridCol>
              </a:tblGrid>
              <a:tr h="349748">
                <a:tc gridSpan="2">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Core Challenge</a:t>
                      </a:r>
                    </a:p>
                  </a:txBody>
                  <a:tcPr marL="65327" marR="65327"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b="1" dirty="0">
                        <a:effectLst/>
                        <a:latin typeface="+mn-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1EA"/>
                    </a:solidFill>
                  </a:tcPr>
                </a:tc>
                <a:extLst>
                  <a:ext uri="{0D108BD9-81ED-4DB2-BD59-A6C34878D82A}">
                    <a16:rowId xmlns:a16="http://schemas.microsoft.com/office/drawing/2014/main" val="10000"/>
                  </a:ext>
                </a:extLst>
              </a:tr>
              <a:tr h="267115">
                <a:tc>
                  <a:txBody>
                    <a:bodyPr/>
                    <a:lstStyle/>
                    <a:p>
                      <a:pPr marL="0" algn="just" defTabSz="914400" rtl="0" eaLnBrk="1" latinLnBrk="0" hangingPunct="1">
                        <a:lnSpc>
                          <a:spcPct val="115000"/>
                        </a:lnSpc>
                        <a:spcAft>
                          <a:spcPts val="600"/>
                        </a:spcAft>
                      </a:pPr>
                      <a:r>
                        <a:rPr lang="en-GB" sz="1500" b="0" i="0" kern="1200" dirty="0">
                          <a:solidFill>
                            <a:srgbClr val="FFFFFF"/>
                          </a:solidFill>
                          <a:effectLst/>
                          <a:latin typeface="Calibri" panose="020F0502020204030204" pitchFamily="34" charset="0"/>
                          <a:ea typeface="Calibri Light" charset="0"/>
                          <a:cs typeface="Calibri" panose="020F0502020204030204" pitchFamily="34" charset="0"/>
                        </a:rPr>
                        <a:t>7</a:t>
                      </a:r>
                    </a:p>
                  </a:txBody>
                  <a:tcPr marL="65327" marR="65327" marT="0" marB="0">
                    <a:lnL>
                      <a:noFill/>
                    </a:lnL>
                    <a:lnR>
                      <a:noFill/>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marL="0" algn="just" defTabSz="914400" rtl="0" eaLnBrk="1" latinLnBrk="0" hangingPunct="1">
                        <a:lnSpc>
                          <a:spcPct val="115000"/>
                        </a:lnSpc>
                        <a:spcAft>
                          <a:spcPts val="600"/>
                        </a:spcAft>
                      </a:pPr>
                      <a:r>
                        <a:rPr lang="en-GB" sz="1500" b="0" i="0" kern="1200" dirty="0">
                          <a:solidFill>
                            <a:srgbClr val="FFFFFF"/>
                          </a:solidFill>
                          <a:effectLst/>
                          <a:latin typeface="Calibri" panose="020F0502020204030204" pitchFamily="34" charset="0"/>
                          <a:ea typeface="Calibri Light" charset="0"/>
                          <a:cs typeface="Calibri" panose="020F0502020204030204" pitchFamily="34" charset="0"/>
                        </a:rPr>
                        <a:t>Cost</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1"/>
                  </a:ext>
                </a:extLst>
              </a:tr>
              <a:tr h="267115">
                <a:tc>
                  <a:txBody>
                    <a:bodyPr/>
                    <a:lstStyle/>
                    <a:p>
                      <a:pPr marL="0" algn="just" defTabSz="914400" rtl="0" eaLnBrk="1" latinLnBrk="0" hangingPunct="1">
                        <a:lnSpc>
                          <a:spcPct val="115000"/>
                        </a:lnSpc>
                        <a:spcAft>
                          <a:spcPts val="600"/>
                        </a:spcAft>
                      </a:pPr>
                      <a:r>
                        <a:rPr lang="en-GB" sz="1500" b="0" i="0" kern="1200" dirty="0">
                          <a:solidFill>
                            <a:schemeClr val="tx1"/>
                          </a:solidFill>
                          <a:effectLst/>
                          <a:latin typeface="Calibri" panose="020F0502020204030204" pitchFamily="34" charset="0"/>
                          <a:ea typeface="Calibri Light" charset="0"/>
                          <a:cs typeface="Calibri" panose="020F0502020204030204" pitchFamily="34" charset="0"/>
                        </a:rPr>
                        <a:t>7.4</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FFA783"/>
                    </a:solidFill>
                  </a:tcPr>
                </a:tc>
                <a:tc>
                  <a:txBody>
                    <a:bodyPr/>
                    <a:lstStyle/>
                    <a:p>
                      <a:pPr marL="0" algn="just" defTabSz="914400" rtl="0" eaLnBrk="1" latinLnBrk="0" hangingPunct="1">
                        <a:lnSpc>
                          <a:spcPct val="115000"/>
                        </a:lnSpc>
                        <a:spcAft>
                          <a:spcPts val="600"/>
                        </a:spcAft>
                      </a:pPr>
                      <a:r>
                        <a:rPr lang="en-GB" sz="1500" b="0" i="0" kern="1200" dirty="0">
                          <a:solidFill>
                            <a:schemeClr val="tx1"/>
                          </a:solidFill>
                          <a:effectLst/>
                          <a:latin typeface="Calibri" panose="020F0502020204030204" pitchFamily="34" charset="0"/>
                          <a:ea typeface="Calibri Light" charset="0"/>
                          <a:cs typeface="Calibri" panose="020F0502020204030204" pitchFamily="34" charset="0"/>
                        </a:rPr>
                        <a:t>Lack of coordinated payer mechanism</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2"/>
                  </a:ext>
                </a:extLst>
              </a:tr>
              <a:tr h="280348">
                <a:tc gridSpan="2">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Secondary</a:t>
                      </a:r>
                      <a:r>
                        <a:rPr lang="en-GB" sz="1500" b="0" i="0" baseline="0" dirty="0">
                          <a:effectLst/>
                          <a:latin typeface="Calibri" panose="020F0502020204030204" pitchFamily="34" charset="0"/>
                          <a:ea typeface="Calibri Light" charset="0"/>
                          <a:cs typeface="Calibri" panose="020F0502020204030204" pitchFamily="34" charset="0"/>
                        </a:rPr>
                        <a:t> </a:t>
                      </a:r>
                      <a:r>
                        <a:rPr lang="en-GB" sz="1500" b="0" i="0" dirty="0">
                          <a:effectLst/>
                          <a:latin typeface="Calibri" panose="020F0502020204030204" pitchFamily="34" charset="0"/>
                          <a:ea typeface="Calibri Light" charset="0"/>
                          <a:cs typeface="Calibri" panose="020F0502020204030204" pitchFamily="34" charset="0"/>
                        </a:rPr>
                        <a:t>Impacts</a:t>
                      </a:r>
                    </a:p>
                  </a:txBody>
                  <a:tcPr marL="65327" marR="65327"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b="1" dirty="0">
                        <a:effectLst/>
                        <a:latin typeface="+mn-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1EA"/>
                    </a:solidFill>
                  </a:tcPr>
                </a:tc>
                <a:extLst>
                  <a:ext uri="{0D108BD9-81ED-4DB2-BD59-A6C34878D82A}">
                    <a16:rowId xmlns:a16="http://schemas.microsoft.com/office/drawing/2014/main" val="10003"/>
                  </a:ext>
                </a:extLst>
              </a:tr>
              <a:tr h="267115">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1</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Information</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4"/>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1.*</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tabLst>
                          <a:tab pos="1973580" algn="ctr"/>
                        </a:tabLst>
                      </a:pPr>
                      <a:r>
                        <a:rPr lang="en-GB" sz="1500" b="0" i="0" dirty="0">
                          <a:effectLst/>
                          <a:latin typeface="Calibri" panose="020F0502020204030204" pitchFamily="34" charset="0"/>
                          <a:ea typeface="Calibri Light" charset="0"/>
                          <a:cs typeface="Calibri" panose="020F0502020204030204" pitchFamily="34" charset="0"/>
                        </a:rPr>
                        <a:t>All sub-categories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5"/>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4</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Acceptability</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6"/>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4.1</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Lack of alignment with local norms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7"/>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6</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Efficiency</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8"/>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6.1</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Inadequate workflow management</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9"/>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6.2</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Lack of or inappropriate referrals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0"/>
                  </a:ext>
                </a:extLst>
              </a:tr>
              <a:tr h="267115">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6.3</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Poor planning and coordination</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1"/>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7</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Cost</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12"/>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7.*</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All sub-categories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3"/>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8</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Accountability</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14"/>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8.5</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Poor accountability between the levels of the health sector</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5"/>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8.6</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Inadequate understanding of beneficiary populations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6"/>
                  </a:ext>
                </a:extLst>
              </a:tr>
            </a:tbl>
          </a:graphicData>
        </a:graphic>
      </p:graphicFrame>
      <p:cxnSp>
        <p:nvCxnSpPr>
          <p:cNvPr id="19" name="Straight Connector 18"/>
          <p:cNvCxnSpPr/>
          <p:nvPr/>
        </p:nvCxnSpPr>
        <p:spPr>
          <a:xfrm flipV="1">
            <a:off x="4030133" y="1772356"/>
            <a:ext cx="1563843" cy="925688"/>
          </a:xfrm>
          <a:prstGeom prst="line">
            <a:avLst/>
          </a:prstGeom>
          <a:ln w="25400">
            <a:solidFill>
              <a:srgbClr val="FF7A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0133" y="2889956"/>
            <a:ext cx="1563843" cy="3284246"/>
          </a:xfrm>
          <a:prstGeom prst="line">
            <a:avLst/>
          </a:prstGeom>
          <a:ln w="25400">
            <a:solidFill>
              <a:srgbClr val="FF7A4C"/>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2" idx="2"/>
            <a:endCxn id="43" idx="0"/>
          </p:cNvCxnSpPr>
          <p:nvPr/>
        </p:nvCxnSpPr>
        <p:spPr>
          <a:xfrm>
            <a:off x="2509809" y="3026915"/>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3" idx="2"/>
            <a:endCxn id="44" idx="0"/>
          </p:cNvCxnSpPr>
          <p:nvPr/>
        </p:nvCxnSpPr>
        <p:spPr>
          <a:xfrm>
            <a:off x="2509809" y="4136629"/>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60612" y="2600433"/>
            <a:ext cx="3298394" cy="426482"/>
          </a:xfrm>
          <a:prstGeom prst="roundRect">
            <a:avLst>
              <a:gd name="adj" fmla="val 23249"/>
            </a:avLst>
          </a:prstGeom>
          <a:solidFill>
            <a:srgbClr val="FF7A4C"/>
          </a:solidFill>
          <a:ln w="25400">
            <a:solidFill>
              <a:srgbClr val="FF7A4C"/>
            </a:solidFill>
          </a:ln>
        </p:spPr>
        <p:txBody>
          <a:bodyPr wrap="square" rtlCol="0" anchor="ctr" anchorCtr="1">
            <a:spAutoFit/>
          </a:bodyPr>
          <a:lstStyle/>
          <a:p>
            <a:pPr algn="ctr"/>
            <a:r>
              <a:rPr lang="en-GB" dirty="0">
                <a:solidFill>
                  <a:srgbClr val="FFFFFF"/>
                </a:solidFill>
                <a:latin typeface="Calibri" panose="020F0502020204030204" pitchFamily="34" charset="0"/>
                <a:cs typeface="Calibri" panose="020F0502020204030204" pitchFamily="34" charset="0"/>
              </a:rPr>
              <a:t>Health System Challenges</a:t>
            </a:r>
          </a:p>
        </p:txBody>
      </p:sp>
      <p:sp>
        <p:nvSpPr>
          <p:cNvPr id="43" name="Rounded Rectangle 42"/>
          <p:cNvSpPr/>
          <p:nvPr/>
        </p:nvSpPr>
        <p:spPr>
          <a:xfrm>
            <a:off x="860612" y="3710147"/>
            <a:ext cx="3298394" cy="426482"/>
          </a:xfrm>
          <a:prstGeom prst="roundRect">
            <a:avLst>
              <a:gd name="adj" fmla="val 23249"/>
            </a:avLst>
          </a:prstGeom>
          <a:solidFill>
            <a:schemeClr val="bg1"/>
          </a:solidFill>
          <a:ln w="25400">
            <a:solidFill>
              <a:srgbClr val="41C3AC"/>
            </a:solidFill>
          </a:ln>
        </p:spPr>
        <p:txBody>
          <a:bodyPr wrap="square" rtlCol="0">
            <a:spAutoFit/>
          </a:bodyPr>
          <a:lstStyle/>
          <a:p>
            <a:pPr algn="ctr"/>
            <a:r>
              <a:rPr lang="en-GB" dirty="0">
                <a:solidFill>
                  <a:srgbClr val="41C3AC"/>
                </a:solidFill>
                <a:latin typeface="Calibri" panose="020F0502020204030204" pitchFamily="34" charset="0"/>
                <a:cs typeface="Calibri" panose="020F0502020204030204" pitchFamily="34" charset="0"/>
              </a:rPr>
              <a:t>Digital Health Interventions</a:t>
            </a:r>
          </a:p>
        </p:txBody>
      </p:sp>
      <p:sp>
        <p:nvSpPr>
          <p:cNvPr id="44" name="Rounded Rectangle 43"/>
          <p:cNvSpPr/>
          <p:nvPr/>
        </p:nvSpPr>
        <p:spPr>
          <a:xfrm>
            <a:off x="860612" y="4819861"/>
            <a:ext cx="3298394" cy="426482"/>
          </a:xfrm>
          <a:prstGeom prst="roundRect">
            <a:avLst>
              <a:gd name="adj" fmla="val 23249"/>
            </a:avLst>
          </a:prstGeom>
          <a:solidFill>
            <a:schemeClr val="bg1"/>
          </a:solidFill>
          <a:ln w="25400">
            <a:solidFill>
              <a:srgbClr val="059BD9"/>
            </a:solidFill>
          </a:ln>
        </p:spPr>
        <p:txBody>
          <a:bodyPr wrap="square" rtlCol="0" anchor="ctr" anchorCtr="1">
            <a:spAutoFit/>
          </a:bodyPr>
          <a:lstStyle/>
          <a:p>
            <a:pPr algn="ctr"/>
            <a:r>
              <a:rPr lang="en-GB" dirty="0">
                <a:solidFill>
                  <a:srgbClr val="059BD9"/>
                </a:solidFill>
                <a:latin typeface="Calibri" panose="020F0502020204030204" pitchFamily="34" charset="0"/>
                <a:cs typeface="Calibri" panose="020F0502020204030204" pitchFamily="34" charset="0"/>
              </a:rPr>
              <a:t>IT System Categories</a:t>
            </a:r>
          </a:p>
        </p:txBody>
      </p: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20"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562" y="446246"/>
            <a:ext cx="547505" cy="547505"/>
          </a:xfrm>
          <a:prstGeom prst="rect">
            <a:avLst/>
          </a:prstGeom>
        </p:spPr>
      </p:pic>
      <p:sp>
        <p:nvSpPr>
          <p:cNvPr id="18" name="Rechteck 17"/>
          <p:cNvSpPr/>
          <p:nvPr/>
        </p:nvSpPr>
        <p:spPr>
          <a:xfrm rot="10800000" flipV="1">
            <a:off x="0" y="0"/>
            <a:ext cx="12192000" cy="1514007"/>
          </a:xfrm>
          <a:prstGeom prst="rect">
            <a:avLst/>
          </a:prstGeom>
          <a:solidFill>
            <a:srgbClr val="095A65"/>
          </a:solidFill>
          <a:ln>
            <a:solidFill>
              <a:srgbClr val="095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Light" charset="0"/>
                <a:ea typeface="Calibri Light" charset="0"/>
                <a:cs typeface="Calibri Light" charset="0"/>
              </a:rPr>
              <a:t>Health System Challenges</a:t>
            </a:r>
          </a:p>
          <a:p>
            <a:pPr algn="ctr"/>
            <a:r>
              <a:rPr lang="en-GB" dirty="0">
                <a:solidFill>
                  <a:schemeClr val="bg1"/>
                </a:solidFill>
                <a:latin typeface="Calibri Light" panose="020F0302020204030204" pitchFamily="34" charset="0"/>
                <a:ea typeface="Calibri" charset="0"/>
                <a:cs typeface="Calibri Light" panose="020F0302020204030204" pitchFamily="34" charset="0"/>
              </a:rPr>
              <a:t>WHO Digital Health Classification Atlas</a:t>
            </a:r>
          </a:p>
        </p:txBody>
      </p:sp>
    </p:spTree>
    <p:extLst>
      <p:ext uri="{BB962C8B-B14F-4D97-AF65-F5344CB8AC3E}">
        <p14:creationId xmlns:p14="http://schemas.microsoft.com/office/powerpoint/2010/main" val="354159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9</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326660" y="361666"/>
            <a:ext cx="11234738" cy="923330"/>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Health System Challenges</a:t>
            </a:r>
          </a:p>
          <a:p>
            <a:pPr algn="ctr"/>
            <a:r>
              <a:rPr lang="en-GB" dirty="0">
                <a:solidFill>
                  <a:schemeClr val="bg1"/>
                </a:solidFill>
                <a:latin typeface="Calibri" charset="0"/>
                <a:ea typeface="Calibri" charset="0"/>
                <a:cs typeface="Calibri" charset="0"/>
              </a:rPr>
              <a:t>WHO Digital Health Classification Atlas</a:t>
            </a:r>
          </a:p>
        </p:txBody>
      </p:sp>
      <p:graphicFrame>
        <p:nvGraphicFramePr>
          <p:cNvPr id="18" name="Table 14"/>
          <p:cNvGraphicFramePr>
            <a:graphicFrameLocks noGrp="1"/>
          </p:cNvGraphicFramePr>
          <p:nvPr>
            <p:extLst>
              <p:ext uri="{D42A27DB-BD31-4B8C-83A1-F6EECF244321}">
                <p14:modId xmlns:p14="http://schemas.microsoft.com/office/powerpoint/2010/main" val="3343166575"/>
              </p:ext>
            </p:extLst>
          </p:nvPr>
        </p:nvGraphicFramePr>
        <p:xfrm>
          <a:off x="6433643" y="1588056"/>
          <a:ext cx="5272721" cy="5237201"/>
        </p:xfrm>
        <a:graphic>
          <a:graphicData uri="http://schemas.openxmlformats.org/drawingml/2006/table">
            <a:tbl>
              <a:tblPr firstRow="1" bandRow="1"/>
              <a:tblGrid>
                <a:gridCol w="551916">
                  <a:extLst>
                    <a:ext uri="{9D8B030D-6E8A-4147-A177-3AD203B41FA5}">
                      <a16:colId xmlns:a16="http://schemas.microsoft.com/office/drawing/2014/main" val="20000"/>
                    </a:ext>
                  </a:extLst>
                </a:gridCol>
                <a:gridCol w="4720805">
                  <a:extLst>
                    <a:ext uri="{9D8B030D-6E8A-4147-A177-3AD203B41FA5}">
                      <a16:colId xmlns:a16="http://schemas.microsoft.com/office/drawing/2014/main" val="20001"/>
                    </a:ext>
                  </a:extLst>
                </a:gridCol>
              </a:tblGrid>
              <a:tr h="287379">
                <a:tc gridSpan="2">
                  <a:txBody>
                    <a:bodyPr/>
                    <a:lstStyle/>
                    <a:p>
                      <a:pPr algn="just">
                        <a:lnSpc>
                          <a:spcPct val="115000"/>
                        </a:lnSpc>
                        <a:spcAft>
                          <a:spcPts val="600"/>
                        </a:spcAft>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Core Intervention</a:t>
                      </a: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algn="just">
                        <a:lnSpc>
                          <a:spcPct val="115000"/>
                        </a:lnSpc>
                        <a:spcAft>
                          <a:spcPts val="600"/>
                        </a:spcAft>
                      </a:pPr>
                      <a:endParaRPr lang="en-GB" sz="16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0"/>
                  </a:ext>
                </a:extLst>
              </a:tr>
              <a:tr h="242742">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3</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Health System Managers</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1"/>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3.5</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Health financing</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02"/>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3.5.1</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Register and verify client insurance membership</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03"/>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3.5.2</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Track insurance billing</a:t>
                      </a:r>
                      <a:r>
                        <a:rPr lang="en-GB" sz="1400" baseline="0" dirty="0">
                          <a:effectLst/>
                          <a:latin typeface="Calibri" panose="020F0502020204030204" pitchFamily="34" charset="0"/>
                          <a:ea typeface="Calibri" panose="020F0502020204030204" pitchFamily="34" charset="0"/>
                          <a:cs typeface="Calibri" panose="020F0502020204030204" pitchFamily="34" charset="0"/>
                        </a:rPr>
                        <a:t> and claims submissions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04"/>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3.5.3</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Track and manage insurance reimbursement</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05"/>
                  </a:ext>
                </a:extLst>
              </a:tr>
              <a:tr h="287906">
                <a:tc gridSpan="2">
                  <a:txBody>
                    <a:bodyPr/>
                    <a:lstStyle/>
                    <a:p>
                      <a:pPr algn="just">
                        <a:lnSpc>
                          <a:spcPct val="115000"/>
                        </a:lnSpc>
                        <a:spcAft>
                          <a:spcPts val="600"/>
                        </a:spcAft>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Secondary Interventions</a:t>
                      </a: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2742">
                <a:tc>
                  <a:txBody>
                    <a:bodyPr/>
                    <a:lstStyle/>
                    <a:p>
                      <a:pPr algn="just">
                        <a:lnSpc>
                          <a:spcPct val="115000"/>
                        </a:lnSpc>
                        <a:spcAft>
                          <a:spcPts val="600"/>
                        </a:spcAft>
                      </a:pPr>
                      <a:r>
                        <a:rPr lang="en-GB" sz="1400" b="1" dirty="0">
                          <a:solidFill>
                            <a:srgbClr val="36C0A0"/>
                          </a:solidFill>
                          <a:effectLst/>
                          <a:latin typeface="Calibri" panose="020F0502020204030204" pitchFamily="34" charset="0"/>
                          <a:ea typeface="Calibri" panose="020F0502020204030204" pitchFamily="34" charset="0"/>
                          <a:cs typeface="Calibri" panose="020F0502020204030204" pitchFamily="34" charset="0"/>
                        </a:rPr>
                        <a:t>1</a:t>
                      </a:r>
                      <a:endParaRPr lang="en-GB" sz="1400" dirty="0">
                        <a:solidFill>
                          <a:srgbClr val="36C0A0"/>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36C0A0"/>
                          </a:solidFill>
                          <a:effectLst/>
                          <a:latin typeface="Calibri" panose="020F0502020204030204" pitchFamily="34" charset="0"/>
                          <a:ea typeface="Calibri" panose="020F0502020204030204" pitchFamily="34" charset="0"/>
                          <a:cs typeface="Calibri" panose="020F0502020204030204" pitchFamily="34" charset="0"/>
                        </a:rPr>
                        <a:t>Clients</a:t>
                      </a:r>
                      <a:endParaRPr lang="en-GB" sz="1400" dirty="0">
                        <a:solidFill>
                          <a:srgbClr val="36C0A0"/>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2742">
                <a:tc>
                  <a:txBody>
                    <a:bodyPr/>
                    <a:lstStyle/>
                    <a:p>
                      <a:pPr marL="0" algn="just" defTabSz="914400" rtl="0" eaLnBrk="1" latinLnBrk="0" hangingPunct="1">
                        <a:lnSpc>
                          <a:spcPct val="115000"/>
                        </a:lnSpc>
                        <a:spcAft>
                          <a:spcPts val="600"/>
                        </a:spcAft>
                      </a:pPr>
                      <a:r>
                        <a:rPr lang="en-GB" sz="1400" b="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1.5.*</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tc>
                  <a:txBody>
                    <a:bodyPr/>
                    <a:lstStyle/>
                    <a:p>
                      <a:pPr marL="0" algn="just" defTabSz="914400" rtl="0" eaLnBrk="1" latinLnBrk="0" hangingPunct="1">
                        <a:lnSpc>
                          <a:spcPct val="115000"/>
                        </a:lnSpc>
                        <a:spcAft>
                          <a:spcPts val="600"/>
                        </a:spcAft>
                      </a:pPr>
                      <a:r>
                        <a:rPr lang="en-GB" sz="1400" b="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Reporting of health system feedback by clients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extLst>
                  <a:ext uri="{0D108BD9-81ED-4DB2-BD59-A6C34878D82A}">
                    <a16:rowId xmlns:a16="http://schemas.microsoft.com/office/drawing/2014/main" val="973020064"/>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1.7.*</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Client financial transactions</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extLst>
                  <a:ext uri="{0D108BD9-81ED-4DB2-BD59-A6C34878D82A}">
                    <a16:rowId xmlns:a16="http://schemas.microsoft.com/office/drawing/2014/main" val="10008"/>
                  </a:ext>
                </a:extLst>
              </a:tr>
              <a:tr h="242742">
                <a:tc>
                  <a:txBody>
                    <a:bodyPr/>
                    <a:lstStyle/>
                    <a:p>
                      <a:pPr algn="just">
                        <a:lnSpc>
                          <a:spcPct val="115000"/>
                        </a:lnSpc>
                        <a:spcAft>
                          <a:spcPts val="600"/>
                        </a:spcAft>
                      </a:pPr>
                      <a:r>
                        <a:rPr lang="en-GB" sz="1400" b="1" dirty="0">
                          <a:solidFill>
                            <a:srgbClr val="34AC68"/>
                          </a:solidFill>
                          <a:effectLst/>
                          <a:latin typeface="Calibri" panose="020F0502020204030204" pitchFamily="34" charset="0"/>
                          <a:ea typeface="Calibri" panose="020F0502020204030204" pitchFamily="34" charset="0"/>
                          <a:cs typeface="Calibri" panose="020F0502020204030204" pitchFamily="34" charset="0"/>
                        </a:rPr>
                        <a:t>2</a:t>
                      </a:r>
                      <a:endParaRPr lang="en-GB" sz="1400" dirty="0">
                        <a:solidFill>
                          <a:srgbClr val="34AC68"/>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34AC68"/>
                          </a:solidFill>
                          <a:effectLst/>
                          <a:latin typeface="Calibri" panose="020F0502020204030204" pitchFamily="34" charset="0"/>
                          <a:ea typeface="Calibri" panose="020F0502020204030204" pitchFamily="34" charset="0"/>
                          <a:cs typeface="Calibri" panose="020F0502020204030204" pitchFamily="34" charset="0"/>
                        </a:rPr>
                        <a:t>Healthcare Providers</a:t>
                      </a:r>
                      <a:endParaRPr lang="en-GB" sz="1400" dirty="0">
                        <a:solidFill>
                          <a:srgbClr val="34AC68"/>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2.1.*</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AC68"/>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Client identification and registration</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AC68"/>
                    </a:solidFill>
                  </a:tcPr>
                </a:tc>
                <a:extLst>
                  <a:ext uri="{0D108BD9-81ED-4DB2-BD59-A6C34878D82A}">
                    <a16:rowId xmlns:a16="http://schemas.microsoft.com/office/drawing/2014/main" val="10010"/>
                  </a:ext>
                </a:extLst>
              </a:tr>
              <a:tr h="242742">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3</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Health System Managers</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3.1</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Human resource management</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2"/>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3.1.2</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Monitor performance of healthcare providers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13"/>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3.1.3</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Manage certification/registration of healthcare providers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14"/>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3.3</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Public health event notification</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5"/>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3.3.1</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Notification of public health events from point of diagnosis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16"/>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3.5.*</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Health financing</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7"/>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3.7.*</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tabLst>
                          <a:tab pos="1973580" algn="ctr"/>
                        </a:tabLs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Facility management	</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8"/>
                  </a:ext>
                </a:extLst>
              </a:tr>
              <a:tr h="242742">
                <a:tc>
                  <a:txBody>
                    <a:bodyPr/>
                    <a:lstStyle/>
                    <a:p>
                      <a:pPr algn="just">
                        <a:lnSpc>
                          <a:spcPct val="115000"/>
                        </a:lnSpc>
                        <a:spcAft>
                          <a:spcPts val="600"/>
                        </a:spcAft>
                      </a:pPr>
                      <a:r>
                        <a:rPr lang="en-GB" sz="1400" b="1" dirty="0">
                          <a:solidFill>
                            <a:srgbClr val="0D9571"/>
                          </a:solidFill>
                          <a:effectLst/>
                          <a:latin typeface="Calibri" panose="020F0502020204030204" pitchFamily="34" charset="0"/>
                          <a:ea typeface="Calibri" panose="020F0502020204030204" pitchFamily="34" charset="0"/>
                          <a:cs typeface="Calibri" panose="020F0502020204030204" pitchFamily="34" charset="0"/>
                        </a:rPr>
                        <a:t>4.*</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tabLst>
                          <a:tab pos="1973580" algn="ctr"/>
                        </a:tabLst>
                      </a:pPr>
                      <a:r>
                        <a:rPr lang="en-GB" sz="1400" b="1" dirty="0">
                          <a:solidFill>
                            <a:srgbClr val="0D9571"/>
                          </a:solidFill>
                          <a:effectLst/>
                          <a:latin typeface="Calibri" panose="020F0502020204030204" pitchFamily="34" charset="0"/>
                          <a:ea typeface="Calibri" panose="020F0502020204030204" pitchFamily="34" charset="0"/>
                          <a:cs typeface="Calibri" panose="020F0502020204030204" pitchFamily="34" charset="0"/>
                        </a:rPr>
                        <a:t>Data Services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bl>
          </a:graphicData>
        </a:graphic>
      </p:graphicFrame>
      <p:cxnSp>
        <p:nvCxnSpPr>
          <p:cNvPr id="20" name="Straight Arrow Connector 32"/>
          <p:cNvCxnSpPr>
            <a:stCxn id="28" idx="2"/>
            <a:endCxn id="29" idx="0"/>
          </p:cNvCxnSpPr>
          <p:nvPr/>
        </p:nvCxnSpPr>
        <p:spPr>
          <a:xfrm>
            <a:off x="2918976" y="3260526"/>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35"/>
          <p:cNvCxnSpPr>
            <a:stCxn id="29" idx="2"/>
            <a:endCxn id="30" idx="0"/>
          </p:cNvCxnSpPr>
          <p:nvPr/>
        </p:nvCxnSpPr>
        <p:spPr>
          <a:xfrm>
            <a:off x="2918976" y="4370240"/>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8" name="Rounded Rectangle 40"/>
          <p:cNvSpPr/>
          <p:nvPr/>
        </p:nvSpPr>
        <p:spPr>
          <a:xfrm>
            <a:off x="1269779" y="2834044"/>
            <a:ext cx="3298394" cy="426482"/>
          </a:xfrm>
          <a:prstGeom prst="roundRect">
            <a:avLst>
              <a:gd name="adj" fmla="val 23249"/>
            </a:avLst>
          </a:prstGeom>
          <a:solidFill>
            <a:schemeClr val="bg1"/>
          </a:solidFill>
          <a:ln w="25400">
            <a:solidFill>
              <a:srgbClr val="FF7A4C"/>
            </a:solidFill>
          </a:ln>
        </p:spPr>
        <p:txBody>
          <a:bodyPr wrap="square" rtlCol="0" anchor="ctr" anchorCtr="1">
            <a:spAutoFit/>
          </a:bodyPr>
          <a:lstStyle/>
          <a:p>
            <a:pPr algn="ctr"/>
            <a:r>
              <a:rPr lang="en-GB" dirty="0">
                <a:solidFill>
                  <a:srgbClr val="FF7A4C"/>
                </a:solidFill>
                <a:latin typeface="Calibri" panose="020F0502020204030204" pitchFamily="34" charset="0"/>
                <a:cs typeface="Calibri" panose="020F0502020204030204" pitchFamily="34" charset="0"/>
              </a:rPr>
              <a:t>Health System Challenges</a:t>
            </a:r>
          </a:p>
        </p:txBody>
      </p:sp>
      <p:sp>
        <p:nvSpPr>
          <p:cNvPr id="29" name="Rounded Rectangle 41"/>
          <p:cNvSpPr/>
          <p:nvPr/>
        </p:nvSpPr>
        <p:spPr>
          <a:xfrm>
            <a:off x="1269779" y="3943758"/>
            <a:ext cx="3298394" cy="426482"/>
          </a:xfrm>
          <a:prstGeom prst="roundRect">
            <a:avLst>
              <a:gd name="adj" fmla="val 23249"/>
            </a:avLst>
          </a:prstGeom>
          <a:solidFill>
            <a:srgbClr val="41C3AC"/>
          </a:solidFill>
          <a:ln w="25400">
            <a:solidFill>
              <a:srgbClr val="41C3AC"/>
            </a:solidFill>
          </a:ln>
        </p:spPr>
        <p:txBody>
          <a:bodyPr wrap="square" rtlCol="0" anchor="ctr" anchorCtr="1">
            <a:spAutoFit/>
          </a:bodyPr>
          <a:lstStyle/>
          <a:p>
            <a:pPr algn="ctr"/>
            <a:r>
              <a:rPr lang="en-GB" dirty="0">
                <a:solidFill>
                  <a:schemeClr val="bg1"/>
                </a:solidFill>
                <a:latin typeface="Calibri" panose="020F0502020204030204" pitchFamily="34" charset="0"/>
                <a:cs typeface="Calibri" panose="020F0502020204030204" pitchFamily="34" charset="0"/>
              </a:rPr>
              <a:t>Digital Health Interventions</a:t>
            </a:r>
          </a:p>
        </p:txBody>
      </p:sp>
      <p:sp>
        <p:nvSpPr>
          <p:cNvPr id="30" name="Rounded Rectangle 45"/>
          <p:cNvSpPr/>
          <p:nvPr/>
        </p:nvSpPr>
        <p:spPr>
          <a:xfrm>
            <a:off x="1269779" y="5053472"/>
            <a:ext cx="3298394" cy="426482"/>
          </a:xfrm>
          <a:prstGeom prst="roundRect">
            <a:avLst>
              <a:gd name="adj" fmla="val 23249"/>
            </a:avLst>
          </a:prstGeom>
          <a:solidFill>
            <a:schemeClr val="bg1"/>
          </a:solidFill>
          <a:ln w="25400">
            <a:solidFill>
              <a:srgbClr val="059BD9"/>
            </a:solidFill>
          </a:ln>
        </p:spPr>
        <p:txBody>
          <a:bodyPr wrap="square" rtlCol="0" anchor="ctr" anchorCtr="1">
            <a:spAutoFit/>
          </a:bodyPr>
          <a:lstStyle/>
          <a:p>
            <a:pPr algn="ctr"/>
            <a:r>
              <a:rPr lang="en-GB" dirty="0">
                <a:solidFill>
                  <a:srgbClr val="059BD9"/>
                </a:solidFill>
                <a:latin typeface="Calibri" panose="020F0502020204030204" pitchFamily="34" charset="0"/>
                <a:cs typeface="Calibri" panose="020F0502020204030204" pitchFamily="34" charset="0"/>
              </a:rPr>
              <a:t>IT System Categories</a:t>
            </a:r>
          </a:p>
        </p:txBody>
      </p:sp>
      <p:cxnSp>
        <p:nvCxnSpPr>
          <p:cNvPr id="31" name="Straight Connector 18"/>
          <p:cNvCxnSpPr/>
          <p:nvPr/>
        </p:nvCxnSpPr>
        <p:spPr>
          <a:xfrm flipV="1">
            <a:off x="4568173" y="1791743"/>
            <a:ext cx="1865470" cy="2272186"/>
          </a:xfrm>
          <a:prstGeom prst="line">
            <a:avLst/>
          </a:prstGeom>
          <a:ln w="25400">
            <a:solidFill>
              <a:srgbClr val="41C3AC"/>
            </a:solidFill>
          </a:ln>
        </p:spPr>
        <p:style>
          <a:lnRef idx="1">
            <a:schemeClr val="accent1"/>
          </a:lnRef>
          <a:fillRef idx="0">
            <a:schemeClr val="accent1"/>
          </a:fillRef>
          <a:effectRef idx="0">
            <a:schemeClr val="accent1"/>
          </a:effectRef>
          <a:fontRef idx="minor">
            <a:schemeClr val="tx1"/>
          </a:fontRef>
        </p:style>
      </p:cxnSp>
      <p:cxnSp>
        <p:nvCxnSpPr>
          <p:cNvPr id="32" name="Straight Connector 20"/>
          <p:cNvCxnSpPr/>
          <p:nvPr/>
        </p:nvCxnSpPr>
        <p:spPr>
          <a:xfrm>
            <a:off x="4568173" y="4250069"/>
            <a:ext cx="1753605" cy="2330519"/>
          </a:xfrm>
          <a:prstGeom prst="line">
            <a:avLst/>
          </a:prstGeom>
          <a:ln w="25400">
            <a:solidFill>
              <a:srgbClr val="41C3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38065"/>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3022</Words>
  <Application>Microsoft Office PowerPoint</Application>
  <PresentationFormat>Breitbild</PresentationFormat>
  <Paragraphs>545</Paragraphs>
  <Slides>37</Slides>
  <Notes>16</Notes>
  <HiddenSlides>2</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37</vt:i4>
      </vt:variant>
    </vt:vector>
  </HeadingPairs>
  <TitlesOfParts>
    <vt:vector size="47" baseType="lpstr">
      <vt:lpstr>Arial</vt:lpstr>
      <vt:lpstr>Calibri</vt:lpstr>
      <vt:lpstr>Calibri Light</vt:lpstr>
      <vt:lpstr>Ebrima</vt:lpstr>
      <vt:lpstr>Poppins</vt:lpstr>
      <vt:lpstr>Poppins Light</vt:lpstr>
      <vt:lpstr>Times New Roman</vt:lpstr>
      <vt:lpstr>Wingdings</vt:lpstr>
      <vt:lpstr>2_Office Theme</vt:lpstr>
      <vt:lpstr>3_Office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 global perspective - Why openIMIS?</vt:lpstr>
      <vt:lpstr>From IMIS to openIMIS</vt:lpstr>
      <vt:lpstr>openIMIS – a Global Good advancing the Agenda 2030 and SDGs</vt:lpstr>
      <vt:lpstr>Our Governance structure</vt:lpstr>
      <vt:lpstr>PowerPoint-Präsentation</vt:lpstr>
      <vt:lpstr>PowerPoint-Präsentation</vt:lpstr>
      <vt:lpstr>Scheme design</vt:lpstr>
      <vt:lpstr>Scheme operationalization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Glele Ahanhanzova, Marilyn GIZ</cp:lastModifiedBy>
  <cp:revision>558</cp:revision>
  <dcterms:created xsi:type="dcterms:W3CDTF">2016-09-26T17:27:22Z</dcterms:created>
  <dcterms:modified xsi:type="dcterms:W3CDTF">2019-08-15T12:27:55Z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