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0" r:id="rId4"/>
    <p:sldId id="262" r:id="rId5"/>
    <p:sldId id="263" r:id="rId6"/>
    <p:sldId id="258" r:id="rId7"/>
    <p:sldId id="257" r:id="rId8"/>
    <p:sldId id="261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04B9332-1C4B-428B-B9FA-7E876BA1AD6A}">
          <p14:sldIdLst>
            <p14:sldId id="256"/>
            <p14:sldId id="259"/>
            <p14:sldId id="260"/>
            <p14:sldId id="262"/>
            <p14:sldId id="263"/>
            <p14:sldId id="258"/>
            <p14:sldId id="257"/>
            <p14:sldId id="261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559"/>
  </p:normalViewPr>
  <p:slideViewPr>
    <p:cSldViewPr snapToGrid="0" snapToObjects="1">
      <p:cViewPr varScale="1">
        <p:scale>
          <a:sx n="65" d="100"/>
          <a:sy n="65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1F81A-8498-3A4C-860F-40737845AAF0}" type="datetimeFigureOut">
              <a:rPr lang="de-DE" smtClean="0"/>
              <a:t>12.02.2019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98ABF-1AB6-DE49-A9A6-7EBB17D8BE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11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023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5F22D5-F5C2-CF4F-82C8-120C447CB2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324" y="768214"/>
            <a:ext cx="1691351" cy="17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3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12.02.2019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94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8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1"/>
            <a:ext cx="5181600" cy="4000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BD48-EBE7-4348-B768-A0B5E86539C2}" type="datetime1">
              <a:rPr lang="de-DE" smtClean="0"/>
              <a:t>12.02.2019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6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4C4C-E6D1-EF48-8180-569D50CF7837}" type="datetime1">
              <a:rPr lang="de-DE" smtClean="0"/>
              <a:t>12.02.2019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EFE8E75-B035-2345-8EC0-D192FC9EBD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89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591C-B533-0E4F-84C9-6CBDC3B2A415}" type="datetime1">
              <a:rPr lang="de-DE" smtClean="0"/>
              <a:t>12.02.2019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A107A4E-F480-B840-99A1-E7A94FEEA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8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3A6C929-E4DF-8742-9F78-931FF64663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31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5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250E34EA-DEAC-E443-970E-2BDEEB6225B1}" type="datetime1">
              <a:rPr lang="de-DE" smtClean="0"/>
              <a:t>12.02.2019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09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60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2888AD-FEAF-B64C-B279-94114512A4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openIMIS in Nepal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A0361AE-35B2-2D43-8A7C-49004E2FEA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Feb </a:t>
            </a:r>
            <a:r>
              <a:rPr lang="de-DE" dirty="0" smtClean="0"/>
              <a:t>12, </a:t>
            </a:r>
            <a:r>
              <a:rPr lang="de-DE" dirty="0"/>
              <a:t>2019</a:t>
            </a:r>
          </a:p>
          <a:p>
            <a:r>
              <a:rPr lang="de-DE" dirty="0"/>
              <a:t>Saurav Bhattarai</a:t>
            </a:r>
            <a:br>
              <a:rPr lang="de-DE" dirty="0"/>
            </a:br>
            <a:endParaRPr lang="de-DE" dirty="0"/>
          </a:p>
          <a:p>
            <a:endParaRPr lang="de-DE" dirty="0"/>
          </a:p>
          <a:p>
            <a:r>
              <a:rPr lang="de-DE" dirty="0" err="1" smtClean="0"/>
              <a:t>Health</a:t>
            </a:r>
            <a:r>
              <a:rPr lang="de-DE" dirty="0" smtClean="0"/>
              <a:t> Insurance Symposium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Tanzania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5014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80DCA-00B5-46BB-B8AA-C39C689E2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using openIMIS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DED64-8B2F-4692-9558-793AAFCC3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SUSTAINABILITY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openIMIS helps improve IT Capacities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Health Insurance Board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EHR Solution Providers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General IT companies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New Functionality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Requests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From other implementations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INPUT TO HEALTH INSURANCE POLICIES AND PROCESSES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932DC-5CAA-47DB-BD34-D86636613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12.02.2019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BE459-357E-4649-A678-4BF8071E0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7CD44-961A-49A6-B7EC-99B660DD63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6516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55DB8-84CC-4127-9517-7DD0441E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D7212-1041-4993-B99E-2A079C35C8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7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2FF48-5E5F-4453-A0F7-8BF53541A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3"/>
            <a:ext cx="10515600" cy="940411"/>
          </a:xfrm>
        </p:spPr>
        <p:txBody>
          <a:bodyPr/>
          <a:lstStyle/>
          <a:p>
            <a:r>
              <a:rPr lang="en-US" dirty="0"/>
              <a:t>IMIS in Nepal : Timeline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96573-5D5F-44FE-8D2C-DAA0FE7ED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12.02.2019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3DE2F-E01C-469F-8B2B-C0C729EE3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9F355-ADBD-4D53-860F-2201844A8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</a:t>
            </a:fld>
            <a:endParaRPr lang="de-DE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5B5FC11-B9EA-4CB2-A147-73988552C50D}"/>
              </a:ext>
            </a:extLst>
          </p:cNvPr>
          <p:cNvGrpSpPr/>
          <p:nvPr/>
        </p:nvGrpSpPr>
        <p:grpSpPr>
          <a:xfrm>
            <a:off x="3273641" y="2526637"/>
            <a:ext cx="5650551" cy="3070992"/>
            <a:chOff x="3335185" y="2526637"/>
            <a:chExt cx="5650551" cy="3070992"/>
          </a:xfrm>
        </p:grpSpPr>
        <p:cxnSp>
          <p:nvCxnSpPr>
            <p:cNvPr id="7" name="Straight Connector 5">
              <a:extLst>
                <a:ext uri="{FF2B5EF4-FFF2-40B4-BE49-F238E27FC236}">
                  <a16:creationId xmlns:a16="http://schemas.microsoft.com/office/drawing/2014/main" id="{6BBD254C-8E77-4BCA-8A2E-44EC7A1AE21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35185" y="4056901"/>
              <a:ext cx="5650551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B2D0D5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</p:cxnSp>
        <p:grpSp>
          <p:nvGrpSpPr>
            <p:cNvPr id="8" name="Group 40">
              <a:extLst>
                <a:ext uri="{FF2B5EF4-FFF2-40B4-BE49-F238E27FC236}">
                  <a16:creationId xmlns:a16="http://schemas.microsoft.com/office/drawing/2014/main" id="{02FF97CA-3DAA-4292-82D0-938A922101A1}"/>
                </a:ext>
              </a:extLst>
            </p:cNvPr>
            <p:cNvGrpSpPr/>
            <p:nvPr/>
          </p:nvGrpSpPr>
          <p:grpSpPr>
            <a:xfrm>
              <a:off x="4768135" y="4070891"/>
              <a:ext cx="2186985" cy="1526738"/>
              <a:chOff x="2019849" y="3579185"/>
              <a:chExt cx="2186985" cy="1526738"/>
            </a:xfrm>
          </p:grpSpPr>
          <p:sp>
            <p:nvSpPr>
              <p:cNvPr id="9" name="Isosceles Triangle 9">
                <a:extLst>
                  <a:ext uri="{FF2B5EF4-FFF2-40B4-BE49-F238E27FC236}">
                    <a16:creationId xmlns:a16="http://schemas.microsoft.com/office/drawing/2014/main" id="{D95E5FD0-FCA8-42F1-A1BD-978614DA861A}"/>
                  </a:ext>
                </a:extLst>
              </p:cNvPr>
              <p:cNvSpPr/>
              <p:nvPr/>
            </p:nvSpPr>
            <p:spPr bwMode="auto">
              <a:xfrm flipH="1" flipV="1">
                <a:off x="2285996" y="3579185"/>
                <a:ext cx="152401" cy="154492"/>
              </a:xfrm>
              <a:prstGeom prst="triangl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" name="Group 18">
                <a:extLst>
                  <a:ext uri="{FF2B5EF4-FFF2-40B4-BE49-F238E27FC236}">
                    <a16:creationId xmlns:a16="http://schemas.microsoft.com/office/drawing/2014/main" id="{749D2A49-1A7A-4C16-986B-F6B4D79E0AB5}"/>
                  </a:ext>
                </a:extLst>
              </p:cNvPr>
              <p:cNvGrpSpPr/>
              <p:nvPr/>
            </p:nvGrpSpPr>
            <p:grpSpPr>
              <a:xfrm flipV="1">
                <a:off x="2325533" y="3879013"/>
                <a:ext cx="90577" cy="819508"/>
                <a:chOff x="3512391" y="5164349"/>
                <a:chExt cx="90577" cy="819508"/>
              </a:xfrm>
            </p:grpSpPr>
            <p:cxnSp>
              <p:nvCxnSpPr>
                <p:cNvPr id="13" name="Straight Connector 16">
                  <a:extLst>
                    <a:ext uri="{FF2B5EF4-FFF2-40B4-BE49-F238E27FC236}">
                      <a16:creationId xmlns:a16="http://schemas.microsoft.com/office/drawing/2014/main" id="{09713091-C391-4CD3-8FCF-2D67CBA3608E}"/>
                    </a:ext>
                  </a:extLst>
                </p:cNvPr>
                <p:cNvCxnSpPr/>
                <p:nvPr/>
              </p:nvCxnSpPr>
              <p:spPr bwMode="auto">
                <a:xfrm flipV="1">
                  <a:off x="3555521" y="5250611"/>
                  <a:ext cx="0" cy="733246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accent3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4" name="Oval 17">
                  <a:extLst>
                    <a:ext uri="{FF2B5EF4-FFF2-40B4-BE49-F238E27FC236}">
                      <a16:creationId xmlns:a16="http://schemas.microsoft.com/office/drawing/2014/main" id="{A7C39FC3-E9BD-47B2-858A-FA66AD7994AF}"/>
                    </a:ext>
                  </a:extLst>
                </p:cNvPr>
                <p:cNvSpPr/>
                <p:nvPr/>
              </p:nvSpPr>
              <p:spPr bwMode="auto">
                <a:xfrm>
                  <a:off x="3512391" y="5164349"/>
                  <a:ext cx="90577" cy="90577"/>
                </a:xfrm>
                <a:prstGeom prst="ellipse">
                  <a:avLst/>
                </a:prstGeom>
                <a:noFill/>
                <a:ln w="2857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1" name="TextBox 21">
                <a:extLst>
                  <a:ext uri="{FF2B5EF4-FFF2-40B4-BE49-F238E27FC236}">
                    <a16:creationId xmlns:a16="http://schemas.microsoft.com/office/drawing/2014/main" id="{8B4B54E0-7B10-45F1-A63F-51C9792B5CB9}"/>
                  </a:ext>
                </a:extLst>
              </p:cNvPr>
              <p:cNvSpPr txBox="1"/>
              <p:nvPr/>
            </p:nvSpPr>
            <p:spPr>
              <a:xfrm>
                <a:off x="2019849" y="4736591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>
                    <a:solidFill>
                      <a:schemeClr val="accent1"/>
                    </a:solidFill>
                  </a:rPr>
                  <a:t>2013</a:t>
                </a:r>
                <a:endParaRPr lang="en-US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2" name="TextBox 22">
                <a:extLst>
                  <a:ext uri="{FF2B5EF4-FFF2-40B4-BE49-F238E27FC236}">
                    <a16:creationId xmlns:a16="http://schemas.microsoft.com/office/drawing/2014/main" id="{5964008F-2A30-4D6E-9E27-61704328B909}"/>
                  </a:ext>
                </a:extLst>
              </p:cNvPr>
              <p:cNvSpPr txBox="1"/>
              <p:nvPr/>
            </p:nvSpPr>
            <p:spPr>
              <a:xfrm>
                <a:off x="2459240" y="4023169"/>
                <a:ext cx="17475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/>
                  <a:t>IMIS Customized</a:t>
                </a:r>
              </a:p>
              <a:p>
                <a:r>
                  <a:rPr lang="en-US" sz="1600" b="0" dirty="0"/>
                  <a:t>For Cameroon</a:t>
                </a:r>
              </a:p>
            </p:txBody>
          </p:sp>
        </p:grpSp>
        <p:grpSp>
          <p:nvGrpSpPr>
            <p:cNvPr id="15" name="Group 24">
              <a:extLst>
                <a:ext uri="{FF2B5EF4-FFF2-40B4-BE49-F238E27FC236}">
                  <a16:creationId xmlns:a16="http://schemas.microsoft.com/office/drawing/2014/main" id="{E2D1B66F-F35A-4F86-B380-1CA59085C4AB}"/>
                </a:ext>
              </a:extLst>
            </p:cNvPr>
            <p:cNvGrpSpPr/>
            <p:nvPr/>
          </p:nvGrpSpPr>
          <p:grpSpPr>
            <a:xfrm>
              <a:off x="3352691" y="2545571"/>
              <a:ext cx="2282331" cy="1250056"/>
              <a:chOff x="604405" y="2053865"/>
              <a:chExt cx="2282331" cy="1250056"/>
            </a:xfrm>
          </p:grpSpPr>
          <p:grpSp>
            <p:nvGrpSpPr>
              <p:cNvPr id="16" name="Group 19">
                <a:extLst>
                  <a:ext uri="{FF2B5EF4-FFF2-40B4-BE49-F238E27FC236}">
                    <a16:creationId xmlns:a16="http://schemas.microsoft.com/office/drawing/2014/main" id="{DBDF863A-2F17-4072-A7F3-04127C8C4E6C}"/>
                  </a:ext>
                </a:extLst>
              </p:cNvPr>
              <p:cNvGrpSpPr/>
              <p:nvPr/>
            </p:nvGrpSpPr>
            <p:grpSpPr>
              <a:xfrm>
                <a:off x="910089" y="2484413"/>
                <a:ext cx="90577" cy="819508"/>
                <a:chOff x="910089" y="2562047"/>
                <a:chExt cx="90577" cy="819508"/>
              </a:xfrm>
            </p:grpSpPr>
            <p:cxnSp>
              <p:nvCxnSpPr>
                <p:cNvPr id="19" name="Straight Connector 11">
                  <a:extLst>
                    <a:ext uri="{FF2B5EF4-FFF2-40B4-BE49-F238E27FC236}">
                      <a16:creationId xmlns:a16="http://schemas.microsoft.com/office/drawing/2014/main" id="{56D9E20B-DC8F-475B-9710-3B710D17581F}"/>
                    </a:ext>
                  </a:extLst>
                </p:cNvPr>
                <p:cNvCxnSpPr/>
                <p:nvPr/>
              </p:nvCxnSpPr>
              <p:spPr bwMode="auto">
                <a:xfrm flipV="1">
                  <a:off x="953219" y="2648309"/>
                  <a:ext cx="0" cy="733246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accent3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20" name="Oval 12">
                  <a:extLst>
                    <a:ext uri="{FF2B5EF4-FFF2-40B4-BE49-F238E27FC236}">
                      <a16:creationId xmlns:a16="http://schemas.microsoft.com/office/drawing/2014/main" id="{F085379C-A7A8-434C-9110-F4EDF512F529}"/>
                    </a:ext>
                  </a:extLst>
                </p:cNvPr>
                <p:cNvSpPr/>
                <p:nvPr/>
              </p:nvSpPr>
              <p:spPr bwMode="auto">
                <a:xfrm>
                  <a:off x="910089" y="2562047"/>
                  <a:ext cx="90577" cy="90577"/>
                </a:xfrm>
                <a:prstGeom prst="ellipse">
                  <a:avLst/>
                </a:prstGeom>
                <a:noFill/>
                <a:ln w="2857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7" name="TextBox 20">
                <a:extLst>
                  <a:ext uri="{FF2B5EF4-FFF2-40B4-BE49-F238E27FC236}">
                    <a16:creationId xmlns:a16="http://schemas.microsoft.com/office/drawing/2014/main" id="{0FB98EEB-04A8-41D4-A650-B6D079AD37CF}"/>
                  </a:ext>
                </a:extLst>
              </p:cNvPr>
              <p:cNvSpPr txBox="1"/>
              <p:nvPr/>
            </p:nvSpPr>
            <p:spPr>
              <a:xfrm>
                <a:off x="1043796" y="2465576"/>
                <a:ext cx="184294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/>
                  <a:t>IMIS Designed</a:t>
                </a:r>
              </a:p>
              <a:p>
                <a:r>
                  <a:rPr lang="en-US" sz="1600" b="0" dirty="0"/>
                  <a:t>For Tanzania CHF</a:t>
                </a:r>
              </a:p>
            </p:txBody>
          </p:sp>
          <p:sp>
            <p:nvSpPr>
              <p:cNvPr id="18" name="TextBox 23">
                <a:extLst>
                  <a:ext uri="{FF2B5EF4-FFF2-40B4-BE49-F238E27FC236}">
                    <a16:creationId xmlns:a16="http://schemas.microsoft.com/office/drawing/2014/main" id="{A5429EFC-3431-44CC-B270-B70F52F4E786}"/>
                  </a:ext>
                </a:extLst>
              </p:cNvPr>
              <p:cNvSpPr txBox="1"/>
              <p:nvPr/>
            </p:nvSpPr>
            <p:spPr>
              <a:xfrm>
                <a:off x="604405" y="2053865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>
                    <a:solidFill>
                      <a:schemeClr val="accent1"/>
                    </a:solidFill>
                  </a:rPr>
                  <a:t>2012</a:t>
                </a:r>
                <a:endParaRPr lang="en-US" b="1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" name="Group 32">
              <a:extLst>
                <a:ext uri="{FF2B5EF4-FFF2-40B4-BE49-F238E27FC236}">
                  <a16:creationId xmlns:a16="http://schemas.microsoft.com/office/drawing/2014/main" id="{B573904C-2678-42D6-8F53-A100A5CE1B75}"/>
                </a:ext>
              </a:extLst>
            </p:cNvPr>
            <p:cNvGrpSpPr/>
            <p:nvPr/>
          </p:nvGrpSpPr>
          <p:grpSpPr>
            <a:xfrm>
              <a:off x="6466827" y="2526637"/>
              <a:ext cx="2186985" cy="1511330"/>
              <a:chOff x="604405" y="2053865"/>
              <a:chExt cx="2186985" cy="1511330"/>
            </a:xfrm>
          </p:grpSpPr>
          <p:sp>
            <p:nvSpPr>
              <p:cNvPr id="22" name="Isosceles Triangle 33">
                <a:extLst>
                  <a:ext uri="{FF2B5EF4-FFF2-40B4-BE49-F238E27FC236}">
                    <a16:creationId xmlns:a16="http://schemas.microsoft.com/office/drawing/2014/main" id="{E8D179DB-995F-426E-8B1C-62F43F1BEC14}"/>
                  </a:ext>
                </a:extLst>
              </p:cNvPr>
              <p:cNvSpPr/>
              <p:nvPr/>
            </p:nvSpPr>
            <p:spPr bwMode="auto">
              <a:xfrm>
                <a:off x="862642" y="3381555"/>
                <a:ext cx="181154" cy="183640"/>
              </a:xfrm>
              <a:prstGeom prst="triangl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3" name="Group 34">
                <a:extLst>
                  <a:ext uri="{FF2B5EF4-FFF2-40B4-BE49-F238E27FC236}">
                    <a16:creationId xmlns:a16="http://schemas.microsoft.com/office/drawing/2014/main" id="{4C0794F0-842C-4422-BFB1-041131175942}"/>
                  </a:ext>
                </a:extLst>
              </p:cNvPr>
              <p:cNvGrpSpPr/>
              <p:nvPr/>
            </p:nvGrpSpPr>
            <p:grpSpPr>
              <a:xfrm>
                <a:off x="604405" y="2053865"/>
                <a:ext cx="2186985" cy="1250056"/>
                <a:chOff x="604405" y="2053865"/>
                <a:chExt cx="2186985" cy="1250056"/>
              </a:xfrm>
            </p:grpSpPr>
            <p:grpSp>
              <p:nvGrpSpPr>
                <p:cNvPr id="24" name="Group 35">
                  <a:extLst>
                    <a:ext uri="{FF2B5EF4-FFF2-40B4-BE49-F238E27FC236}">
                      <a16:creationId xmlns:a16="http://schemas.microsoft.com/office/drawing/2014/main" id="{999773DB-C8A1-4AD6-B871-493B5F00D26C}"/>
                    </a:ext>
                  </a:extLst>
                </p:cNvPr>
                <p:cNvGrpSpPr/>
                <p:nvPr/>
              </p:nvGrpSpPr>
              <p:grpSpPr>
                <a:xfrm>
                  <a:off x="910089" y="2484413"/>
                  <a:ext cx="90577" cy="819508"/>
                  <a:chOff x="910089" y="2562047"/>
                  <a:chExt cx="90577" cy="819508"/>
                </a:xfrm>
              </p:grpSpPr>
              <p:cxnSp>
                <p:nvCxnSpPr>
                  <p:cNvPr id="27" name="Straight Connector 38">
                    <a:extLst>
                      <a:ext uri="{FF2B5EF4-FFF2-40B4-BE49-F238E27FC236}">
                        <a16:creationId xmlns:a16="http://schemas.microsoft.com/office/drawing/2014/main" id="{45F27E95-23E4-43C1-9923-0CC8D108FBD9}"/>
                      </a:ext>
                    </a:extLst>
                  </p:cNvPr>
                  <p:cNvCxnSpPr>
                    <a:stCxn id="22" idx="0"/>
                  </p:cNvCxnSpPr>
                  <p:nvPr/>
                </p:nvCxnSpPr>
                <p:spPr bwMode="auto">
                  <a:xfrm flipV="1">
                    <a:off x="953219" y="2648309"/>
                    <a:ext cx="0" cy="733246"/>
                  </a:xfrm>
                  <a:prstGeom prst="line">
                    <a:avLst/>
                  </a:prstGeom>
                  <a:solidFill>
                    <a:schemeClr val="accent1"/>
                  </a:solidFill>
                  <a:ln w="38100" cap="flat" cmpd="sng" algn="ctr">
                    <a:solidFill>
                      <a:schemeClr val="accent3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28" name="Oval 39">
                    <a:extLst>
                      <a:ext uri="{FF2B5EF4-FFF2-40B4-BE49-F238E27FC236}">
                        <a16:creationId xmlns:a16="http://schemas.microsoft.com/office/drawing/2014/main" id="{6FFAD537-7AA2-4536-829E-878BF24FA54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910089" y="2562047"/>
                    <a:ext cx="90577" cy="90577"/>
                  </a:xfrm>
                  <a:prstGeom prst="ellipse">
                    <a:avLst/>
                  </a:prstGeom>
                  <a:noFill/>
                  <a:ln w="28575" cap="flat" cmpd="sng" algn="ctr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" name="TextBox 36">
                  <a:extLst>
                    <a:ext uri="{FF2B5EF4-FFF2-40B4-BE49-F238E27FC236}">
                      <a16:creationId xmlns:a16="http://schemas.microsoft.com/office/drawing/2014/main" id="{A79F8365-D948-42CB-AA31-583A9BB50805}"/>
                    </a:ext>
                  </a:extLst>
                </p:cNvPr>
                <p:cNvSpPr txBox="1"/>
                <p:nvPr/>
              </p:nvSpPr>
              <p:spPr>
                <a:xfrm>
                  <a:off x="1043796" y="2465576"/>
                  <a:ext cx="17475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0" dirty="0"/>
                    <a:t>IMIS Customized</a:t>
                  </a:r>
                </a:p>
                <a:p>
                  <a:r>
                    <a:rPr lang="en-US" sz="1600" b="0" dirty="0"/>
                    <a:t>For Nepal</a:t>
                  </a:r>
                </a:p>
              </p:txBody>
            </p:sp>
            <p:sp>
              <p:nvSpPr>
                <p:cNvPr id="26" name="TextBox 37">
                  <a:extLst>
                    <a:ext uri="{FF2B5EF4-FFF2-40B4-BE49-F238E27FC236}">
                      <a16:creationId xmlns:a16="http://schemas.microsoft.com/office/drawing/2014/main" id="{C4D3B40B-94F5-4F72-9CE9-249E8D2F4D69}"/>
                    </a:ext>
                  </a:extLst>
                </p:cNvPr>
                <p:cNvSpPr txBox="1"/>
                <p:nvPr/>
              </p:nvSpPr>
              <p:spPr>
                <a:xfrm>
                  <a:off x="604405" y="2053865"/>
                  <a:ext cx="6527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b="1" dirty="0">
                      <a:solidFill>
                        <a:schemeClr val="accent1"/>
                      </a:solidFill>
                    </a:rPr>
                    <a:t>2014</a:t>
                  </a:r>
                  <a:endParaRPr lang="en-US" b="1" dirty="0">
                    <a:solidFill>
                      <a:schemeClr val="accent1"/>
                    </a:solidFill>
                  </a:endParaRPr>
                </a:p>
              </p:txBody>
            </p:sp>
          </p:grpSp>
        </p:grpSp>
        <p:sp>
          <p:nvSpPr>
            <p:cNvPr id="36" name="Isosceles Triangle 49">
              <a:extLst>
                <a:ext uri="{FF2B5EF4-FFF2-40B4-BE49-F238E27FC236}">
                  <a16:creationId xmlns:a16="http://schemas.microsoft.com/office/drawing/2014/main" id="{F526F57E-512E-48B6-BF63-E01B8AC0D880}"/>
                </a:ext>
              </a:extLst>
            </p:cNvPr>
            <p:cNvSpPr/>
            <p:nvPr/>
          </p:nvSpPr>
          <p:spPr bwMode="auto">
            <a:xfrm>
              <a:off x="3610927" y="3861784"/>
              <a:ext cx="181154" cy="183640"/>
            </a:xfrm>
            <a:prstGeom prst="triangle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5754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3F5DC-FE3A-4254-8911-8A45D0A76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Rolling out IMIS in Nepal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4A7E3-0E32-45AD-B8D3-766663623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MoU between Swiss Development Cooperation and Ministry of Health and Population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Initial customization support by GIZ, through </a:t>
            </a:r>
            <a:r>
              <a:rPr lang="en-US" dirty="0" err="1"/>
              <a:t>SwissTPH</a:t>
            </a:r>
            <a:r>
              <a:rPr lang="en-US" dirty="0"/>
              <a:t> and Exact Software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Customization done according to initial scheme design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756E0-F01A-4E33-A62E-E3E3B1869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12.02.2019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76D35-1189-4381-AD3F-3D474265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15B5B-C34D-48EC-B913-BCBA0FCE7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136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DFCB0-2F2A-4B18-9774-E5DFF944C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B92E0-1D60-4B18-9939-2F82073D4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Health Insurance Policy 2014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Contribution based SHI scheme with subsidies for the </a:t>
            </a:r>
            <a:r>
              <a:rPr lang="en-US" dirty="0" err="1"/>
              <a:t>ultrapoor</a:t>
            </a:r>
            <a:r>
              <a:rPr lang="en-US" dirty="0"/>
              <a:t>, poor, and marginalized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Family scheme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Contribution: Rs. 2500 (USD 25) for family of 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Benefit ceiling: Rs. 50,000 (USD 500) [for all 5 members]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Services available through empaneled facilities (public and private)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Cash-less system envisioned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National level pooling; Single payer - HIB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Managed fully by Government of Nepal’s Health Insurance Board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7A405-297B-48B1-ACA7-A5DAACB3D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12.02.2019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0D7D3-27B8-4696-88DF-D4BCCEDD3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679C3-8824-44DB-9F75-206C8EE3D3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6606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0C56D-9F42-4F6D-B1F9-A34B63BDA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 of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88EDE-804B-4C2C-9A29-3BED48870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Rollout to 40/77 districts of the country – nationwide within 1 year.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3500+ enrolment assistants in communities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165 enrollment officers at district/provincial offices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1.5 Million enrolments (individuals)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250+ Health Facilities providing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7000+ claims submitted everyday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Reviewed by medical team at Health Insurance Board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USD 5 Million+ worth services reimbursed to health facilities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D61CE-07A1-4861-AD36-2D08D8C0F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12.02.2019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A3BE2-AC42-4353-83D8-0C51E2E16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D1797-9A62-4667-9CFD-E6D0CD50C4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8089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69E01-65A8-44E5-9781-AF8F7B33FF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18BA8-F104-47E2-A7E4-610635BD245E}"/>
              </a:ext>
            </a:extLst>
          </p:cNvPr>
          <p:cNvSpPr txBox="1">
            <a:spLocks/>
          </p:cNvSpPr>
          <p:nvPr/>
        </p:nvSpPr>
        <p:spPr>
          <a:xfrm>
            <a:off x="4501626" y="2760784"/>
            <a:ext cx="3200442" cy="1828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lt1"/>
                </a:solidFill>
                <a:latin typeface="Poppins SemiBold" pitchFamily="2" charset="77"/>
                <a:ea typeface="+mn-ea"/>
                <a:cs typeface="Poppins SemiBold" pitchFamily="2" charset="77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500" dirty="0"/>
              <a:t>IMIS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D2D373A-4E7C-42FE-A66C-FB549E685235}"/>
              </a:ext>
            </a:extLst>
          </p:cNvPr>
          <p:cNvSpPr txBox="1">
            <a:spLocks/>
          </p:cNvSpPr>
          <p:nvPr/>
        </p:nvSpPr>
        <p:spPr>
          <a:xfrm>
            <a:off x="2879483" y="1710353"/>
            <a:ext cx="3305908" cy="2879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lt1"/>
                </a:solidFill>
                <a:latin typeface="Poppins SemiBold" pitchFamily="2" charset="77"/>
                <a:ea typeface="+mn-ea"/>
                <a:cs typeface="Poppins SemiBold" pitchFamily="2" charset="77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500" dirty="0"/>
              <a:t>open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BEC691-CEB6-4082-96F3-E80909855A79}"/>
              </a:ext>
            </a:extLst>
          </p:cNvPr>
          <p:cNvSpPr txBox="1">
            <a:spLocks/>
          </p:cNvSpPr>
          <p:nvPr/>
        </p:nvSpPr>
        <p:spPr>
          <a:xfrm>
            <a:off x="8667491" y="2320803"/>
            <a:ext cx="1723299" cy="2879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lt1"/>
                </a:solidFill>
                <a:latin typeface="Poppins SemiBold" pitchFamily="2" charset="77"/>
                <a:ea typeface="+mn-ea"/>
                <a:cs typeface="Poppins SemiBold" pitchFamily="2" charset="77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900" dirty="0">
                <a:solidFill>
                  <a:srgbClr val="B2D0D5"/>
                </a:solidFill>
              </a:rPr>
              <a:t>?</a:t>
            </a:r>
            <a:endParaRPr lang="en-US" sz="8000" dirty="0">
              <a:solidFill>
                <a:srgbClr val="B2D0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54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8.33333E-7 7.40741E-7 L 0.12435 0.00093 " pathEditMode="relative" rAng="0" ptsTypes="AA">
                                          <p:cBhvr>
                                            <p:cTn id="6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211" y="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" presetID="2" presetClass="entr" presetSubtype="8" fill="hold" grpId="0" nodeType="withEffect" p14:presetBounceEnd="9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9000">
                                          <p:cBhvr additive="base">
                                            <p:cTn id="9" dur="2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9000">
                                          <p:cBhvr additive="base">
                                            <p:cTn id="10" dur="2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7" grpId="0"/>
          <p:bldP spid="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8.33333E-7 7.40741E-7 L 0.12435 0.00093 " pathEditMode="relative" rAng="0" ptsTypes="AA">
                                          <p:cBhvr>
                                            <p:cTn id="6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211" y="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" presetID="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" dur="2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" dur="2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7" grpId="0"/>
          <p:bldP spid="5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4EBDD-BF11-40CB-89E0-4A9F2C253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Nepal’s need for openIMIS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A1A88-7674-4EBB-8EBA-2EDC77982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SUSTAINABILITY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SUSTAINABILITY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SUSTAINABILITY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Capacities on IMIS limited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Limited user countries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Limited use cases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Modifications on system required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Changes in scheme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Expansion of scheme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525D2-DD0D-4574-B24B-3EC0CFDBB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12.02.2019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F2F88-EA64-45D2-B6B6-B4F8AF4AE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D841C-2991-4AA9-A313-0437CA79DF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7664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1291A-608F-4FC6-90FF-7A18DFDE8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Nepal’s experience with openIMIS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7C923-1155-4C38-9B6F-DEC9085AB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Master Version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Contribution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First Service Point definition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Cyclic enrollment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New features for 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New Android apps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User account </a:t>
            </a:r>
            <a:r>
              <a:rPr lang="en-US" dirty="0" smtClean="0"/>
              <a:t>management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Data analytics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EBA67-F855-4ABA-A878-176165D26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12.02.2019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D4C9A-690E-4437-BD70-A3D6EEA4F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1CF91-9CD6-4D9A-8BC0-060F48FC9E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7265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AE3ED-C44A-4E0C-B1D2-C4075A167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openIMIS community involvement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42E94-F474-44CB-B311-505AEB66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Sharing of material on openIMIS wiki and other forums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User testing workshop in January 2019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User acceptance testing of new features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New feature requests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Introduction to community tools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New features requirements -&gt; requests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Standards based interoperability with other Health Information Systems. </a:t>
            </a:r>
            <a:r>
              <a:rPr lang="en-US" dirty="0" err="1"/>
              <a:t>Eg.</a:t>
            </a:r>
            <a:r>
              <a:rPr lang="en-US" dirty="0"/>
              <a:t> Electronic Health Records (particularly for larger facilities)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Formal sector enrollment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These requests, once developed into openIMIS, would be applicable for other implementations as well.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6D671-6304-402E-A844-049E1BF52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12.02.2019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984B4-AB01-4FDB-911D-FD1D8161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B5F91-33C7-4F99-B709-971237A339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828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penIMI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424242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5661EA44-9AF0-48F2-8806-FE7F1692A910}" vid="{3F4831D7-C11A-4842-AFCB-76A77CDD14C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openIMIS_Master</Template>
  <TotalTime>0</TotalTime>
  <Words>391</Words>
  <Application>Microsoft Office PowerPoint</Application>
  <PresentationFormat>Breitbild</PresentationFormat>
  <Paragraphs>104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Office</vt:lpstr>
      <vt:lpstr>openIMIS in Nepal</vt:lpstr>
      <vt:lpstr>IMIS in Nepal : Timeline</vt:lpstr>
      <vt:lpstr>Rolling out IMIS in Nepal</vt:lpstr>
      <vt:lpstr>Current Implementation</vt:lpstr>
      <vt:lpstr>Scale of implementation</vt:lpstr>
      <vt:lpstr>PowerPoint-Präsentation</vt:lpstr>
      <vt:lpstr>Nepal’s need for openIMIS</vt:lpstr>
      <vt:lpstr>Nepal’s experience with openIMIS</vt:lpstr>
      <vt:lpstr>openIMIS community involvement</vt:lpstr>
      <vt:lpstr>Future using openIMIS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in Nepal</dc:title>
  <dc:creator>Saurav Bhattarai</dc:creator>
  <cp:lastModifiedBy>Spengler, Alicia GIZ</cp:lastModifiedBy>
  <cp:revision>24</cp:revision>
  <dcterms:created xsi:type="dcterms:W3CDTF">2019-02-11T04:52:24Z</dcterms:created>
  <dcterms:modified xsi:type="dcterms:W3CDTF">2019-02-12T09:30:21Z</dcterms:modified>
</cp:coreProperties>
</file>