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7" r:id="rId3"/>
    <p:sldMasterId id="2147483695" r:id="rId4"/>
    <p:sldMasterId id="2147483703" r:id="rId5"/>
    <p:sldMasterId id="2147483711" r:id="rId6"/>
  </p:sldMasterIdLst>
  <p:notesMasterIdLst>
    <p:notesMasterId r:id="rId34"/>
  </p:notesMasterIdLst>
  <p:sldIdLst>
    <p:sldId id="590" r:id="rId7"/>
    <p:sldId id="599" r:id="rId8"/>
    <p:sldId id="602" r:id="rId9"/>
    <p:sldId id="587" r:id="rId10"/>
    <p:sldId id="585" r:id="rId11"/>
    <p:sldId id="601" r:id="rId12"/>
    <p:sldId id="583" r:id="rId13"/>
    <p:sldId id="544" r:id="rId14"/>
    <p:sldId id="610" r:id="rId15"/>
    <p:sldId id="611" r:id="rId16"/>
    <p:sldId id="612" r:id="rId17"/>
    <p:sldId id="613" r:id="rId18"/>
    <p:sldId id="597" r:id="rId19"/>
    <p:sldId id="584" r:id="rId20"/>
    <p:sldId id="582" r:id="rId21"/>
    <p:sldId id="604" r:id="rId22"/>
    <p:sldId id="605" r:id="rId23"/>
    <p:sldId id="607" r:id="rId24"/>
    <p:sldId id="608" r:id="rId25"/>
    <p:sldId id="600" r:id="rId26"/>
    <p:sldId id="614" r:id="rId27"/>
    <p:sldId id="615" r:id="rId28"/>
    <p:sldId id="616" r:id="rId29"/>
    <p:sldId id="617" r:id="rId30"/>
    <p:sldId id="619" r:id="rId31"/>
    <p:sldId id="598" r:id="rId32"/>
    <p:sldId id="576" r:id="rId3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bitha Hrynick" initials="TH" lastIdx="1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40" autoAdjust="0"/>
    <p:restoredTop sz="84031" autoAdjust="0"/>
  </p:normalViewPr>
  <p:slideViewPr>
    <p:cSldViewPr snapToGrid="0">
      <p:cViewPr varScale="1">
        <p:scale>
          <a:sx n="93" d="100"/>
          <a:sy n="93" d="100"/>
        </p:scale>
        <p:origin x="55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slide" Target="slides/slide20.xml"/><Relationship Id="rId39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5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slide" Target="slides/slide19.xml"/><Relationship Id="rId33" Type="http://schemas.openxmlformats.org/officeDocument/2006/relationships/slide" Target="slides/slide27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24" Type="http://schemas.openxmlformats.org/officeDocument/2006/relationships/slide" Target="slides/slide18.xml"/><Relationship Id="rId32" Type="http://schemas.openxmlformats.org/officeDocument/2006/relationships/slide" Target="slides/slide26.xml"/><Relationship Id="rId37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9.xml"/><Relationship Id="rId23" Type="http://schemas.openxmlformats.org/officeDocument/2006/relationships/slide" Target="slides/slide17.xml"/><Relationship Id="rId28" Type="http://schemas.openxmlformats.org/officeDocument/2006/relationships/slide" Target="slides/slide22.xml"/><Relationship Id="rId36" Type="http://schemas.openxmlformats.org/officeDocument/2006/relationships/presProps" Target="presProps.xml"/><Relationship Id="rId61" Type="http://schemas.microsoft.com/office/2015/10/relationships/revisionInfo" Target="revisionInfo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31" Type="http://schemas.openxmlformats.org/officeDocument/2006/relationships/slide" Target="slides/slide2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slide" Target="slides/slide16.xml"/><Relationship Id="rId27" Type="http://schemas.openxmlformats.org/officeDocument/2006/relationships/slide" Target="slides/slide21.xml"/><Relationship Id="rId30" Type="http://schemas.openxmlformats.org/officeDocument/2006/relationships/slide" Target="slides/slide24.xml"/><Relationship Id="rId35" Type="http://schemas.openxmlformats.org/officeDocument/2006/relationships/commentAuthors" Target="commentAuthor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39419A-2970-4679-92A8-6166FB46E7F1}" type="doc">
      <dgm:prSet loTypeId="urn:microsoft.com/office/officeart/2005/8/layout/arrow2" loCatId="process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C55A36-E10A-4363-8E66-C8514D83185A}">
      <dgm:prSet phldrT="[Text]" custT="1"/>
      <dgm:spPr/>
      <dgm:t>
        <a:bodyPr/>
        <a:lstStyle/>
        <a:p>
          <a:endParaRPr lang="en-US" sz="2000" b="1" dirty="0"/>
        </a:p>
      </dgm:t>
    </dgm:pt>
    <dgm:pt modelId="{FF328901-6249-4495-AEF0-81861C2DC4ED}" type="parTrans" cxnId="{410F957B-507E-4099-B9A3-5D633E1059DA}">
      <dgm:prSet/>
      <dgm:spPr/>
      <dgm:t>
        <a:bodyPr/>
        <a:lstStyle/>
        <a:p>
          <a:endParaRPr lang="en-US"/>
        </a:p>
      </dgm:t>
    </dgm:pt>
    <dgm:pt modelId="{6D2EC59E-3D60-41C4-BE09-06DD0D56A28D}" type="sibTrans" cxnId="{410F957B-507E-4099-B9A3-5D633E1059DA}">
      <dgm:prSet/>
      <dgm:spPr/>
      <dgm:t>
        <a:bodyPr/>
        <a:lstStyle/>
        <a:p>
          <a:endParaRPr lang="en-US"/>
        </a:p>
      </dgm:t>
    </dgm:pt>
    <dgm:pt modelId="{AD2313A7-155C-47E8-82AF-EDD290C72052}">
      <dgm:prSet phldrT="[Text]" custT="1"/>
      <dgm:spPr/>
      <dgm:t>
        <a:bodyPr/>
        <a:lstStyle/>
        <a:p>
          <a:pPr algn="ctr"/>
          <a:endParaRPr lang="en-US" sz="2000" dirty="0"/>
        </a:p>
      </dgm:t>
    </dgm:pt>
    <dgm:pt modelId="{E62D4480-A695-4577-8B39-BE1284477B86}" type="parTrans" cxnId="{B814B868-D246-4E3A-A5EF-51AF292DA59B}">
      <dgm:prSet/>
      <dgm:spPr/>
      <dgm:t>
        <a:bodyPr/>
        <a:lstStyle/>
        <a:p>
          <a:endParaRPr lang="en-US"/>
        </a:p>
      </dgm:t>
    </dgm:pt>
    <dgm:pt modelId="{1FBE01D2-865E-4AE8-8411-437D551AC058}" type="sibTrans" cxnId="{B814B868-D246-4E3A-A5EF-51AF292DA59B}">
      <dgm:prSet/>
      <dgm:spPr/>
      <dgm:t>
        <a:bodyPr/>
        <a:lstStyle/>
        <a:p>
          <a:endParaRPr lang="en-US"/>
        </a:p>
      </dgm:t>
    </dgm:pt>
    <dgm:pt modelId="{6B5495A7-F64B-4C08-9389-5672D794223C}">
      <dgm:prSet phldrT="[Text]" custT="1"/>
      <dgm:spPr/>
      <dgm:t>
        <a:bodyPr/>
        <a:lstStyle/>
        <a:p>
          <a:pPr algn="ctr"/>
          <a:endParaRPr lang="en-US" sz="2000" b="0" dirty="0"/>
        </a:p>
      </dgm:t>
    </dgm:pt>
    <dgm:pt modelId="{739B5BCC-CC96-4978-ADD2-DB9463AF2D54}" type="parTrans" cxnId="{FD024FE6-BB88-44AF-A4E7-6C84AF3C4747}">
      <dgm:prSet/>
      <dgm:spPr/>
      <dgm:t>
        <a:bodyPr/>
        <a:lstStyle/>
        <a:p>
          <a:endParaRPr lang="en-US"/>
        </a:p>
      </dgm:t>
    </dgm:pt>
    <dgm:pt modelId="{319296AA-5C87-4E7C-8FA6-F4D597122BAA}" type="sibTrans" cxnId="{FD024FE6-BB88-44AF-A4E7-6C84AF3C4747}">
      <dgm:prSet/>
      <dgm:spPr/>
      <dgm:t>
        <a:bodyPr/>
        <a:lstStyle/>
        <a:p>
          <a:endParaRPr lang="en-US"/>
        </a:p>
      </dgm:t>
    </dgm:pt>
    <dgm:pt modelId="{A1CA7B61-D998-40CC-B267-176C1969FDE6}">
      <dgm:prSet phldrT="[Text]" custT="1"/>
      <dgm:spPr/>
      <dgm:t>
        <a:bodyPr/>
        <a:lstStyle/>
        <a:p>
          <a:endParaRPr lang="en-US" sz="2000" b="1" dirty="0"/>
        </a:p>
      </dgm:t>
    </dgm:pt>
    <dgm:pt modelId="{E12F2D38-CE95-4D3C-A467-32EEF1138B2E}" type="parTrans" cxnId="{55141AC8-45D1-4E8C-A28B-CDA41109A9D4}">
      <dgm:prSet/>
      <dgm:spPr/>
      <dgm:t>
        <a:bodyPr/>
        <a:lstStyle/>
        <a:p>
          <a:endParaRPr lang="en-US"/>
        </a:p>
      </dgm:t>
    </dgm:pt>
    <dgm:pt modelId="{F30879AF-D04C-4024-8625-CA5A3CC8B0EA}" type="sibTrans" cxnId="{55141AC8-45D1-4E8C-A28B-CDA41109A9D4}">
      <dgm:prSet/>
      <dgm:spPr/>
      <dgm:t>
        <a:bodyPr/>
        <a:lstStyle/>
        <a:p>
          <a:endParaRPr lang="en-US"/>
        </a:p>
      </dgm:t>
    </dgm:pt>
    <dgm:pt modelId="{A2E91899-4427-486F-8F92-6EC082E7A0CF}">
      <dgm:prSet phldrT="[Text]" custT="1"/>
      <dgm:spPr/>
      <dgm:t>
        <a:bodyPr/>
        <a:lstStyle/>
        <a:p>
          <a:pPr algn="ctr"/>
          <a:endParaRPr lang="en-US" sz="2000" dirty="0"/>
        </a:p>
      </dgm:t>
    </dgm:pt>
    <dgm:pt modelId="{6921911D-E74E-4837-AB4A-4322EB62ABFC}" type="parTrans" cxnId="{B32AB076-20E6-4A02-BFA3-D64933636776}">
      <dgm:prSet/>
      <dgm:spPr/>
      <dgm:t>
        <a:bodyPr/>
        <a:lstStyle/>
        <a:p>
          <a:endParaRPr lang="en-US"/>
        </a:p>
      </dgm:t>
    </dgm:pt>
    <dgm:pt modelId="{6C2E10DC-88AF-4D17-BE05-235E3BFCE1DE}" type="sibTrans" cxnId="{B32AB076-20E6-4A02-BFA3-D64933636776}">
      <dgm:prSet/>
      <dgm:spPr/>
      <dgm:t>
        <a:bodyPr/>
        <a:lstStyle/>
        <a:p>
          <a:endParaRPr lang="en-US"/>
        </a:p>
      </dgm:t>
    </dgm:pt>
    <dgm:pt modelId="{A6BDEB9D-2CFF-4D9C-82DD-B9C236C5A8CD}">
      <dgm:prSet phldrT="[Text]" custT="1"/>
      <dgm:spPr/>
      <dgm:t>
        <a:bodyPr/>
        <a:lstStyle/>
        <a:p>
          <a:endParaRPr lang="de-DE"/>
        </a:p>
      </dgm:t>
    </dgm:pt>
    <dgm:pt modelId="{9E79320E-D63F-486E-A0CB-C4C2406AB9E2}" type="parTrans" cxnId="{93C203CC-DBE4-4695-B049-F352EF41FFE4}">
      <dgm:prSet/>
      <dgm:spPr/>
      <dgm:t>
        <a:bodyPr/>
        <a:lstStyle/>
        <a:p>
          <a:endParaRPr lang="en-US"/>
        </a:p>
      </dgm:t>
    </dgm:pt>
    <dgm:pt modelId="{BC544535-156D-48F5-B1A8-C6BC0DA1A43B}" type="sibTrans" cxnId="{93C203CC-DBE4-4695-B049-F352EF41FFE4}">
      <dgm:prSet/>
      <dgm:spPr/>
      <dgm:t>
        <a:bodyPr/>
        <a:lstStyle/>
        <a:p>
          <a:endParaRPr lang="en-US"/>
        </a:p>
      </dgm:t>
    </dgm:pt>
    <dgm:pt modelId="{68860452-1C5C-4B8C-832C-045C08039000}">
      <dgm:prSet phldrT="[Text]" custT="1"/>
      <dgm:spPr/>
      <dgm:t>
        <a:bodyPr/>
        <a:lstStyle/>
        <a:p>
          <a:endParaRPr lang="en-US" sz="2000" b="0" dirty="0"/>
        </a:p>
      </dgm:t>
    </dgm:pt>
    <dgm:pt modelId="{59900C90-0B02-48CF-BFEE-1405B6D0F123}" type="sibTrans" cxnId="{09B6D8E5-B194-4DEB-93D9-24723E6C2825}">
      <dgm:prSet/>
      <dgm:spPr/>
      <dgm:t>
        <a:bodyPr/>
        <a:lstStyle/>
        <a:p>
          <a:endParaRPr lang="en-US"/>
        </a:p>
      </dgm:t>
    </dgm:pt>
    <dgm:pt modelId="{8EE8B5F2-0657-499C-AF56-42C2495B38DD}" type="parTrans" cxnId="{09B6D8E5-B194-4DEB-93D9-24723E6C2825}">
      <dgm:prSet/>
      <dgm:spPr/>
      <dgm:t>
        <a:bodyPr/>
        <a:lstStyle/>
        <a:p>
          <a:endParaRPr lang="en-US"/>
        </a:p>
      </dgm:t>
    </dgm:pt>
    <dgm:pt modelId="{1BBA434E-C0BF-40DB-8860-E1C89E1B8C79}" type="pres">
      <dgm:prSet presAssocID="{C139419A-2970-4679-92A8-6166FB46E7F1}" presName="arrowDiagram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BDD21A5E-3D7C-4280-85FA-940DE94213ED}" type="pres">
      <dgm:prSet presAssocID="{C139419A-2970-4679-92A8-6166FB46E7F1}" presName="arrow" presStyleLbl="bgShp" presStyleIdx="0" presStyleCnt="1" custAng="0" custScaleX="132223" custScaleY="75550" custLinFactNeighborX="-2327" custLinFactNeighborY="8381"/>
      <dgm:spPr/>
      <dgm:t>
        <a:bodyPr/>
        <a:lstStyle/>
        <a:p>
          <a:endParaRPr lang="de-DE"/>
        </a:p>
      </dgm:t>
    </dgm:pt>
    <dgm:pt modelId="{1E617DEB-CDF5-4D50-8A38-BA6F18D17B31}" type="pres">
      <dgm:prSet presAssocID="{C139419A-2970-4679-92A8-6166FB46E7F1}" presName="arrowDiagram5" presStyleCnt="0"/>
      <dgm:spPr/>
      <dgm:t>
        <a:bodyPr/>
        <a:lstStyle/>
        <a:p>
          <a:endParaRPr lang="de-DE"/>
        </a:p>
      </dgm:t>
    </dgm:pt>
    <dgm:pt modelId="{A9386443-CB82-4FA7-A1B0-E4E48EC9093A}" type="pres">
      <dgm:prSet presAssocID="{68860452-1C5C-4B8C-832C-045C08039000}" presName="bullet5a" presStyleLbl="node1" presStyleIdx="0" presStyleCnt="5" custAng="21377117" custScaleX="122130" custScaleY="84891" custLinFactX="-160864" custLinFactNeighborX="-200000" custLinFactNeighborY="-88869"/>
      <dgm:spPr/>
      <dgm:t>
        <a:bodyPr/>
        <a:lstStyle/>
        <a:p>
          <a:endParaRPr lang="de-DE"/>
        </a:p>
      </dgm:t>
    </dgm:pt>
    <dgm:pt modelId="{947ADDB0-3657-4C96-AF58-D6914D8050EB}" type="pres">
      <dgm:prSet presAssocID="{68860452-1C5C-4B8C-832C-045C08039000}" presName="textBox5a" presStyleLbl="revTx" presStyleIdx="0" presStyleCnt="5" custScaleX="394962" custScaleY="53770" custLinFactNeighborX="-8106" custLinFactNeighborY="1173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2D35ACF-F6FB-43CE-BBC2-66A02472F764}" type="pres">
      <dgm:prSet presAssocID="{03C55A36-E10A-4363-8E66-C8514D83185A}" presName="bullet5b" presStyleLbl="node1" presStyleIdx="1" presStyleCnt="5" custAng="21377117" custScaleX="93047" custScaleY="75550" custLinFactX="-46871" custLinFactNeighborX="-100000" custLinFactNeighborY="65200"/>
      <dgm:spPr/>
      <dgm:t>
        <a:bodyPr/>
        <a:lstStyle/>
        <a:p>
          <a:endParaRPr lang="de-DE"/>
        </a:p>
      </dgm:t>
    </dgm:pt>
    <dgm:pt modelId="{C90D94F2-0D32-47E0-8642-3845E90B5641}" type="pres">
      <dgm:prSet presAssocID="{03C55A36-E10A-4363-8E66-C8514D83185A}" presName="textBox5b" presStyleLbl="revTx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E9445FD-AFDB-4583-A193-977986207E99}" type="pres">
      <dgm:prSet presAssocID="{AD2313A7-155C-47E8-82AF-EDD290C72052}" presName="bullet5c" presStyleLbl="node1" presStyleIdx="2" presStyleCnt="5" custAng="21377117" custScaleX="93047" custScaleY="75550" custLinFactY="19722" custLinFactNeighborX="-14604" custLinFactNeighborY="100000"/>
      <dgm:spPr/>
      <dgm:t>
        <a:bodyPr/>
        <a:lstStyle/>
        <a:p>
          <a:endParaRPr lang="de-DE"/>
        </a:p>
      </dgm:t>
    </dgm:pt>
    <dgm:pt modelId="{3AE7B72E-3942-41A1-871A-A17216A0CD74}" type="pres">
      <dgm:prSet presAssocID="{AD2313A7-155C-47E8-82AF-EDD290C72052}" presName="textBox5c" presStyleLbl="revTx" presStyleIdx="2" presStyleCnt="5" custScaleX="193255" custScaleY="26460" custLinFactX="-100000" custLinFactNeighborX="-143952" custLinFactNeighborY="-63707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BFE7708-1BC0-4B1A-BA66-257489087382}" type="pres">
      <dgm:prSet presAssocID="{6B5495A7-F64B-4C08-9389-5672D794223C}" presName="bullet5d" presStyleLbl="node1" presStyleIdx="3" presStyleCnt="5" custAng="21377117" custScaleX="93047" custScaleY="75550" custLinFactX="553" custLinFactY="22334" custLinFactNeighborX="100000" custLinFactNeighborY="100000"/>
      <dgm:spPr/>
      <dgm:t>
        <a:bodyPr/>
        <a:lstStyle/>
        <a:p>
          <a:endParaRPr lang="de-DE"/>
        </a:p>
      </dgm:t>
    </dgm:pt>
    <dgm:pt modelId="{51564D14-6FDE-4C53-8B6B-4E5494A2C15A}" type="pres">
      <dgm:prSet presAssocID="{6B5495A7-F64B-4C08-9389-5672D794223C}" presName="textBox5d" presStyleLbl="revTx" presStyleIdx="3" presStyleCnt="5" custScaleX="345903" custScaleY="26804" custLinFactNeighborX="-44544" custLinFactNeighborY="412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1998E54-FAEF-4CEA-AAB6-4F323CEA363F}" type="pres">
      <dgm:prSet presAssocID="{A2E91899-4427-486F-8F92-6EC082E7A0CF}" presName="bullet5e" presStyleLbl="node1" presStyleIdx="4" presStyleCnt="5" custAng="21377117" custScaleX="93047" custScaleY="75550" custLinFactX="72889" custLinFactY="19485" custLinFactNeighborX="100000" custLinFactNeighborY="100000"/>
      <dgm:spPr/>
      <dgm:t>
        <a:bodyPr/>
        <a:lstStyle/>
        <a:p>
          <a:endParaRPr lang="de-DE"/>
        </a:p>
      </dgm:t>
    </dgm:pt>
    <dgm:pt modelId="{21D1B2EA-9DDE-42DA-A529-6838B76613B4}" type="pres">
      <dgm:prSet presAssocID="{A2E91899-4427-486F-8F92-6EC082E7A0CF}" presName="textBox5e" presStyleLbl="revTx" presStyleIdx="4" presStyleCnt="5" custScaleX="398441" custScaleY="16275" custLinFactNeighborX="1318" custLinFactNeighborY="-6584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</dgm:ptLst>
  <dgm:cxnLst>
    <dgm:cxn modelId="{60F6932A-9B8C-44AB-83A2-7C416812CDE1}" type="presOf" srcId="{68860452-1C5C-4B8C-832C-045C08039000}" destId="{947ADDB0-3657-4C96-AF58-D6914D8050EB}" srcOrd="0" destOrd="0" presId="urn:microsoft.com/office/officeart/2005/8/layout/arrow2"/>
    <dgm:cxn modelId="{9BC4760B-22D4-4F85-8E78-D26652CDD077}" type="presOf" srcId="{6B5495A7-F64B-4C08-9389-5672D794223C}" destId="{51564D14-6FDE-4C53-8B6B-4E5494A2C15A}" srcOrd="0" destOrd="0" presId="urn:microsoft.com/office/officeart/2005/8/layout/arrow2"/>
    <dgm:cxn modelId="{B32AB076-20E6-4A02-BFA3-D64933636776}" srcId="{C139419A-2970-4679-92A8-6166FB46E7F1}" destId="{A2E91899-4427-486F-8F92-6EC082E7A0CF}" srcOrd="4" destOrd="0" parTransId="{6921911D-E74E-4837-AB4A-4322EB62ABFC}" sibTransId="{6C2E10DC-88AF-4D17-BE05-235E3BFCE1DE}"/>
    <dgm:cxn modelId="{70D1B077-D29C-484F-A9E0-17F48A03DE79}" type="presOf" srcId="{03C55A36-E10A-4363-8E66-C8514D83185A}" destId="{C90D94F2-0D32-47E0-8642-3845E90B5641}" srcOrd="0" destOrd="0" presId="urn:microsoft.com/office/officeart/2005/8/layout/arrow2"/>
    <dgm:cxn modelId="{410F957B-507E-4099-B9A3-5D633E1059DA}" srcId="{C139419A-2970-4679-92A8-6166FB46E7F1}" destId="{03C55A36-E10A-4363-8E66-C8514D83185A}" srcOrd="1" destOrd="0" parTransId="{FF328901-6249-4495-AEF0-81861C2DC4ED}" sibTransId="{6D2EC59E-3D60-41C4-BE09-06DD0D56A28D}"/>
    <dgm:cxn modelId="{92627D31-2ACB-4776-9891-1EABEAEF1147}" type="presOf" srcId="{AD2313A7-155C-47E8-82AF-EDD290C72052}" destId="{3AE7B72E-3942-41A1-871A-A17216A0CD74}" srcOrd="0" destOrd="0" presId="urn:microsoft.com/office/officeart/2005/8/layout/arrow2"/>
    <dgm:cxn modelId="{93C203CC-DBE4-4695-B049-F352EF41FFE4}" srcId="{C139419A-2970-4679-92A8-6166FB46E7F1}" destId="{A6BDEB9D-2CFF-4D9C-82DD-B9C236C5A8CD}" srcOrd="5" destOrd="0" parTransId="{9E79320E-D63F-486E-A0CB-C4C2406AB9E2}" sibTransId="{BC544535-156D-48F5-B1A8-C6BC0DA1A43B}"/>
    <dgm:cxn modelId="{B814B868-D246-4E3A-A5EF-51AF292DA59B}" srcId="{C139419A-2970-4679-92A8-6166FB46E7F1}" destId="{AD2313A7-155C-47E8-82AF-EDD290C72052}" srcOrd="2" destOrd="0" parTransId="{E62D4480-A695-4577-8B39-BE1284477B86}" sibTransId="{1FBE01D2-865E-4AE8-8411-437D551AC058}"/>
    <dgm:cxn modelId="{55141AC8-45D1-4E8C-A28B-CDA41109A9D4}" srcId="{C139419A-2970-4679-92A8-6166FB46E7F1}" destId="{A1CA7B61-D998-40CC-B267-176C1969FDE6}" srcOrd="6" destOrd="0" parTransId="{E12F2D38-CE95-4D3C-A467-32EEF1138B2E}" sibTransId="{F30879AF-D04C-4024-8625-CA5A3CC8B0EA}"/>
    <dgm:cxn modelId="{09B6D8E5-B194-4DEB-93D9-24723E6C2825}" srcId="{C139419A-2970-4679-92A8-6166FB46E7F1}" destId="{68860452-1C5C-4B8C-832C-045C08039000}" srcOrd="0" destOrd="0" parTransId="{8EE8B5F2-0657-499C-AF56-42C2495B38DD}" sibTransId="{59900C90-0B02-48CF-BFEE-1405B6D0F123}"/>
    <dgm:cxn modelId="{E1C26FEE-59E7-4163-B7B7-6F25F3AE5669}" type="presOf" srcId="{A2E91899-4427-486F-8F92-6EC082E7A0CF}" destId="{21D1B2EA-9DDE-42DA-A529-6838B76613B4}" srcOrd="0" destOrd="0" presId="urn:microsoft.com/office/officeart/2005/8/layout/arrow2"/>
    <dgm:cxn modelId="{5D05A4AE-41CA-4330-96D5-BDEE399AA325}" type="presOf" srcId="{C139419A-2970-4679-92A8-6166FB46E7F1}" destId="{1BBA434E-C0BF-40DB-8860-E1C89E1B8C79}" srcOrd="0" destOrd="0" presId="urn:microsoft.com/office/officeart/2005/8/layout/arrow2"/>
    <dgm:cxn modelId="{FD024FE6-BB88-44AF-A4E7-6C84AF3C4747}" srcId="{C139419A-2970-4679-92A8-6166FB46E7F1}" destId="{6B5495A7-F64B-4C08-9389-5672D794223C}" srcOrd="3" destOrd="0" parTransId="{739B5BCC-CC96-4978-ADD2-DB9463AF2D54}" sibTransId="{319296AA-5C87-4E7C-8FA6-F4D597122BAA}"/>
    <dgm:cxn modelId="{9DC6103C-7336-46C4-BA4B-F668EAC62FFC}" type="presParOf" srcId="{1BBA434E-C0BF-40DB-8860-E1C89E1B8C79}" destId="{BDD21A5E-3D7C-4280-85FA-940DE94213ED}" srcOrd="0" destOrd="0" presId="urn:microsoft.com/office/officeart/2005/8/layout/arrow2"/>
    <dgm:cxn modelId="{8E606452-43DD-4250-9CC8-2FBA900D7AFC}" type="presParOf" srcId="{1BBA434E-C0BF-40DB-8860-E1C89E1B8C79}" destId="{1E617DEB-CDF5-4D50-8A38-BA6F18D17B31}" srcOrd="1" destOrd="0" presId="urn:microsoft.com/office/officeart/2005/8/layout/arrow2"/>
    <dgm:cxn modelId="{C9E282F8-D25A-43F5-82A6-2E4F98EB1DEA}" type="presParOf" srcId="{1E617DEB-CDF5-4D50-8A38-BA6F18D17B31}" destId="{A9386443-CB82-4FA7-A1B0-E4E48EC9093A}" srcOrd="0" destOrd="0" presId="urn:microsoft.com/office/officeart/2005/8/layout/arrow2"/>
    <dgm:cxn modelId="{5B160B7F-2279-4DEA-B00A-BB2C654A6A94}" type="presParOf" srcId="{1E617DEB-CDF5-4D50-8A38-BA6F18D17B31}" destId="{947ADDB0-3657-4C96-AF58-D6914D8050EB}" srcOrd="1" destOrd="0" presId="urn:microsoft.com/office/officeart/2005/8/layout/arrow2"/>
    <dgm:cxn modelId="{FA3DAA4A-D205-438D-9B15-93B2FA7B55E9}" type="presParOf" srcId="{1E617DEB-CDF5-4D50-8A38-BA6F18D17B31}" destId="{12D35ACF-F6FB-43CE-BBC2-66A02472F764}" srcOrd="2" destOrd="0" presId="urn:microsoft.com/office/officeart/2005/8/layout/arrow2"/>
    <dgm:cxn modelId="{B5AAE916-E452-410B-AE2D-070892FDA137}" type="presParOf" srcId="{1E617DEB-CDF5-4D50-8A38-BA6F18D17B31}" destId="{C90D94F2-0D32-47E0-8642-3845E90B5641}" srcOrd="3" destOrd="0" presId="urn:microsoft.com/office/officeart/2005/8/layout/arrow2"/>
    <dgm:cxn modelId="{680A3219-3A24-4989-93A9-11D9059FC2FF}" type="presParOf" srcId="{1E617DEB-CDF5-4D50-8A38-BA6F18D17B31}" destId="{9E9445FD-AFDB-4583-A193-977986207E99}" srcOrd="4" destOrd="0" presId="urn:microsoft.com/office/officeart/2005/8/layout/arrow2"/>
    <dgm:cxn modelId="{037C1309-92B6-49E7-BA81-8C4C1A8804B7}" type="presParOf" srcId="{1E617DEB-CDF5-4D50-8A38-BA6F18D17B31}" destId="{3AE7B72E-3942-41A1-871A-A17216A0CD74}" srcOrd="5" destOrd="0" presId="urn:microsoft.com/office/officeart/2005/8/layout/arrow2"/>
    <dgm:cxn modelId="{A962D46F-FA31-4E5B-8F87-171EC9348819}" type="presParOf" srcId="{1E617DEB-CDF5-4D50-8A38-BA6F18D17B31}" destId="{1BFE7708-1BC0-4B1A-BA66-257489087382}" srcOrd="6" destOrd="0" presId="urn:microsoft.com/office/officeart/2005/8/layout/arrow2"/>
    <dgm:cxn modelId="{A422DBFB-9284-431D-8EA5-4C2CE9B24622}" type="presParOf" srcId="{1E617DEB-CDF5-4D50-8A38-BA6F18D17B31}" destId="{51564D14-6FDE-4C53-8B6B-4E5494A2C15A}" srcOrd="7" destOrd="0" presId="urn:microsoft.com/office/officeart/2005/8/layout/arrow2"/>
    <dgm:cxn modelId="{1C071CD2-AA37-4487-8ED5-E3359351764A}" type="presParOf" srcId="{1E617DEB-CDF5-4D50-8A38-BA6F18D17B31}" destId="{41998E54-FAEF-4CEA-AAB6-4F323CEA363F}" srcOrd="8" destOrd="0" presId="urn:microsoft.com/office/officeart/2005/8/layout/arrow2"/>
    <dgm:cxn modelId="{72C7D5B1-5EA3-4C20-B6B6-6B1BB500E397}" type="presParOf" srcId="{1E617DEB-CDF5-4D50-8A38-BA6F18D17B31}" destId="{21D1B2EA-9DDE-42DA-A529-6838B76613B4}" srcOrd="9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685B48-8679-46EC-9663-2AD61BF7E4C4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A89F21-FF19-41F7-A6FC-2D5A9D69F4B4}">
      <dgm:prSet phldrT="[Text]" custT="1"/>
      <dgm:spPr/>
      <dgm:t>
        <a:bodyPr/>
        <a:lstStyle/>
        <a:p>
          <a:r>
            <a:rPr lang="en-US" sz="2000" b="1" dirty="0"/>
            <a:t>Management Information  System for social </a:t>
          </a:r>
          <a:r>
            <a:rPr lang="en-US" sz="2000" b="1" dirty="0" smtClean="0"/>
            <a:t>health </a:t>
          </a:r>
          <a:r>
            <a:rPr lang="en-US" sz="2000" b="1" dirty="0"/>
            <a:t>protection schemes</a:t>
          </a:r>
        </a:p>
      </dgm:t>
    </dgm:pt>
    <dgm:pt modelId="{2BB613F5-0A81-4811-B5D4-7F579AADA9C8}" type="parTrans" cxnId="{2DCC9FC2-ABC1-469D-B267-141A944A3510}">
      <dgm:prSet/>
      <dgm:spPr/>
      <dgm:t>
        <a:bodyPr/>
        <a:lstStyle/>
        <a:p>
          <a:endParaRPr lang="en-US"/>
        </a:p>
      </dgm:t>
    </dgm:pt>
    <dgm:pt modelId="{240B3AC3-2547-43D1-8EF9-AEACFDCCCDF3}" type="sibTrans" cxnId="{2DCC9FC2-ABC1-469D-B267-141A944A3510}">
      <dgm:prSet/>
      <dgm:spPr/>
      <dgm:t>
        <a:bodyPr/>
        <a:lstStyle/>
        <a:p>
          <a:endParaRPr lang="en-US"/>
        </a:p>
      </dgm:t>
    </dgm:pt>
    <dgm:pt modelId="{7FEBA074-BE95-4E1A-8B46-8FEDC3419158}">
      <dgm:prSet phldrT="[Text]" custT="1"/>
      <dgm:spPr/>
      <dgm:t>
        <a:bodyPr/>
        <a:lstStyle/>
        <a:p>
          <a:r>
            <a:rPr lang="en-US" sz="2000" b="1" dirty="0"/>
            <a:t>Open </a:t>
          </a:r>
          <a:r>
            <a:rPr lang="en-US" sz="2000" b="1" dirty="0" smtClean="0"/>
            <a:t>Source</a:t>
          </a:r>
          <a:endParaRPr lang="en-US" sz="2000" b="1" dirty="0"/>
        </a:p>
        <a:p>
          <a:r>
            <a:rPr lang="en-US" sz="2000" b="0" dirty="0"/>
            <a:t>Free download, changes to the code, feed new developments back to the Community</a:t>
          </a:r>
        </a:p>
        <a:p>
          <a:endParaRPr lang="en-US" sz="2000" b="0" dirty="0"/>
        </a:p>
      </dgm:t>
    </dgm:pt>
    <dgm:pt modelId="{E6A76BC3-1481-44DE-821F-C047DAA6D58F}" type="parTrans" cxnId="{4CF2AF5A-7A44-4A6D-8738-51643118590C}">
      <dgm:prSet/>
      <dgm:spPr/>
      <dgm:t>
        <a:bodyPr/>
        <a:lstStyle/>
        <a:p>
          <a:endParaRPr lang="en-US"/>
        </a:p>
      </dgm:t>
    </dgm:pt>
    <dgm:pt modelId="{C129C85E-840E-4E59-BEC0-AC1A4634AE1A}" type="sibTrans" cxnId="{4CF2AF5A-7A44-4A6D-8738-51643118590C}">
      <dgm:prSet/>
      <dgm:spPr/>
      <dgm:t>
        <a:bodyPr/>
        <a:lstStyle/>
        <a:p>
          <a:endParaRPr lang="en-US"/>
        </a:p>
      </dgm:t>
    </dgm:pt>
    <dgm:pt modelId="{263606F6-0F55-4E5F-A348-101AA0D9F676}">
      <dgm:prSet phldrT="[Text]" custT="1"/>
      <dgm:spPr/>
      <dgm:t>
        <a:bodyPr/>
        <a:lstStyle/>
        <a:p>
          <a:r>
            <a:rPr lang="en-US" sz="2000" b="1" dirty="0"/>
            <a:t>Sustainable </a:t>
          </a:r>
          <a:r>
            <a:rPr lang="en-US" sz="2000" b="1" dirty="0" smtClean="0"/>
            <a:t>community</a:t>
          </a:r>
          <a:endParaRPr lang="en-US" sz="2000" b="1" dirty="0"/>
        </a:p>
        <a:p>
          <a:r>
            <a:rPr lang="en-US" sz="2000" b="0" dirty="0" smtClean="0"/>
            <a:t>Continuously </a:t>
          </a:r>
          <a:r>
            <a:rPr lang="en-US" sz="2000" b="0" dirty="0"/>
            <a:t>improved solution driven by </a:t>
          </a:r>
          <a:r>
            <a:rPr lang="en-US" sz="2000" b="0" dirty="0" smtClean="0"/>
            <a:t>open </a:t>
          </a:r>
          <a:r>
            <a:rPr lang="en-US" sz="2000" b="0" dirty="0"/>
            <a:t>source Software Community</a:t>
          </a:r>
        </a:p>
        <a:p>
          <a:r>
            <a:rPr lang="en-US" sz="2000" b="0" dirty="0"/>
            <a:t>Capacity development and technical assistance</a:t>
          </a:r>
        </a:p>
      </dgm:t>
    </dgm:pt>
    <dgm:pt modelId="{6CBF3B9B-D9CB-42B9-9C93-0660E32599C9}" type="parTrans" cxnId="{14DBA967-B59F-4106-A165-6C58BE5663F7}">
      <dgm:prSet/>
      <dgm:spPr/>
      <dgm:t>
        <a:bodyPr/>
        <a:lstStyle/>
        <a:p>
          <a:endParaRPr lang="en-US"/>
        </a:p>
      </dgm:t>
    </dgm:pt>
    <dgm:pt modelId="{820AFFE8-7859-4547-A9D5-14582945C0EC}" type="sibTrans" cxnId="{14DBA967-B59F-4106-A165-6C58BE5663F7}">
      <dgm:prSet/>
      <dgm:spPr/>
      <dgm:t>
        <a:bodyPr/>
        <a:lstStyle/>
        <a:p>
          <a:endParaRPr lang="en-US"/>
        </a:p>
      </dgm:t>
    </dgm:pt>
    <dgm:pt modelId="{593E3F75-1C62-48D2-81A1-DF7F48D17FF1}">
      <dgm:prSet phldrT="[Text]" custT="1"/>
      <dgm:spPr/>
      <dgm:t>
        <a:bodyPr/>
        <a:lstStyle/>
        <a:p>
          <a:r>
            <a:rPr lang="en-US" sz="2000" b="1" dirty="0" smtClean="0"/>
            <a:t>Interoperability</a:t>
          </a:r>
          <a:endParaRPr lang="en-US" sz="2000" b="1" dirty="0"/>
        </a:p>
        <a:p>
          <a:r>
            <a:rPr lang="en-US" sz="2000" b="0" dirty="0"/>
            <a:t>Compatible formats and interfaces for data exchange (international standard protocols and codes)</a:t>
          </a:r>
        </a:p>
      </dgm:t>
    </dgm:pt>
    <dgm:pt modelId="{3C77C3C4-8BC7-4F02-9006-401C11F07F31}" type="parTrans" cxnId="{4DE16D17-4A6D-498B-9172-7457156C8E0F}">
      <dgm:prSet/>
      <dgm:spPr/>
      <dgm:t>
        <a:bodyPr/>
        <a:lstStyle/>
        <a:p>
          <a:endParaRPr lang="en-US"/>
        </a:p>
      </dgm:t>
    </dgm:pt>
    <dgm:pt modelId="{FA9FED71-B912-4C64-8DF9-B12B3B484F75}" type="sibTrans" cxnId="{4DE16D17-4A6D-498B-9172-7457156C8E0F}">
      <dgm:prSet/>
      <dgm:spPr/>
      <dgm:t>
        <a:bodyPr/>
        <a:lstStyle/>
        <a:p>
          <a:endParaRPr lang="en-US"/>
        </a:p>
      </dgm:t>
    </dgm:pt>
    <dgm:pt modelId="{4E1CB1DD-C583-4FB4-8D62-516F58FC76BE}">
      <dgm:prSet phldrT="[Text]" custT="1"/>
      <dgm:spPr/>
      <dgm:t>
        <a:bodyPr/>
        <a:lstStyle/>
        <a:p>
          <a:r>
            <a:rPr lang="en-US" sz="2000" b="1" dirty="0" smtClean="0"/>
            <a:t>Customizable architecture</a:t>
          </a:r>
          <a:endParaRPr lang="en-US" sz="2000" b="1" dirty="0"/>
        </a:p>
        <a:p>
          <a:r>
            <a:rPr lang="en-US" sz="2000" b="0" dirty="0"/>
            <a:t>Customizable to different scheme types, </a:t>
          </a:r>
          <a:r>
            <a:rPr lang="en-US" sz="2000" b="0" dirty="0" smtClean="0"/>
            <a:t>organizations </a:t>
          </a:r>
          <a:r>
            <a:rPr lang="en-US" sz="2000" b="0" dirty="0"/>
            <a:t>and </a:t>
          </a:r>
          <a:r>
            <a:rPr lang="en-US" sz="2000" b="0" dirty="0" smtClean="0"/>
            <a:t>countries</a:t>
          </a:r>
          <a:r>
            <a:rPr lang="en-US" sz="2000" b="1" dirty="0" smtClean="0"/>
            <a:t> </a:t>
          </a:r>
          <a:endParaRPr lang="en-US" sz="2000" b="1" dirty="0"/>
        </a:p>
      </dgm:t>
    </dgm:pt>
    <dgm:pt modelId="{A96218A0-52A8-4820-BE9A-D8671FEC2FC8}" type="parTrans" cxnId="{E2CB376C-A61B-4703-AF9B-C2490118394D}">
      <dgm:prSet/>
      <dgm:spPr/>
      <dgm:t>
        <a:bodyPr/>
        <a:lstStyle/>
        <a:p>
          <a:endParaRPr lang="en-US"/>
        </a:p>
      </dgm:t>
    </dgm:pt>
    <dgm:pt modelId="{C36B85BF-444B-4211-82A0-1F6C54982F79}" type="sibTrans" cxnId="{E2CB376C-A61B-4703-AF9B-C2490118394D}">
      <dgm:prSet/>
      <dgm:spPr/>
      <dgm:t>
        <a:bodyPr/>
        <a:lstStyle/>
        <a:p>
          <a:endParaRPr lang="en-US"/>
        </a:p>
      </dgm:t>
    </dgm:pt>
    <dgm:pt modelId="{27959304-3EC4-4C20-8625-ECC470E59C24}" type="pres">
      <dgm:prSet presAssocID="{33685B48-8679-46EC-9663-2AD61BF7E4C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299287AF-3A4C-4DED-8673-3C6D69B8F0A6}" type="pres">
      <dgm:prSet presAssocID="{33685B48-8679-46EC-9663-2AD61BF7E4C4}" presName="matrix" presStyleCnt="0"/>
      <dgm:spPr/>
    </dgm:pt>
    <dgm:pt modelId="{5DA054D3-FAD0-459D-B1FA-FAF2826D6B08}" type="pres">
      <dgm:prSet presAssocID="{33685B48-8679-46EC-9663-2AD61BF7E4C4}" presName="tile1" presStyleLbl="node1" presStyleIdx="0" presStyleCnt="4"/>
      <dgm:spPr/>
      <dgm:t>
        <a:bodyPr/>
        <a:lstStyle/>
        <a:p>
          <a:endParaRPr lang="de-DE"/>
        </a:p>
      </dgm:t>
    </dgm:pt>
    <dgm:pt modelId="{7854D4E0-FCC7-43B6-BECB-849BA0B13F50}" type="pres">
      <dgm:prSet presAssocID="{33685B48-8679-46EC-9663-2AD61BF7E4C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6580BD47-AE24-44C2-8613-8F654276AA46}" type="pres">
      <dgm:prSet presAssocID="{33685B48-8679-46EC-9663-2AD61BF7E4C4}" presName="tile2" presStyleLbl="node1" presStyleIdx="1" presStyleCnt="4"/>
      <dgm:spPr/>
      <dgm:t>
        <a:bodyPr/>
        <a:lstStyle/>
        <a:p>
          <a:endParaRPr lang="de-DE"/>
        </a:p>
      </dgm:t>
    </dgm:pt>
    <dgm:pt modelId="{0F61744D-A135-4D18-BBE1-81ACD990B0E3}" type="pres">
      <dgm:prSet presAssocID="{33685B48-8679-46EC-9663-2AD61BF7E4C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9BE18CB-9F1F-4E2E-A86A-55E3C0698341}" type="pres">
      <dgm:prSet presAssocID="{33685B48-8679-46EC-9663-2AD61BF7E4C4}" presName="tile3" presStyleLbl="node1" presStyleIdx="2" presStyleCnt="4"/>
      <dgm:spPr/>
      <dgm:t>
        <a:bodyPr/>
        <a:lstStyle/>
        <a:p>
          <a:endParaRPr lang="de-DE"/>
        </a:p>
      </dgm:t>
    </dgm:pt>
    <dgm:pt modelId="{E7DBCF57-7C8D-4C65-A0E8-AAE1558AE022}" type="pres">
      <dgm:prSet presAssocID="{33685B48-8679-46EC-9663-2AD61BF7E4C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ADB5A51-8DD5-4CA8-8A18-B2A0A113DAA5}" type="pres">
      <dgm:prSet presAssocID="{33685B48-8679-46EC-9663-2AD61BF7E4C4}" presName="tile4" presStyleLbl="node1" presStyleIdx="3" presStyleCnt="4"/>
      <dgm:spPr/>
      <dgm:t>
        <a:bodyPr/>
        <a:lstStyle/>
        <a:p>
          <a:endParaRPr lang="de-DE"/>
        </a:p>
      </dgm:t>
    </dgm:pt>
    <dgm:pt modelId="{7E81103F-8E17-4F1A-B0CD-A901B5EBB1E5}" type="pres">
      <dgm:prSet presAssocID="{33685B48-8679-46EC-9663-2AD61BF7E4C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2AEE775-C5B9-41D7-ABF5-52C0F8320DAA}" type="pres">
      <dgm:prSet presAssocID="{33685B48-8679-46EC-9663-2AD61BF7E4C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de-DE"/>
        </a:p>
      </dgm:t>
    </dgm:pt>
  </dgm:ptLst>
  <dgm:cxnLst>
    <dgm:cxn modelId="{E537F174-7DA3-4A13-A557-2F64907916A8}" type="presOf" srcId="{33685B48-8679-46EC-9663-2AD61BF7E4C4}" destId="{27959304-3EC4-4C20-8625-ECC470E59C24}" srcOrd="0" destOrd="0" presId="urn:microsoft.com/office/officeart/2005/8/layout/matrix1"/>
    <dgm:cxn modelId="{4DE16D17-4A6D-498B-9172-7457156C8E0F}" srcId="{18A89F21-FF19-41F7-A6FC-2D5A9D69F4B4}" destId="{593E3F75-1C62-48D2-81A1-DF7F48D17FF1}" srcOrd="2" destOrd="0" parTransId="{3C77C3C4-8BC7-4F02-9006-401C11F07F31}" sibTransId="{FA9FED71-B912-4C64-8DF9-B12B3B484F75}"/>
    <dgm:cxn modelId="{14DBA967-B59F-4106-A165-6C58BE5663F7}" srcId="{18A89F21-FF19-41F7-A6FC-2D5A9D69F4B4}" destId="{263606F6-0F55-4E5F-A348-101AA0D9F676}" srcOrd="1" destOrd="0" parTransId="{6CBF3B9B-D9CB-42B9-9C93-0660E32599C9}" sibTransId="{820AFFE8-7859-4547-A9D5-14582945C0EC}"/>
    <dgm:cxn modelId="{D05DAFBC-62A9-4E6B-8F30-944BD5C80CEA}" type="presOf" srcId="{4E1CB1DD-C583-4FB4-8D62-516F58FC76BE}" destId="{FADB5A51-8DD5-4CA8-8A18-B2A0A113DAA5}" srcOrd="0" destOrd="0" presId="urn:microsoft.com/office/officeart/2005/8/layout/matrix1"/>
    <dgm:cxn modelId="{CCBD8144-E4FC-40D0-BB49-8342BC99087C}" type="presOf" srcId="{18A89F21-FF19-41F7-A6FC-2D5A9D69F4B4}" destId="{72AEE775-C5B9-41D7-ABF5-52C0F8320DAA}" srcOrd="0" destOrd="0" presId="urn:microsoft.com/office/officeart/2005/8/layout/matrix1"/>
    <dgm:cxn modelId="{6017562B-B531-4C30-B14E-27BDB5B990A7}" type="presOf" srcId="{263606F6-0F55-4E5F-A348-101AA0D9F676}" destId="{6580BD47-AE24-44C2-8613-8F654276AA46}" srcOrd="0" destOrd="0" presId="urn:microsoft.com/office/officeart/2005/8/layout/matrix1"/>
    <dgm:cxn modelId="{4CF2AF5A-7A44-4A6D-8738-51643118590C}" srcId="{18A89F21-FF19-41F7-A6FC-2D5A9D69F4B4}" destId="{7FEBA074-BE95-4E1A-8B46-8FEDC3419158}" srcOrd="0" destOrd="0" parTransId="{E6A76BC3-1481-44DE-821F-C047DAA6D58F}" sibTransId="{C129C85E-840E-4E59-BEC0-AC1A4634AE1A}"/>
    <dgm:cxn modelId="{5CE5F2C0-D58F-4595-B72D-A7E6C4866C3B}" type="presOf" srcId="{263606F6-0F55-4E5F-A348-101AA0D9F676}" destId="{0F61744D-A135-4D18-BBE1-81ACD990B0E3}" srcOrd="1" destOrd="0" presId="urn:microsoft.com/office/officeart/2005/8/layout/matrix1"/>
    <dgm:cxn modelId="{6C36923B-3559-4AF7-962A-75AB76DF94B8}" type="presOf" srcId="{7FEBA074-BE95-4E1A-8B46-8FEDC3419158}" destId="{5DA054D3-FAD0-459D-B1FA-FAF2826D6B08}" srcOrd="0" destOrd="0" presId="urn:microsoft.com/office/officeart/2005/8/layout/matrix1"/>
    <dgm:cxn modelId="{6FC78550-84B7-4586-9007-638895592B6E}" type="presOf" srcId="{593E3F75-1C62-48D2-81A1-DF7F48D17FF1}" destId="{E7DBCF57-7C8D-4C65-A0E8-AAE1558AE022}" srcOrd="1" destOrd="0" presId="urn:microsoft.com/office/officeart/2005/8/layout/matrix1"/>
    <dgm:cxn modelId="{2DCC9FC2-ABC1-469D-B267-141A944A3510}" srcId="{33685B48-8679-46EC-9663-2AD61BF7E4C4}" destId="{18A89F21-FF19-41F7-A6FC-2D5A9D69F4B4}" srcOrd="0" destOrd="0" parTransId="{2BB613F5-0A81-4811-B5D4-7F579AADA9C8}" sibTransId="{240B3AC3-2547-43D1-8EF9-AEACFDCCCDF3}"/>
    <dgm:cxn modelId="{AC7CDD6C-F3EC-4F57-9D3C-25D64ED83C36}" type="presOf" srcId="{593E3F75-1C62-48D2-81A1-DF7F48D17FF1}" destId="{E9BE18CB-9F1F-4E2E-A86A-55E3C0698341}" srcOrd="0" destOrd="0" presId="urn:microsoft.com/office/officeart/2005/8/layout/matrix1"/>
    <dgm:cxn modelId="{D7C6D93E-6F96-43F5-B506-679E5CEB8A78}" type="presOf" srcId="{7FEBA074-BE95-4E1A-8B46-8FEDC3419158}" destId="{7854D4E0-FCC7-43B6-BECB-849BA0B13F50}" srcOrd="1" destOrd="0" presId="urn:microsoft.com/office/officeart/2005/8/layout/matrix1"/>
    <dgm:cxn modelId="{E2CB376C-A61B-4703-AF9B-C2490118394D}" srcId="{18A89F21-FF19-41F7-A6FC-2D5A9D69F4B4}" destId="{4E1CB1DD-C583-4FB4-8D62-516F58FC76BE}" srcOrd="3" destOrd="0" parTransId="{A96218A0-52A8-4820-BE9A-D8671FEC2FC8}" sibTransId="{C36B85BF-444B-4211-82A0-1F6C54982F79}"/>
    <dgm:cxn modelId="{40216D49-B92F-45B0-9994-1FB2C1AA27C3}" type="presOf" srcId="{4E1CB1DD-C583-4FB4-8D62-516F58FC76BE}" destId="{7E81103F-8E17-4F1A-B0CD-A901B5EBB1E5}" srcOrd="1" destOrd="0" presId="urn:microsoft.com/office/officeart/2005/8/layout/matrix1"/>
    <dgm:cxn modelId="{B823CCAE-EEA3-46CB-95F7-FC82A89C4359}" type="presParOf" srcId="{27959304-3EC4-4C20-8625-ECC470E59C24}" destId="{299287AF-3A4C-4DED-8673-3C6D69B8F0A6}" srcOrd="0" destOrd="0" presId="urn:microsoft.com/office/officeart/2005/8/layout/matrix1"/>
    <dgm:cxn modelId="{50D2E4A1-AA94-44A8-B5D0-BE0ABFE4DCB4}" type="presParOf" srcId="{299287AF-3A4C-4DED-8673-3C6D69B8F0A6}" destId="{5DA054D3-FAD0-459D-B1FA-FAF2826D6B08}" srcOrd="0" destOrd="0" presId="urn:microsoft.com/office/officeart/2005/8/layout/matrix1"/>
    <dgm:cxn modelId="{760D51B3-CC29-441B-BF66-CD530AB0CB2F}" type="presParOf" srcId="{299287AF-3A4C-4DED-8673-3C6D69B8F0A6}" destId="{7854D4E0-FCC7-43B6-BECB-849BA0B13F50}" srcOrd="1" destOrd="0" presId="urn:microsoft.com/office/officeart/2005/8/layout/matrix1"/>
    <dgm:cxn modelId="{D985CCB6-7C82-4423-BA30-392856F53970}" type="presParOf" srcId="{299287AF-3A4C-4DED-8673-3C6D69B8F0A6}" destId="{6580BD47-AE24-44C2-8613-8F654276AA46}" srcOrd="2" destOrd="0" presId="urn:microsoft.com/office/officeart/2005/8/layout/matrix1"/>
    <dgm:cxn modelId="{D076F0F4-629A-4245-8E0C-F519E99DC095}" type="presParOf" srcId="{299287AF-3A4C-4DED-8673-3C6D69B8F0A6}" destId="{0F61744D-A135-4D18-BBE1-81ACD990B0E3}" srcOrd="3" destOrd="0" presId="urn:microsoft.com/office/officeart/2005/8/layout/matrix1"/>
    <dgm:cxn modelId="{075570EB-7894-4240-A02E-597C7B54E47A}" type="presParOf" srcId="{299287AF-3A4C-4DED-8673-3C6D69B8F0A6}" destId="{E9BE18CB-9F1F-4E2E-A86A-55E3C0698341}" srcOrd="4" destOrd="0" presId="urn:microsoft.com/office/officeart/2005/8/layout/matrix1"/>
    <dgm:cxn modelId="{0229CD7C-C9C7-4D76-87F8-EFDF5C425101}" type="presParOf" srcId="{299287AF-3A4C-4DED-8673-3C6D69B8F0A6}" destId="{E7DBCF57-7C8D-4C65-A0E8-AAE1558AE022}" srcOrd="5" destOrd="0" presId="urn:microsoft.com/office/officeart/2005/8/layout/matrix1"/>
    <dgm:cxn modelId="{0F9E9D99-3720-4562-8492-8B47E90771CE}" type="presParOf" srcId="{299287AF-3A4C-4DED-8673-3C6D69B8F0A6}" destId="{FADB5A51-8DD5-4CA8-8A18-B2A0A113DAA5}" srcOrd="6" destOrd="0" presId="urn:microsoft.com/office/officeart/2005/8/layout/matrix1"/>
    <dgm:cxn modelId="{B4665050-3512-4B77-95F2-6D1BABD4C2D4}" type="presParOf" srcId="{299287AF-3A4C-4DED-8673-3C6D69B8F0A6}" destId="{7E81103F-8E17-4F1A-B0CD-A901B5EBB1E5}" srcOrd="7" destOrd="0" presId="urn:microsoft.com/office/officeart/2005/8/layout/matrix1"/>
    <dgm:cxn modelId="{B69ED427-E2B5-4251-ADA6-CCF3FB0306A8}" type="presParOf" srcId="{27959304-3EC4-4C20-8625-ECC470E59C24}" destId="{72AEE775-C5B9-41D7-ABF5-52C0F8320DAA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D21A5E-3D7C-4280-85FA-940DE94213ED}">
      <dsp:nvSpPr>
        <dsp:cNvPr id="0" name=""/>
        <dsp:cNvSpPr/>
      </dsp:nvSpPr>
      <dsp:spPr>
        <a:xfrm>
          <a:off x="98641" y="650149"/>
          <a:ext cx="9490017" cy="338902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A9386443-CB82-4FA7-A1B0-E4E48EC9093A}">
      <dsp:nvSpPr>
        <dsp:cNvPr id="0" name=""/>
        <dsp:cNvSpPr/>
      </dsp:nvSpPr>
      <dsp:spPr>
        <a:xfrm rot="21377117">
          <a:off x="1515016" y="2927215"/>
          <a:ext cx="201609" cy="14013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7ADDB0-3657-4C96-AF58-D6914D8050EB}">
      <dsp:nvSpPr>
        <dsp:cNvPr id="0" name=""/>
        <dsp:cNvSpPr/>
      </dsp:nvSpPr>
      <dsp:spPr>
        <a:xfrm>
          <a:off x="748659" y="3516008"/>
          <a:ext cx="3713527" cy="5740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47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dirty="0"/>
        </a:p>
      </dsp:txBody>
      <dsp:txXfrm>
        <a:off x="748659" y="3516008"/>
        <a:ext cx="3713527" cy="574059"/>
      </dsp:txXfrm>
    </dsp:sp>
    <dsp:sp modelId="{12D35ACF-F6FB-43CE-BBC2-66A02472F764}">
      <dsp:nvSpPr>
        <dsp:cNvPr id="0" name=""/>
        <dsp:cNvSpPr/>
      </dsp:nvSpPr>
      <dsp:spPr>
        <a:xfrm rot="21377117">
          <a:off x="2652053" y="2402917"/>
          <a:ext cx="240416" cy="19520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90D94F2-0D32-47E0-8642-3845E90B5641}">
      <dsp:nvSpPr>
        <dsp:cNvPr id="0" name=""/>
        <dsp:cNvSpPr/>
      </dsp:nvSpPr>
      <dsp:spPr>
        <a:xfrm>
          <a:off x="3151749" y="2332055"/>
          <a:ext cx="1191428" cy="187955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6911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1" kern="1200" dirty="0"/>
        </a:p>
      </dsp:txBody>
      <dsp:txXfrm>
        <a:off x="3151749" y="2332055"/>
        <a:ext cx="1191428" cy="1879550"/>
      </dsp:txXfrm>
    </dsp:sp>
    <dsp:sp modelId="{9E9445FD-AFDB-4583-A193-977986207E99}">
      <dsp:nvSpPr>
        <dsp:cNvPr id="0" name=""/>
        <dsp:cNvSpPr/>
      </dsp:nvSpPr>
      <dsp:spPr>
        <a:xfrm rot="21377117">
          <a:off x="4132588" y="1972901"/>
          <a:ext cx="320555" cy="260276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AE7B72E-3942-41A1-871A-A17216A0CD74}">
      <dsp:nvSpPr>
        <dsp:cNvPr id="0" name=""/>
        <dsp:cNvSpPr/>
      </dsp:nvSpPr>
      <dsp:spPr>
        <a:xfrm>
          <a:off x="318026" y="1011499"/>
          <a:ext cx="2676997" cy="6670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82548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318026" y="1011499"/>
        <a:ext cx="2676997" cy="667061"/>
      </dsp:txXfrm>
    </dsp:sp>
    <dsp:sp modelId="{1BFE7708-1BC0-4B1A-BA66-257489087382}">
      <dsp:nvSpPr>
        <dsp:cNvPr id="0" name=""/>
        <dsp:cNvSpPr/>
      </dsp:nvSpPr>
      <dsp:spPr>
        <a:xfrm rot="21377117">
          <a:off x="5968820" y="1582400"/>
          <a:ext cx="414051" cy="33619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564D14-6FDE-4C53-8B6B-4E5494A2C15A}">
      <dsp:nvSpPr>
        <dsp:cNvPr id="0" name=""/>
        <dsp:cNvSpPr/>
      </dsp:nvSpPr>
      <dsp:spPr>
        <a:xfrm>
          <a:off x="3324069" y="2430044"/>
          <a:ext cx="4965286" cy="80559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5792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dirty="0"/>
        </a:p>
      </dsp:txBody>
      <dsp:txXfrm>
        <a:off x="3324069" y="2430044"/>
        <a:ext cx="4965286" cy="805590"/>
      </dsp:txXfrm>
    </dsp:sp>
    <dsp:sp modelId="{41998E54-FAEF-4CEA-AAB6-4F323CEA363F}">
      <dsp:nvSpPr>
        <dsp:cNvPr id="0" name=""/>
        <dsp:cNvSpPr/>
      </dsp:nvSpPr>
      <dsp:spPr>
        <a:xfrm rot="21377117">
          <a:off x="7880349" y="1373356"/>
          <a:ext cx="527581" cy="4283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1D1B2EA-9DDE-42DA-A529-6838B76613B4}">
      <dsp:nvSpPr>
        <dsp:cNvPr id="0" name=""/>
        <dsp:cNvSpPr/>
      </dsp:nvSpPr>
      <dsp:spPr>
        <a:xfrm>
          <a:off x="5040774" y="118328"/>
          <a:ext cx="5719446" cy="5373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0444" tIns="0" rIns="0" bIns="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 dirty="0"/>
        </a:p>
      </dsp:txBody>
      <dsp:txXfrm>
        <a:off x="5040774" y="118328"/>
        <a:ext cx="5719446" cy="5373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DA054D3-FAD0-459D-B1FA-FAF2826D6B08}">
      <dsp:nvSpPr>
        <dsp:cNvPr id="0" name=""/>
        <dsp:cNvSpPr/>
      </dsp:nvSpPr>
      <dsp:spPr>
        <a:xfrm rot="16200000">
          <a:off x="1625600" y="-1625600"/>
          <a:ext cx="2006600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Open </a:t>
          </a:r>
          <a:r>
            <a:rPr lang="en-US" sz="2000" b="1" kern="1200" dirty="0" smtClean="0"/>
            <a:t>Source</a:t>
          </a:r>
          <a:endParaRPr lang="en-US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Free download, changes to the code, feed new developments back to the Community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b="0" kern="1200" dirty="0"/>
        </a:p>
      </dsp:txBody>
      <dsp:txXfrm rot="5400000">
        <a:off x="0" y="0"/>
        <a:ext cx="5257800" cy="1504950"/>
      </dsp:txXfrm>
    </dsp:sp>
    <dsp:sp modelId="{6580BD47-AE24-44C2-8613-8F654276AA46}">
      <dsp:nvSpPr>
        <dsp:cNvPr id="0" name=""/>
        <dsp:cNvSpPr/>
      </dsp:nvSpPr>
      <dsp:spPr>
        <a:xfrm>
          <a:off x="5257800" y="0"/>
          <a:ext cx="5257800" cy="20066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Sustainable </a:t>
          </a:r>
          <a:r>
            <a:rPr lang="en-US" sz="2000" b="1" kern="1200" dirty="0" smtClean="0"/>
            <a:t>community</a:t>
          </a:r>
          <a:endParaRPr lang="en-US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 smtClean="0"/>
            <a:t>Continuously </a:t>
          </a:r>
          <a:r>
            <a:rPr lang="en-US" sz="2000" b="0" kern="1200" dirty="0"/>
            <a:t>improved solution driven by </a:t>
          </a:r>
          <a:r>
            <a:rPr lang="en-US" sz="2000" b="0" kern="1200" dirty="0" smtClean="0"/>
            <a:t>open </a:t>
          </a:r>
          <a:r>
            <a:rPr lang="en-US" sz="2000" b="0" kern="1200" dirty="0"/>
            <a:t>source Software Community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Capacity development and technical assistance</a:t>
          </a:r>
        </a:p>
      </dsp:txBody>
      <dsp:txXfrm>
        <a:off x="5257800" y="0"/>
        <a:ext cx="5257800" cy="1504950"/>
      </dsp:txXfrm>
    </dsp:sp>
    <dsp:sp modelId="{E9BE18CB-9F1F-4E2E-A86A-55E3C0698341}">
      <dsp:nvSpPr>
        <dsp:cNvPr id="0" name=""/>
        <dsp:cNvSpPr/>
      </dsp:nvSpPr>
      <dsp:spPr>
        <a:xfrm rot="10800000">
          <a:off x="0" y="2006600"/>
          <a:ext cx="5257800" cy="20066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Interoperability</a:t>
          </a:r>
          <a:endParaRPr lang="en-US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Compatible formats and interfaces for data exchange (international standard protocols and codes)</a:t>
          </a:r>
        </a:p>
      </dsp:txBody>
      <dsp:txXfrm rot="10800000">
        <a:off x="0" y="2508249"/>
        <a:ext cx="5257800" cy="1504950"/>
      </dsp:txXfrm>
    </dsp:sp>
    <dsp:sp modelId="{FADB5A51-8DD5-4CA8-8A18-B2A0A113DAA5}">
      <dsp:nvSpPr>
        <dsp:cNvPr id="0" name=""/>
        <dsp:cNvSpPr/>
      </dsp:nvSpPr>
      <dsp:spPr>
        <a:xfrm rot="5400000">
          <a:off x="6883400" y="380999"/>
          <a:ext cx="2006600" cy="5257800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/>
            <a:t>Customizable architecture</a:t>
          </a:r>
          <a:endParaRPr lang="en-US" sz="2000" b="1" kern="1200" dirty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0" kern="1200" dirty="0"/>
            <a:t>Customizable to different scheme types, </a:t>
          </a:r>
          <a:r>
            <a:rPr lang="en-US" sz="2000" b="0" kern="1200" dirty="0" smtClean="0"/>
            <a:t>organizations </a:t>
          </a:r>
          <a:r>
            <a:rPr lang="en-US" sz="2000" b="0" kern="1200" dirty="0"/>
            <a:t>and </a:t>
          </a:r>
          <a:r>
            <a:rPr lang="en-US" sz="2000" b="0" kern="1200" dirty="0" smtClean="0"/>
            <a:t>countries</a:t>
          </a:r>
          <a:r>
            <a:rPr lang="en-US" sz="2000" b="1" kern="1200" dirty="0" smtClean="0"/>
            <a:t> </a:t>
          </a:r>
          <a:endParaRPr lang="en-US" sz="2000" b="1" kern="1200" dirty="0"/>
        </a:p>
      </dsp:txBody>
      <dsp:txXfrm rot="-5400000">
        <a:off x="5257800" y="2508249"/>
        <a:ext cx="5257800" cy="1504950"/>
      </dsp:txXfrm>
    </dsp:sp>
    <dsp:sp modelId="{72AEE775-C5B9-41D7-ABF5-52C0F8320DAA}">
      <dsp:nvSpPr>
        <dsp:cNvPr id="0" name=""/>
        <dsp:cNvSpPr/>
      </dsp:nvSpPr>
      <dsp:spPr>
        <a:xfrm>
          <a:off x="3680460" y="1504950"/>
          <a:ext cx="3154680" cy="1003300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/>
            <a:t>Management Information  System for social </a:t>
          </a:r>
          <a:r>
            <a:rPr lang="en-US" sz="2000" b="1" kern="1200" dirty="0" smtClean="0"/>
            <a:t>health </a:t>
          </a:r>
          <a:r>
            <a:rPr lang="en-US" sz="2000" b="1" kern="1200" dirty="0"/>
            <a:t>protection schemes</a:t>
          </a:r>
        </a:p>
      </dsp:txBody>
      <dsp:txXfrm>
        <a:off x="3729437" y="1553927"/>
        <a:ext cx="3056726" cy="9053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67EF87-0265-4717-B5EF-6525082A264F}" type="datetimeFigureOut">
              <a:rPr lang="en-US" smtClean="0"/>
              <a:t>5/6/2019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0A4F3A-9F95-4170-9AB8-FF0EDAAD7890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711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243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298ABF-1AB6-DE49-A9A6-7EBB17D8BE60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8440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A4F3A-9F95-4170-9AB8-FF0EDAAD789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59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8524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192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Discourse</a:t>
            </a:r>
            <a:r>
              <a:rPr lang="de-DE" dirty="0" smtClean="0"/>
              <a:t> – DIAL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free</a:t>
            </a:r>
            <a:r>
              <a:rPr lang="de-DE" baseline="0" dirty="0" smtClean="0"/>
              <a:t> </a:t>
            </a:r>
            <a:r>
              <a:rPr lang="de-DE" baseline="0" smtClean="0"/>
              <a:t>account</a:t>
            </a: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0A4F3A-9F95-4170-9AB8-FF0EDAAD789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956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80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7DFC79-30DA-484F-85C8-36E3971802A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98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5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6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6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6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6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6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A80361CB-D60E-4F06-A2C9-D9D61D0D92B5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912000" y="2448000"/>
            <a:ext cx="10368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73281048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4A98-9203-4609-8238-1E2326F50495}" type="datetime1">
              <a:rPr lang="de-DE" smtClean="0"/>
              <a:t>06.05.2019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Alicia Spengler, GIZ</a:t>
            </a:r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21A5-C511-4779-8CAD-C6CE3F371AE1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0118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EB471A-DA64-4234-B59A-9A980C995AF7}" type="datetime1">
              <a:rPr lang="de-DE" smtClean="0"/>
              <a:t>06.05.2019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Alicia Spengler, GIZ</a:t>
            </a:r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21A5-C511-4779-8CAD-C6CE3F371AE1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174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174AA-F7BC-4B64-A7DA-9876E78E8B43}" type="datetime1">
              <a:rPr lang="de-DE" smtClean="0"/>
              <a:t>06.05.2019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Alicia Spengler, GIZ</a:t>
            </a:r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21A5-C511-4779-8CAD-C6CE3F371AE1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2708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B9AD-7944-4C52-87CD-75D8F9F1A3EB}" type="datetime1">
              <a:rPr lang="de-DE" smtClean="0"/>
              <a:t>06.05.2019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Alicia Spengler, GIZ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21A5-C511-4779-8CAD-C6CE3F371AE1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369145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30CE00-1B82-46A9-8917-64EA543A014A}" type="datetime1">
              <a:rPr lang="de-DE" smtClean="0"/>
              <a:t>06.05.2019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Alicia Spengler, GIZ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21A5-C511-4779-8CAD-C6CE3F371AE1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360338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E5085-67AD-4D5A-956B-B17E4CC41901}" type="datetime1">
              <a:rPr lang="de-DE" smtClean="0"/>
              <a:t>06.05.2019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Alicia Spengler, GIZ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21A5-C511-4779-8CAD-C6CE3F371AE1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50159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C8C67-4DA2-484A-BC2A-1EF955ACBACA}" type="datetime1">
              <a:rPr lang="de-DE" smtClean="0"/>
              <a:t>06.05.2019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Alicia Spengler, GIZ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21A5-C511-4779-8CAD-C6CE3F371AE1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567513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20B956B-92D3-4027-AE4E-2FCEED1010E6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5" name="Inhaltsplatzhalter 2"/>
          <p:cNvSpPr>
            <a:spLocks noGrp="1"/>
          </p:cNvSpPr>
          <p:nvPr>
            <p:ph idx="1" hasCustomPrompt="1"/>
          </p:nvPr>
        </p:nvSpPr>
        <p:spPr>
          <a:xfrm>
            <a:off x="912000" y="2448000"/>
            <a:ext cx="10368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498917748"/>
      </p:ext>
    </p:extLst>
  </p:cSld>
  <p:clrMapOvr>
    <a:masterClrMapping/>
  </p:clrMapOvr>
  <p:transition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18B51F72-BDE5-41BF-87EB-3716E85F5774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912000" y="2448000"/>
            <a:ext cx="10368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412511284"/>
      </p:ext>
    </p:extLst>
  </p:cSld>
  <p:clrMapOvr>
    <a:masterClrMapping/>
  </p:clrMapOvr>
  <p:transition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E056F6A7-66EB-4CAB-8363-BBDAFEFFB883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912000" y="2448000"/>
            <a:ext cx="76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9048000" y="2448001"/>
            <a:ext cx="3144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1750229569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6EEE14AE-E1D4-4C66-A402-6C4A247E28A7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912000" y="2448000"/>
            <a:ext cx="10368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129919913"/>
      </p:ext>
    </p:extLst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5F51EC13-6268-4A92-90EC-4F78DFB360F5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912000" y="2448000"/>
            <a:ext cx="76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9048000" y="2448001"/>
            <a:ext cx="3144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3528320094"/>
      </p:ext>
    </p:extLst>
  </p:cSld>
  <p:clrMapOvr>
    <a:masterClrMapping/>
  </p:clrMapOvr>
  <p:transition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000" y="1483200"/>
            <a:ext cx="10368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8F42B7D-1BCD-4D88-9966-BE81728B2212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912000" y="2448000"/>
            <a:ext cx="504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6240000" y="2448000"/>
            <a:ext cx="504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3190665465"/>
      </p:ext>
    </p:extLst>
  </p:cSld>
  <p:clrMapOvr>
    <a:masterClrMapping/>
  </p:clrMapOvr>
  <p:transition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000" y="1483200"/>
            <a:ext cx="10368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C3F21D90-3A1A-46E4-9D0B-324594502D12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911999" y="2448000"/>
            <a:ext cx="504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6240000" y="2448000"/>
            <a:ext cx="504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495409460"/>
      </p:ext>
    </p:extLst>
  </p:cSld>
  <p:clrMapOvr>
    <a:masterClrMapping/>
  </p:clrMapOvr>
  <p:transition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 dirty="0"/>
              <a:t>Titel durch Klicken hinzufügen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de-DE" dirty="0"/>
              <a:t>Text durch Klicken hinzufügen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BC7A644-1F4F-4A93-B519-6BA0F73048BD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BZ" smtClean="0"/>
              <a:t>Alicia Spengler, GIZ</a:t>
            </a:r>
            <a:endParaRPr lang="en-BZ"/>
          </a:p>
        </p:txBody>
      </p:sp>
    </p:spTree>
    <p:extLst>
      <p:ext uri="{BB962C8B-B14F-4D97-AF65-F5344CB8AC3E}">
        <p14:creationId xmlns:p14="http://schemas.microsoft.com/office/powerpoint/2010/main" val="1511983416"/>
      </p:ext>
    </p:extLst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6450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15485B-7DEC-4CFD-B145-D6DD283F66A9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9120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53735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1"/>
            <a:ext cx="5181600" cy="400092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F2B16-8F1D-47F1-A0C6-3B5238985087}" type="datetime1">
              <a:rPr lang="de-DE" smtClean="0"/>
              <a:t>06.05.2019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97514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6A1759-94B2-40C4-8D12-A1E901AF9DB6}" type="datetime1">
              <a:rPr lang="de-DE" smtClean="0"/>
              <a:t>06.05.2019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78076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ABD98-821F-48FF-A54C-B3DD9DF9BC8D}" type="datetime1">
              <a:rPr lang="de-DE" smtClean="0"/>
              <a:t>06.05.2019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329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9A310E32-2BF8-40B4-9137-163E55786BF5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912000" y="2448000"/>
            <a:ext cx="76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idx="12"/>
          </p:nvPr>
        </p:nvSpPr>
        <p:spPr>
          <a:xfrm>
            <a:off x="9048000" y="2448001"/>
            <a:ext cx="3144000" cy="2052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</a:p>
        </p:txBody>
      </p:sp>
    </p:spTree>
    <p:extLst>
      <p:ext uri="{BB962C8B-B14F-4D97-AF65-F5344CB8AC3E}">
        <p14:creationId xmlns:p14="http://schemas.microsoft.com/office/powerpoint/2010/main" val="2881164087"/>
      </p:ext>
    </p:extLst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536625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fld id="{DCD9F9BF-D269-4020-816F-460E917B7A74}" type="datetime1">
              <a:rPr lang="en-GB" noProof="0" smtClean="0"/>
              <a:t>06/05/2019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9923646" y="359999"/>
            <a:ext cx="2002055" cy="96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0454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ck 9">
            <a:extLst>
              <a:ext uri="{FF2B5EF4-FFF2-40B4-BE49-F238E27FC236}">
                <a16:creationId xmlns:a16="http://schemas.microsoft.com/office/drawing/2014/main" id="{0B18FB27-42E0-284F-8BC6-3D025426D24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 dirty="0"/>
          </a:p>
        </p:txBody>
      </p:sp>
      <p:pic>
        <p:nvPicPr>
          <p:cNvPr id="5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0324" y="768214"/>
            <a:ext cx="1691351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814281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F6D53D-C9CB-4FE3-A1EB-671E405CC6D2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18093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1670965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1"/>
            <a:ext cx="5181600" cy="400092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002CD-940D-48C5-A977-6EECC90FF6A2}" type="datetime1">
              <a:rPr lang="de-DE" smtClean="0"/>
              <a:t>06.05.2019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A2A50E75-4AF1-1440-98AC-6D7B898E4A1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4698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61B2D-EF13-455B-BCDD-3901C601307D}" type="datetime1">
              <a:rPr lang="de-DE" smtClean="0"/>
              <a:t>06.05.2019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5EFE8E75-B035-2345-8EC0-D192FC9EBDA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93297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F17735-4C13-437B-BDE4-0486664D2ECA}" type="datetime1">
              <a:rPr lang="de-DE" smtClean="0"/>
              <a:t>06.05.2019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CA107A4E-F480-B840-99A1-E7A94FEEA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6"/>
            <a:ext cx="1409700" cy="471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50288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>
            <a:extLst>
              <a:ext uri="{FF2B5EF4-FFF2-40B4-BE49-F238E27FC236}">
                <a16:creationId xmlns:a16="http://schemas.microsoft.com/office/drawing/2014/main" id="{BD232F73-696F-B24C-8E4D-70398434508B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1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 dirty="0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D3A6C929-E4DF-8742-9F78-931FF64663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2" y="296377"/>
            <a:ext cx="1409700" cy="471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610444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0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3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6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fld id="{DCD9F9BF-D269-4020-816F-460E917B7A74}" type="datetime1">
              <a:rPr lang="en-GB" noProof="0" smtClean="0"/>
              <a:t>06/05/2019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GB" noProof="0"/>
              <a:t>|     Title of the presentation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1"/>
            <a:ext cx="11226365" cy="208579"/>
          </a:xfrm>
        </p:spPr>
        <p:txBody>
          <a:bodyPr anchor="t">
            <a:normAutofit/>
          </a:bodyPr>
          <a:lstStyle>
            <a:lvl1pPr>
              <a:defRPr sz="8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  <p:sp>
        <p:nvSpPr>
          <p:cNvPr id="2" name="Rechteck 1"/>
          <p:cNvSpPr/>
          <p:nvPr userDrawn="1"/>
        </p:nvSpPr>
        <p:spPr>
          <a:xfrm>
            <a:off x="9923646" y="359999"/>
            <a:ext cx="2002055" cy="96828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4175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Subhead, Bulletpoints, großes Bil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FB308CE3-EF35-4041-99AB-60A53A27C79C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912000" y="2448000"/>
            <a:ext cx="768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Bildplatzhalter 2"/>
          <p:cNvSpPr>
            <a:spLocks noGrp="1"/>
          </p:cNvSpPr>
          <p:nvPr>
            <p:ph type="pic" idx="12"/>
          </p:nvPr>
        </p:nvSpPr>
        <p:spPr>
          <a:xfrm>
            <a:off x="9048000" y="2448001"/>
            <a:ext cx="3144000" cy="3348000"/>
          </a:xfrm>
        </p:spPr>
        <p:txBody>
          <a:bodyPr/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noProof="0"/>
              <a:t>Bild durch Klicken auf Symbol hinzufügen</a:t>
            </a:r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594191620"/>
      </p:ext>
    </p:extLst>
  </p:cSld>
  <p:clrMapOvr>
    <a:masterClrMapping/>
  </p:clrMapOvr>
  <p:transition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D89FAB4-1EE9-3940-BB55-A2083FA837A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2580773"/>
            <a:ext cx="9144000" cy="2387600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 algn="ctr"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282F92D-6907-CE45-97F2-CB51EBFE09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60448"/>
            <a:ext cx="9144000" cy="1655762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 algn="ctr">
              <a:buNone/>
              <a:defRPr sz="1800" b="0" i="0">
                <a:latin typeface="Poppins" pitchFamily="2" charset="77"/>
                <a:cs typeface="Poppins" pitchFamily="2" charset="77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e-DE" dirty="0"/>
          </a:p>
        </p:txBody>
      </p:sp>
      <p:pic>
        <p:nvPicPr>
          <p:cNvPr id="6" name="Grafik 4">
            <a:extLst>
              <a:ext uri="{FF2B5EF4-FFF2-40B4-BE49-F238E27FC236}">
                <a16:creationId xmlns:a16="http://schemas.microsoft.com/office/drawing/2014/main" id="{935F22D5-F5C2-CF4F-82C8-120C447CB2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8433" y="736461"/>
            <a:ext cx="2255135" cy="179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94402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6376"/>
            <a:ext cx="18796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B7A65BC6-95DA-3F48-BF65-C5E7CCCF94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17216DD-2CF0-5247-A898-4D1031478F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4300BFD-D844-9842-A98E-FDBEDB7E7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98676-3271-4859-A1A8-65F242CEEE87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D7E9B01-2145-DB4D-90C0-FE8CC55FD7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Alicia Spengler, GIZ</a:t>
            </a: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35C545E5-C7BF-D64D-87F1-7981E95390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74471523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wischentitel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25" y="296382"/>
            <a:ext cx="1879600" cy="47145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F518EEE-8038-AC46-B178-685061859CF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1" y="1709748"/>
            <a:ext cx="10515600" cy="285273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b"/>
          <a:lstStyle>
            <a:lvl1pPr>
              <a:defRPr sz="6000" b="1" i="0">
                <a:latin typeface="Poppins SemiBold" pitchFamily="2" charset="77"/>
                <a:cs typeface="Poppins SemiBold" pitchFamily="2" charset="77"/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8461E53-3DDD-3042-B451-43C390ACF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73"/>
            <a:ext cx="10515600" cy="1500187"/>
          </a:xfr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1800" b="0" i="0">
                <a:solidFill>
                  <a:schemeClr val="bg1"/>
                </a:solidFill>
                <a:latin typeface="Poppins" pitchFamily="2" charset="77"/>
                <a:cs typeface="Poppins" pitchFamily="2" charset="77"/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5257620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6376"/>
            <a:ext cx="18796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AFEE2CCA-CF02-5743-A416-A289D4D5C9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CF97C85-F75B-394B-B9A8-498A7AC56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E9942077-9076-BD45-82A4-8F71397675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76044"/>
            <a:ext cx="5181600" cy="400092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9E6B7A6-870F-5949-8848-F27FCA771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86498-2309-4F52-B66A-EC59C893424B}" type="datetime1">
              <a:rPr lang="de-DE" smtClean="0"/>
              <a:t>06.05.2019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6D04E6D-824C-CA4A-8678-8E2407335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Alicia Spengler, GIZ</a:t>
            </a:r>
            <a:endParaRPr lang="de-DE" dirty="0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4F5F41F-7EAB-D343-9AD6-4E650724A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987154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6376"/>
            <a:ext cx="1879600" cy="471456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4B613CF-6DC7-EF4E-A41B-78295C63A84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D1224801-83C3-FD4A-9F2D-DB633819EA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82DD0-BA29-45D6-8409-0B55BF4FDA20}" type="datetime1">
              <a:rPr lang="de-DE" smtClean="0"/>
              <a:t>06.05.2019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C6868E9-4FB5-D24A-B901-41F1FCCF6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Alicia Spengler, GIZ</a:t>
            </a:r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04F39F7-1ED7-DB46-A4E6-DCB6D1D5B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2264626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9">
            <a:extLst>
              <a:ext uri="{FF2B5EF4-FFF2-40B4-BE49-F238E27FC236}">
                <a16:creationId xmlns:a16="http://schemas.microsoft.com/office/drawing/2014/main" id="{7EF33ECA-2998-6E4B-AE2D-2D3C6B6F640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63" y="296376"/>
            <a:ext cx="1879600" cy="471456"/>
          </a:xfrm>
          <a:prstGeom prst="rect">
            <a:avLst/>
          </a:prstGeom>
        </p:spPr>
      </p:pic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F6A25366-F27F-014D-80AE-4C0F93A7B7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F9648-A1D2-41D2-9BFB-5A9B6EE39C9F}" type="datetime1">
              <a:rPr lang="de-DE" smtClean="0"/>
              <a:t>06.05.2019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C6E91EE-04A7-6545-AEAC-1FA0457E0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Alicia Spengler, GIZ</a:t>
            </a:r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240ABEB-8F0B-4042-BFEC-FC32772AC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5662307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hluss-Foli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7">
            <a:extLst>
              <a:ext uri="{FF2B5EF4-FFF2-40B4-BE49-F238E27FC236}">
                <a16:creationId xmlns:a16="http://schemas.microsoft.com/office/drawing/2014/main" id="{4DBAD0A3-FBA4-9647-B602-38897102E7F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825" y="296382"/>
            <a:ext cx="1879600" cy="471455"/>
          </a:xfrm>
          <a:prstGeom prst="rect">
            <a:avLst/>
          </a:prstGeom>
        </p:spPr>
      </p:pic>
      <p:sp>
        <p:nvSpPr>
          <p:cNvPr id="6" name="Inhaltsplatzhalter 2">
            <a:extLst>
              <a:ext uri="{FF2B5EF4-FFF2-40B4-BE49-F238E27FC236}">
                <a16:creationId xmlns:a16="http://schemas.microsoft.com/office/drawing/2014/main" id="{D1A6AD8C-A040-3F4D-A16F-861DC13FC4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76044"/>
            <a:ext cx="5181600" cy="4000921"/>
          </a:xfrm>
        </p:spPr>
        <p:txBody>
          <a:bodyPr>
            <a:noAutofit/>
          </a:bodyPr>
          <a:lstStyle>
            <a:lvl1pPr marL="0" indent="0">
              <a:buNone/>
              <a:defRPr lang="de-DE" sz="1200" b="0" i="0" smtClean="0">
                <a:solidFill>
                  <a:schemeClr val="bg1"/>
                </a:solidFill>
                <a:effectLst/>
                <a:latin typeface="Poppins" pitchFamily="2" charset="77"/>
                <a:cs typeface="Poppins" pitchFamily="2" charset="77"/>
              </a:defRPr>
            </a:lvl1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4613885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 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invGray">
          <a:xfrm>
            <a:off x="480001" y="1800000"/>
            <a:ext cx="11232001" cy="4237200"/>
          </a:xfrm>
        </p:spPr>
        <p:txBody>
          <a:bodyPr/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invGray">
          <a:xfrm>
            <a:off x="480485" y="1188005"/>
            <a:ext cx="8160000" cy="288925"/>
          </a:xfrm>
        </p:spPr>
        <p:txBody>
          <a:bodyPr lIns="18000" anchor="ctr">
            <a:normAutofit/>
          </a:bodyPr>
          <a:lstStyle>
            <a:lvl1pPr>
              <a:defRPr sz="1200" b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GB" noProof="0" dirty="0"/>
              <a:t>One line Subtitle (optional)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 bwMode="invGray"/>
        <p:txBody>
          <a:bodyPr/>
          <a:lstStyle/>
          <a:p>
            <a:fld id="{3036A580-B530-4115-8D0B-FB6760C85DD8}" type="datetime1">
              <a:rPr lang="de-DE" noProof="0" smtClean="0"/>
              <a:t>06.05.2019</a:t>
            </a:fld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 bwMode="invGray"/>
        <p:txBody>
          <a:bodyPr/>
          <a:lstStyle/>
          <a:p>
            <a:r>
              <a:rPr lang="en-GB" noProof="0" smtClean="0"/>
              <a:t>Alicia Spengler, GIZ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 bwMode="invGray"/>
        <p:txBody>
          <a:bodyPr/>
          <a:lstStyle/>
          <a:p>
            <a:fld id="{A74CE0EA-F3B5-4684-BA10-C594598FDB9C}" type="slidenum">
              <a:rPr lang="en-GB" noProof="0" smtClean="0"/>
              <a:pPr/>
              <a:t>‹Nr.›</a:t>
            </a:fld>
            <a:endParaRPr lang="en-GB" noProof="0"/>
          </a:p>
        </p:txBody>
      </p:sp>
      <p:sp>
        <p:nvSpPr>
          <p:cNvPr id="13" name="Text Placeholder 7"/>
          <p:cNvSpPr>
            <a:spLocks noGrp="1"/>
          </p:cNvSpPr>
          <p:nvPr>
            <p:ph type="body" sz="quarter" idx="21" hasCustomPrompt="1"/>
          </p:nvPr>
        </p:nvSpPr>
        <p:spPr bwMode="invGray">
          <a:xfrm>
            <a:off x="480000" y="6293653"/>
            <a:ext cx="11226365" cy="208579"/>
          </a:xfrm>
        </p:spPr>
        <p:txBody>
          <a:bodyPr anchor="t">
            <a:normAutofit/>
          </a:bodyPr>
          <a:lstStyle>
            <a:lvl1pPr>
              <a:defRPr sz="600" b="0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GB" noProof="0"/>
              <a:t>Source: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 bwMode="invGray">
          <a:xfrm>
            <a:off x="479999" y="359999"/>
            <a:ext cx="8160000" cy="72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6208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Subheadline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000" y="1483200"/>
            <a:ext cx="10368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076918D6-8093-4CD7-B445-035E8CE7C5B1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7" name="Inhaltsplatzhalter 2"/>
          <p:cNvSpPr>
            <a:spLocks noGrp="1"/>
          </p:cNvSpPr>
          <p:nvPr>
            <p:ph idx="1" hasCustomPrompt="1"/>
          </p:nvPr>
        </p:nvSpPr>
        <p:spPr>
          <a:xfrm>
            <a:off x="912000" y="2448000"/>
            <a:ext cx="504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8" name="Inhaltsplatzhalter 2"/>
          <p:cNvSpPr>
            <a:spLocks noGrp="1"/>
          </p:cNvSpPr>
          <p:nvPr>
            <p:ph idx="12" hasCustomPrompt="1"/>
          </p:nvPr>
        </p:nvSpPr>
        <p:spPr>
          <a:xfrm>
            <a:off x="6240000" y="2448000"/>
            <a:ext cx="5040000" cy="3816000"/>
          </a:xfrm>
        </p:spPr>
        <p:txBody>
          <a:bodyPr/>
          <a:lstStyle>
            <a:lvl1pPr marL="0" marR="0" indent="0" algn="l" defTabSz="914400" rtl="0" eaLnBrk="1" fontAlgn="base" latinLnBrk="0" hangingPunct="1">
              <a:lnSpc>
                <a:spcPct val="100000"/>
              </a:lnSpc>
              <a:spcBef>
                <a:spcPts val="400"/>
              </a:spcBef>
              <a:spcAft>
                <a:spcPts val="800"/>
              </a:spcAft>
              <a:buClr>
                <a:srgbClr val="C80F0F"/>
              </a:buClr>
              <a:buSzTx/>
              <a:buFontTx/>
              <a:buNone/>
              <a:tabLst>
                <a:tab pos="2190750" algn="l"/>
              </a:tabLst>
              <a:defRPr sz="1800" baseline="0"/>
            </a:lvl1pPr>
            <a:lvl2pPr marL="360000" indent="-360000">
              <a:buClr>
                <a:srgbClr val="C80F0F"/>
              </a:buClr>
              <a:buFont typeface="Arial" pitchFamily="34" charset="0"/>
              <a:buChar char="•"/>
              <a:defRPr sz="1800"/>
            </a:lvl2pPr>
            <a:lvl3pPr marL="720000">
              <a:defRPr sz="1800"/>
            </a:lvl3pPr>
            <a:lvl4pPr marL="1080000">
              <a:defRPr sz="1800" baseline="0"/>
            </a:lvl4pPr>
            <a:lvl5pPr marL="1440000">
              <a:defRPr sz="1800" baseline="0"/>
            </a:lvl5pPr>
            <a:lvl6pPr marL="1800000">
              <a:defRPr baseline="0"/>
            </a:lvl6pPr>
            <a:lvl7pPr marL="2160000">
              <a:defRPr baseline="0"/>
            </a:lvl7pPr>
            <a:lvl8pPr marL="2520000">
              <a:defRPr baseline="0"/>
            </a:lvl8pPr>
            <a:lvl9pPr marL="2880000">
              <a:defRPr/>
            </a:lvl9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</p:spTree>
    <p:extLst>
      <p:ext uri="{BB962C8B-B14F-4D97-AF65-F5344CB8AC3E}">
        <p14:creationId xmlns:p14="http://schemas.microsoft.com/office/powerpoint/2010/main" val="1278299682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, 2 Spalten, Bulletpoi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2000" y="1483200"/>
            <a:ext cx="10368000" cy="617928"/>
          </a:xfrm>
        </p:spPr>
        <p:txBody>
          <a:bodyPr/>
          <a:lstStyle/>
          <a:p>
            <a:r>
              <a:rPr lang="de-DE" noProof="0"/>
              <a:t>Titelmasterformat durch Klicken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85501483-DA0D-49D6-AEEB-A40CF05ACBDF}" type="datetime1">
              <a:rPr lang="de-DE" noProof="0" smtClean="0"/>
              <a:t>06.05.2019</a:t>
            </a:fld>
            <a:endParaRPr lang="de-DE" noProof="0"/>
          </a:p>
        </p:txBody>
      </p:sp>
      <p:sp>
        <p:nvSpPr>
          <p:cNvPr id="9" name="Inhaltsplatzhalter 2"/>
          <p:cNvSpPr>
            <a:spLocks noGrp="1"/>
          </p:cNvSpPr>
          <p:nvPr>
            <p:ph idx="1" hasCustomPrompt="1"/>
          </p:nvPr>
        </p:nvSpPr>
        <p:spPr>
          <a:xfrm>
            <a:off x="911999" y="2448000"/>
            <a:ext cx="504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  <p:sp>
        <p:nvSpPr>
          <p:cNvPr id="10" name="Inhaltsplatzhalter 2"/>
          <p:cNvSpPr>
            <a:spLocks noGrp="1"/>
          </p:cNvSpPr>
          <p:nvPr>
            <p:ph idx="12" hasCustomPrompt="1"/>
          </p:nvPr>
        </p:nvSpPr>
        <p:spPr>
          <a:xfrm>
            <a:off x="6240000" y="2448000"/>
            <a:ext cx="5040000" cy="38160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644440052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pt-BR" dirty="0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A10A1-B920-4DF9-A5FC-7E75D0BAFB93}" type="datetime1">
              <a:rPr lang="de-DE" smtClean="0"/>
              <a:t>06.05.2019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Alicia Spengler, GIZ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21A5-C511-4779-8CAD-C6CE3F371AE1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49751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63084" y="341702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963084" y="191683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</p:spTree>
    <p:extLst>
      <p:ext uri="{BB962C8B-B14F-4D97-AF65-F5344CB8AC3E}">
        <p14:creationId xmlns:p14="http://schemas.microsoft.com/office/powerpoint/2010/main" val="2773977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9713AE-8403-455A-9560-4A83AD8B0579}" type="datetime1">
              <a:rPr lang="de-DE" smtClean="0"/>
              <a:t>06.05.2019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smtClean="0"/>
              <a:t>Alicia Spengler, GIZ</a:t>
            </a: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3721A5-C511-4779-8CAD-C6CE3F371AE1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1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gi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image" Target="../media/image3.gif"/><Relationship Id="rId5" Type="http://schemas.openxmlformats.org/officeDocument/2006/relationships/slideLayout" Target="../slideLayouts/slideLayout21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20.xml"/><Relationship Id="rId9" Type="http://schemas.openxmlformats.org/officeDocument/2006/relationships/image" Target="../media/image1.gi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4.xml"/><Relationship Id="rId7" Type="http://schemas.openxmlformats.org/officeDocument/2006/relationships/slideLayout" Target="../slideLayouts/slideLayout38.xml"/><Relationship Id="rId2" Type="http://schemas.openxmlformats.org/officeDocument/2006/relationships/slideLayout" Target="../slideLayouts/slideLayout33.xml"/><Relationship Id="rId1" Type="http://schemas.openxmlformats.org/officeDocument/2006/relationships/slideLayout" Target="../slideLayouts/slideLayout32.xml"/><Relationship Id="rId6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5.xml"/><Relationship Id="rId9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7.xml"/><Relationship Id="rId3" Type="http://schemas.openxmlformats.org/officeDocument/2006/relationships/slideLayout" Target="../slideLayouts/slideLayout42.xml"/><Relationship Id="rId7" Type="http://schemas.openxmlformats.org/officeDocument/2006/relationships/slideLayout" Target="../slideLayouts/slideLayout46.xml"/><Relationship Id="rId2" Type="http://schemas.openxmlformats.org/officeDocument/2006/relationships/slideLayout" Target="../slideLayouts/slideLayout41.xml"/><Relationship Id="rId1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5.xml"/><Relationship Id="rId5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3.xml"/><Relationship Id="rId9" Type="http://schemas.openxmlformats.org/officeDocument/2006/relationships/theme" Target="../theme/theme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12192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12000" y="1483200"/>
            <a:ext cx="10368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Titel durch Klicken hinzufügen</a:t>
            </a:r>
          </a:p>
        </p:txBody>
      </p:sp>
      <p:pic>
        <p:nvPicPr>
          <p:cNvPr id="19" name="Grafik 7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824384" y="304800"/>
            <a:ext cx="2808816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0" y="5851525"/>
            <a:ext cx="12192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000" y="2447999"/>
            <a:ext cx="10368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0271583" y="6581002"/>
            <a:ext cx="12361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t>Seite </a:t>
            </a:r>
            <a:fld id="{327115CA-E6A4-425F-BB4F-A64D48743A27}" type="slidenum"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pPr/>
              <a:t>‹Nr.›</a:t>
            </a:fld>
            <a:endParaRPr lang="de-DE" sz="1000" b="0" noProof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7035" y="6581002"/>
            <a:ext cx="45579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5540" y="6581002"/>
            <a:ext cx="1727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CEFCEC6A-E6E2-4B5A-836A-E8E60B0E3C3D}" type="datetime1">
              <a:rPr lang="de-DE" noProof="0" smtClean="0"/>
              <a:t>06.05.2019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1732905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" r="382"/>
          <a:stretch/>
        </p:blipFill>
        <p:spPr bwMode="auto">
          <a:xfrm>
            <a:off x="1" y="0"/>
            <a:ext cx="12189884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214E8-D9BF-4B97-B751-9752883B1DC7}" type="datetime1">
              <a:rPr lang="de-DE" smtClean="0"/>
              <a:t>06.05.2019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pt-BR" smtClean="0"/>
              <a:t>Alicia Spengler, GIZ</a:t>
            </a: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3721A5-C511-4779-8CAD-C6CE3F371AE1}" type="slidenum">
              <a:rPr lang="pt-BR" smtClean="0"/>
              <a:t>‹Nr.›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1851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810"/>
            <a:ext cx="12192000" cy="111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912000" y="1483200"/>
            <a:ext cx="10368000" cy="617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Titel durch Klicken hinzufügen</a:t>
            </a:r>
          </a:p>
        </p:txBody>
      </p:sp>
      <p:pic>
        <p:nvPicPr>
          <p:cNvPr id="19" name="Grafik 7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8824384" y="304800"/>
            <a:ext cx="2808816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Grafik 8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0" y="5851525"/>
            <a:ext cx="12192000" cy="73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9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2000" y="2447999"/>
            <a:ext cx="10368000" cy="38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Erste Ebene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</p:txBody>
      </p:sp>
      <p:sp>
        <p:nvSpPr>
          <p:cNvPr id="14" name="Text Box 19"/>
          <p:cNvSpPr txBox="1">
            <a:spLocks noChangeArrowheads="1"/>
          </p:cNvSpPr>
          <p:nvPr/>
        </p:nvSpPr>
        <p:spPr bwMode="auto">
          <a:xfrm>
            <a:off x="10271583" y="6581002"/>
            <a:ext cx="123613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defPPr>
              <a:defRPr lang="de-DE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200" b="1" kern="1200">
                <a:solidFill>
                  <a:srgbClr val="999999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t>Seite </a:t>
            </a:r>
            <a:fld id="{327115CA-E6A4-425F-BB4F-A64D48743A27}" type="slidenum">
              <a:rPr lang="de-DE" sz="1000" b="0" noProof="0">
                <a:solidFill>
                  <a:srgbClr val="6E6452"/>
                </a:solidFill>
                <a:latin typeface="Arial Narrow" pitchFamily="34" charset="0"/>
              </a:rPr>
              <a:pPr/>
              <a:t>‹Nr.›</a:t>
            </a:fld>
            <a:endParaRPr lang="de-DE" sz="1000" b="0" noProof="0">
              <a:solidFill>
                <a:srgbClr val="6E6452"/>
              </a:solidFill>
              <a:latin typeface="Arial Narrow" pitchFamily="34" charset="0"/>
            </a:endParaRPr>
          </a:p>
        </p:txBody>
      </p:sp>
      <p:sp>
        <p:nvSpPr>
          <p:cNvPr id="15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17035" y="6581002"/>
            <a:ext cx="455793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000" b="1" spc="70" baseline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16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05540" y="6581002"/>
            <a:ext cx="1727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000" b="0">
                <a:solidFill>
                  <a:srgbClr val="6E6452"/>
                </a:solidFill>
                <a:latin typeface="Arial Narrow" pitchFamily="34" charset="0"/>
              </a:defRPr>
            </a:lvl1pPr>
          </a:lstStyle>
          <a:p>
            <a:fld id="{CD8C694F-A0A6-4903-A41D-46C5923B1CAF}" type="datetime1">
              <a:rPr lang="de-DE" noProof="0" smtClean="0"/>
              <a:t>06.05.2019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852921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>
          <a:solidFill>
            <a:srgbClr val="6E645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charset="0"/>
        </a:defRPr>
      </a:lvl9pPr>
    </p:titleStyle>
    <p:bodyStyle>
      <a:lvl1pPr marL="360000" indent="-360000" algn="l" rtl="0" eaLnBrk="1" fontAlgn="base" hangingPunct="1">
        <a:spcBef>
          <a:spcPts val="400"/>
        </a:spcBef>
        <a:spcAft>
          <a:spcPts val="800"/>
        </a:spcAft>
        <a:buClr>
          <a:srgbClr val="C80F0F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  <a:ea typeface="+mn-ea"/>
          <a:cs typeface="+mn-cs"/>
        </a:defRPr>
      </a:lvl1pPr>
      <a:lvl2pPr marL="7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2pPr>
      <a:lvl3pPr marL="10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>
          <a:solidFill>
            <a:srgbClr val="6E6452"/>
          </a:solidFill>
          <a:latin typeface="+mn-lt"/>
        </a:defRPr>
      </a:lvl3pPr>
      <a:lvl4pPr marL="14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4pPr>
      <a:lvl5pPr marL="180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5pPr>
      <a:lvl6pPr marL="216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6pPr>
      <a:lvl7pPr marL="252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7pPr>
      <a:lvl8pPr marL="288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8pPr>
      <a:lvl9pPr marL="3240000" indent="-360000" algn="l" rtl="0" eaLnBrk="1" fontAlgn="base" hangingPunct="1">
        <a:spcBef>
          <a:spcPts val="400"/>
        </a:spcBef>
        <a:spcAft>
          <a:spcPts val="800"/>
        </a:spcAft>
        <a:buClr>
          <a:srgbClr val="6E6452"/>
        </a:buClr>
        <a:buFont typeface="Arial" pitchFamily="34" charset="0"/>
        <a:buChar char="•"/>
        <a:tabLst>
          <a:tab pos="2190750" algn="l"/>
        </a:tabLst>
        <a:defRPr sz="1800" baseline="0">
          <a:solidFill>
            <a:srgbClr val="6E6452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B676781D-3764-46E3-8352-2D3627D3039E}" type="datetime1">
              <a:rPr lang="de-DE" smtClean="0"/>
              <a:t>06.05.2019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8422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20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4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65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858DFB27-BA35-46FC-BB26-69EC054F0BE9}" type="datetime1">
              <a:rPr lang="de-DE" smtClean="0"/>
              <a:t>06.05.2019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r>
              <a:rPr lang="de-DE" smtClean="0"/>
              <a:t>Alicia Spengler, GIZ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39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44756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21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tx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4F28167B-32A2-0448-8CFF-4DF40AEA0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32253"/>
            <a:ext cx="10515600" cy="94041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423466F-B552-DA42-A04B-EAFA1317B0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64470"/>
            <a:ext cx="10515600" cy="401249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  <a:p>
            <a:pPr lvl="4"/>
            <a:endParaRPr lang="de-DE" dirty="0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5AF2E70-6F05-9641-B535-C481861ED8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6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accent1"/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63124E26-DB2C-4471-B257-48470284847D}" type="datetime1">
              <a:rPr lang="de-DE" smtClean="0"/>
              <a:t>06.05.2019</a:t>
            </a:fld>
            <a:endParaRPr lang="de-DE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6CC905-7515-524F-9C91-FD40AEF85C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35636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r>
              <a:rPr lang="en-GB" smtClean="0"/>
              <a:t>Alicia Spengler, GIZ</a:t>
            </a:r>
            <a:endParaRPr lang="de-DE" dirty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F2C558-D589-9546-A818-9AD8B89D19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37740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0" i="1">
                <a:solidFill>
                  <a:schemeClr val="tx1">
                    <a:tint val="75000"/>
                  </a:schemeClr>
                </a:solidFill>
                <a:latin typeface="Poppins Light" pitchFamily="2" charset="77"/>
                <a:cs typeface="Poppins Light" pitchFamily="2" charset="77"/>
              </a:defRPr>
            </a:lvl1pPr>
          </a:lstStyle>
          <a:p>
            <a:fld id="{0A9FBBF1-2128-0D46-A903-D4383F5E4CF1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980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</p:sldLayoutIdLst>
  <p:hf hdr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000" b="1" i="0" kern="1200">
          <a:solidFill>
            <a:schemeClr val="accent1"/>
          </a:solidFill>
          <a:latin typeface="Poppins SemiBold" pitchFamily="2" charset="77"/>
          <a:ea typeface="+mj-ea"/>
          <a:cs typeface="Poppins SemiBold" pitchFamily="2" charset="77"/>
        </a:defRPr>
      </a:lvl1pPr>
    </p:titleStyle>
    <p:bodyStyle>
      <a:lvl1pPr marL="0" indent="0" algn="l" defTabSz="914377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None/>
        <a:defRPr sz="2400" b="0" i="0" kern="1200">
          <a:solidFill>
            <a:schemeClr val="tx1"/>
          </a:solidFill>
          <a:latin typeface="Poppins" pitchFamily="2" charset="77"/>
          <a:ea typeface="+mn-ea"/>
          <a:cs typeface="Poppins" pitchFamily="2" charset="77"/>
        </a:defRPr>
      </a:lvl1pPr>
      <a:lvl2pPr marL="457189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20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2pPr>
      <a:lvl3pPr marL="914377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None/>
        <a:defRPr sz="1800" b="0" i="0" kern="1200">
          <a:solidFill>
            <a:schemeClr val="accent5"/>
          </a:solidFill>
          <a:latin typeface="Poppins" pitchFamily="2" charset="77"/>
          <a:ea typeface="+mn-ea"/>
          <a:cs typeface="Poppins" pitchFamily="2" charset="77"/>
        </a:defRPr>
      </a:lvl3pPr>
      <a:lvl4pPr marL="1371566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Light" pitchFamily="2" charset="77"/>
          <a:ea typeface="+mn-ea"/>
          <a:cs typeface="Poppins Light" pitchFamily="2" charset="77"/>
        </a:defRPr>
      </a:lvl4pPr>
      <a:lvl5pPr marL="1828754" indent="0" algn="l" defTabSz="914377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Symbol" pitchFamily="2" charset="2"/>
        <a:buNone/>
        <a:defRPr sz="1800" b="0" i="0" kern="1200">
          <a:solidFill>
            <a:schemeClr val="accent6"/>
          </a:solidFill>
          <a:latin typeface="Poppins ExtraLight" pitchFamily="2" charset="77"/>
          <a:ea typeface="+mn-ea"/>
          <a:cs typeface="Poppins ExtraLight" pitchFamily="2" charset="77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288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7.xml"/><Relationship Id="rId4" Type="http://schemas.openxmlformats.org/officeDocument/2006/relationships/image" Target="../media/image18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3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9.xml"/><Relationship Id="rId4" Type="http://schemas.openxmlformats.org/officeDocument/2006/relationships/image" Target="../media/image1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3.xml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hyperlink" Target="https://demo.openimis.org/" TargetMode="External"/><Relationship Id="rId3" Type="http://schemas.openxmlformats.org/officeDocument/2006/relationships/image" Target="../media/image11.emf"/><Relationship Id="rId7" Type="http://schemas.openxmlformats.org/officeDocument/2006/relationships/hyperlink" Target="https://github.com/openimis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9.xml"/><Relationship Id="rId6" Type="http://schemas.openxmlformats.org/officeDocument/2006/relationships/hyperlink" Target="https://openimis.atlassian.net/wiki/spaces/OP/overview" TargetMode="External"/><Relationship Id="rId11" Type="http://schemas.openxmlformats.org/officeDocument/2006/relationships/image" Target="../media/image19.png"/><Relationship Id="rId5" Type="http://schemas.openxmlformats.org/officeDocument/2006/relationships/hyperlink" Target="https://openimis.org/" TargetMode="External"/><Relationship Id="rId10" Type="http://schemas.openxmlformats.org/officeDocument/2006/relationships/hyperlink" Target="mailto:contact@openimis.org" TargetMode="External"/><Relationship Id="rId4" Type="http://schemas.openxmlformats.org/officeDocument/2006/relationships/image" Target="../media/image18.png"/><Relationship Id="rId9" Type="http://schemas.openxmlformats.org/officeDocument/2006/relationships/hyperlink" Target="https://openimis.atlassian.net/servicedesk/customer/portal/1" TargetMode="Externa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1.xml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eck 14"/>
          <p:cNvSpPr/>
          <p:nvPr/>
        </p:nvSpPr>
        <p:spPr>
          <a:xfrm>
            <a:off x="0" y="2788146"/>
            <a:ext cx="12192000" cy="22952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06/05/2019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 dirty="0"/>
              <a:t>A global good for Universal Health Coverage (UHC)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1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5" y="2893102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A global good for Universal Health Coverage (UHC) </a:t>
            </a:r>
          </a:p>
        </p:txBody>
      </p:sp>
      <p:pic>
        <p:nvPicPr>
          <p:cNvPr id="20" name="Bild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2848131" y="3964272"/>
            <a:ext cx="890041" cy="890041"/>
          </a:xfrm>
          <a:prstGeom prst="rect">
            <a:avLst/>
          </a:prstGeom>
        </p:spPr>
      </p:pic>
      <p:pic>
        <p:nvPicPr>
          <p:cNvPr id="21" name="Bild 2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221413" y="3964272"/>
            <a:ext cx="890041" cy="890041"/>
          </a:xfrm>
          <a:prstGeom prst="rect">
            <a:avLst/>
          </a:prstGeom>
        </p:spPr>
      </p:pic>
      <p:pic>
        <p:nvPicPr>
          <p:cNvPr id="22" name="Bild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957403" y="3964272"/>
            <a:ext cx="890041" cy="890041"/>
          </a:xfrm>
          <a:prstGeom prst="rect">
            <a:avLst/>
          </a:prstGeom>
        </p:spPr>
      </p:pic>
      <p:pic>
        <p:nvPicPr>
          <p:cNvPr id="23" name="Bild 2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315199" y="3964272"/>
            <a:ext cx="890041" cy="890041"/>
          </a:xfrm>
          <a:prstGeom prst="rect">
            <a:avLst/>
          </a:prstGeom>
        </p:spPr>
      </p:pic>
      <p:pic>
        <p:nvPicPr>
          <p:cNvPr id="24" name="Bild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080547" y="3964272"/>
            <a:ext cx="890041" cy="890041"/>
          </a:xfrm>
          <a:prstGeom prst="rect">
            <a:avLst/>
          </a:prstGeom>
        </p:spPr>
      </p:pic>
      <p:pic>
        <p:nvPicPr>
          <p:cNvPr id="25" name="Bild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409481" y="3964272"/>
            <a:ext cx="890041" cy="890041"/>
          </a:xfrm>
          <a:prstGeom prst="rect">
            <a:avLst/>
          </a:prstGeom>
        </p:spPr>
      </p:pic>
      <p:sp>
        <p:nvSpPr>
          <p:cNvPr id="2" name="Textfeld 1"/>
          <p:cNvSpPr txBox="1"/>
          <p:nvPr/>
        </p:nvSpPr>
        <p:spPr>
          <a:xfrm>
            <a:off x="1392993" y="4562787"/>
            <a:ext cx="9756078" cy="258532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defTabSz="457200">
              <a:lnSpc>
                <a:spcPct val="90000"/>
              </a:lnSpc>
              <a:spcBef>
                <a:spcPct val="0"/>
              </a:spcBef>
              <a:buNone/>
              <a:defRPr sz="3600" b="1" i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defRPr>
            </a:lvl1pPr>
          </a:lstStyle>
          <a:p>
            <a:pPr algn="ctr"/>
            <a:r>
              <a:rPr lang="de-DE" sz="1800" dirty="0" err="1" smtClean="0"/>
              <a:t>openIMIS</a:t>
            </a:r>
            <a:r>
              <a:rPr lang="de-DE" sz="1800" dirty="0" smtClean="0"/>
              <a:t> Workshop, 15th </a:t>
            </a:r>
            <a:r>
              <a:rPr lang="de-DE" sz="1800" dirty="0"/>
              <a:t>February, Dar es </a:t>
            </a:r>
            <a:r>
              <a:rPr lang="de-DE" sz="1800" dirty="0" err="1"/>
              <a:t>Salaam</a:t>
            </a:r>
            <a:r>
              <a:rPr lang="de-DE" sz="1800" dirty="0"/>
              <a:t> - </a:t>
            </a:r>
            <a:r>
              <a:rPr lang="de-DE" sz="1800" dirty="0" err="1"/>
              <a:t>Tanzania</a:t>
            </a:r>
            <a:endParaRPr lang="de-DE" sz="1800" dirty="0"/>
          </a:p>
          <a:p>
            <a:pPr algn="ctr"/>
            <a:r>
              <a:rPr lang="de-DE" sz="1800" dirty="0"/>
              <a:t>Alicia Spengler, Gesellschaft für Internationale Zusammenarbeit (GIZ), </a:t>
            </a:r>
            <a:r>
              <a:rPr lang="de-DE" sz="1800" dirty="0" smtClean="0"/>
              <a:t>Germany</a:t>
            </a:r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24953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2A2B-E0BE-4751-8103-AC64C7FF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Software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6E4A2-E909-4C81-B8B5-88D5B4CC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C4F8-7803-4FD5-94F6-3A2FB03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DC4E-47B5-4DA7-9B7C-3B21063FC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10</a:t>
            </a:fld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C8EBFE-23CD-47BE-8480-743F7A8D0CD8}"/>
              </a:ext>
            </a:extLst>
          </p:cNvPr>
          <p:cNvSpPr txBox="1"/>
          <p:nvPr/>
        </p:nvSpPr>
        <p:spPr>
          <a:xfrm>
            <a:off x="3256084" y="2227001"/>
            <a:ext cx="56798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006374"/>
                </a:solidFill>
                <a:latin typeface="Poppins"/>
              </a:rPr>
              <a:t>YES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7942233-C787-4BE6-80B5-D48189904F36}"/>
              </a:ext>
            </a:extLst>
          </p:cNvPr>
          <p:cNvSpPr txBox="1">
            <a:spLocks/>
          </p:cNvSpPr>
          <p:nvPr/>
        </p:nvSpPr>
        <p:spPr>
          <a:xfrm>
            <a:off x="7924542" y="2493809"/>
            <a:ext cx="1723299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900" dirty="0">
                <a:solidFill>
                  <a:srgbClr val="B2D0D5"/>
                </a:solidFill>
              </a:rPr>
              <a:t>!</a:t>
            </a:r>
            <a:endParaRPr lang="en-US" sz="8000" dirty="0">
              <a:solidFill>
                <a:srgbClr val="B2D0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027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2A2B-E0BE-4751-8103-AC64C7FF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Software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6E4A2-E909-4C81-B8B5-88D5B4CC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C4F8-7803-4FD5-94F6-3A2FB03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DC4E-47B5-4DA7-9B7C-3B21063FC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11</a:t>
            </a:fld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C8EBFE-23CD-47BE-8480-743F7A8D0CD8}"/>
              </a:ext>
            </a:extLst>
          </p:cNvPr>
          <p:cNvSpPr txBox="1"/>
          <p:nvPr/>
        </p:nvSpPr>
        <p:spPr>
          <a:xfrm>
            <a:off x="3256084" y="2227001"/>
            <a:ext cx="56798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006374"/>
                </a:solidFill>
                <a:latin typeface="Poppins"/>
              </a:rPr>
              <a:t>BUT 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7942233-C787-4BE6-80B5-D48189904F36}"/>
              </a:ext>
            </a:extLst>
          </p:cNvPr>
          <p:cNvSpPr txBox="1">
            <a:spLocks/>
          </p:cNvSpPr>
          <p:nvPr/>
        </p:nvSpPr>
        <p:spPr>
          <a:xfrm>
            <a:off x="8205895" y="2493809"/>
            <a:ext cx="1723299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900" dirty="0">
                <a:solidFill>
                  <a:srgbClr val="B2D0D5"/>
                </a:solidFill>
              </a:rPr>
              <a:t>!</a:t>
            </a:r>
            <a:endParaRPr lang="en-US" sz="8000" dirty="0">
              <a:solidFill>
                <a:srgbClr val="B2D0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7461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2A2B-E0BE-4751-8103-AC64C7FF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Software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10886A-F939-4308-928F-ECC1606669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Licensing arrangement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Who can use the software?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How they can use the software?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they change the software?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Can they re-sell the software?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Free to use as-is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Costs for customization &amp; implementation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Community of practice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6E4A2-E909-4C81-B8B5-88D5B4CC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C4F8-7803-4FD5-94F6-3A2FB03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DC4E-47B5-4DA7-9B7C-3B21063FC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74303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3327264"/>
            <a:ext cx="12192000" cy="1440000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480000" y="6580588"/>
            <a:ext cx="790001" cy="180000"/>
          </a:xfrm>
        </p:spPr>
        <p:txBody>
          <a:bodyPr/>
          <a:lstStyle/>
          <a:p>
            <a:fld id="{DCD9F9BF-D269-4020-816F-460E917B7A74}" type="datetime1">
              <a:rPr lang="en-GB" noProof="0" smtClean="0"/>
              <a:t>06/05/2019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11416433" y="6580588"/>
            <a:ext cx="289931" cy="180000"/>
          </a:xfrm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13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5" y="2866598"/>
            <a:ext cx="11234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 smtClean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Governance structure</a:t>
            </a:r>
            <a:endParaRPr lang="en-US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4098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 31"/>
          <p:cNvSpPr/>
          <p:nvPr/>
        </p:nvSpPr>
        <p:spPr>
          <a:xfrm>
            <a:off x="3283927" y="1608341"/>
            <a:ext cx="5326674" cy="1929570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b="1" dirty="0" smtClean="0">
                <a:solidFill>
                  <a:schemeClr val="accent1"/>
                </a:solidFill>
                <a:latin typeface="Calibri" panose="020F0502020204030204"/>
              </a:rPr>
              <a:t>Product Group</a:t>
            </a:r>
            <a:endParaRPr lang="en-GB" sz="1350" b="1" dirty="0">
              <a:solidFill>
                <a:schemeClr val="accent1"/>
              </a:solidFill>
              <a:latin typeface="Calibri" panose="020F0502020204030204"/>
            </a:endParaRPr>
          </a:p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b="0" dirty="0">
              <a:solidFill>
                <a:schemeClr val="accent1"/>
              </a:solidFill>
              <a:latin typeface="Calibri" panose="020F0502020204030204"/>
            </a:endParaRPr>
          </a:p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b="0" dirty="0">
              <a:solidFill>
                <a:schemeClr val="accent1"/>
              </a:solidFill>
              <a:latin typeface="Calibri" panose="020F0502020204030204"/>
            </a:endParaRPr>
          </a:p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b="0" dirty="0">
              <a:solidFill>
                <a:schemeClr val="accent1"/>
              </a:solidFill>
              <a:latin typeface="Calibri" panose="020F0502020204030204"/>
            </a:endParaRPr>
          </a:p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b="0" dirty="0">
              <a:solidFill>
                <a:schemeClr val="accent1"/>
              </a:solidFill>
              <a:latin typeface="Calibri" panose="020F0502020204030204"/>
            </a:endParaRPr>
          </a:p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b="0" dirty="0">
              <a:solidFill>
                <a:schemeClr val="accent1"/>
              </a:solidFill>
              <a:latin typeface="Calibri" panose="020F0502020204030204"/>
            </a:endParaRPr>
          </a:p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b="0" dirty="0">
              <a:solidFill>
                <a:schemeClr val="accent1"/>
              </a:solidFill>
              <a:latin typeface="Calibri" panose="020F0502020204030204"/>
            </a:endParaRPr>
          </a:p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350" b="0" dirty="0">
              <a:solidFill>
                <a:schemeClr val="accent1"/>
              </a:solidFill>
              <a:latin typeface="Calibri" panose="020F0502020204030204"/>
            </a:endParaRPr>
          </a:p>
        </p:txBody>
      </p:sp>
      <p:sp>
        <p:nvSpPr>
          <p:cNvPr id="77" name="Rectangle 6"/>
          <p:cNvSpPr/>
          <p:nvPr/>
        </p:nvSpPr>
        <p:spPr>
          <a:xfrm>
            <a:off x="3665902" y="2638475"/>
            <a:ext cx="2122082" cy="443948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 defTabSz="685800"/>
            <a:r>
              <a:rPr lang="en-GB" sz="1600" b="1" dirty="0">
                <a:solidFill>
                  <a:schemeClr val="accent1"/>
                </a:solidFill>
                <a:latin typeface="Calibri" panose="020F0502020204030204"/>
              </a:rPr>
              <a:t>Developers Committee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0147931" y="6204139"/>
            <a:ext cx="1281953" cy="405339"/>
          </a:xfrm>
        </p:spPr>
        <p:txBody>
          <a:bodyPr/>
          <a:lstStyle/>
          <a:p>
            <a:fld id="{7CC12885-7CDB-4259-9816-AC1462BAA433}" type="datetime1">
              <a:rPr lang="de-DE" smtClean="0"/>
              <a:t>06.05.2019</a:t>
            </a:fld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14</a:t>
            </a:fld>
            <a:endParaRPr lang="de-DE" dirty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838200" y="5802164"/>
            <a:ext cx="4114800" cy="405339"/>
          </a:xfrm>
        </p:spPr>
        <p:txBody>
          <a:bodyPr/>
          <a:lstStyle/>
          <a:p>
            <a:r>
              <a:rPr lang="de-DE" dirty="0" smtClean="0"/>
              <a:t>Alicia Spengler, GIZ</a:t>
            </a:r>
            <a:endParaRPr lang="de-DE" dirty="0"/>
          </a:p>
        </p:txBody>
      </p:sp>
      <p:sp>
        <p:nvSpPr>
          <p:cNvPr id="53" name="Rectangle 90"/>
          <p:cNvSpPr/>
          <p:nvPr/>
        </p:nvSpPr>
        <p:spPr>
          <a:xfrm>
            <a:off x="9615471" y="1069972"/>
            <a:ext cx="1981335" cy="1296283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 sz="1050" b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54" name="Oval 40"/>
          <p:cNvSpPr/>
          <p:nvPr/>
        </p:nvSpPr>
        <p:spPr>
          <a:xfrm>
            <a:off x="3917522" y="1027022"/>
            <a:ext cx="4114246" cy="450540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685800"/>
            <a:r>
              <a:rPr lang="en-GB" sz="1350" b="1" dirty="0">
                <a:solidFill>
                  <a:schemeClr val="accent1"/>
                </a:solidFill>
                <a:latin typeface="Calibri" panose="020F0502020204030204"/>
              </a:rPr>
              <a:t>  BMZ     Steering Group*     SDC</a:t>
            </a:r>
          </a:p>
        </p:txBody>
      </p:sp>
      <p:sp>
        <p:nvSpPr>
          <p:cNvPr id="55" name="Rectangle 1"/>
          <p:cNvSpPr/>
          <p:nvPr/>
        </p:nvSpPr>
        <p:spPr>
          <a:xfrm>
            <a:off x="1000352" y="4349730"/>
            <a:ext cx="8505100" cy="1712892"/>
          </a:xfrm>
          <a:prstGeom prst="rect">
            <a:avLst/>
          </a:prstGeom>
          <a:solidFill>
            <a:schemeClr val="bg2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 defTabSz="685800"/>
            <a:r>
              <a:rPr lang="en-GB" sz="1350" b="1" dirty="0" smtClean="0">
                <a:solidFill>
                  <a:schemeClr val="accent1"/>
                </a:solidFill>
                <a:latin typeface="Calibri" panose="020F0502020204030204"/>
              </a:rPr>
              <a:t>Country Instance</a:t>
            </a:r>
            <a:endParaRPr lang="en-GB" sz="1350" b="1" dirty="0">
              <a:solidFill>
                <a:schemeClr val="accent1"/>
              </a:solidFill>
              <a:latin typeface="Calibri" panose="020F0502020204030204"/>
            </a:endParaRPr>
          </a:p>
        </p:txBody>
      </p:sp>
      <p:sp>
        <p:nvSpPr>
          <p:cNvPr id="57" name="Rectangle 6"/>
          <p:cNvSpPr/>
          <p:nvPr/>
        </p:nvSpPr>
        <p:spPr>
          <a:xfrm>
            <a:off x="3665902" y="1914962"/>
            <a:ext cx="4617486" cy="395068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/>
            <a:r>
              <a:rPr lang="en-GB" sz="1350" b="1" dirty="0" smtClean="0">
                <a:solidFill>
                  <a:schemeClr val="accent1"/>
                </a:solidFill>
                <a:latin typeface="Calibri" panose="020F0502020204030204"/>
              </a:rPr>
              <a:t>Coordination </a:t>
            </a:r>
            <a:r>
              <a:rPr lang="en-GB" sz="1350" b="1" dirty="0">
                <a:solidFill>
                  <a:schemeClr val="accent1"/>
                </a:solidFill>
                <a:latin typeface="Calibri" panose="020F0502020204030204"/>
              </a:rPr>
              <a:t>Desk </a:t>
            </a:r>
            <a:r>
              <a:rPr lang="en-GB" sz="1350" b="1" dirty="0" smtClean="0">
                <a:solidFill>
                  <a:schemeClr val="accent1"/>
                </a:solidFill>
                <a:latin typeface="Calibri" panose="020F0502020204030204"/>
              </a:rPr>
              <a:t>(GIZ</a:t>
            </a:r>
            <a:r>
              <a:rPr lang="en-GB" sz="1350" b="1" dirty="0">
                <a:solidFill>
                  <a:schemeClr val="accent1"/>
                </a:solidFill>
                <a:latin typeface="Calibri" panose="020F0502020204030204"/>
              </a:rPr>
              <a:t>)</a:t>
            </a:r>
          </a:p>
        </p:txBody>
      </p:sp>
      <p:sp>
        <p:nvSpPr>
          <p:cNvPr id="58" name="Rectangle 7"/>
          <p:cNvSpPr/>
          <p:nvPr/>
        </p:nvSpPr>
        <p:spPr>
          <a:xfrm>
            <a:off x="938308" y="1817725"/>
            <a:ext cx="1840194" cy="604013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685800"/>
            <a:r>
              <a:rPr lang="en-GB" sz="1350" b="1" dirty="0" smtClean="0">
                <a:solidFill>
                  <a:schemeClr val="accent1"/>
                </a:solidFill>
                <a:latin typeface="Calibri" panose="020F0502020204030204"/>
              </a:rPr>
              <a:t>Technical </a:t>
            </a:r>
            <a:r>
              <a:rPr lang="en-GB" sz="1350" b="1" dirty="0">
                <a:solidFill>
                  <a:schemeClr val="accent1"/>
                </a:solidFill>
                <a:latin typeface="Calibri" panose="020F0502020204030204"/>
              </a:rPr>
              <a:t>Advisory Group (</a:t>
            </a:r>
            <a:r>
              <a:rPr lang="en-GB" sz="1350" b="1" dirty="0" smtClean="0">
                <a:solidFill>
                  <a:schemeClr val="accent1"/>
                </a:solidFill>
                <a:latin typeface="Calibri" panose="020F0502020204030204"/>
              </a:rPr>
              <a:t>TAG</a:t>
            </a:r>
            <a:r>
              <a:rPr lang="en-GB" sz="1350" b="1" dirty="0">
                <a:solidFill>
                  <a:schemeClr val="accent1"/>
                </a:solidFill>
                <a:latin typeface="Calibri" panose="020F0502020204030204"/>
              </a:rPr>
              <a:t>)</a:t>
            </a:r>
          </a:p>
        </p:txBody>
      </p:sp>
      <p:sp>
        <p:nvSpPr>
          <p:cNvPr id="62" name="Rectangle 12"/>
          <p:cNvSpPr/>
          <p:nvPr/>
        </p:nvSpPr>
        <p:spPr>
          <a:xfrm>
            <a:off x="3648313" y="4502592"/>
            <a:ext cx="2172272" cy="324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b="0" dirty="0">
                <a:solidFill>
                  <a:prstClr val="white"/>
                </a:solidFill>
                <a:latin typeface="Calibri" panose="020F0502020204030204"/>
              </a:rPr>
              <a:t>Local </a:t>
            </a:r>
            <a:r>
              <a:rPr lang="en-GB" sz="1350" b="0" dirty="0" smtClean="0">
                <a:solidFill>
                  <a:prstClr val="white"/>
                </a:solidFill>
                <a:latin typeface="Calibri" panose="020F0502020204030204"/>
              </a:rPr>
              <a:t>Support / Dev</a:t>
            </a:r>
            <a:r>
              <a:rPr lang="en-GB" sz="1350" b="0" dirty="0">
                <a:solidFill>
                  <a:prstClr val="white"/>
                </a:solidFill>
                <a:latin typeface="Calibri" panose="020F0502020204030204"/>
              </a:rPr>
              <a:t>. </a:t>
            </a:r>
            <a:r>
              <a:rPr lang="en-GB" sz="1350" dirty="0">
                <a:solidFill>
                  <a:prstClr val="white"/>
                </a:solidFill>
                <a:latin typeface="Calibri" panose="020F0502020204030204"/>
              </a:rPr>
              <a:t>T</a:t>
            </a:r>
            <a:r>
              <a:rPr lang="en-GB" sz="1350" b="0" dirty="0" smtClean="0">
                <a:solidFill>
                  <a:prstClr val="white"/>
                </a:solidFill>
                <a:latin typeface="Calibri" panose="020F0502020204030204"/>
              </a:rPr>
              <a:t>eam</a:t>
            </a:r>
            <a:endParaRPr lang="en-GB" sz="1350" b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5" name="Oval 15"/>
          <p:cNvSpPr/>
          <p:nvPr/>
        </p:nvSpPr>
        <p:spPr>
          <a:xfrm>
            <a:off x="3648313" y="5049037"/>
            <a:ext cx="2172272" cy="582194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685800"/>
            <a:r>
              <a:rPr lang="en-GB" sz="1350" b="1" dirty="0" smtClean="0">
                <a:solidFill>
                  <a:schemeClr val="accent1"/>
                </a:solidFill>
                <a:latin typeface="Calibri" panose="020F0502020204030204"/>
              </a:rPr>
              <a:t>Users</a:t>
            </a:r>
            <a:endParaRPr lang="en-GB" sz="1350" b="1" dirty="0">
              <a:solidFill>
                <a:schemeClr val="accent1"/>
              </a:solidFill>
              <a:latin typeface="Calibri" panose="020F0502020204030204"/>
            </a:endParaRPr>
          </a:p>
        </p:txBody>
      </p:sp>
      <p:sp>
        <p:nvSpPr>
          <p:cNvPr id="66" name="Oval 16"/>
          <p:cNvSpPr/>
          <p:nvPr/>
        </p:nvSpPr>
        <p:spPr>
          <a:xfrm>
            <a:off x="6027586" y="5049037"/>
            <a:ext cx="2172272" cy="582194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685800"/>
            <a:r>
              <a:rPr lang="en-GB" sz="1350" b="1" dirty="0" smtClean="0">
                <a:solidFill>
                  <a:schemeClr val="accent1"/>
                </a:solidFill>
                <a:latin typeface="Calibri" panose="020F0502020204030204"/>
              </a:rPr>
              <a:t>Users</a:t>
            </a:r>
            <a:endParaRPr lang="en-GB" sz="1350" b="1" dirty="0">
              <a:solidFill>
                <a:schemeClr val="accent1"/>
              </a:solidFill>
              <a:latin typeface="Calibri" panose="020F0502020204030204"/>
            </a:endParaRPr>
          </a:p>
        </p:txBody>
      </p:sp>
      <p:cxnSp>
        <p:nvCxnSpPr>
          <p:cNvPr id="67" name="Straight Connector 18"/>
          <p:cNvCxnSpPr>
            <a:stCxn id="147" idx="0"/>
            <a:endCxn id="94" idx="2"/>
          </p:cNvCxnSpPr>
          <p:nvPr/>
        </p:nvCxnSpPr>
        <p:spPr>
          <a:xfrm flipV="1">
            <a:off x="7222347" y="3083028"/>
            <a:ext cx="0" cy="55078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22"/>
          <p:cNvCxnSpPr>
            <a:stCxn id="62" idx="0"/>
            <a:endCxn id="129" idx="4"/>
          </p:cNvCxnSpPr>
          <p:nvPr/>
        </p:nvCxnSpPr>
        <p:spPr>
          <a:xfrm flipH="1" flipV="1">
            <a:off x="3420795" y="4099554"/>
            <a:ext cx="1313654" cy="4030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Oval 36"/>
          <p:cNvSpPr/>
          <p:nvPr/>
        </p:nvSpPr>
        <p:spPr>
          <a:xfrm>
            <a:off x="1092914" y="2508203"/>
            <a:ext cx="1530981" cy="7331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 smtClean="0">
                <a:solidFill>
                  <a:prstClr val="white"/>
                </a:solidFill>
                <a:latin typeface="Calibri" panose="020F0502020204030204"/>
              </a:rPr>
              <a:t>External</a:t>
            </a:r>
            <a:r>
              <a:rPr lang="en-GB" sz="1350" b="0" dirty="0" smtClean="0">
                <a:solidFill>
                  <a:prstClr val="white"/>
                </a:solidFill>
                <a:latin typeface="Calibri" panose="020F0502020204030204"/>
              </a:rPr>
              <a:t> Developers </a:t>
            </a:r>
            <a:endParaRPr lang="en-GB" sz="1350" b="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79" name="Straight Connector 41"/>
          <p:cNvCxnSpPr>
            <a:stCxn id="66" idx="0"/>
            <a:endCxn id="153" idx="2"/>
          </p:cNvCxnSpPr>
          <p:nvPr/>
        </p:nvCxnSpPr>
        <p:spPr>
          <a:xfrm flipV="1">
            <a:off x="7113722" y="4821960"/>
            <a:ext cx="0" cy="2270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44"/>
          <p:cNvCxnSpPr>
            <a:stCxn id="65" idx="0"/>
            <a:endCxn id="62" idx="2"/>
          </p:cNvCxnSpPr>
          <p:nvPr/>
        </p:nvCxnSpPr>
        <p:spPr>
          <a:xfrm flipV="1">
            <a:off x="4734449" y="4827281"/>
            <a:ext cx="0" cy="22175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57"/>
          <p:cNvCxnSpPr/>
          <p:nvPr/>
        </p:nvCxnSpPr>
        <p:spPr>
          <a:xfrm>
            <a:off x="534143" y="4292377"/>
            <a:ext cx="11224000" cy="4587"/>
          </a:xfrm>
          <a:prstGeom prst="line">
            <a:avLst/>
          </a:prstGeom>
          <a:ln w="28575">
            <a:solidFill>
              <a:srgbClr val="FF000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59"/>
          <p:cNvSpPr txBox="1"/>
          <p:nvPr/>
        </p:nvSpPr>
        <p:spPr>
          <a:xfrm>
            <a:off x="9077189" y="4621969"/>
            <a:ext cx="2739567" cy="341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 smtClean="0">
                <a:solidFill>
                  <a:prstClr val="black"/>
                </a:solidFill>
                <a:latin typeface="Calibri" panose="020F0502020204030204"/>
              </a:rPr>
              <a:t>Implementation Projects</a:t>
            </a: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83" name="Straight Connector 71"/>
          <p:cNvCxnSpPr/>
          <p:nvPr/>
        </p:nvCxnSpPr>
        <p:spPr>
          <a:xfrm flipH="1" flipV="1">
            <a:off x="9769201" y="1444686"/>
            <a:ext cx="237727" cy="1676"/>
          </a:xfrm>
          <a:prstGeom prst="line">
            <a:avLst/>
          </a:prstGeom>
          <a:ln w="28575"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4" name="TextBox 74"/>
          <p:cNvSpPr txBox="1"/>
          <p:nvPr/>
        </p:nvSpPr>
        <p:spPr>
          <a:xfrm>
            <a:off x="10092414" y="1306188"/>
            <a:ext cx="1392988" cy="307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0" i="1" dirty="0" smtClean="0">
                <a:solidFill>
                  <a:prstClr val="black"/>
                </a:solidFill>
                <a:latin typeface="Calibri" panose="020F0502020204030204"/>
              </a:rPr>
              <a:t>Reports to</a:t>
            </a:r>
            <a:endParaRPr lang="en-GB" sz="1200" b="0" i="1" dirty="0">
              <a:solidFill>
                <a:prstClr val="black"/>
              </a:solidFill>
              <a:latin typeface="Calibri" panose="020F0502020204030204"/>
            </a:endParaRPr>
          </a:p>
        </p:txBody>
      </p:sp>
      <p:cxnSp>
        <p:nvCxnSpPr>
          <p:cNvPr id="85" name="Straight Connector 75"/>
          <p:cNvCxnSpPr/>
          <p:nvPr/>
        </p:nvCxnSpPr>
        <p:spPr>
          <a:xfrm flipH="1" flipV="1">
            <a:off x="9766419" y="1719180"/>
            <a:ext cx="240509" cy="0"/>
          </a:xfrm>
          <a:prstGeom prst="line">
            <a:avLst/>
          </a:prstGeom>
          <a:ln w="28575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60"/>
          <p:cNvCxnSpPr>
            <a:stCxn id="54" idx="4"/>
            <a:endCxn id="57" idx="0"/>
          </p:cNvCxnSpPr>
          <p:nvPr/>
        </p:nvCxnSpPr>
        <p:spPr>
          <a:xfrm>
            <a:off x="5974645" y="1477562"/>
            <a:ext cx="0" cy="437400"/>
          </a:xfrm>
          <a:prstGeom prst="line">
            <a:avLst/>
          </a:prstGeom>
          <a:ln w="28575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92"/>
          <p:cNvSpPr txBox="1"/>
          <p:nvPr/>
        </p:nvSpPr>
        <p:spPr>
          <a:xfrm>
            <a:off x="9637018" y="1078508"/>
            <a:ext cx="1392988" cy="307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i="1" u="sng" dirty="0">
                <a:solidFill>
                  <a:prstClr val="black"/>
                </a:solidFill>
                <a:latin typeface="Calibri" panose="020F0502020204030204"/>
              </a:rPr>
              <a:t>Legend</a:t>
            </a:r>
          </a:p>
        </p:txBody>
      </p:sp>
      <p:sp>
        <p:nvSpPr>
          <p:cNvPr id="89" name="TextBox 93"/>
          <p:cNvSpPr txBox="1"/>
          <p:nvPr/>
        </p:nvSpPr>
        <p:spPr>
          <a:xfrm>
            <a:off x="9077189" y="3363590"/>
            <a:ext cx="2680954" cy="3444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 err="1" smtClean="0">
                <a:solidFill>
                  <a:prstClr val="black"/>
                </a:solidFill>
                <a:latin typeface="Calibri" panose="020F0502020204030204"/>
              </a:rPr>
              <a:t>openIMIS</a:t>
            </a:r>
            <a:r>
              <a:rPr lang="en-GB" sz="1400" b="1" dirty="0" smtClean="0">
                <a:solidFill>
                  <a:prstClr val="black"/>
                </a:solidFill>
                <a:latin typeface="Calibri" panose="020F0502020204030204"/>
              </a:rPr>
              <a:t> Initiative</a:t>
            </a:r>
            <a:endParaRPr lang="en-GB" sz="1400" b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90" name="Rectangle 46"/>
          <p:cNvSpPr/>
          <p:nvPr/>
        </p:nvSpPr>
        <p:spPr>
          <a:xfrm>
            <a:off x="8331200" y="4497272"/>
            <a:ext cx="1083734" cy="1401400"/>
          </a:xfrm>
          <a:prstGeom prst="rect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0"/>
          <a:lstStyle/>
          <a:p>
            <a:pPr algn="ctr" defTabSz="685800"/>
            <a:r>
              <a:rPr lang="en-GB" sz="1350" b="1" dirty="0" smtClean="0">
                <a:solidFill>
                  <a:schemeClr val="accent1"/>
                </a:solidFill>
                <a:latin typeface="Calibri" panose="020F0502020204030204"/>
              </a:rPr>
              <a:t>Government</a:t>
            </a:r>
            <a:endParaRPr lang="en-GB" sz="1350" b="1" dirty="0">
              <a:solidFill>
                <a:schemeClr val="accent1"/>
              </a:solidFill>
              <a:latin typeface="Calibri" panose="020F0502020204030204"/>
            </a:endParaRPr>
          </a:p>
        </p:txBody>
      </p:sp>
      <p:cxnSp>
        <p:nvCxnSpPr>
          <p:cNvPr id="93" name="Straight Connector 38"/>
          <p:cNvCxnSpPr/>
          <p:nvPr/>
        </p:nvCxnSpPr>
        <p:spPr>
          <a:xfrm flipH="1">
            <a:off x="2623895" y="2838429"/>
            <a:ext cx="1042007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Rectangle 31"/>
          <p:cNvSpPr/>
          <p:nvPr/>
        </p:nvSpPr>
        <p:spPr>
          <a:xfrm>
            <a:off x="6161306" y="2637980"/>
            <a:ext cx="2122082" cy="445048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254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 defTabSz="685800"/>
            <a:r>
              <a:rPr lang="en-GB" sz="1600" b="1" dirty="0">
                <a:solidFill>
                  <a:schemeClr val="accent1"/>
                </a:solidFill>
                <a:latin typeface="Calibri" panose="020F0502020204030204"/>
              </a:rPr>
              <a:t>Implementers Committee</a:t>
            </a:r>
          </a:p>
        </p:txBody>
      </p:sp>
      <p:cxnSp>
        <p:nvCxnSpPr>
          <p:cNvPr id="22" name="Gewinkelter Verbinder 21"/>
          <p:cNvCxnSpPr>
            <a:stCxn id="55" idx="1"/>
            <a:endCxn id="58" idx="1"/>
          </p:cNvCxnSpPr>
          <p:nvPr/>
        </p:nvCxnSpPr>
        <p:spPr>
          <a:xfrm rot="10800000">
            <a:off x="938308" y="2119732"/>
            <a:ext cx="62044" cy="3086444"/>
          </a:xfrm>
          <a:prstGeom prst="bentConnector3">
            <a:avLst>
              <a:gd name="adj1" fmla="val 468448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38"/>
          <p:cNvCxnSpPr>
            <a:stCxn id="58" idx="3"/>
            <a:endCxn id="57" idx="1"/>
          </p:cNvCxnSpPr>
          <p:nvPr/>
        </p:nvCxnSpPr>
        <p:spPr>
          <a:xfrm flipV="1">
            <a:off x="2778502" y="2112496"/>
            <a:ext cx="887400" cy="7236"/>
          </a:xfrm>
          <a:prstGeom prst="line">
            <a:avLst/>
          </a:prstGeom>
          <a:ln w="28575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Gewinkelter Verbinder 21"/>
          <p:cNvCxnSpPr>
            <a:stCxn id="55" idx="3"/>
            <a:endCxn id="52" idx="3"/>
          </p:cNvCxnSpPr>
          <p:nvPr/>
        </p:nvCxnSpPr>
        <p:spPr>
          <a:xfrm flipH="1" flipV="1">
            <a:off x="8610601" y="2573126"/>
            <a:ext cx="894851" cy="2633050"/>
          </a:xfrm>
          <a:prstGeom prst="bentConnector3">
            <a:avLst>
              <a:gd name="adj1" fmla="val -25546"/>
            </a:avLst>
          </a:prstGeom>
          <a:ln w="25400"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60"/>
          <p:cNvCxnSpPr>
            <a:stCxn id="77" idx="0"/>
            <a:endCxn id="57" idx="2"/>
          </p:cNvCxnSpPr>
          <p:nvPr/>
        </p:nvCxnSpPr>
        <p:spPr>
          <a:xfrm flipV="1">
            <a:off x="4726943" y="2310030"/>
            <a:ext cx="1247702" cy="328445"/>
          </a:xfrm>
          <a:prstGeom prst="line">
            <a:avLst/>
          </a:prstGeom>
          <a:ln w="28575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60"/>
          <p:cNvCxnSpPr>
            <a:stCxn id="57" idx="2"/>
            <a:endCxn id="94" idx="0"/>
          </p:cNvCxnSpPr>
          <p:nvPr/>
        </p:nvCxnSpPr>
        <p:spPr>
          <a:xfrm>
            <a:off x="5974645" y="2310030"/>
            <a:ext cx="1247702" cy="327950"/>
          </a:xfrm>
          <a:prstGeom prst="line">
            <a:avLst/>
          </a:prstGeom>
          <a:ln w="28575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6" name="Straight Connector 60"/>
          <p:cNvCxnSpPr/>
          <p:nvPr/>
        </p:nvCxnSpPr>
        <p:spPr>
          <a:xfrm flipV="1">
            <a:off x="5787984" y="2838429"/>
            <a:ext cx="373322" cy="1"/>
          </a:xfrm>
          <a:prstGeom prst="line">
            <a:avLst/>
          </a:prstGeom>
          <a:ln w="28575">
            <a:head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9" name="Oval 36"/>
          <p:cNvSpPr/>
          <p:nvPr/>
        </p:nvSpPr>
        <p:spPr>
          <a:xfrm>
            <a:off x="1858404" y="3632168"/>
            <a:ext cx="3124782" cy="4673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b="0" dirty="0" smtClean="0">
                <a:solidFill>
                  <a:prstClr val="white"/>
                </a:solidFill>
                <a:latin typeface="Calibri" panose="020F0502020204030204"/>
              </a:rPr>
              <a:t>Implementation Consultants</a:t>
            </a:r>
            <a:endParaRPr lang="en-GB" sz="1350" b="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34" name="Straight Connector 43"/>
          <p:cNvCxnSpPr>
            <a:stCxn id="129" idx="0"/>
            <a:endCxn id="52" idx="2"/>
          </p:cNvCxnSpPr>
          <p:nvPr/>
        </p:nvCxnSpPr>
        <p:spPr>
          <a:xfrm flipV="1">
            <a:off x="3420795" y="3537911"/>
            <a:ext cx="2526469" cy="9425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Oval 36"/>
          <p:cNvSpPr/>
          <p:nvPr/>
        </p:nvSpPr>
        <p:spPr>
          <a:xfrm>
            <a:off x="5649342" y="3633811"/>
            <a:ext cx="3146009" cy="43851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b="0" dirty="0" smtClean="0">
                <a:solidFill>
                  <a:prstClr val="white"/>
                </a:solidFill>
                <a:latin typeface="Calibri" panose="020F0502020204030204"/>
              </a:rPr>
              <a:t>Regional Hubs</a:t>
            </a:r>
            <a:endParaRPr lang="en-GB" sz="1350" b="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3" name="Rectangle 12"/>
          <p:cNvSpPr/>
          <p:nvPr/>
        </p:nvSpPr>
        <p:spPr>
          <a:xfrm>
            <a:off x="6027586" y="4497271"/>
            <a:ext cx="2172272" cy="324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b="0" dirty="0">
                <a:solidFill>
                  <a:prstClr val="white"/>
                </a:solidFill>
                <a:latin typeface="Calibri" panose="020F0502020204030204"/>
              </a:rPr>
              <a:t>Local </a:t>
            </a:r>
            <a:r>
              <a:rPr lang="en-GB" sz="1350" b="0" dirty="0" smtClean="0">
                <a:solidFill>
                  <a:prstClr val="white"/>
                </a:solidFill>
                <a:latin typeface="Calibri" panose="020F0502020204030204"/>
              </a:rPr>
              <a:t>Support / Dev</a:t>
            </a:r>
            <a:r>
              <a:rPr lang="en-GB" sz="1350" b="0" dirty="0">
                <a:solidFill>
                  <a:prstClr val="white"/>
                </a:solidFill>
                <a:latin typeface="Calibri" panose="020F0502020204030204"/>
              </a:rPr>
              <a:t>. </a:t>
            </a:r>
            <a:r>
              <a:rPr lang="en-GB" sz="1350" dirty="0">
                <a:solidFill>
                  <a:prstClr val="white"/>
                </a:solidFill>
                <a:latin typeface="Calibri" panose="020F0502020204030204"/>
              </a:rPr>
              <a:t>T</a:t>
            </a:r>
            <a:r>
              <a:rPr lang="en-GB" sz="1350" b="0" dirty="0" smtClean="0">
                <a:solidFill>
                  <a:prstClr val="white"/>
                </a:solidFill>
                <a:latin typeface="Calibri" panose="020F0502020204030204"/>
              </a:rPr>
              <a:t>eam</a:t>
            </a:r>
            <a:endParaRPr lang="en-GB" sz="1350" b="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235" name="Straight Connector 22"/>
          <p:cNvCxnSpPr>
            <a:stCxn id="153" idx="0"/>
            <a:endCxn id="147" idx="4"/>
          </p:cNvCxnSpPr>
          <p:nvPr/>
        </p:nvCxnSpPr>
        <p:spPr>
          <a:xfrm flipV="1">
            <a:off x="7113722" y="4072329"/>
            <a:ext cx="108625" cy="42494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9" name="Straight Connector 19"/>
          <p:cNvCxnSpPr>
            <a:stCxn id="129" idx="6"/>
            <a:endCxn id="147" idx="2"/>
          </p:cNvCxnSpPr>
          <p:nvPr/>
        </p:nvCxnSpPr>
        <p:spPr>
          <a:xfrm flipV="1">
            <a:off x="4983186" y="3853070"/>
            <a:ext cx="666156" cy="1279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2" name="TextBox 74"/>
          <p:cNvSpPr txBox="1"/>
          <p:nvPr/>
        </p:nvSpPr>
        <p:spPr>
          <a:xfrm>
            <a:off x="10092414" y="1582248"/>
            <a:ext cx="1392988" cy="307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200" b="0" i="1" dirty="0" smtClean="0">
                <a:solidFill>
                  <a:prstClr val="black"/>
                </a:solidFill>
                <a:latin typeface="Calibri" panose="020F0502020204030204"/>
              </a:rPr>
              <a:t>Reports to</a:t>
            </a:r>
            <a:endParaRPr lang="en-GB" sz="1200" b="0" i="1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4" name="TextBox 74"/>
          <p:cNvSpPr txBox="1"/>
          <p:nvPr/>
        </p:nvSpPr>
        <p:spPr>
          <a:xfrm>
            <a:off x="10092414" y="1858309"/>
            <a:ext cx="1392988" cy="281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050" b="0" dirty="0" smtClean="0">
                <a:solidFill>
                  <a:prstClr val="black"/>
                </a:solidFill>
                <a:latin typeface="Calibri" panose="020F0502020204030204"/>
              </a:rPr>
              <a:t>will be enhanced</a:t>
            </a:r>
            <a:endParaRPr lang="en-GB" sz="1050" b="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56" name="TextBox 74"/>
          <p:cNvSpPr txBox="1"/>
          <p:nvPr/>
        </p:nvSpPr>
        <p:spPr>
          <a:xfrm>
            <a:off x="9785298" y="1836047"/>
            <a:ext cx="176249" cy="341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en-GB" sz="1400" b="1" dirty="0">
                <a:solidFill>
                  <a:schemeClr val="accent1"/>
                </a:solidFill>
                <a:latin typeface="Calibri" panose="020F0502020204030204"/>
              </a:rPr>
              <a:t>*</a:t>
            </a:r>
          </a:p>
        </p:txBody>
      </p:sp>
      <p:cxnSp>
        <p:nvCxnSpPr>
          <p:cNvPr id="372" name="Straight Connector 22"/>
          <p:cNvCxnSpPr>
            <a:stCxn id="388" idx="0"/>
            <a:endCxn id="129" idx="4"/>
          </p:cNvCxnSpPr>
          <p:nvPr/>
        </p:nvCxnSpPr>
        <p:spPr>
          <a:xfrm flipV="1">
            <a:off x="2355176" y="4099554"/>
            <a:ext cx="1065619" cy="40139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6" name="Straight Connector 22"/>
          <p:cNvCxnSpPr>
            <a:stCxn id="62" idx="0"/>
            <a:endCxn id="147" idx="4"/>
          </p:cNvCxnSpPr>
          <p:nvPr/>
        </p:nvCxnSpPr>
        <p:spPr>
          <a:xfrm flipV="1">
            <a:off x="4734449" y="4072329"/>
            <a:ext cx="2487898" cy="43026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6" name="Oval 16"/>
          <p:cNvSpPr/>
          <p:nvPr/>
        </p:nvSpPr>
        <p:spPr>
          <a:xfrm>
            <a:off x="1269040" y="5052715"/>
            <a:ext cx="2172272" cy="582194"/>
          </a:xfrm>
          <a:prstGeom prst="ellipse">
            <a:avLst/>
          </a:prstGeom>
          <a:solidFill>
            <a:schemeClr val="accent3"/>
          </a:solidFill>
          <a:ln w="254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 defTabSz="685800"/>
            <a:r>
              <a:rPr lang="en-GB" sz="1350" b="1" dirty="0" smtClean="0">
                <a:solidFill>
                  <a:schemeClr val="accent1"/>
                </a:solidFill>
                <a:latin typeface="Calibri" panose="020F0502020204030204"/>
              </a:rPr>
              <a:t>Users</a:t>
            </a:r>
            <a:endParaRPr lang="en-GB" sz="1350" b="1" dirty="0">
              <a:solidFill>
                <a:schemeClr val="accent1"/>
              </a:solidFill>
              <a:latin typeface="Calibri" panose="020F0502020204030204"/>
            </a:endParaRPr>
          </a:p>
        </p:txBody>
      </p:sp>
      <p:cxnSp>
        <p:nvCxnSpPr>
          <p:cNvPr id="387" name="Straight Connector 41"/>
          <p:cNvCxnSpPr>
            <a:stCxn id="386" idx="0"/>
            <a:endCxn id="388" idx="2"/>
          </p:cNvCxnSpPr>
          <p:nvPr/>
        </p:nvCxnSpPr>
        <p:spPr>
          <a:xfrm flipV="1">
            <a:off x="2355176" y="4825638"/>
            <a:ext cx="0" cy="22707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8" name="Rectangle 12"/>
          <p:cNvSpPr/>
          <p:nvPr/>
        </p:nvSpPr>
        <p:spPr>
          <a:xfrm>
            <a:off x="1269040" y="4500949"/>
            <a:ext cx="2172272" cy="3246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6858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b="0" dirty="0">
                <a:solidFill>
                  <a:prstClr val="white"/>
                </a:solidFill>
                <a:latin typeface="Calibri" panose="020F0502020204030204"/>
              </a:rPr>
              <a:t>Local </a:t>
            </a:r>
            <a:r>
              <a:rPr lang="en-GB" sz="1350" b="0" dirty="0" smtClean="0">
                <a:solidFill>
                  <a:prstClr val="white"/>
                </a:solidFill>
                <a:latin typeface="Calibri" panose="020F0502020204030204"/>
              </a:rPr>
              <a:t>Support / Dev</a:t>
            </a:r>
            <a:r>
              <a:rPr lang="en-GB" sz="1350" b="0" dirty="0">
                <a:solidFill>
                  <a:prstClr val="white"/>
                </a:solidFill>
                <a:latin typeface="Calibri" panose="020F0502020204030204"/>
              </a:rPr>
              <a:t>. </a:t>
            </a:r>
            <a:r>
              <a:rPr lang="en-GB" sz="1350" dirty="0">
                <a:solidFill>
                  <a:prstClr val="white"/>
                </a:solidFill>
                <a:latin typeface="Calibri" panose="020F0502020204030204"/>
              </a:rPr>
              <a:t>T</a:t>
            </a:r>
            <a:r>
              <a:rPr lang="en-GB" sz="1350" b="0" dirty="0" smtClean="0">
                <a:solidFill>
                  <a:prstClr val="white"/>
                </a:solidFill>
                <a:latin typeface="Calibri" panose="020F0502020204030204"/>
              </a:rPr>
              <a:t>eam</a:t>
            </a:r>
            <a:endParaRPr lang="en-GB" sz="1350" b="0" dirty="0">
              <a:solidFill>
                <a:prstClr val="white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082720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4AA34-3A9C-4581-B8EE-9FE0B09A8F61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15</a:t>
            </a:fld>
            <a:endParaRPr lang="de-DE" dirty="0"/>
          </a:p>
        </p:txBody>
      </p:sp>
      <p:sp>
        <p:nvSpPr>
          <p:cNvPr id="9" name="Titel 1"/>
          <p:cNvSpPr>
            <a:spLocks noGrp="1"/>
          </p:cNvSpPr>
          <p:nvPr>
            <p:ph type="title"/>
          </p:nvPr>
        </p:nvSpPr>
        <p:spPr>
          <a:xfrm>
            <a:off x="912000" y="918598"/>
            <a:ext cx="10368000" cy="617928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de-DE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Roles</a:t>
            </a:r>
            <a:r>
              <a:rPr lang="de-DE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 and </a:t>
            </a:r>
            <a:r>
              <a:rPr lang="de-DE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Responsiblities</a:t>
            </a:r>
            <a:endParaRPr lang="de-DE" sz="3600" dirty="0">
              <a:solidFill>
                <a:srgbClr val="33818F"/>
              </a:solidFill>
              <a:latin typeface="Poppins"/>
              <a:ea typeface="Calibri" charset="0"/>
              <a:cs typeface="Calibri" charset="0"/>
            </a:endParaRPr>
          </a:p>
        </p:txBody>
      </p:sp>
      <p:sp>
        <p:nvSpPr>
          <p:cNvPr id="10" name="Inhaltsplatzhalter 3"/>
          <p:cNvSpPr>
            <a:spLocks noGrp="1"/>
          </p:cNvSpPr>
          <p:nvPr>
            <p:ph idx="1"/>
          </p:nvPr>
        </p:nvSpPr>
        <p:spPr>
          <a:xfrm>
            <a:off x="912000" y="1770476"/>
            <a:ext cx="10368000" cy="4585874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Steering Group </a:t>
            </a:r>
            <a:r>
              <a:rPr lang="en-GB" sz="1600" dirty="0" smtClean="0"/>
              <a:t>defines overall </a:t>
            </a:r>
            <a:r>
              <a:rPr lang="en-GB" sz="1600" dirty="0"/>
              <a:t>strategic </a:t>
            </a:r>
            <a:r>
              <a:rPr lang="en-GB" sz="1600" dirty="0" smtClean="0"/>
              <a:t>direction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Coordination Desk </a:t>
            </a:r>
            <a:r>
              <a:rPr lang="en-GB" sz="1600" dirty="0" smtClean="0"/>
              <a:t>operationalizes defined strategic direction, administrates budgets and oversees </a:t>
            </a:r>
            <a:r>
              <a:rPr lang="en-GB" sz="1600" dirty="0"/>
              <a:t>the IT and Product Team. 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Technical </a:t>
            </a:r>
            <a:r>
              <a:rPr lang="en-GB" sz="1600" b="1" dirty="0"/>
              <a:t>Advisory Group </a:t>
            </a:r>
            <a:r>
              <a:rPr lang="en-GB" sz="1600" dirty="0"/>
              <a:t>(TAG) </a:t>
            </a:r>
            <a:r>
              <a:rPr lang="en-GB" sz="1600" dirty="0" smtClean="0"/>
              <a:t>assesses </a:t>
            </a:r>
            <a:r>
              <a:rPr lang="en-GB" sz="1600" dirty="0"/>
              <a:t>the </a:t>
            </a:r>
            <a:r>
              <a:rPr lang="en-GB" sz="1600" dirty="0" err="1" smtClean="0"/>
              <a:t>openIMIS</a:t>
            </a:r>
            <a:r>
              <a:rPr lang="en-GB" sz="1600" dirty="0" smtClean="0"/>
              <a:t> </a:t>
            </a:r>
            <a:r>
              <a:rPr lang="en-GB" sz="1600" dirty="0"/>
              <a:t>Initiative evaluating strategic developments, </a:t>
            </a:r>
            <a:r>
              <a:rPr lang="en-GB" sz="1600" dirty="0" smtClean="0"/>
              <a:t>proposes </a:t>
            </a:r>
            <a:r>
              <a:rPr lang="en-GB" sz="1600" dirty="0"/>
              <a:t>on system architecture and new functional requirements</a:t>
            </a:r>
            <a:r>
              <a:rPr lang="en-GB" sz="1600" dirty="0" smtClean="0"/>
              <a:t>. The </a:t>
            </a:r>
            <a:r>
              <a:rPr lang="en-GB" sz="1600" dirty="0"/>
              <a:t>members of the TAG will be nominated by the Steering Group</a:t>
            </a:r>
            <a:r>
              <a:rPr lang="en-GB" sz="1600" dirty="0" smtClean="0"/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Developers Committee </a:t>
            </a:r>
            <a:r>
              <a:rPr lang="en-GB" sz="1600" dirty="0" smtClean="0"/>
              <a:t>develops, </a:t>
            </a:r>
            <a:r>
              <a:rPr lang="en-US" sz="1600" dirty="0" smtClean="0"/>
              <a:t>maintains </a:t>
            </a:r>
            <a:r>
              <a:rPr lang="en-US" sz="1600" dirty="0"/>
              <a:t>and </a:t>
            </a:r>
            <a:r>
              <a:rPr lang="en-US" sz="1600" dirty="0" smtClean="0"/>
              <a:t>supports at global level the core of </a:t>
            </a:r>
            <a:r>
              <a:rPr lang="en-US" sz="1600" dirty="0" err="1" smtClean="0"/>
              <a:t>openIMIS</a:t>
            </a:r>
            <a:endParaRPr lang="en-US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Implementers Committee </a:t>
            </a:r>
            <a:r>
              <a:rPr lang="en-US" sz="1600" dirty="0" smtClean="0"/>
              <a:t>supports at global level implementations regarding implementation steps, training material, requirements of business processes for </a:t>
            </a:r>
            <a:r>
              <a:rPr lang="en-US" sz="1600" dirty="0" err="1" smtClean="0"/>
              <a:t>openIMIS</a:t>
            </a:r>
            <a:r>
              <a:rPr lang="en-US" sz="1600" dirty="0" smtClean="0"/>
              <a:t>.</a:t>
            </a:r>
            <a:endParaRPr lang="en-US" sz="16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Implementation Consultant </a:t>
            </a:r>
            <a:r>
              <a:rPr lang="en-GB" sz="1600" dirty="0" smtClean="0"/>
              <a:t>facilitates the outreach to the implementations in the countries and builds the link between global and local Community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Regional hubs </a:t>
            </a:r>
            <a:r>
              <a:rPr lang="en-GB" sz="1600" dirty="0" smtClean="0"/>
              <a:t>provide support to the community on regional level as well as facilitates training and capacity development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Local support / Dev. Team </a:t>
            </a:r>
            <a:r>
              <a:rPr lang="en-GB" sz="1600" dirty="0" smtClean="0"/>
              <a:t>provides direct support to the payers and 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b="1" dirty="0" smtClean="0"/>
              <a:t>Local support team </a:t>
            </a:r>
            <a:r>
              <a:rPr lang="en-US" sz="1600" dirty="0" smtClean="0"/>
              <a:t>contribute towards the development based on project specific needs and contribute their developments back to the core solution. </a:t>
            </a:r>
            <a:endParaRPr lang="en-GB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b="1" dirty="0" smtClean="0"/>
              <a:t>Payers, Providers, Enrolment Officers</a:t>
            </a:r>
            <a:r>
              <a:rPr lang="en-GB" sz="1600" dirty="0" smtClean="0"/>
              <a:t> (Government) provide feedback on the features of </a:t>
            </a:r>
            <a:r>
              <a:rPr lang="en-GB" sz="1600" dirty="0" err="1"/>
              <a:t>o</a:t>
            </a:r>
            <a:r>
              <a:rPr lang="en-GB" sz="1600" dirty="0" err="1" smtClean="0"/>
              <a:t>penIMIS</a:t>
            </a:r>
            <a:r>
              <a:rPr lang="en-GB" sz="1600" dirty="0" smtClean="0"/>
              <a:t> and identify future requirements for the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sz="1600" dirty="0"/>
          </a:p>
          <a:p>
            <a:endParaRPr lang="de-DE" sz="1600" dirty="0"/>
          </a:p>
        </p:txBody>
      </p:sp>
    </p:spTree>
    <p:extLst>
      <p:ext uri="{BB962C8B-B14F-4D97-AF65-F5344CB8AC3E}">
        <p14:creationId xmlns:p14="http://schemas.microsoft.com/office/powerpoint/2010/main" val="3541857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32488" y="5048938"/>
            <a:ext cx="8849532" cy="1069383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/>
          <p:cNvSpPr/>
          <p:nvPr/>
        </p:nvSpPr>
        <p:spPr>
          <a:xfrm>
            <a:off x="1632488" y="2867187"/>
            <a:ext cx="5904854" cy="1069383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8195" y="1003205"/>
            <a:ext cx="10515600" cy="940411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GB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openIMIS</a:t>
            </a:r>
            <a:r>
              <a:rPr lang="en-GB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 </a:t>
            </a:r>
            <a:r>
              <a:rPr lang="en-GB" sz="3600" dirty="0" smtClean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2019 – Developers Committee</a:t>
            </a:r>
            <a:endParaRPr lang="en-GB" sz="3600" dirty="0">
              <a:solidFill>
                <a:srgbClr val="33818F"/>
              </a:solidFill>
              <a:latin typeface="Poppins"/>
              <a:ea typeface="Calibri" charset="0"/>
              <a:cs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16</a:t>
            </a:fld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1887256" y="3223394"/>
            <a:ext cx="145717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Continuity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87256" y="4296048"/>
            <a:ext cx="145717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Expansion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007" y="5341505"/>
            <a:ext cx="145717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Architecture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04000" y="2353096"/>
            <a:ext cx="8379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Tender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68645" y="2353443"/>
            <a:ext cx="13816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Partnerships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21754" y="3090950"/>
            <a:ext cx="360287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Software Maintenance &amp; Technical User Support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7006" y="4296048"/>
            <a:ext cx="360633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Community Building &amp; Promotion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21755" y="5339509"/>
            <a:ext cx="360633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Modular Transformation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59182" y="4067764"/>
            <a:ext cx="255788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Hub South-East Asia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59182" y="4589496"/>
            <a:ext cx="255788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Hub Sub-Saharan Africa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63931" y="5341505"/>
            <a:ext cx="255788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Digital Square Notice C</a:t>
            </a:r>
          </a:p>
        </p:txBody>
      </p:sp>
      <p:cxnSp>
        <p:nvCxnSpPr>
          <p:cNvPr id="18" name="Straight Connector 17"/>
          <p:cNvCxnSpPr>
            <a:stCxn id="13" idx="3"/>
            <a:endCxn id="15" idx="1"/>
          </p:cNvCxnSpPr>
          <p:nvPr/>
        </p:nvCxnSpPr>
        <p:spPr>
          <a:xfrm flipV="1">
            <a:off x="7223345" y="4252430"/>
            <a:ext cx="435837" cy="22828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3"/>
            <a:endCxn id="16" idx="1"/>
          </p:cNvCxnSpPr>
          <p:nvPr/>
        </p:nvCxnSpPr>
        <p:spPr>
          <a:xfrm>
            <a:off x="7223345" y="4480714"/>
            <a:ext cx="435837" cy="29344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3"/>
            <a:endCxn id="17" idx="1"/>
          </p:cNvCxnSpPr>
          <p:nvPr/>
        </p:nvCxnSpPr>
        <p:spPr>
          <a:xfrm>
            <a:off x="7228094" y="5524175"/>
            <a:ext cx="435837" cy="1996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A240-ED2B-4553-8653-F0C3AC875C8E}" type="datetime1">
              <a:rPr lang="de-DE" smtClean="0"/>
              <a:t>06.05.2019</a:t>
            </a:fld>
            <a:endParaRPr lang="de-DE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7135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3623734" y="5568447"/>
            <a:ext cx="6902095" cy="709489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6318" y="2866723"/>
            <a:ext cx="2880000" cy="2579108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51295" y="2866724"/>
            <a:ext cx="2880000" cy="2579108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8961" y="712630"/>
            <a:ext cx="8655268" cy="940411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GB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Teams in Developers Committee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17</a:t>
            </a:fld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2196233" y="1967007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Continuity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190992" y="1967007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Re-Architecture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76319" y="2497349"/>
            <a:ext cx="2880000" cy="36710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Maintenance &amp; Support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73391" y="2497348"/>
            <a:ext cx="288000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Modular Transformation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45829" y="2866724"/>
            <a:ext cx="2880000" cy="2579108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596E-45C1-4123-9466-F647775B81CC}" type="datetime1">
              <a:rPr lang="de-DE" smtClean="0"/>
              <a:t>06.05.2019</a:t>
            </a:fld>
            <a:endParaRPr lang="de-DE"/>
          </a:p>
        </p:txBody>
      </p:sp>
      <p:sp>
        <p:nvSpPr>
          <p:cNvPr id="26" name="TextBox 25"/>
          <p:cNvSpPr txBox="1"/>
          <p:nvPr/>
        </p:nvSpPr>
        <p:spPr>
          <a:xfrm>
            <a:off x="7667925" y="2496235"/>
            <a:ext cx="288000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>
                <a:solidFill>
                  <a:schemeClr val="accent2"/>
                </a:solidFill>
              </a:defRPr>
            </a:lvl1pPr>
          </a:lstStyle>
          <a:p>
            <a:pPr algn="ctr"/>
            <a:r>
              <a:rPr lang="en-GB" dirty="0"/>
              <a:t>Digital Square Notice C1</a:t>
            </a:r>
          </a:p>
        </p:txBody>
      </p:sp>
      <p:sp>
        <p:nvSpPr>
          <p:cNvPr id="27" name="Oval 26"/>
          <p:cNvSpPr/>
          <p:nvPr/>
        </p:nvSpPr>
        <p:spPr>
          <a:xfrm>
            <a:off x="1937530" y="3669241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SwissTPH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8" name="Oval 27"/>
          <p:cNvSpPr/>
          <p:nvPr/>
        </p:nvSpPr>
        <p:spPr>
          <a:xfrm>
            <a:off x="1937530" y="4141315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SolDevelo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9" name="Oval 28"/>
          <p:cNvSpPr/>
          <p:nvPr/>
        </p:nvSpPr>
        <p:spPr>
          <a:xfrm>
            <a:off x="4932289" y="3932710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BlueSquare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7926823" y="2978873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HISP India</a:t>
            </a:r>
          </a:p>
        </p:txBody>
      </p:sp>
      <p:sp>
        <p:nvSpPr>
          <p:cNvPr id="31" name="Oval 30"/>
          <p:cNvSpPr/>
          <p:nvPr/>
        </p:nvSpPr>
        <p:spPr>
          <a:xfrm>
            <a:off x="7926823" y="3708806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SwissTPH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2" name="Oval 31"/>
          <p:cNvSpPr/>
          <p:nvPr/>
        </p:nvSpPr>
        <p:spPr>
          <a:xfrm>
            <a:off x="7926823" y="4180880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SolDevelo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926823" y="4834330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Possible Health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8110650" y="1962341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Interoperability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10186" y="5733239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Coordination</a:t>
            </a:r>
          </a:p>
        </p:txBody>
      </p:sp>
      <p:sp>
        <p:nvSpPr>
          <p:cNvPr id="25" name="Oval 24"/>
          <p:cNvSpPr/>
          <p:nvPr/>
        </p:nvSpPr>
        <p:spPr>
          <a:xfrm>
            <a:off x="4588706" y="5657672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GIZ </a:t>
            </a:r>
          </a:p>
        </p:txBody>
      </p:sp>
      <p:sp>
        <p:nvSpPr>
          <p:cNvPr id="36" name="Oval 35"/>
          <p:cNvSpPr/>
          <p:nvPr/>
        </p:nvSpPr>
        <p:spPr>
          <a:xfrm>
            <a:off x="7276779" y="5643837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Consultants </a:t>
            </a:r>
          </a:p>
        </p:txBody>
      </p:sp>
    </p:spTree>
    <p:extLst>
      <p:ext uri="{BB962C8B-B14F-4D97-AF65-F5344CB8AC3E}">
        <p14:creationId xmlns:p14="http://schemas.microsoft.com/office/powerpoint/2010/main" val="3225350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1632488" y="3976493"/>
            <a:ext cx="8849532" cy="1069383"/>
          </a:xfrm>
          <a:prstGeom prst="rect">
            <a:avLst/>
          </a:prstGeom>
          <a:solidFill>
            <a:schemeClr val="accent1">
              <a:lumMod val="60000"/>
              <a:lumOff val="40000"/>
              <a:alpha val="20000"/>
            </a:schemeClr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GB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openIMIS</a:t>
            </a:r>
            <a:r>
              <a:rPr lang="en-GB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 </a:t>
            </a:r>
            <a:r>
              <a:rPr lang="en-GB" sz="3600" dirty="0" smtClean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2019 – Implementers Committee</a:t>
            </a:r>
            <a:endParaRPr lang="en-GB" sz="3600" dirty="0">
              <a:solidFill>
                <a:srgbClr val="33818F"/>
              </a:solidFill>
              <a:latin typeface="Poppins"/>
              <a:ea typeface="Calibri" charset="0"/>
              <a:cs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18</a:t>
            </a:fld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1887256" y="3223394"/>
            <a:ext cx="145717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Continuity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887256" y="4296048"/>
            <a:ext cx="145717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Expansion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92007" y="5341505"/>
            <a:ext cx="1457175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Architecture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904000" y="2353096"/>
            <a:ext cx="837986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Tender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68645" y="2353443"/>
            <a:ext cx="138166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Partnerships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621754" y="3090950"/>
            <a:ext cx="3602870" cy="64633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Software Maintenance &amp; Technical User Support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617006" y="4296048"/>
            <a:ext cx="360633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Community Building &amp; Promotion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621755" y="5339509"/>
            <a:ext cx="3606338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Modular Transformation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59182" y="4067764"/>
            <a:ext cx="255788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Hub South-East Asia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659182" y="4589496"/>
            <a:ext cx="255788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Hub Sub-Saharan Africa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63931" y="5341505"/>
            <a:ext cx="2557885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accent2"/>
                </a:solidFill>
              </a:rPr>
              <a:t>Digital Square Notice C</a:t>
            </a:r>
          </a:p>
        </p:txBody>
      </p:sp>
      <p:cxnSp>
        <p:nvCxnSpPr>
          <p:cNvPr id="18" name="Straight Connector 17"/>
          <p:cNvCxnSpPr>
            <a:stCxn id="13" idx="3"/>
            <a:endCxn id="15" idx="1"/>
          </p:cNvCxnSpPr>
          <p:nvPr/>
        </p:nvCxnSpPr>
        <p:spPr>
          <a:xfrm flipV="1">
            <a:off x="7223345" y="4252430"/>
            <a:ext cx="435837" cy="228284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13" idx="3"/>
            <a:endCxn id="16" idx="1"/>
          </p:cNvCxnSpPr>
          <p:nvPr/>
        </p:nvCxnSpPr>
        <p:spPr>
          <a:xfrm>
            <a:off x="7223345" y="4480714"/>
            <a:ext cx="435837" cy="293448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3"/>
            <a:endCxn id="17" idx="1"/>
          </p:cNvCxnSpPr>
          <p:nvPr/>
        </p:nvCxnSpPr>
        <p:spPr>
          <a:xfrm>
            <a:off x="7228094" y="5524175"/>
            <a:ext cx="435837" cy="1996"/>
          </a:xfrm>
          <a:prstGeom prst="line">
            <a:avLst/>
          </a:prstGeom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97A240-ED2B-4553-8653-F0C3AC875C8E}" type="datetime1">
              <a:rPr lang="de-DE" smtClean="0"/>
              <a:t>06.05.2019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9755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Box 37"/>
          <p:cNvSpPr txBox="1"/>
          <p:nvPr/>
        </p:nvSpPr>
        <p:spPr>
          <a:xfrm>
            <a:off x="3680178" y="5376534"/>
            <a:ext cx="6845650" cy="709489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6318" y="3329572"/>
            <a:ext cx="2880000" cy="1954306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4662343" y="3329573"/>
            <a:ext cx="2880000" cy="1954306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22095" y="930370"/>
            <a:ext cx="8750298" cy="940411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GB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Teams in Implementers Comm.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19</a:t>
            </a:fld>
            <a:endParaRPr lang="de-DE" dirty="0"/>
          </a:p>
        </p:txBody>
      </p:sp>
      <p:sp>
        <p:nvSpPr>
          <p:cNvPr id="7" name="TextBox 6"/>
          <p:cNvSpPr txBox="1"/>
          <p:nvPr/>
        </p:nvSpPr>
        <p:spPr>
          <a:xfrm>
            <a:off x="2216318" y="2429856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Communication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202343" y="2429856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Capacity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676318" y="2960198"/>
            <a:ext cx="2880000" cy="367107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Multimedia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662343" y="2960197"/>
            <a:ext cx="288000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Global Support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656877" y="3329573"/>
            <a:ext cx="2880000" cy="1954306"/>
          </a:xfrm>
          <a:prstGeom prst="rect">
            <a:avLst/>
          </a:prstGeom>
          <a:solidFill>
            <a:schemeClr val="bg2"/>
          </a:solidFill>
          <a:ln w="25400">
            <a:noFill/>
          </a:ln>
        </p:spPr>
        <p:txBody>
          <a:bodyPr wrap="square" rtlCol="0" anchor="b" anchorCtr="0">
            <a:noAutofit/>
          </a:bodyPr>
          <a:lstStyle/>
          <a:p>
            <a:pPr algn="r"/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D596E-45C1-4123-9466-F647775B81CC}" type="datetime1">
              <a:rPr lang="de-DE" smtClean="0"/>
              <a:t>06.05.2019</a:t>
            </a:fld>
            <a:endParaRPr lang="de-DE"/>
          </a:p>
        </p:txBody>
      </p:sp>
      <p:sp>
        <p:nvSpPr>
          <p:cNvPr id="26" name="TextBox 25"/>
          <p:cNvSpPr txBox="1"/>
          <p:nvPr/>
        </p:nvSpPr>
        <p:spPr>
          <a:xfrm>
            <a:off x="7656877" y="2959084"/>
            <a:ext cx="2880000" cy="369332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>
            <a:defPPr>
              <a:defRPr lang="de-DE"/>
            </a:defPPr>
            <a:lvl1pPr>
              <a:defRPr b="1">
                <a:solidFill>
                  <a:schemeClr val="accent2"/>
                </a:solidFill>
              </a:defRPr>
            </a:lvl1pPr>
          </a:lstStyle>
          <a:p>
            <a:pPr algn="ctr"/>
            <a:r>
              <a:rPr lang="en-GB" dirty="0"/>
              <a:t>Regional Hubs</a:t>
            </a:r>
          </a:p>
        </p:txBody>
      </p:sp>
      <p:sp>
        <p:nvSpPr>
          <p:cNvPr id="31" name="Oval 30"/>
          <p:cNvSpPr/>
          <p:nvPr/>
        </p:nvSpPr>
        <p:spPr>
          <a:xfrm>
            <a:off x="7938174" y="3600312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AeHIN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7938174" y="4536913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Jembi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8196877" y="2425190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Community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1722095" y="5547632"/>
            <a:ext cx="1800000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solidFill>
                  <a:schemeClr val="accent2"/>
                </a:solidFill>
              </a:rPr>
              <a:t>Coordination</a:t>
            </a:r>
          </a:p>
        </p:txBody>
      </p:sp>
      <p:sp>
        <p:nvSpPr>
          <p:cNvPr id="25" name="Oval 24"/>
          <p:cNvSpPr/>
          <p:nvPr/>
        </p:nvSpPr>
        <p:spPr>
          <a:xfrm>
            <a:off x="4588706" y="5465759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GIZ </a:t>
            </a:r>
          </a:p>
        </p:txBody>
      </p:sp>
      <p:sp>
        <p:nvSpPr>
          <p:cNvPr id="36" name="Oval 35"/>
          <p:cNvSpPr/>
          <p:nvPr/>
        </p:nvSpPr>
        <p:spPr>
          <a:xfrm>
            <a:off x="7276779" y="5451924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Consultants </a:t>
            </a:r>
          </a:p>
        </p:txBody>
      </p:sp>
      <p:sp>
        <p:nvSpPr>
          <p:cNvPr id="39" name="Oval 38"/>
          <p:cNvSpPr/>
          <p:nvPr/>
        </p:nvSpPr>
        <p:spPr>
          <a:xfrm>
            <a:off x="4943640" y="3765196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SwissTPH</a:t>
            </a:r>
            <a:endParaRPr lang="en-GB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4943640" y="4237270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EPOS</a:t>
            </a:r>
          </a:p>
        </p:txBody>
      </p:sp>
      <p:sp>
        <p:nvSpPr>
          <p:cNvPr id="41" name="Oval 40"/>
          <p:cNvSpPr/>
          <p:nvPr/>
        </p:nvSpPr>
        <p:spPr>
          <a:xfrm>
            <a:off x="1957615" y="4028700"/>
            <a:ext cx="2317406" cy="533079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FFW</a:t>
            </a:r>
          </a:p>
        </p:txBody>
      </p:sp>
    </p:spTree>
    <p:extLst>
      <p:ext uri="{BB962C8B-B14F-4D97-AF65-F5344CB8AC3E}">
        <p14:creationId xmlns:p14="http://schemas.microsoft.com/office/powerpoint/2010/main" val="3520948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1525644"/>
            <a:ext cx="12192000" cy="1007697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06/05/2019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8631" y="1684531"/>
            <a:ext cx="112347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CONTENT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4294967295"/>
          </p:nvPr>
        </p:nvSpPr>
        <p:spPr>
          <a:xfrm>
            <a:off x="875000" y="2934393"/>
            <a:ext cx="6677495" cy="3386194"/>
          </a:xfrm>
          <a:prstGeom prst="rect">
            <a:avLst/>
          </a:prstGeom>
        </p:spPr>
        <p:txBody>
          <a:bodyPr/>
          <a:lstStyle/>
          <a:p>
            <a:pPr algn="r"/>
            <a:r>
              <a:rPr lang="en-GB" sz="2000" dirty="0" smtClean="0">
                <a:solidFill>
                  <a:srgbClr val="006666"/>
                </a:solidFill>
              </a:rPr>
              <a:t>Background    01    </a:t>
            </a:r>
            <a:endParaRPr lang="en-GB" sz="2000" dirty="0">
              <a:solidFill>
                <a:srgbClr val="006666"/>
              </a:solidFill>
            </a:endParaRPr>
          </a:p>
          <a:p>
            <a:pPr algn="r"/>
            <a:r>
              <a:rPr lang="en-GB" sz="2000" dirty="0" smtClean="0">
                <a:solidFill>
                  <a:srgbClr val="006666"/>
                </a:solidFill>
              </a:rPr>
              <a:t>Global Good    02    </a:t>
            </a:r>
            <a:endParaRPr lang="en-GB" sz="2000" dirty="0">
              <a:solidFill>
                <a:srgbClr val="006666"/>
              </a:solidFill>
            </a:endParaRPr>
          </a:p>
          <a:p>
            <a:pPr algn="r"/>
            <a:r>
              <a:rPr lang="en-GB" sz="2000" dirty="0" smtClean="0">
                <a:solidFill>
                  <a:srgbClr val="006666"/>
                </a:solidFill>
              </a:rPr>
              <a:t>Governance Structure    03    </a:t>
            </a:r>
            <a:endParaRPr lang="en-GB" sz="2000" dirty="0">
              <a:solidFill>
                <a:srgbClr val="006666"/>
              </a:solidFill>
            </a:endParaRPr>
          </a:p>
          <a:p>
            <a:pPr algn="r"/>
            <a:r>
              <a:rPr lang="en-GB" sz="2000" dirty="0" smtClean="0">
                <a:solidFill>
                  <a:srgbClr val="006666"/>
                </a:solidFill>
              </a:rPr>
              <a:t>Community Tools    04    </a:t>
            </a:r>
            <a:endParaRPr lang="en-GB" sz="2000" dirty="0">
              <a:solidFill>
                <a:srgbClr val="006666"/>
              </a:solidFill>
            </a:endParaRPr>
          </a:p>
          <a:p>
            <a:pPr algn="r"/>
            <a:r>
              <a:rPr lang="en-GB" sz="2000" dirty="0">
                <a:solidFill>
                  <a:srgbClr val="006666"/>
                </a:solidFill>
              </a:rPr>
              <a:t>Country Case Nepal    </a:t>
            </a:r>
            <a:r>
              <a:rPr lang="en-GB" sz="2000" dirty="0" smtClean="0">
                <a:solidFill>
                  <a:srgbClr val="006666"/>
                </a:solidFill>
              </a:rPr>
              <a:t>05</a:t>
            </a:r>
          </a:p>
          <a:p>
            <a:pPr algn="r"/>
            <a:r>
              <a:rPr lang="en-GB" sz="2000" dirty="0" smtClean="0">
                <a:solidFill>
                  <a:srgbClr val="006666"/>
                </a:solidFill>
              </a:rPr>
              <a:t>Country Case Cameroon    06    </a:t>
            </a:r>
            <a:endParaRPr lang="en-GB" sz="2000" dirty="0">
              <a:solidFill>
                <a:srgbClr val="006666"/>
              </a:solidFill>
            </a:endParaRPr>
          </a:p>
          <a:p>
            <a:pPr algn="r"/>
            <a:r>
              <a:rPr lang="en-GB" sz="2000" dirty="0" smtClean="0">
                <a:solidFill>
                  <a:srgbClr val="006666"/>
                </a:solidFill>
              </a:rPr>
              <a:t>    </a:t>
            </a:r>
            <a:endParaRPr lang="en-GB" sz="2000" dirty="0">
              <a:solidFill>
                <a:srgbClr val="006666"/>
              </a:solidFill>
            </a:endParaRPr>
          </a:p>
          <a:p>
            <a:endParaRPr lang="en-GB" sz="2000" dirty="0">
              <a:solidFill>
                <a:srgbClr val="006666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9696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3327264"/>
            <a:ext cx="12192000" cy="1440000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480000" y="6580588"/>
            <a:ext cx="790001" cy="180000"/>
          </a:xfrm>
        </p:spPr>
        <p:txBody>
          <a:bodyPr/>
          <a:lstStyle/>
          <a:p>
            <a:fld id="{DCD9F9BF-D269-4020-816F-460E917B7A74}" type="datetime1">
              <a:rPr lang="en-GB" noProof="0" smtClean="0"/>
              <a:t>06/05/2019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11416433" y="6580588"/>
            <a:ext cx="289931" cy="180000"/>
          </a:xfrm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20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79425" y="2866598"/>
            <a:ext cx="11234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 smtClean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Community &amp; Community Tools</a:t>
            </a:r>
            <a:endParaRPr lang="en-US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7846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54C6-488E-4313-935D-1871819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87A5-EA8A-43A5-AEC6-7ED6007AB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Will openIMIS solve all </a:t>
            </a:r>
            <a:r>
              <a:rPr lang="en-US" dirty="0" smtClean="0"/>
              <a:t>country-related </a:t>
            </a:r>
            <a:r>
              <a:rPr lang="en-US" dirty="0"/>
              <a:t>issues?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It will create an environment for solving the issues easier.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Will openIMIS have all new features that will be required at </a:t>
            </a:r>
            <a:r>
              <a:rPr lang="en-US" dirty="0" smtClean="0"/>
              <a:t>country level?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Potentially, (after the next release)</a:t>
            </a:r>
            <a:endParaRPr lang="en-US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Feature requests through community tools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Features/solutions will be generalized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Country </a:t>
            </a:r>
            <a:r>
              <a:rPr lang="en-US" b="1" dirty="0"/>
              <a:t>specific customizations to be done by </a:t>
            </a:r>
            <a:r>
              <a:rPr lang="en-US" b="1" dirty="0" smtClean="0"/>
              <a:t>responsible payer in the system</a:t>
            </a:r>
            <a:endParaRPr lang="en-US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6A6E-CE6F-45E8-AB01-23C5FD0C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24CB-FA0A-4EEB-A150-81A0E96C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437F-81AE-484B-8BF1-CAB636803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6807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54C6-488E-4313-935D-1871819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87A5-EA8A-43A5-AEC6-7ED6007AB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When will new versions come out?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 smtClean="0"/>
              <a:t>2 </a:t>
            </a:r>
            <a:r>
              <a:rPr lang="en-US" dirty="0"/>
              <a:t>times a year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Do </a:t>
            </a:r>
            <a:r>
              <a:rPr lang="en-US" dirty="0" smtClean="0"/>
              <a:t>countries </a:t>
            </a:r>
            <a:r>
              <a:rPr lang="en-US" dirty="0"/>
              <a:t>always have to upgrade to new version?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Not always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Factors that can affect upgrading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Security issues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New Features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dirty="0"/>
              <a:t>Compatibility of country specific changes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6A6E-CE6F-45E8-AB01-23C5FD0C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24CB-FA0A-4EEB-A150-81A0E96C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437F-81AE-484B-8BF1-CAB636803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373453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54C6-488E-4313-935D-1871819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87A5-EA8A-43A5-AEC6-7ED6007AB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Will openIMIS have access to </a:t>
            </a:r>
            <a:r>
              <a:rPr lang="en-US" dirty="0" smtClean="0"/>
              <a:t>countries` </a:t>
            </a:r>
            <a:r>
              <a:rPr lang="en-US" dirty="0"/>
              <a:t>data?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6A6E-CE6F-45E8-AB01-23C5FD0C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24CB-FA0A-4EEB-A150-81A0E96C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437F-81AE-484B-8BF1-CAB636803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23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8897884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54C6-488E-4313-935D-1871819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Clarifications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6A6E-CE6F-45E8-AB01-23C5FD0C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24CB-FA0A-4EEB-A150-81A0E96C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437F-81AE-484B-8BF1-CAB636803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24</a:t>
            </a:fld>
            <a:endParaRPr lang="de-DE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CDA4A26-4229-4F6C-89E7-C87D8854A3F4}"/>
              </a:ext>
            </a:extLst>
          </p:cNvPr>
          <p:cNvSpPr txBox="1"/>
          <p:nvPr/>
        </p:nvSpPr>
        <p:spPr>
          <a:xfrm>
            <a:off x="3256084" y="2227001"/>
            <a:ext cx="56798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006374"/>
                </a:solidFill>
                <a:latin typeface="Poppins"/>
              </a:rPr>
              <a:t>NO</a:t>
            </a: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E69B0A4-2ECF-4D10-A871-A05D28FEC701}"/>
              </a:ext>
            </a:extLst>
          </p:cNvPr>
          <p:cNvSpPr txBox="1">
            <a:spLocks/>
          </p:cNvSpPr>
          <p:nvPr/>
        </p:nvSpPr>
        <p:spPr>
          <a:xfrm>
            <a:off x="7924542" y="2493809"/>
            <a:ext cx="1723299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900" dirty="0">
                <a:solidFill>
                  <a:srgbClr val="B2D0D5"/>
                </a:solidFill>
              </a:rPr>
              <a:t>!</a:t>
            </a:r>
            <a:endParaRPr lang="en-US" sz="8000" dirty="0">
              <a:solidFill>
                <a:srgbClr val="B2D0D5"/>
              </a:solidFill>
            </a:endParaRPr>
          </a:p>
        </p:txBody>
      </p:sp>
      <p:sp>
        <p:nvSpPr>
          <p:cNvPr id="3" name="Rechteck 2"/>
          <p:cNvSpPr/>
          <p:nvPr/>
        </p:nvSpPr>
        <p:spPr>
          <a:xfrm>
            <a:off x="373337" y="5192649"/>
            <a:ext cx="11145716" cy="3693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800100" lvl="1" indent="-3429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accent5"/>
                </a:solidFill>
                <a:latin typeface="Poppins" pitchFamily="2" charset="77"/>
                <a:cs typeface="Poppins" pitchFamily="2" charset="77"/>
              </a:rPr>
              <a:t>All data of ´country is on own servers, and there is no way for the initiative to access it.</a:t>
            </a:r>
          </a:p>
        </p:txBody>
      </p:sp>
    </p:spTree>
    <p:extLst>
      <p:ext uri="{BB962C8B-B14F-4D97-AF65-F5344CB8AC3E}">
        <p14:creationId xmlns:p14="http://schemas.microsoft.com/office/powerpoint/2010/main" val="66244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9554C6-488E-4313-935D-187181985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openIMIS in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C387A5-EA8A-43A5-AEC6-7ED6007AB4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Maintenance of current master version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Small releases (security patches </a:t>
            </a:r>
            <a:r>
              <a:rPr lang="en-US" dirty="0" err="1"/>
              <a:t>etc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System re-architecture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Current requests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dirty="0"/>
              <a:t>Foreseen </a:t>
            </a:r>
            <a:r>
              <a:rPr lang="en-US" dirty="0" smtClean="0"/>
              <a:t>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*New* </a:t>
            </a:r>
            <a:r>
              <a:rPr lang="en-US" dirty="0" err="1"/>
              <a:t>openIMIS</a:t>
            </a:r>
            <a:r>
              <a:rPr lang="en-US" dirty="0"/>
              <a:t> according to re-architecture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Country assessments &amp; new functional requirements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Knowledge production &amp; Knowledge sharing 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36A6E-CE6F-45E8-AB01-23C5FD0C0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C224CB-FA0A-4EEB-A150-81A0E96C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E9437F-81AE-484B-8BF1-CAB6368030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25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7646648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CD9F9BF-D269-4020-816F-460E917B7A74}" type="datetime1">
              <a:rPr lang="en-GB" noProof="0" smtClean="0"/>
              <a:t>06/05/2019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 dirty="0"/>
              <a:t>A global good for Universal Health Coverage (UHC)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A74CE0EA-F3B5-4684-BA10-C594598FDB9C}" type="slidenum">
              <a:rPr lang="en-GB" noProof="0" smtClean="0"/>
              <a:pPr/>
              <a:t>26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480000" y="1273794"/>
            <a:ext cx="8160000" cy="288925"/>
          </a:xfrm>
        </p:spPr>
        <p:txBody>
          <a:bodyPr>
            <a:noAutofit/>
          </a:bodyPr>
          <a:lstStyle/>
          <a:p>
            <a:r>
              <a:rPr lang="de-DE" sz="4000" dirty="0" err="1" smtClean="0">
                <a:solidFill>
                  <a:srgbClr val="006666"/>
                </a:solidFill>
              </a:rPr>
              <a:t>Ressources</a:t>
            </a:r>
            <a:endParaRPr lang="de-DE" sz="2000" dirty="0">
              <a:solidFill>
                <a:srgbClr val="006666"/>
              </a:solidFill>
            </a:endParaRPr>
          </a:p>
        </p:txBody>
      </p:sp>
      <p:sp>
        <p:nvSpPr>
          <p:cNvPr id="14" name="Inhaltsplatzhalter 7"/>
          <p:cNvSpPr txBox="1">
            <a:spLocks/>
          </p:cNvSpPr>
          <p:nvPr/>
        </p:nvSpPr>
        <p:spPr bwMode="invGray">
          <a:xfrm>
            <a:off x="2247145" y="1953053"/>
            <a:ext cx="8305800" cy="4237200"/>
          </a:xfrm>
          <a:prstGeom prst="rect">
            <a:avLst/>
          </a:prstGeom>
        </p:spPr>
        <p:txBody>
          <a:bodyPr vert="horz" lIns="18000" tIns="0" rIns="18000" bIns="0" rtlCol="0">
            <a:no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spcAft>
                <a:spcPts val="600"/>
              </a:spcAft>
              <a:buClr>
                <a:schemeClr val="tx1"/>
              </a:buClr>
              <a:buSzPct val="80000"/>
              <a:buFontTx/>
              <a:buNone/>
              <a:defRPr sz="1400" b="0" kern="1200">
                <a:solidFill>
                  <a:schemeClr val="tx1"/>
                </a:solidFill>
                <a:latin typeface="+mn-lt"/>
                <a:ea typeface="+mn-ea"/>
                <a:cs typeface="Times New Roman" panose="02020603050405020304" pitchFamily="18" charset="0"/>
              </a:defRPr>
            </a:lvl1pPr>
            <a:lvl2pPr marL="466725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27087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9513" indent="-285750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tabLst>
                <a:tab pos="1074738" algn="l"/>
              </a:tabLst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16075" indent="-358775" algn="l" defTabSz="914400" rtl="0" eaLnBrk="1" latinLnBrk="0" hangingPunct="1">
              <a:lnSpc>
                <a:spcPct val="110000"/>
              </a:lnSpc>
              <a:spcBef>
                <a:spcPts val="500"/>
              </a:spcBef>
              <a:spcAft>
                <a:spcPts val="600"/>
              </a:spcAft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62163" indent="-358775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Home of the openIMIS Initiative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https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://openimis.org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5"/>
              </a:rPr>
              <a:t>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Community knowledge sharing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https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://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6"/>
              </a:rPr>
              <a:t>openimis.atlassian.net/wiki/spaces/OP/overview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Source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code for download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  <a:hlinkClick r:id="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"/>
              </a:rPr>
              <a:t>https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://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github.com/openimis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Try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the demo and test out features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https://demo.openimis.org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8"/>
              </a:rPr>
              <a:t>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endParaRPr lang="en-US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Report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issues, bugs, or feature requests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https://</a:t>
            </a:r>
            <a:r>
              <a:rPr lang="en-US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9"/>
              </a:rPr>
              <a:t>openimis.atlassian.net/servicedesk/customer/portal/1</a:t>
            </a:r>
            <a:endParaRPr lang="en-US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endParaRPr lang="de-DE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de-D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Q</a:t>
            </a:r>
            <a:r>
              <a:rPr lang="en-GB" sz="1800" dirty="0" err="1">
                <a:latin typeface="Calibri" panose="020F0502020204030204" pitchFamily="34" charset="0"/>
                <a:cs typeface="Calibri" panose="020F0502020204030204" pitchFamily="34" charset="0"/>
              </a:rPr>
              <a:t>uestions</a:t>
            </a:r>
            <a:r>
              <a:rPr lang="de-DE" sz="1800" dirty="0">
                <a:latin typeface="Calibri" panose="020F0502020204030204" pitchFamily="34" charset="0"/>
                <a:cs typeface="Calibri" panose="020F0502020204030204" pitchFamily="34" charset="0"/>
              </a:rPr>
              <a:t> and Q</a:t>
            </a:r>
            <a:r>
              <a:rPr lang="en-GB" sz="1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ueries</a:t>
            </a:r>
            <a:endParaRPr lang="en-GB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374"/>
              </a:buClr>
              <a:buSzTx/>
            </a:pPr>
            <a:r>
              <a:rPr lang="de-DE" sz="1800" dirty="0" smtClean="0">
                <a:latin typeface="Calibri" panose="020F0502020204030204" pitchFamily="34" charset="0"/>
                <a:cs typeface="Calibri" panose="020F0502020204030204" pitchFamily="34" charset="0"/>
                <a:hlinkClick r:id="rId10"/>
              </a:rPr>
              <a:t>contact@openimis.org</a:t>
            </a:r>
            <a:r>
              <a:rPr lang="de-DE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de-DE" sz="11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grpSp>
        <p:nvGrpSpPr>
          <p:cNvPr id="11" name="Gruppieren 10"/>
          <p:cNvGrpSpPr/>
          <p:nvPr/>
        </p:nvGrpSpPr>
        <p:grpSpPr>
          <a:xfrm>
            <a:off x="606686" y="1958039"/>
            <a:ext cx="972000" cy="900000"/>
            <a:chOff x="5051687" y="2218548"/>
            <a:chExt cx="2113614" cy="2113614"/>
          </a:xfrm>
        </p:grpSpPr>
        <p:sp>
          <p:nvSpPr>
            <p:cNvPr id="12" name="Oval 21"/>
            <p:cNvSpPr/>
            <p:nvPr/>
          </p:nvSpPr>
          <p:spPr>
            <a:xfrm>
              <a:off x="5051687" y="2218548"/>
              <a:ext cx="2113614" cy="2113614"/>
            </a:xfrm>
            <a:prstGeom prst="ellipse">
              <a:avLst/>
            </a:prstGeom>
            <a:solidFill>
              <a:srgbClr val="095A6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pic>
          <p:nvPicPr>
            <p:cNvPr id="16" name="Bild 20"/>
            <p:cNvPicPr>
              <a:picLocks noChangeAspect="1"/>
            </p:cNvPicPr>
            <p:nvPr/>
          </p:nvPicPr>
          <p:blipFill rotWithShape="1">
            <a:blip r:embed="rId11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l="21255" t="13666" r="14940" b="23109"/>
            <a:stretch/>
          </p:blipFill>
          <p:spPr>
            <a:xfrm>
              <a:off x="5436296" y="2605415"/>
              <a:ext cx="1377863" cy="136533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6669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21938" y="5614415"/>
            <a:ext cx="4755134" cy="832105"/>
          </a:xfrm>
        </p:spPr>
        <p:txBody>
          <a:bodyPr>
            <a:normAutofit fontScale="90000"/>
          </a:bodyPr>
          <a:lstStyle/>
          <a:p>
            <a:r>
              <a:rPr lang="en-US" dirty="0"/>
              <a:t>Thank You !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70" b="10657"/>
          <a:stretch>
            <a:fillRect/>
          </a:stretch>
        </p:blipFill>
        <p:spPr>
          <a:xfrm>
            <a:off x="1980270" y="1735072"/>
            <a:ext cx="8438469" cy="3521932"/>
          </a:xfrm>
          <a:prstGeom prst="rect">
            <a:avLst/>
          </a:prstGeom>
          <a:effectLst>
            <a:softEdge rad="127000"/>
          </a:effectLst>
        </p:spPr>
      </p:pic>
    </p:spTree>
    <p:extLst>
      <p:ext uri="{BB962C8B-B14F-4D97-AF65-F5344CB8AC3E}">
        <p14:creationId xmlns:p14="http://schemas.microsoft.com/office/powerpoint/2010/main" val="26810718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3327264"/>
            <a:ext cx="12192000" cy="1440000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480000" y="6580588"/>
            <a:ext cx="790001" cy="180000"/>
          </a:xfrm>
        </p:spPr>
        <p:txBody>
          <a:bodyPr/>
          <a:lstStyle/>
          <a:p>
            <a:fld id="{DCD9F9BF-D269-4020-816F-460E917B7A74}" type="datetime1">
              <a:rPr lang="en-GB" noProof="0" smtClean="0"/>
              <a:t>06/05/2019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11416433" y="6580588"/>
            <a:ext cx="289931" cy="180000"/>
          </a:xfrm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3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80000" y="3162162"/>
            <a:ext cx="1123473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 smtClean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Background</a:t>
            </a:r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78045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836688"/>
            <a:ext cx="10515600" cy="940411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GB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From MS IMIS to </a:t>
            </a:r>
            <a:r>
              <a:rPr lang="en-GB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openIMIS</a:t>
            </a:r>
            <a:endParaRPr lang="en-GB" sz="3600" dirty="0">
              <a:solidFill>
                <a:srgbClr val="33818F"/>
              </a:solidFill>
              <a:latin typeface="Poppins"/>
              <a:ea typeface="Calibri" charset="0"/>
              <a:cs typeface="Calibri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4</a:t>
            </a:fld>
            <a:endParaRPr lang="de-DE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2222500" y="3873500"/>
            <a:ext cx="7835900" cy="0"/>
          </a:xfrm>
          <a:prstGeom prst="straightConnector1">
            <a:avLst/>
          </a:prstGeom>
          <a:ln w="98425">
            <a:solidFill>
              <a:schemeClr val="accent4"/>
            </a:solidFill>
            <a:headEnd type="oval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flipH="1">
            <a:off x="2984501" y="3365500"/>
            <a:ext cx="21571" cy="508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2679701" y="297842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2012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816101" y="1862936"/>
            <a:ext cx="265429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IMIS for Tanzania CHF</a:t>
            </a:r>
          </a:p>
          <a:p>
            <a:pPr algn="ctr"/>
            <a:r>
              <a:rPr lang="en-GB" dirty="0"/>
              <a:t>by </a:t>
            </a:r>
            <a:r>
              <a:rPr lang="en-GB" dirty="0" err="1"/>
              <a:t>SwissTPH</a:t>
            </a:r>
            <a:r>
              <a:rPr lang="en-GB" dirty="0"/>
              <a:t>, </a:t>
            </a:r>
            <a:br>
              <a:rPr lang="en-GB" dirty="0"/>
            </a:br>
            <a:r>
              <a:rPr lang="en-GB" dirty="0"/>
              <a:t>Exact Software,</a:t>
            </a:r>
          </a:p>
          <a:p>
            <a:r>
              <a:rPr lang="en-GB" dirty="0" err="1"/>
              <a:t>MicroInsurance</a:t>
            </a:r>
            <a:r>
              <a:rPr lang="en-GB" dirty="0"/>
              <a:t> </a:t>
            </a:r>
            <a:r>
              <a:rPr lang="en-GB" dirty="0" err="1"/>
              <a:t>Academie</a:t>
            </a:r>
            <a:endParaRPr lang="en-GB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5168900" y="3361197"/>
            <a:ext cx="21571" cy="508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4864100" y="297842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2014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343400" y="2039969"/>
            <a:ext cx="1765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IMIS Customization for Nepal</a:t>
            </a: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3854449" y="3884311"/>
            <a:ext cx="0" cy="504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505201" y="44131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2013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799" y="4819741"/>
            <a:ext cx="1765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IMIS Customization for Cameroon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flipV="1">
            <a:off x="6521449" y="3854605"/>
            <a:ext cx="0" cy="504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172201" y="44131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2016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638799" y="4790035"/>
            <a:ext cx="1765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openIMIS</a:t>
            </a:r>
            <a:r>
              <a:rPr lang="en-GB" dirty="0"/>
              <a:t> Initiative</a:t>
            </a:r>
          </a:p>
          <a:p>
            <a:pPr algn="ctr"/>
            <a:r>
              <a:rPr lang="en-GB" dirty="0"/>
              <a:t>(SDC &amp; GDC)</a:t>
            </a: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8515349" y="3867305"/>
            <a:ext cx="0" cy="504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166101" y="4413144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2018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7466908" y="4806034"/>
            <a:ext cx="20511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openIMIS</a:t>
            </a:r>
            <a:r>
              <a:rPr lang="en-GB" dirty="0"/>
              <a:t> </a:t>
            </a:r>
            <a:r>
              <a:rPr lang="en-GB" dirty="0" smtClean="0"/>
              <a:t>Community</a:t>
            </a:r>
          </a:p>
          <a:p>
            <a:pPr algn="ctr"/>
            <a:r>
              <a:rPr lang="en-GB" dirty="0" smtClean="0"/>
              <a:t>Pilot in DRC</a:t>
            </a:r>
          </a:p>
          <a:p>
            <a:pPr algn="ctr"/>
            <a:r>
              <a:rPr lang="en-GB" dirty="0" smtClean="0"/>
              <a:t>Various country assessments among them Chad, Rwanda, Malawi</a:t>
            </a:r>
            <a:endParaRPr lang="en-GB" dirty="0"/>
          </a:p>
        </p:txBody>
      </p:sp>
      <p:cxnSp>
        <p:nvCxnSpPr>
          <p:cNvPr id="31" name="Straight Arrow Connector 30"/>
          <p:cNvCxnSpPr/>
          <p:nvPr/>
        </p:nvCxnSpPr>
        <p:spPr>
          <a:xfrm flipH="1">
            <a:off x="7442200" y="3336563"/>
            <a:ext cx="21571" cy="508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137400" y="297842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2017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16700" y="2015335"/>
            <a:ext cx="1765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err="1"/>
              <a:t>openIMIS</a:t>
            </a:r>
            <a:r>
              <a:rPr lang="en-GB" dirty="0"/>
              <a:t> Master Version</a:t>
            </a:r>
          </a:p>
          <a:p>
            <a:pPr algn="ctr"/>
            <a:r>
              <a:rPr lang="en-GB" dirty="0"/>
              <a:t>(TZ+CM+NP)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>
            <a:off x="9522479" y="3336563"/>
            <a:ext cx="21571" cy="508000"/>
          </a:xfrm>
          <a:prstGeom prst="straightConnector1">
            <a:avLst/>
          </a:prstGeom>
          <a:ln w="63500">
            <a:solidFill>
              <a:schemeClr val="accent4"/>
            </a:solidFill>
            <a:prstDash val="sysDot"/>
            <a:headEnd type="oval" w="sm" len="sm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9217679" y="2978428"/>
            <a:ext cx="6527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>
                <a:solidFill>
                  <a:schemeClr val="accent1"/>
                </a:solidFill>
              </a:rPr>
              <a:t>2019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8658879" y="2015335"/>
            <a:ext cx="17653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Modular Architecture Transformation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9FBE4-A956-498D-8AED-F4911A6BA8F9}" type="datetime1">
              <a:rPr lang="de-DE" smtClean="0"/>
              <a:t>06.05.2019</a:t>
            </a:fld>
            <a:endParaRPr lang="de-DE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Alicia Spengler, GIZ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777906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364" y="1002601"/>
            <a:ext cx="10515600" cy="940411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de-CH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Why</a:t>
            </a:r>
            <a:r>
              <a:rPr lang="de-CH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 </a:t>
            </a:r>
            <a:r>
              <a:rPr lang="de-CH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openIMIS</a:t>
            </a:r>
            <a:r>
              <a:rPr lang="de-CH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?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2072654"/>
          <a:ext cx="11006959" cy="44858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7E19522-D962-4377-AD89-EB0E76468FBC}" type="datetime1">
              <a:rPr kumimoji="0" lang="de-DE" sz="1100" b="0" i="1" u="none" strike="noStrike" kern="1200" cap="none" spc="0" normalizeH="0" baseline="0" noProof="0" smtClean="0">
                <a:ln>
                  <a:noFill/>
                </a:ln>
                <a:solidFill>
                  <a:srgbClr val="006374"/>
                </a:solidFill>
                <a:effectLst/>
                <a:uLnTx/>
                <a:uFillTx/>
                <a:latin typeface="Poppins Light" pitchFamily="2" charset="77"/>
                <a:ea typeface="+mn-ea"/>
              </a:rPr>
              <a:t>06.05.2019</a:t>
            </a:fld>
            <a:endParaRPr kumimoji="0" lang="de-DE" sz="1100" b="0" i="1" u="none" strike="noStrike" kern="1200" cap="none" spc="0" normalizeH="0" baseline="0" noProof="0">
              <a:ln>
                <a:noFill/>
              </a:ln>
              <a:solidFill>
                <a:srgbClr val="006374"/>
              </a:solidFill>
              <a:effectLst/>
              <a:uLnTx/>
              <a:uFillTx/>
              <a:latin typeface="Poppins Light" pitchFamily="2" charset="77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Poppins Light" pitchFamily="2" charset="77"/>
                <a:ea typeface="+mn-ea"/>
              </a:rPr>
              <a:t>Alicia Spengler, GIZ</a:t>
            </a:r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Poppins Light" pitchFamily="2" charset="77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125149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FBBF1-2128-0D46-A903-D4383F5E4CF1}" type="slidenum">
              <a:rPr kumimoji="0" lang="de-DE" sz="11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Poppins Light" pitchFamily="2" charset="77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Poppins Light" pitchFamily="2" charset="77"/>
              <a:ea typeface="+mn-ea"/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2473872" y="5308613"/>
            <a:ext cx="25303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/>
              <a:t>UHC Agenda: </a:t>
            </a:r>
            <a:r>
              <a:rPr lang="en-US" sz="2000" dirty="0"/>
              <a:t>Social (health) protection and financing </a:t>
            </a:r>
            <a:r>
              <a:rPr lang="en-US" sz="2000" dirty="0" smtClean="0"/>
              <a:t>schemes</a:t>
            </a:r>
            <a:endParaRPr lang="en-US" sz="2000" dirty="0"/>
          </a:p>
        </p:txBody>
      </p:sp>
      <p:sp>
        <p:nvSpPr>
          <p:cNvPr id="10" name="Textfeld 9"/>
          <p:cNvSpPr txBox="1"/>
          <p:nvPr/>
        </p:nvSpPr>
        <p:spPr>
          <a:xfrm>
            <a:off x="3069020" y="3016018"/>
            <a:ext cx="27957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Need to focus on </a:t>
            </a:r>
            <a:r>
              <a:rPr lang="en-US" b="1" dirty="0"/>
              <a:t>operational core of scheme </a:t>
            </a:r>
            <a:r>
              <a:rPr lang="en-US" b="1" dirty="0" smtClean="0"/>
              <a:t>management</a:t>
            </a:r>
            <a:endParaRPr lang="en-US" dirty="0"/>
          </a:p>
        </p:txBody>
      </p:sp>
      <p:sp>
        <p:nvSpPr>
          <p:cNvPr id="11" name="Textfeld 10"/>
          <p:cNvSpPr txBox="1"/>
          <p:nvPr/>
        </p:nvSpPr>
        <p:spPr>
          <a:xfrm>
            <a:off x="5478517" y="4451675"/>
            <a:ext cx="39367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Complex business processes linking beneficiary, provider and payer data</a:t>
            </a:r>
            <a:r>
              <a:rPr lang="en-US" dirty="0"/>
              <a:t> (e.g. beneficiary enrolment, claims processing and provider reimbursement)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6566339" y="1997576"/>
            <a:ext cx="478746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b="1" dirty="0"/>
              <a:t>Increasing and improving coverage effectiveness </a:t>
            </a:r>
            <a:r>
              <a:rPr lang="en-US" dirty="0"/>
              <a:t>through more </a:t>
            </a:r>
            <a:r>
              <a:rPr lang="en-US" dirty="0" smtClean="0"/>
              <a:t>efficient and </a:t>
            </a:r>
            <a:r>
              <a:rPr lang="en-US" dirty="0"/>
              <a:t>transparent </a:t>
            </a:r>
            <a:r>
              <a:rPr lang="en-US" dirty="0" smtClean="0"/>
              <a:t>digital administration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243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0" y="3327264"/>
            <a:ext cx="12192000" cy="1440000"/>
          </a:xfrm>
          <a:prstGeom prst="rect">
            <a:avLst/>
          </a:prstGeom>
          <a:solidFill>
            <a:srgbClr val="095A6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4"/>
          </p:nvPr>
        </p:nvSpPr>
        <p:spPr>
          <a:xfrm>
            <a:off x="480000" y="6580588"/>
            <a:ext cx="790001" cy="180000"/>
          </a:xfrm>
        </p:spPr>
        <p:txBody>
          <a:bodyPr/>
          <a:lstStyle/>
          <a:p>
            <a:fld id="{DCD9F9BF-D269-4020-816F-460E917B7A74}" type="datetime1">
              <a:rPr lang="en-GB" noProof="0" smtClean="0"/>
              <a:t>06/05/2019</a:t>
            </a:fld>
            <a:endParaRPr lang="en-GB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5"/>
          </p:nvPr>
        </p:nvSpPr>
        <p:spPr>
          <a:xfrm>
            <a:off x="1392992" y="6580588"/>
            <a:ext cx="3928516" cy="277412"/>
          </a:xfrm>
        </p:spPr>
        <p:txBody>
          <a:bodyPr/>
          <a:lstStyle/>
          <a:p>
            <a:r>
              <a:rPr lang="en-GB"/>
              <a:t>A global good for Universal Health Coverage (UHC) </a:t>
            </a:r>
            <a:endParaRPr lang="en-GB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>
          <a:xfrm>
            <a:off x="11416433" y="6580588"/>
            <a:ext cx="289931" cy="180000"/>
          </a:xfrm>
        </p:spPr>
        <p:txBody>
          <a:bodyPr/>
          <a:lstStyle/>
          <a:p>
            <a:fld id="{A74CE0EA-F3B5-4684-BA10-C594598FDB9C}" type="slidenum">
              <a:rPr lang="en-GB" noProof="0" smtClean="0"/>
              <a:pPr/>
              <a:t>6</a:t>
            </a:fld>
            <a:endParaRPr lang="en-GB" noProof="0"/>
          </a:p>
        </p:txBody>
      </p:sp>
      <p:pic>
        <p:nvPicPr>
          <p:cNvPr id="9" name="Bild 8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18381" y="511025"/>
            <a:ext cx="1519886" cy="508306"/>
          </a:xfrm>
          <a:prstGeom prst="rect">
            <a:avLst/>
          </a:prstGeom>
        </p:spPr>
      </p:pic>
      <p:pic>
        <p:nvPicPr>
          <p:cNvPr id="10" name="Picture 11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399524" y="445708"/>
            <a:ext cx="532543" cy="532543"/>
          </a:xfrm>
          <a:prstGeom prst="rect">
            <a:avLst/>
          </a:prstGeom>
        </p:spPr>
      </p:pic>
      <p:sp>
        <p:nvSpPr>
          <p:cNvPr id="19" name="Textfeld 18"/>
          <p:cNvSpPr txBox="1"/>
          <p:nvPr/>
        </p:nvSpPr>
        <p:spPr>
          <a:xfrm>
            <a:off x="480000" y="3042437"/>
            <a:ext cx="1123473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3600" dirty="0" smtClean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Calibri Light" charset="0"/>
                <a:ea typeface="Calibri Light" charset="0"/>
                <a:cs typeface="Calibri Light" charset="0"/>
              </a:rPr>
              <a:t>Global Good</a:t>
            </a:r>
            <a:endParaRPr lang="en-US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  <a:p>
            <a:pPr algn="ctr"/>
            <a:endParaRPr lang="en-GB" sz="3600" dirty="0">
              <a:solidFill>
                <a:schemeClr val="bg1"/>
              </a:solidFill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9399525" y="468484"/>
            <a:ext cx="2306840" cy="59338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07853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45836" y="1044666"/>
            <a:ext cx="10515600" cy="940411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de-DE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Vision </a:t>
            </a:r>
            <a:r>
              <a:rPr lang="de-DE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and</a:t>
            </a:r>
            <a:r>
              <a:rPr lang="de-DE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 </a:t>
            </a:r>
            <a:r>
              <a:rPr lang="de-DE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mission</a:t>
            </a:r>
            <a:r>
              <a:rPr lang="de-DE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 </a:t>
            </a:r>
            <a:r>
              <a:rPr lang="de-DE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of</a:t>
            </a:r>
            <a:r>
              <a:rPr lang="de-DE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 </a:t>
            </a:r>
            <a:r>
              <a:rPr lang="de-DE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openIMIS</a:t>
            </a:r>
            <a:r>
              <a:rPr lang="de-DE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 Initiative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45836" y="1985077"/>
            <a:ext cx="10515600" cy="4012497"/>
          </a:xfrm>
        </p:spPr>
        <p:txBody>
          <a:bodyPr>
            <a:normAutofit fontScale="92500"/>
          </a:bodyPr>
          <a:lstStyle/>
          <a:p>
            <a:pPr lvl="0"/>
            <a:r>
              <a:rPr lang="en-GB" b="1" dirty="0"/>
              <a:t>Vision</a:t>
            </a:r>
            <a:endParaRPr lang="de-DE" dirty="0"/>
          </a:p>
          <a:p>
            <a:r>
              <a:rPr lang="en-US" dirty="0" smtClean="0"/>
              <a:t>The </a:t>
            </a:r>
            <a:r>
              <a:rPr lang="en-US" dirty="0"/>
              <a:t>implementation of a continuously improved open source Management Information System for social (health) protection schemes (</a:t>
            </a:r>
            <a:r>
              <a:rPr lang="en-US" dirty="0" err="1"/>
              <a:t>openIMIS</a:t>
            </a:r>
            <a:r>
              <a:rPr lang="en-US" dirty="0"/>
              <a:t>) will lead to effectively managed </a:t>
            </a:r>
            <a:r>
              <a:rPr lang="en-US" dirty="0" smtClean="0"/>
              <a:t>social (health) protection schemes, </a:t>
            </a:r>
            <a:r>
              <a:rPr lang="en-US" dirty="0"/>
              <a:t>and ultimately contribute to universal health coverage and universal social protection.</a:t>
            </a:r>
            <a:endParaRPr lang="de-DE" dirty="0"/>
          </a:p>
          <a:p>
            <a:r>
              <a:rPr lang="en-GB" b="1" dirty="0"/>
              <a:t> </a:t>
            </a:r>
            <a:endParaRPr lang="de-DE" dirty="0"/>
          </a:p>
          <a:p>
            <a:pPr lvl="0"/>
            <a:r>
              <a:rPr lang="en-GB" b="1" dirty="0"/>
              <a:t>Mission</a:t>
            </a:r>
            <a:endParaRPr lang="de-DE" dirty="0"/>
          </a:p>
          <a:p>
            <a:r>
              <a:rPr lang="en-US" dirty="0" smtClean="0"/>
              <a:t>Continuously </a:t>
            </a:r>
            <a:r>
              <a:rPr lang="en-US" dirty="0"/>
              <a:t>and collaboratively develop shared, open-source software to improve data and information management of </a:t>
            </a:r>
            <a:r>
              <a:rPr lang="en-US" dirty="0" smtClean="0"/>
              <a:t>social (health) protection schemes </a:t>
            </a:r>
            <a:r>
              <a:rPr lang="en-US" dirty="0"/>
              <a:t>for universal health coverage and universal social protection in low and middle-income countries, making </a:t>
            </a:r>
            <a:r>
              <a:rPr lang="en-US" dirty="0" err="1"/>
              <a:t>openIMIS</a:t>
            </a: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/>
              <a:t>freely available Global Good</a:t>
            </a:r>
            <a:r>
              <a:rPr lang="en-US" dirty="0" smtClean="0"/>
              <a:t>. 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8CA8D8-C4CB-4F48-872D-34387B6E9375}" type="datetime1">
              <a:rPr lang="de-DE" smtClean="0"/>
              <a:t>06.05.2019</a:t>
            </a:fld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7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smtClean="0"/>
              <a:t>Alicia Spengler, GIZ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8656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982937"/>
            <a:ext cx="10596716" cy="940411"/>
          </a:xfrm>
        </p:spPr>
        <p:txBody>
          <a:bodyPr vert="horz" lIns="91440" tIns="45720" rIns="91440" bIns="45720" rtlCol="0" anchor="ctr">
            <a:noAutofit/>
          </a:bodyPr>
          <a:lstStyle/>
          <a:p>
            <a:pPr defTabSz="457200"/>
            <a:r>
              <a:rPr lang="en-GB" sz="3600" dirty="0" err="1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openIMIS</a:t>
            </a:r>
            <a:r>
              <a:rPr lang="en-GB" sz="3600" dirty="0">
                <a:solidFill>
                  <a:srgbClr val="33818F"/>
                </a:solidFill>
                <a:latin typeface="Poppins"/>
                <a:ea typeface="Calibri" charset="0"/>
                <a:cs typeface="Calibri" charset="0"/>
              </a:rPr>
              <a:t> – a Global Good advancing the Agenda 2030 and SDGs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38487571"/>
              </p:ext>
            </p:extLst>
          </p:nvPr>
        </p:nvGraphicFramePr>
        <p:xfrm>
          <a:off x="838200" y="2163763"/>
          <a:ext cx="10515600" cy="4013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C21A00A-F22A-4068-83BB-71CAFC6D794A}" type="datetime1">
              <a:rPr kumimoji="0" lang="de-DE" sz="1100" b="0" i="1" u="none" strike="noStrike" kern="1200" cap="none" spc="0" normalizeH="0" baseline="0" noProof="0" smtClean="0">
                <a:ln>
                  <a:noFill/>
                </a:ln>
                <a:solidFill>
                  <a:srgbClr val="006374"/>
                </a:solidFill>
                <a:effectLst/>
                <a:uLnTx/>
                <a:uFillTx/>
                <a:latin typeface="Poppins Light" pitchFamily="2" charset="77"/>
                <a:ea typeface="+mn-ea"/>
              </a:rPr>
              <a:t>06.05.2019</a:t>
            </a:fld>
            <a:endParaRPr kumimoji="0" lang="de-DE" sz="1100" b="0" i="1" u="none" strike="noStrike" kern="1200" cap="none" spc="0" normalizeH="0" baseline="0" noProof="0">
              <a:ln>
                <a:noFill/>
              </a:ln>
              <a:solidFill>
                <a:srgbClr val="006374"/>
              </a:solidFill>
              <a:effectLst/>
              <a:uLnTx/>
              <a:uFillTx/>
              <a:latin typeface="Poppins Light" pitchFamily="2" charset="77"/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1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Poppins Light" pitchFamily="2" charset="77"/>
                <a:ea typeface="+mn-ea"/>
              </a:rPr>
              <a:t>Alicia Spengler, GIZ</a:t>
            </a:r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Poppins Light" pitchFamily="2" charset="77"/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A9FBBF1-2128-0D46-A903-D4383F5E4CF1}" type="slidenum">
              <a:rPr kumimoji="0" lang="de-DE" sz="1100" b="0" i="1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Poppins Light" pitchFamily="2" charset="77"/>
                <a:ea typeface="+mn-ea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100" b="0" i="1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Poppins Light" pitchFamily="2" charset="77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37300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A2A2B-E0BE-4751-8103-AC64C7FF0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 Source Software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A6E4A2-E909-4C81-B8B5-88D5B4CCA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A82F8-7E18-194C-BB26-7068D6A36273}" type="datetime1">
              <a:rPr lang="de-DE" smtClean="0"/>
              <a:t>06.05.2019</a:t>
            </a:fld>
            <a:endParaRPr lang="de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E8C4F8-7803-4FD5-94F6-3A2FB03170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8DDC4E-47B5-4DA7-9B7C-3B21063FC0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A9FBBF1-2128-0D46-A903-D4383F5E4CF1}" type="slidenum">
              <a:rPr lang="de-DE" smtClean="0"/>
              <a:pPr/>
              <a:t>9</a:t>
            </a:fld>
            <a:endParaRPr lang="de-DE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9C8EBFE-23CD-47BE-8480-743F7A8D0CD8}"/>
              </a:ext>
            </a:extLst>
          </p:cNvPr>
          <p:cNvSpPr txBox="1"/>
          <p:nvPr/>
        </p:nvSpPr>
        <p:spPr>
          <a:xfrm>
            <a:off x="3256084" y="2227001"/>
            <a:ext cx="567983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900" dirty="0">
                <a:solidFill>
                  <a:srgbClr val="006374"/>
                </a:solidFill>
                <a:latin typeface="Poppins"/>
              </a:rPr>
              <a:t>FREE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97942233-C787-4BE6-80B5-D48189904F36}"/>
              </a:ext>
            </a:extLst>
          </p:cNvPr>
          <p:cNvSpPr txBox="1">
            <a:spLocks/>
          </p:cNvSpPr>
          <p:nvPr/>
        </p:nvSpPr>
        <p:spPr>
          <a:xfrm>
            <a:off x="8707056" y="2502601"/>
            <a:ext cx="1723299" cy="287911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i="0" kern="1200">
                <a:solidFill>
                  <a:schemeClr val="lt1"/>
                </a:solidFill>
                <a:latin typeface="Poppins SemiBold" pitchFamily="2" charset="77"/>
                <a:ea typeface="+mn-ea"/>
                <a:cs typeface="Poppins SemiBold" pitchFamily="2" charset="77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9900" dirty="0">
                <a:solidFill>
                  <a:srgbClr val="B2D0D5"/>
                </a:solidFill>
              </a:rPr>
              <a:t>?</a:t>
            </a:r>
            <a:endParaRPr lang="en-US" sz="8000" dirty="0">
              <a:solidFill>
                <a:srgbClr val="B2D0D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6733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giz-powerpoint-leerfolie-de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giz-powerpoint-leerfolie-de">
  <a:themeElements>
    <a:clrScheme name="GIZ">
      <a:dk1>
        <a:srgbClr val="000000"/>
      </a:dk1>
      <a:lt1>
        <a:srgbClr val="FFFFFF"/>
      </a:lt1>
      <a:dk2>
        <a:srgbClr val="6E6452"/>
      </a:dk2>
      <a:lt2>
        <a:srgbClr val="D2CDC8"/>
      </a:lt2>
      <a:accent1>
        <a:srgbClr val="C80F0F"/>
      </a:accent1>
      <a:accent2>
        <a:srgbClr val="4B859F"/>
      </a:accent2>
      <a:accent3>
        <a:srgbClr val="B498BA"/>
      </a:accent3>
      <a:accent4>
        <a:srgbClr val="F3BF49"/>
      </a:accent4>
      <a:accent5>
        <a:srgbClr val="94B322"/>
      </a:accent5>
      <a:accent6>
        <a:srgbClr val="B4E3ED"/>
      </a:accent6>
      <a:hlink>
        <a:srgbClr val="0000FF"/>
      </a:hlink>
      <a:folHlink>
        <a:srgbClr val="800080"/>
      </a:folHlink>
    </a:clrScheme>
    <a:fontScheme name="GIZ Schrif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GTZ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2200" b="1" i="0" u="none" strike="noStrike" cap="none" normalizeH="0" baseline="0" smtClean="0">
            <a:ln>
              <a:noFill/>
            </a:ln>
            <a:solidFill>
              <a:srgbClr val="999999"/>
            </a:solidFill>
            <a:effectLst/>
            <a:latin typeface="Arial" charset="0"/>
          </a:defRPr>
        </a:defPPr>
      </a:lstStyle>
    </a:lnDef>
  </a:objectDefaults>
  <a:extraClrSchemeLst/>
</a:theme>
</file>

<file path=ppt/theme/theme4.xml><?xml version="1.0" encoding="utf-8"?>
<a:theme xmlns:a="http://schemas.openxmlformats.org/drawingml/2006/main" name="Office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5.xml><?xml version="1.0" encoding="utf-8"?>
<a:theme xmlns:a="http://schemas.openxmlformats.org/drawingml/2006/main" name="IMIS_master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6.xml><?xml version="1.0" encoding="utf-8"?>
<a:theme xmlns:a="http://schemas.openxmlformats.org/drawingml/2006/main" name="1_Office">
  <a:themeElements>
    <a:clrScheme name="openIMI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6374"/>
      </a:accent1>
      <a:accent2>
        <a:srgbClr val="33818F"/>
      </a:accent2>
      <a:accent3>
        <a:srgbClr val="B2D0D5"/>
      </a:accent3>
      <a:accent4>
        <a:srgbClr val="80B0B9"/>
      </a:accent4>
      <a:accent5>
        <a:srgbClr val="424242"/>
      </a:accent5>
      <a:accent6>
        <a:srgbClr val="747474"/>
      </a:accent6>
      <a:hlink>
        <a:srgbClr val="2D96EA"/>
      </a:hlink>
      <a:folHlink>
        <a:srgbClr val="D9494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MIS_master" id="{5BAE1D2A-0D41-1B45-B814-3012FA874713}" vid="{BF864BEA-582F-9F47-BB01-B22C8EF747E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1126</Words>
  <Application>Microsoft Office PowerPoint</Application>
  <PresentationFormat>Breitbild</PresentationFormat>
  <Paragraphs>302</Paragraphs>
  <Slides>27</Slides>
  <Notes>8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9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27</vt:i4>
      </vt:variant>
    </vt:vector>
  </HeadingPairs>
  <TitlesOfParts>
    <vt:vector size="42" baseType="lpstr">
      <vt:lpstr>Arial</vt:lpstr>
      <vt:lpstr>Arial Narrow</vt:lpstr>
      <vt:lpstr>Calibri</vt:lpstr>
      <vt:lpstr>Calibri Light</vt:lpstr>
      <vt:lpstr>Poppins</vt:lpstr>
      <vt:lpstr>Poppins ExtraLight</vt:lpstr>
      <vt:lpstr>Poppins Light</vt:lpstr>
      <vt:lpstr>Poppins SemiBold</vt:lpstr>
      <vt:lpstr>Symbol</vt:lpstr>
      <vt:lpstr>giz-powerpoint-leerfolie-de</vt:lpstr>
      <vt:lpstr>Personalizar design</vt:lpstr>
      <vt:lpstr>1_giz-powerpoint-leerfolie-de</vt:lpstr>
      <vt:lpstr>Office</vt:lpstr>
      <vt:lpstr>IMIS_master</vt:lpstr>
      <vt:lpstr>1_Office</vt:lpstr>
      <vt:lpstr>PowerPoint-Präsentation</vt:lpstr>
      <vt:lpstr>PowerPoint-Präsentation</vt:lpstr>
      <vt:lpstr>PowerPoint-Präsentation</vt:lpstr>
      <vt:lpstr>From MS IMIS to openIMIS</vt:lpstr>
      <vt:lpstr>Why openIMIS?</vt:lpstr>
      <vt:lpstr>PowerPoint-Präsentation</vt:lpstr>
      <vt:lpstr>Vision and mission of openIMIS Initiative</vt:lpstr>
      <vt:lpstr>openIMIS – a Global Good advancing the Agenda 2030 and SDGs</vt:lpstr>
      <vt:lpstr>Open Source Software</vt:lpstr>
      <vt:lpstr>Open Source Software</vt:lpstr>
      <vt:lpstr>Open Source Software</vt:lpstr>
      <vt:lpstr>Open Source Software</vt:lpstr>
      <vt:lpstr>PowerPoint-Präsentation</vt:lpstr>
      <vt:lpstr>PowerPoint-Präsentation</vt:lpstr>
      <vt:lpstr>Roles and Responsiblities</vt:lpstr>
      <vt:lpstr>openIMIS 2019 – Developers Committee</vt:lpstr>
      <vt:lpstr>Teams in Developers Committee</vt:lpstr>
      <vt:lpstr>openIMIS 2019 – Implementers Committee</vt:lpstr>
      <vt:lpstr>Teams in Implementers Comm.</vt:lpstr>
      <vt:lpstr>PowerPoint-Präsentation</vt:lpstr>
      <vt:lpstr>Clarifications</vt:lpstr>
      <vt:lpstr>Clarifications</vt:lpstr>
      <vt:lpstr>Clarifications</vt:lpstr>
      <vt:lpstr>Clarifications</vt:lpstr>
      <vt:lpstr>openIMIS in 2019</vt:lpstr>
      <vt:lpstr>PowerPoint-Präsentation</vt:lpstr>
      <vt:lpstr>Thank You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Slingsby</dc:creator>
  <cp:lastModifiedBy>Spengler, Alicia GIZ</cp:lastModifiedBy>
  <cp:revision>210</cp:revision>
  <dcterms:created xsi:type="dcterms:W3CDTF">2016-04-19T13:53:09Z</dcterms:created>
  <dcterms:modified xsi:type="dcterms:W3CDTF">2019-05-06T11:15:45Z</dcterms:modified>
</cp:coreProperties>
</file>