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95" r:id="rId4"/>
    <p:sldId id="292" r:id="rId5"/>
    <p:sldId id="277" r:id="rId6"/>
    <p:sldId id="291" r:id="rId7"/>
    <p:sldId id="294" r:id="rId8"/>
    <p:sldId id="286" r:id="rId9"/>
    <p:sldId id="289" r:id="rId10"/>
    <p:sldId id="264" r:id="rId11"/>
    <p:sldId id="287" r:id="rId12"/>
    <p:sldId id="293" r:id="rId13"/>
    <p:sldId id="278" r:id="rId14"/>
    <p:sldId id="279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559"/>
  </p:normalViewPr>
  <p:slideViewPr>
    <p:cSldViewPr snapToGrid="0" snapToObjects="1">
      <p:cViewPr varScale="1">
        <p:scale>
          <a:sx n="61" d="100"/>
          <a:sy n="61" d="100"/>
        </p:scale>
        <p:origin x="7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14.02.2019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We will zoom into the IC now.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A4F3A-9F95-4170-9AB8-FF0EDAAD7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… </a:t>
            </a:r>
            <a:r>
              <a:rPr lang="de-DE" dirty="0" err="1" smtClean="0"/>
              <a:t>since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15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*</a:t>
            </a:r>
            <a:r>
              <a:rPr lang="en-US" sz="1200" b="1" dirty="0" smtClean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(not only for insurance schemes)</a:t>
            </a:r>
            <a:endParaRPr lang="de-DE" dirty="0" smtClean="0"/>
          </a:p>
          <a:p>
            <a:r>
              <a:rPr lang="de-DE" dirty="0" err="1" smtClean="0"/>
              <a:t>Benefits</a:t>
            </a:r>
            <a:r>
              <a:rPr lang="de-DE" dirty="0" smtClean="0"/>
              <a:t>: </a:t>
            </a:r>
          </a:p>
          <a:p>
            <a:r>
              <a:rPr lang="de-DE" dirty="0" smtClean="0"/>
              <a:t>1.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</a:t>
            </a:r>
            <a:r>
              <a:rPr lang="de-DE" baseline="0" dirty="0" smtClean="0"/>
              <a:t> „</a:t>
            </a:r>
            <a:r>
              <a:rPr lang="de-DE" dirty="0" err="1" smtClean="0"/>
              <a:t>strategic</a:t>
            </a:r>
            <a:r>
              <a:rPr lang="de-DE" dirty="0" smtClean="0"/>
              <a:t> </a:t>
            </a:r>
            <a:r>
              <a:rPr lang="de-DE" dirty="0" err="1" smtClean="0"/>
              <a:t>purchasing</a:t>
            </a:r>
            <a:r>
              <a:rPr lang="de-DE" dirty="0" smtClean="0"/>
              <a:t>“,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providers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services</a:t>
            </a:r>
            <a:endParaRPr lang="de-DE" dirty="0" smtClean="0"/>
          </a:p>
          <a:p>
            <a:r>
              <a:rPr lang="de-DE" dirty="0" smtClean="0"/>
              <a:t>2. </a:t>
            </a:r>
            <a:r>
              <a:rPr lang="de-DE" dirty="0" err="1" smtClean="0"/>
              <a:t>Utilization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</a:t>
            </a:r>
            <a:r>
              <a:rPr lang="de-DE" dirty="0" err="1" smtClean="0"/>
              <a:t>spending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budget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… </a:t>
            </a:r>
            <a:r>
              <a:rPr lang="de-DE" dirty="0" err="1" smtClean="0"/>
              <a:t>since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98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7" y="768218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14.02.2019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81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4"/>
            <a:ext cx="51816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14.02.2019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14.02.2019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14.02.2019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81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15/02/2019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1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14.02.2019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  <p:sldLayoutId id="2147483661" r:id="rId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overview" TargetMode="External"/><Relationship Id="rId2" Type="http://schemas.openxmlformats.org/officeDocument/2006/relationships/hyperlink" Target="http://www.openimi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servicedesk/customer/portal/1" TargetMode="External"/><Relationship Id="rId5" Type="http://schemas.openxmlformats.org/officeDocument/2006/relationships/hyperlink" Target="https://demo.openimis.org/" TargetMode="External"/><Relationship Id="rId4" Type="http://schemas.openxmlformats.org/officeDocument/2006/relationships/hyperlink" Target="http://www.github.com/openimi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576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4800" dirty="0" err="1" smtClean="0"/>
              <a:t>Implementers</a:t>
            </a:r>
            <a:r>
              <a:rPr lang="de-DE" sz="4800" dirty="0" smtClean="0"/>
              <a:t> </a:t>
            </a:r>
            <a:r>
              <a:rPr lang="de-DE" sz="4800" dirty="0" err="1" smtClean="0"/>
              <a:t>Committee</a:t>
            </a:r>
            <a:r>
              <a:rPr lang="de-DE" sz="4800" dirty="0" smtClean="0"/>
              <a:t> Workshop</a:t>
            </a:r>
            <a:br>
              <a:rPr lang="de-DE" sz="4800" dirty="0" smtClean="0"/>
            </a:br>
            <a:r>
              <a:rPr lang="de-DE" sz="4800" dirty="0" smtClean="0"/>
              <a:t/>
            </a:r>
            <a:br>
              <a:rPr lang="de-DE" sz="4800" dirty="0" smtClean="0"/>
            </a:br>
            <a:r>
              <a:rPr lang="de-DE" sz="3600" dirty="0" smtClean="0"/>
              <a:t>Viktoria Rabovskaja, </a:t>
            </a:r>
            <a:br>
              <a:rPr lang="de-DE" sz="3600" dirty="0" smtClean="0"/>
            </a:br>
            <a:r>
              <a:rPr lang="de-DE" sz="3600" dirty="0" smtClean="0"/>
              <a:t>GIZ, </a:t>
            </a:r>
            <a:r>
              <a:rPr lang="de-DE" sz="3600" dirty="0"/>
              <a:t>Germany</a:t>
            </a:r>
            <a:br>
              <a:rPr lang="de-DE" sz="3600" dirty="0"/>
            </a:br>
            <a:r>
              <a:rPr lang="de-DE" sz="3600" dirty="0" smtClean="0"/>
              <a:t>Dar Es </a:t>
            </a:r>
            <a:r>
              <a:rPr lang="de-DE" sz="3600" dirty="0" err="1" smtClean="0"/>
              <a:t>Salaam</a:t>
            </a:r>
            <a:r>
              <a:rPr lang="de-DE" sz="3600" dirty="0" smtClean="0"/>
              <a:t> 15.02.2019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openIMIS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www.openimis.org</a:t>
            </a:r>
            <a:r>
              <a:rPr lang="en-US" dirty="0" smtClean="0"/>
              <a:t> - Home of the openIMIS Initiative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openIMIS wiki</a:t>
            </a:r>
            <a:r>
              <a:rPr lang="en-US" dirty="0" smtClean="0"/>
              <a:t> - Read more about openIMIS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www.github.com/openimis</a:t>
            </a:r>
            <a:r>
              <a:rPr lang="en-US" dirty="0" smtClean="0"/>
              <a:t> - </a:t>
            </a:r>
            <a:r>
              <a:rPr lang="en-US" dirty="0"/>
              <a:t>DOWNLOAD SOFTWARE/SOURCE CODE NOW!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hlinkClick r:id="rId5"/>
              </a:rPr>
              <a:t>openIMIS Demo: demo.openimis.org</a:t>
            </a:r>
            <a:r>
              <a:rPr lang="en-US" dirty="0" smtClean="0"/>
              <a:t> - use the demo </a:t>
            </a:r>
            <a:r>
              <a:rPr lang="en-US" dirty="0" smtClean="0"/>
              <a:t>now!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openIMIS Service Desk</a:t>
            </a:r>
            <a:r>
              <a:rPr lang="en-US" dirty="0" smtClean="0"/>
              <a:t>- report issues, bugs, or </a:t>
            </a:r>
            <a:r>
              <a:rPr lang="en-US" dirty="0"/>
              <a:t>feature </a:t>
            </a:r>
            <a:r>
              <a:rPr lang="en-US" dirty="0" smtClean="0"/>
              <a:t>requests!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14.02.2019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8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Coming together is a beginning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Keeping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together is progress. 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Working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together is success.</a:t>
            </a:r>
            <a:endParaRPr lang="de-D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14.02.2019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6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 &amp; 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de-DE" sz="6600" dirty="0" smtClean="0">
                <a:solidFill>
                  <a:schemeClr val="accent3">
                    <a:lumMod val="50000"/>
                  </a:schemeClr>
                </a:solidFill>
              </a:rPr>
              <a:t>ASANTI SANA!</a:t>
            </a:r>
            <a:endParaRPr lang="de-DE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15.02.2019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86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Family or Single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</a:t>
            </a:r>
            <a:r>
              <a:rPr lang="en-US" dirty="0" smtClean="0"/>
              <a:t>modalities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Single Payments / Installments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Cost </a:t>
            </a:r>
            <a:r>
              <a:rPr lang="en-US" sz="2400" dirty="0"/>
              <a:t>sharing (Employers, Govt.,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 package </a:t>
            </a:r>
            <a:r>
              <a:rPr lang="en-US" dirty="0" smtClean="0"/>
              <a:t>customization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Services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Medicine products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pricelists (for different levels of facility)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14.02.2019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0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- Enrolment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14.02.2019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45" y="2274245"/>
            <a:ext cx="2815296" cy="3930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 bwMode="auto">
          <a:xfrm>
            <a:off x="5818345" y="3702289"/>
            <a:ext cx="801498" cy="10739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6928" y="4805181"/>
            <a:ext cx="136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/>
              <a:t>Enrolment App</a:t>
            </a:r>
            <a:endParaRPr lang="en-US" sz="1400" b="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07" y="1183223"/>
            <a:ext cx="1209268" cy="148376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5027441" y="4239284"/>
            <a:ext cx="790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Elbow Connector 11"/>
          <p:cNvCxnSpPr>
            <a:stCxn id="8" idx="3"/>
            <a:endCxn id="10" idx="2"/>
          </p:cNvCxnSpPr>
          <p:nvPr/>
        </p:nvCxnSpPr>
        <p:spPr bwMode="auto">
          <a:xfrm flipV="1">
            <a:off x="6619843" y="2666987"/>
            <a:ext cx="773498" cy="1572297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95" y="3032861"/>
            <a:ext cx="433947" cy="58117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24475"/>
          <a:stretch/>
        </p:blipFill>
        <p:spPr>
          <a:xfrm>
            <a:off x="7443148" y="4649637"/>
            <a:ext cx="1690303" cy="17821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Elbow Connector 14"/>
          <p:cNvCxnSpPr>
            <a:stCxn id="7" idx="3"/>
            <a:endCxn id="14" idx="1"/>
          </p:cNvCxnSpPr>
          <p:nvPr/>
        </p:nvCxnSpPr>
        <p:spPr bwMode="auto">
          <a:xfrm>
            <a:off x="5027441" y="4239284"/>
            <a:ext cx="2415707" cy="1301403"/>
          </a:xfrm>
          <a:prstGeom prst="bentConnector3">
            <a:avLst>
              <a:gd name="adj1" fmla="val 12148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7772216" y="2697255"/>
            <a:ext cx="1026119" cy="816203"/>
            <a:chOff x="6401225" y="3057057"/>
            <a:chExt cx="1026119" cy="81620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478438" y="3407024"/>
              <a:ext cx="871268" cy="4662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Ins.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 Office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6401225" y="3057057"/>
              <a:ext cx="1026119" cy="403788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" name="Elbow Connector 18"/>
          <p:cNvCxnSpPr>
            <a:stCxn id="14" idx="0"/>
            <a:endCxn id="17" idx="2"/>
          </p:cNvCxnSpPr>
          <p:nvPr/>
        </p:nvCxnSpPr>
        <p:spPr bwMode="auto">
          <a:xfrm rot="16200000" flipV="1">
            <a:off x="7718593" y="4079929"/>
            <a:ext cx="1136179" cy="3237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Elbow Connector 19"/>
          <p:cNvCxnSpPr>
            <a:stCxn id="18" idx="0"/>
            <a:endCxn id="10" idx="0"/>
          </p:cNvCxnSpPr>
          <p:nvPr/>
        </p:nvCxnSpPr>
        <p:spPr bwMode="auto">
          <a:xfrm rot="16200000" flipV="1">
            <a:off x="7082293" y="1494271"/>
            <a:ext cx="1514032" cy="891935"/>
          </a:xfrm>
          <a:prstGeom prst="bentConnector3">
            <a:avLst>
              <a:gd name="adj1" fmla="val 126494"/>
            </a:avLst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75800" r="51166"/>
          <a:stretch/>
        </p:blipFill>
        <p:spPr>
          <a:xfrm>
            <a:off x="9459728" y="2942260"/>
            <a:ext cx="1374834" cy="951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459728" y="3931507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/>
              <a:t>Beneficiary</a:t>
            </a:r>
            <a:endParaRPr lang="en-US" sz="1400" b="0" i="1" dirty="0"/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66" y="3735539"/>
            <a:ext cx="810577" cy="1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-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done at all points of 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based – enter </a:t>
            </a:r>
            <a:r>
              <a:rPr lang="en-US" dirty="0" err="1"/>
              <a:t>insuree</a:t>
            </a:r>
            <a:r>
              <a:rPr lang="en-US" dirty="0"/>
              <a:t>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Android – scan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balance (benefit package)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Expiry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14.02.2019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1" y="2067818"/>
            <a:ext cx="5718047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– Claims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Typical scenario  [no EHR </a:t>
            </a:r>
            <a:r>
              <a:rPr lang="en-US" sz="3200" dirty="0" smtClean="0"/>
              <a:t>solution]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Claims begin on paper (carbon copies)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 </a:t>
            </a:r>
            <a:r>
              <a:rPr lang="en-US" sz="2800" dirty="0"/>
              <a:t>patient visit, facility enters it into </a:t>
            </a:r>
            <a:r>
              <a:rPr lang="en-US" sz="2800" dirty="0" smtClean="0"/>
              <a:t>openIMIS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EHR present -&gt; XML Imports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Android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Web-based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14.02.2019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23" y="1727646"/>
            <a:ext cx="2603647" cy="46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6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– Claims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Central reviewing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Basic screening based on </a:t>
            </a:r>
            <a:r>
              <a:rPr lang="en-US" sz="3600" dirty="0" err="1"/>
              <a:t>insuree</a:t>
            </a:r>
            <a:r>
              <a:rPr lang="en-US" sz="3600" dirty="0"/>
              <a:t> profile and scheme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Reviewers have ability to filter </a:t>
            </a:r>
            <a:r>
              <a:rPr lang="en-US" sz="3600" dirty="0" smtClean="0"/>
              <a:t>claims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By Value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Random sampling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Divergence </a:t>
            </a:r>
            <a:r>
              <a:rPr lang="en-US" sz="3000" dirty="0"/>
              <a:t>from agreed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Payment advice based on </a:t>
            </a:r>
            <a:r>
              <a:rPr lang="en-US" sz="3600" dirty="0" smtClean="0"/>
              <a:t>claims review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14.02.2019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77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1"/>
          <p:cNvSpPr/>
          <p:nvPr/>
        </p:nvSpPr>
        <p:spPr>
          <a:xfrm>
            <a:off x="3283927" y="2162529"/>
            <a:ext cx="5326674" cy="1738135"/>
          </a:xfrm>
          <a:prstGeom prst="rect">
            <a:avLst/>
          </a:prstGeom>
          <a:solidFill>
            <a:schemeClr val="bg2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Product Group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b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77" name="Rectangle 6"/>
          <p:cNvSpPr/>
          <p:nvPr/>
        </p:nvSpPr>
        <p:spPr>
          <a:xfrm>
            <a:off x="3665902" y="3192662"/>
            <a:ext cx="2122082" cy="399903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Developers Committee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97" y="759001"/>
            <a:ext cx="10515600" cy="940411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Governance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penIMIS</a:t>
            </a:r>
            <a:r>
              <a:rPr lang="de-DE" dirty="0" smtClean="0"/>
              <a:t> Initiative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1846" y="6356350"/>
            <a:ext cx="1281953" cy="365125"/>
          </a:xfrm>
        </p:spPr>
        <p:txBody>
          <a:bodyPr/>
          <a:lstStyle/>
          <a:p>
            <a:fld id="{7CC12885-7CDB-4259-9816-AC1462BAA433}" type="datetime1">
              <a:rPr lang="de-DE" smtClean="0"/>
              <a:t>15.02.2019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Alicia Spengler, GIZ</a:t>
            </a:r>
            <a:endParaRPr lang="de-DE" dirty="0"/>
          </a:p>
        </p:txBody>
      </p:sp>
      <p:sp>
        <p:nvSpPr>
          <p:cNvPr id="53" name="Rectangle 90"/>
          <p:cNvSpPr/>
          <p:nvPr/>
        </p:nvSpPr>
        <p:spPr>
          <a:xfrm>
            <a:off x="9615471" y="1624157"/>
            <a:ext cx="1981335" cy="11676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Oval 40"/>
          <p:cNvSpPr/>
          <p:nvPr/>
        </p:nvSpPr>
        <p:spPr>
          <a:xfrm>
            <a:off x="3917522" y="1581209"/>
            <a:ext cx="4114246" cy="40584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  BMZ     Steering Group*     SDC</a:t>
            </a:r>
          </a:p>
        </p:txBody>
      </p:sp>
      <p:sp>
        <p:nvSpPr>
          <p:cNvPr id="55" name="Rectangle 1"/>
          <p:cNvSpPr/>
          <p:nvPr/>
        </p:nvSpPr>
        <p:spPr>
          <a:xfrm>
            <a:off x="1000352" y="4903915"/>
            <a:ext cx="8505100" cy="1542952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Country Instance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57" name="Rectangle 6"/>
          <p:cNvSpPr/>
          <p:nvPr/>
        </p:nvSpPr>
        <p:spPr>
          <a:xfrm>
            <a:off x="3665902" y="2469149"/>
            <a:ext cx="4617486" cy="35587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Coordination </a:t>
            </a:r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Desk </a:t>
            </a:r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(GIZ</a:t>
            </a:r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58" name="Rectangle 7"/>
          <p:cNvSpPr/>
          <p:nvPr/>
        </p:nvSpPr>
        <p:spPr>
          <a:xfrm>
            <a:off x="938308" y="2371911"/>
            <a:ext cx="1840194" cy="54408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Technical </a:t>
            </a:r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Advisory Group (</a:t>
            </a:r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TAG</a:t>
            </a:r>
            <a:r>
              <a:rPr lang="en-GB" sz="1350" b="1" dirty="0">
                <a:solidFill>
                  <a:schemeClr val="accent1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62" name="Rectangle 12"/>
          <p:cNvSpPr/>
          <p:nvPr/>
        </p:nvSpPr>
        <p:spPr>
          <a:xfrm>
            <a:off x="3648313" y="5056778"/>
            <a:ext cx="2172272" cy="29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Oval 15"/>
          <p:cNvSpPr/>
          <p:nvPr/>
        </p:nvSpPr>
        <p:spPr>
          <a:xfrm>
            <a:off x="3648313" y="5603223"/>
            <a:ext cx="2172272" cy="52443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Users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66" name="Oval 16"/>
          <p:cNvSpPr/>
          <p:nvPr/>
        </p:nvSpPr>
        <p:spPr>
          <a:xfrm>
            <a:off x="6027586" y="5603223"/>
            <a:ext cx="2172272" cy="52443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Users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67" name="Straight Connector 18"/>
          <p:cNvCxnSpPr>
            <a:stCxn id="147" idx="0"/>
            <a:endCxn id="94" idx="2"/>
          </p:cNvCxnSpPr>
          <p:nvPr/>
        </p:nvCxnSpPr>
        <p:spPr>
          <a:xfrm flipV="1">
            <a:off x="7222347" y="3593060"/>
            <a:ext cx="0" cy="594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2"/>
          <p:cNvCxnSpPr>
            <a:stCxn id="62" idx="0"/>
            <a:endCxn id="129" idx="4"/>
          </p:cNvCxnSpPr>
          <p:nvPr/>
        </p:nvCxnSpPr>
        <p:spPr>
          <a:xfrm flipH="1" flipV="1">
            <a:off x="3420795" y="4607371"/>
            <a:ext cx="1313654" cy="4494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36"/>
          <p:cNvSpPr/>
          <p:nvPr/>
        </p:nvSpPr>
        <p:spPr>
          <a:xfrm>
            <a:off x="1092914" y="3062390"/>
            <a:ext cx="1530981" cy="660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 smtClean="0">
                <a:solidFill>
                  <a:prstClr val="white"/>
                </a:solidFill>
                <a:latin typeface="Calibri" panose="020F0502020204030204"/>
              </a:rPr>
              <a:t>External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 Developers 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9" name="Straight Connector 41"/>
          <p:cNvCxnSpPr>
            <a:stCxn id="66" idx="0"/>
            <a:endCxn id="153" idx="2"/>
          </p:cNvCxnSpPr>
          <p:nvPr/>
        </p:nvCxnSpPr>
        <p:spPr>
          <a:xfrm flipV="1">
            <a:off x="7113722" y="5343931"/>
            <a:ext cx="0" cy="259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44"/>
          <p:cNvCxnSpPr>
            <a:stCxn id="65" idx="0"/>
            <a:endCxn id="62" idx="2"/>
          </p:cNvCxnSpPr>
          <p:nvPr/>
        </p:nvCxnSpPr>
        <p:spPr>
          <a:xfrm flipV="1">
            <a:off x="4734449" y="5349252"/>
            <a:ext cx="0" cy="2539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57"/>
          <p:cNvCxnSpPr/>
          <p:nvPr/>
        </p:nvCxnSpPr>
        <p:spPr>
          <a:xfrm>
            <a:off x="534143" y="4292377"/>
            <a:ext cx="11224000" cy="458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59"/>
          <p:cNvSpPr txBox="1"/>
          <p:nvPr/>
        </p:nvSpPr>
        <p:spPr>
          <a:xfrm>
            <a:off x="9018576" y="4296964"/>
            <a:ext cx="273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prstClr val="black"/>
                </a:solidFill>
                <a:latin typeface="Calibri" panose="020F0502020204030204"/>
              </a:rPr>
              <a:t>Implementation Projects</a:t>
            </a:r>
            <a:endParaRPr lang="en-GB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3" name="Straight Connector 71"/>
          <p:cNvCxnSpPr/>
          <p:nvPr/>
        </p:nvCxnSpPr>
        <p:spPr>
          <a:xfrm flipH="1" flipV="1">
            <a:off x="9769201" y="1998873"/>
            <a:ext cx="237727" cy="1511"/>
          </a:xfrm>
          <a:prstGeom prst="line">
            <a:avLst/>
          </a:prstGeom>
          <a:ln w="285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74"/>
          <p:cNvSpPr txBox="1"/>
          <p:nvPr/>
        </p:nvSpPr>
        <p:spPr>
          <a:xfrm>
            <a:off x="10092414" y="1860374"/>
            <a:ext cx="13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i="1" dirty="0" smtClean="0">
                <a:solidFill>
                  <a:prstClr val="black"/>
                </a:solidFill>
                <a:latin typeface="Calibri" panose="020F0502020204030204"/>
              </a:rPr>
              <a:t>Reports to</a:t>
            </a:r>
            <a:endParaRPr lang="en-GB" sz="1200" b="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5" name="Straight Connector 75"/>
          <p:cNvCxnSpPr/>
          <p:nvPr/>
        </p:nvCxnSpPr>
        <p:spPr>
          <a:xfrm flipH="1" flipV="1">
            <a:off x="9766419" y="2273364"/>
            <a:ext cx="240509" cy="0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0"/>
          <p:cNvCxnSpPr>
            <a:stCxn id="54" idx="4"/>
            <a:endCxn id="57" idx="0"/>
          </p:cNvCxnSpPr>
          <p:nvPr/>
        </p:nvCxnSpPr>
        <p:spPr>
          <a:xfrm>
            <a:off x="5974645" y="1987050"/>
            <a:ext cx="0" cy="482099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92"/>
          <p:cNvSpPr txBox="1"/>
          <p:nvPr/>
        </p:nvSpPr>
        <p:spPr>
          <a:xfrm>
            <a:off x="9637018" y="1632694"/>
            <a:ext cx="13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u="sng" dirty="0">
                <a:solidFill>
                  <a:prstClr val="black"/>
                </a:solidFill>
                <a:latin typeface="Calibri" panose="020F0502020204030204"/>
              </a:rPr>
              <a:t>Legend</a:t>
            </a:r>
          </a:p>
        </p:txBody>
      </p:sp>
      <p:sp>
        <p:nvSpPr>
          <p:cNvPr id="89" name="TextBox 93"/>
          <p:cNvSpPr txBox="1"/>
          <p:nvPr/>
        </p:nvSpPr>
        <p:spPr>
          <a:xfrm>
            <a:off x="9077189" y="3917776"/>
            <a:ext cx="2680954" cy="31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 smtClean="0">
                <a:solidFill>
                  <a:prstClr val="black"/>
                </a:solidFill>
                <a:latin typeface="Calibri" panose="020F0502020204030204"/>
              </a:rPr>
              <a:t>openIMIS</a:t>
            </a:r>
            <a:r>
              <a:rPr lang="en-GB" sz="1400" b="1" dirty="0" smtClean="0">
                <a:solidFill>
                  <a:prstClr val="black"/>
                </a:solidFill>
                <a:latin typeface="Calibri" panose="020F0502020204030204"/>
              </a:rPr>
              <a:t> Initiative</a:t>
            </a:r>
            <a:endParaRPr lang="en-GB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Rectangle 46"/>
          <p:cNvSpPr/>
          <p:nvPr/>
        </p:nvSpPr>
        <p:spPr>
          <a:xfrm>
            <a:off x="8433774" y="5051457"/>
            <a:ext cx="981159" cy="126236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Legal framework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93" name="Straight Connector 38"/>
          <p:cNvCxnSpPr/>
          <p:nvPr/>
        </p:nvCxnSpPr>
        <p:spPr>
          <a:xfrm flipH="1">
            <a:off x="2623895" y="3392613"/>
            <a:ext cx="104200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31"/>
          <p:cNvSpPr/>
          <p:nvPr/>
        </p:nvSpPr>
        <p:spPr>
          <a:xfrm>
            <a:off x="6161306" y="3192166"/>
            <a:ext cx="2122082" cy="400894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Implementers Committee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22" name="Gewinkelter Verbinder 21"/>
          <p:cNvCxnSpPr>
            <a:stCxn id="55" idx="1"/>
            <a:endCxn id="58" idx="1"/>
          </p:cNvCxnSpPr>
          <p:nvPr/>
        </p:nvCxnSpPr>
        <p:spPr>
          <a:xfrm rot="10800000">
            <a:off x="938308" y="2643957"/>
            <a:ext cx="62044" cy="3031435"/>
          </a:xfrm>
          <a:prstGeom prst="bentConnector3">
            <a:avLst>
              <a:gd name="adj1" fmla="val 46844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8"/>
          <p:cNvCxnSpPr>
            <a:stCxn id="58" idx="3"/>
            <a:endCxn id="57" idx="1"/>
          </p:cNvCxnSpPr>
          <p:nvPr/>
        </p:nvCxnSpPr>
        <p:spPr>
          <a:xfrm>
            <a:off x="2778502" y="2643956"/>
            <a:ext cx="887400" cy="313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winkelter Verbinder 21"/>
          <p:cNvCxnSpPr>
            <a:stCxn id="55" idx="3"/>
            <a:endCxn id="52" idx="3"/>
          </p:cNvCxnSpPr>
          <p:nvPr/>
        </p:nvCxnSpPr>
        <p:spPr>
          <a:xfrm flipH="1" flipV="1">
            <a:off x="8610601" y="3031597"/>
            <a:ext cx="894851" cy="2643794"/>
          </a:xfrm>
          <a:prstGeom prst="bentConnector3">
            <a:avLst>
              <a:gd name="adj1" fmla="val -25546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60"/>
          <p:cNvCxnSpPr>
            <a:stCxn id="77" idx="0"/>
            <a:endCxn id="57" idx="2"/>
          </p:cNvCxnSpPr>
          <p:nvPr/>
        </p:nvCxnSpPr>
        <p:spPr>
          <a:xfrm flipV="1">
            <a:off x="4726943" y="2825023"/>
            <a:ext cx="1247702" cy="367639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60"/>
          <p:cNvCxnSpPr>
            <a:stCxn id="57" idx="2"/>
            <a:endCxn id="94" idx="0"/>
          </p:cNvCxnSpPr>
          <p:nvPr/>
        </p:nvCxnSpPr>
        <p:spPr>
          <a:xfrm>
            <a:off x="5974645" y="2825023"/>
            <a:ext cx="1247702" cy="367143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60"/>
          <p:cNvCxnSpPr/>
          <p:nvPr/>
        </p:nvCxnSpPr>
        <p:spPr>
          <a:xfrm flipV="1">
            <a:off x="5787984" y="3392613"/>
            <a:ext cx="373322" cy="1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36"/>
          <p:cNvSpPr/>
          <p:nvPr/>
        </p:nvSpPr>
        <p:spPr>
          <a:xfrm>
            <a:off x="1858404" y="4186354"/>
            <a:ext cx="3124782" cy="421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Implementation Consultants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4" name="Straight Connector 43"/>
          <p:cNvCxnSpPr>
            <a:stCxn id="129" idx="0"/>
            <a:endCxn id="52" idx="2"/>
          </p:cNvCxnSpPr>
          <p:nvPr/>
        </p:nvCxnSpPr>
        <p:spPr>
          <a:xfrm flipV="1">
            <a:off x="3420795" y="3900664"/>
            <a:ext cx="2526469" cy="2856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36"/>
          <p:cNvSpPr/>
          <p:nvPr/>
        </p:nvSpPr>
        <p:spPr>
          <a:xfrm>
            <a:off x="5649342" y="4187997"/>
            <a:ext cx="3146009" cy="395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Regional Hubs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Rectangle 12"/>
          <p:cNvSpPr/>
          <p:nvPr/>
        </p:nvSpPr>
        <p:spPr>
          <a:xfrm>
            <a:off x="6027586" y="5051457"/>
            <a:ext cx="2172272" cy="29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35" name="Straight Connector 22"/>
          <p:cNvCxnSpPr>
            <a:stCxn id="153" idx="0"/>
            <a:endCxn id="147" idx="4"/>
          </p:cNvCxnSpPr>
          <p:nvPr/>
        </p:nvCxnSpPr>
        <p:spPr>
          <a:xfrm flipV="1">
            <a:off x="7113722" y="4583009"/>
            <a:ext cx="108625" cy="468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19"/>
          <p:cNvCxnSpPr>
            <a:stCxn id="129" idx="6"/>
            <a:endCxn id="147" idx="2"/>
          </p:cNvCxnSpPr>
          <p:nvPr/>
        </p:nvCxnSpPr>
        <p:spPr>
          <a:xfrm flipV="1">
            <a:off x="4983186" y="4385503"/>
            <a:ext cx="666156" cy="11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74"/>
          <p:cNvSpPr txBox="1"/>
          <p:nvPr/>
        </p:nvSpPr>
        <p:spPr>
          <a:xfrm>
            <a:off x="10092414" y="2136434"/>
            <a:ext cx="13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i="1" dirty="0" smtClean="0">
                <a:solidFill>
                  <a:prstClr val="black"/>
                </a:solidFill>
                <a:latin typeface="Calibri" panose="020F0502020204030204"/>
              </a:rPr>
              <a:t>Reports to</a:t>
            </a:r>
            <a:endParaRPr lang="en-GB" sz="1200" b="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4" name="TextBox 74"/>
          <p:cNvSpPr txBox="1"/>
          <p:nvPr/>
        </p:nvSpPr>
        <p:spPr>
          <a:xfrm>
            <a:off x="10092414" y="2412494"/>
            <a:ext cx="13929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0" dirty="0" smtClean="0">
                <a:solidFill>
                  <a:prstClr val="black"/>
                </a:solidFill>
                <a:latin typeface="Calibri" panose="020F0502020204030204"/>
              </a:rPr>
              <a:t>will be enhanced</a:t>
            </a:r>
            <a:endParaRPr lang="en-GB" sz="105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6" name="TextBox 74"/>
          <p:cNvSpPr txBox="1"/>
          <p:nvPr/>
        </p:nvSpPr>
        <p:spPr>
          <a:xfrm>
            <a:off x="9785298" y="2390234"/>
            <a:ext cx="17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400" b="1" dirty="0">
                <a:solidFill>
                  <a:schemeClr val="accent1"/>
                </a:solidFill>
                <a:latin typeface="Calibri" panose="020F0502020204030204"/>
              </a:rPr>
              <a:t>*</a:t>
            </a:r>
          </a:p>
        </p:txBody>
      </p:sp>
      <p:cxnSp>
        <p:nvCxnSpPr>
          <p:cNvPr id="372" name="Straight Connector 22"/>
          <p:cNvCxnSpPr>
            <a:stCxn id="388" idx="0"/>
            <a:endCxn id="129" idx="4"/>
          </p:cNvCxnSpPr>
          <p:nvPr/>
        </p:nvCxnSpPr>
        <p:spPr>
          <a:xfrm flipV="1">
            <a:off x="2355176" y="4607371"/>
            <a:ext cx="1065619" cy="4477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22"/>
          <p:cNvCxnSpPr>
            <a:stCxn id="62" idx="0"/>
            <a:endCxn id="147" idx="4"/>
          </p:cNvCxnSpPr>
          <p:nvPr/>
        </p:nvCxnSpPr>
        <p:spPr>
          <a:xfrm flipV="1">
            <a:off x="4734449" y="4583009"/>
            <a:ext cx="2487898" cy="4737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Oval 16"/>
          <p:cNvSpPr/>
          <p:nvPr/>
        </p:nvSpPr>
        <p:spPr>
          <a:xfrm>
            <a:off x="1269040" y="5606901"/>
            <a:ext cx="2172272" cy="52443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350" b="1" dirty="0" smtClean="0">
                <a:solidFill>
                  <a:schemeClr val="accent1"/>
                </a:solidFill>
                <a:latin typeface="Calibri" panose="020F0502020204030204"/>
              </a:rPr>
              <a:t>Users</a:t>
            </a:r>
            <a:endParaRPr lang="en-GB" sz="135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387" name="Straight Connector 41"/>
          <p:cNvCxnSpPr>
            <a:stCxn id="386" idx="0"/>
            <a:endCxn id="388" idx="2"/>
          </p:cNvCxnSpPr>
          <p:nvPr/>
        </p:nvCxnSpPr>
        <p:spPr>
          <a:xfrm flipV="1">
            <a:off x="2355176" y="5347609"/>
            <a:ext cx="0" cy="259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ctangle 12"/>
          <p:cNvSpPr/>
          <p:nvPr/>
        </p:nvSpPr>
        <p:spPr>
          <a:xfrm>
            <a:off x="1269040" y="5055135"/>
            <a:ext cx="2172272" cy="29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35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35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350" b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979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But first - Let`s go back to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the roots… 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do we need for UHC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e-DE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15.02.2019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74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631826" y="3604848"/>
            <a:ext cx="1368347" cy="1368347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53"/>
          <p:cNvSpPr/>
          <p:nvPr/>
        </p:nvSpPr>
        <p:spPr>
          <a:xfrm>
            <a:off x="2131102" y="4300432"/>
            <a:ext cx="1368347" cy="1368347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822753" y="4678441"/>
            <a:ext cx="1368347" cy="1368347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79293" y="2263516"/>
            <a:ext cx="2908092" cy="9144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1. RESOURCE COLLECTION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8230094" y="2251024"/>
            <a:ext cx="2908092" cy="9144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3. PURCHASING OF SERVICES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924269" y="2251024"/>
            <a:ext cx="2343462" cy="9144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. </a:t>
            </a:r>
            <a:r>
              <a:rPr lang="en-US" b="1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RESOURCE </a:t>
            </a:r>
            <a:r>
              <a:rPr lang="en-US" b="1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POOLING</a:t>
            </a:r>
            <a:endParaRPr lang="en-US" b="1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4148530" y="2475878"/>
            <a:ext cx="627088" cy="192372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4148530" y="2733209"/>
            <a:ext cx="627088" cy="192372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7433874" y="2493367"/>
            <a:ext cx="627088" cy="192372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7433874" y="2750698"/>
            <a:ext cx="627088" cy="192372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10"/>
          <p:cNvSpPr/>
          <p:nvPr/>
        </p:nvSpPr>
        <p:spPr>
          <a:xfrm>
            <a:off x="479425" y="3732551"/>
            <a:ext cx="1629437" cy="1176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/>
            <a:r>
              <a:rPr lang="de-DE" sz="1400" b="1" dirty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General </a:t>
            </a:r>
            <a:r>
              <a:rPr lang="de-DE" sz="1400" b="1" dirty="0" err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tax</a:t>
            </a:r>
            <a:r>
              <a:rPr lang="de-DE" sz="1400" b="1" dirty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/ </a:t>
            </a:r>
          </a:p>
          <a:p>
            <a:pPr algn="ctr"/>
            <a:r>
              <a:rPr lang="de-DE" sz="1400" b="1" dirty="0" err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payroll</a:t>
            </a:r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Oval 10"/>
          <p:cNvSpPr/>
          <p:nvPr/>
        </p:nvSpPr>
        <p:spPr>
          <a:xfrm>
            <a:off x="1980940" y="4349647"/>
            <a:ext cx="1629437" cy="1176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/>
            <a:r>
              <a:rPr lang="de-DE" sz="1400" b="1" dirty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 Insurance </a:t>
            </a:r>
            <a:r>
              <a:rPr lang="de-DE" sz="1400" b="1" dirty="0" err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contributions</a:t>
            </a:r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Oval 10"/>
          <p:cNvSpPr/>
          <p:nvPr/>
        </p:nvSpPr>
        <p:spPr>
          <a:xfrm>
            <a:off x="3707307" y="4711909"/>
            <a:ext cx="1629437" cy="1176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/>
            <a:r>
              <a:rPr lang="de-DE" sz="1400" b="1" dirty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User </a:t>
            </a:r>
            <a:r>
              <a:rPr lang="de-DE" sz="1400" b="1" dirty="0" err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Fees</a:t>
            </a:r>
            <a:r>
              <a:rPr lang="de-DE" sz="1400" b="1" dirty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/ </a:t>
            </a:r>
            <a:endParaRPr lang="de-DE" sz="1400" b="1" dirty="0" smtClean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de-DE" sz="1400" b="1" dirty="0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Co-</a:t>
            </a:r>
            <a:r>
              <a:rPr lang="de-DE" sz="1400" b="1" dirty="0" err="1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payments</a:t>
            </a:r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9447330" y="3286522"/>
            <a:ext cx="1644758" cy="1181076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Capitation</a:t>
            </a:r>
            <a:endParaRPr lang="de-DE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010250" y="4494137"/>
            <a:ext cx="1382835" cy="1295703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 Historical</a:t>
            </a:r>
          </a:p>
          <a:p>
            <a:pPr algn="ctr"/>
            <a:r>
              <a:rPr lang="de-DE" sz="1400" b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Budget</a:t>
            </a:r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736617" y="4339414"/>
            <a:ext cx="1208720" cy="1066029"/>
          </a:xfrm>
          <a:prstGeom prst="ellipse">
            <a:avLst/>
          </a:prstGeom>
          <a:solidFill>
            <a:srgbClr val="97B5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DRG </a:t>
            </a:r>
          </a:p>
          <a:p>
            <a:pPr algn="ctr"/>
            <a:r>
              <a:rPr lang="de-DE" b="1">
                <a:solidFill>
                  <a:srgbClr val="095A65"/>
                </a:solidFill>
                <a:latin typeface="Calibri" charset="0"/>
                <a:ea typeface="Calibri" charset="0"/>
                <a:cs typeface="Calibri" charset="0"/>
              </a:rPr>
              <a:t>FFS</a:t>
            </a:r>
            <a:endParaRPr lang="de-DE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3" name="Oval 10"/>
          <p:cNvSpPr/>
          <p:nvPr/>
        </p:nvSpPr>
        <p:spPr>
          <a:xfrm>
            <a:off x="9480331" y="4962954"/>
            <a:ext cx="812471" cy="78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/>
            <a:endParaRPr lang="de-DE" sz="1400" b="1" dirty="0">
              <a:solidFill>
                <a:srgbClr val="095A6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4" name="Gebogener Pfeil 63"/>
          <p:cNvSpPr/>
          <p:nvPr/>
        </p:nvSpPr>
        <p:spPr>
          <a:xfrm rot="861078" flipV="1">
            <a:off x="2572585" y="2858649"/>
            <a:ext cx="1595671" cy="1481351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Gebogener Pfeil 35"/>
          <p:cNvSpPr/>
          <p:nvPr/>
        </p:nvSpPr>
        <p:spPr>
          <a:xfrm rot="20049959" flipV="1">
            <a:off x="7615948" y="2955831"/>
            <a:ext cx="1595671" cy="1481351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</p:spPr>
        <p:txBody>
          <a:bodyPr>
            <a:normAutofit/>
          </a:bodyPr>
          <a:lstStyle/>
          <a:p>
            <a:r>
              <a:rPr lang="en-US" dirty="0" smtClean="0"/>
              <a:t>The Health Financing process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22" y="5794034"/>
            <a:ext cx="935723" cy="9357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5272940"/>
            <a:ext cx="1230040" cy="123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05" y="3343790"/>
            <a:ext cx="1257451" cy="12574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90" y="5696057"/>
            <a:ext cx="1012213" cy="10122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64" y="4801143"/>
            <a:ext cx="1208599" cy="12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1737"/>
            <a:ext cx="10515600" cy="940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use openIMIS for this? </a:t>
            </a:r>
            <a:br>
              <a:rPr lang="en-US" dirty="0" smtClean="0"/>
            </a:br>
            <a:r>
              <a:rPr lang="en-US" dirty="0" smtClean="0"/>
              <a:t>A functional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Enrollment of members / registration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Verifications at provider facility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Claim Submission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Claims </a:t>
            </a:r>
            <a:r>
              <a:rPr lang="en-US" sz="3200" dirty="0" smtClean="0"/>
              <a:t>review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Client </a:t>
            </a:r>
            <a:r>
              <a:rPr lang="en-US" sz="3200" dirty="0" smtClean="0"/>
              <a:t>Feedback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Reporting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15.02.2019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2" cstate="hq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96" y="4526160"/>
            <a:ext cx="1338879" cy="133887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Bild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0596" y="2216959"/>
            <a:ext cx="1346282" cy="1346282"/>
          </a:xfrm>
          <a:prstGeom prst="rect">
            <a:avLst/>
          </a:prstGeom>
        </p:spPr>
      </p:pic>
      <p:pic>
        <p:nvPicPr>
          <p:cNvPr id="9" name="Bild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3387" y="3303373"/>
            <a:ext cx="1222787" cy="12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696" y="1118646"/>
            <a:ext cx="10596716" cy="940411"/>
          </a:xfrm>
        </p:spPr>
        <p:txBody>
          <a:bodyPr>
            <a:noAutofit/>
          </a:bodyPr>
          <a:lstStyle/>
          <a:p>
            <a:r>
              <a:rPr lang="en-US" sz="3600" dirty="0" smtClean="0"/>
              <a:t>Flexible tool: openIMIS can be used for the </a:t>
            </a:r>
            <a:r>
              <a:rPr lang="en-US" sz="3600" dirty="0"/>
              <a:t>main health </a:t>
            </a:r>
            <a:r>
              <a:rPr lang="en-US" sz="3600" dirty="0"/>
              <a:t>financing schemes</a:t>
            </a:r>
            <a:endParaRPr lang="en-US" sz="3600" dirty="0"/>
          </a:p>
        </p:txBody>
      </p:sp>
      <p:sp>
        <p:nvSpPr>
          <p:cNvPr id="5" name="Oval 10"/>
          <p:cNvSpPr/>
          <p:nvPr/>
        </p:nvSpPr>
        <p:spPr>
          <a:xfrm>
            <a:off x="820339" y="2480441"/>
            <a:ext cx="9238061" cy="39203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National </a:t>
            </a:r>
            <a:r>
              <a:rPr lang="en-US" dirty="0">
                <a:latin typeface="Poppins" pitchFamily="2" charset="77"/>
                <a:cs typeface="Poppins" pitchFamily="2" charset="77"/>
              </a:rPr>
              <a:t>health </a:t>
            </a:r>
            <a:r>
              <a:rPr lang="en-US" dirty="0" smtClean="0">
                <a:latin typeface="Poppins" pitchFamily="2" charset="77"/>
                <a:cs typeface="Poppins" pitchFamily="2" charset="77"/>
              </a:rPr>
              <a:t>insurance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Poppins" pitchFamily="2" charset="77"/>
                <a:cs typeface="Poppins" pitchFamily="2" charset="77"/>
              </a:rPr>
              <a:t>Tax funded National Health System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Poppins" pitchFamily="2" charset="77"/>
                <a:cs typeface="Poppins" pitchFamily="2" charset="77"/>
              </a:rPr>
              <a:t>Community-based </a:t>
            </a:r>
            <a:r>
              <a:rPr lang="en-US" dirty="0">
                <a:latin typeface="Poppins" pitchFamily="2" charset="77"/>
                <a:cs typeface="Poppins" pitchFamily="2" charset="77"/>
              </a:rPr>
              <a:t>health </a:t>
            </a:r>
            <a:r>
              <a:rPr lang="en-US" dirty="0">
                <a:latin typeface="Poppins" pitchFamily="2" charset="77"/>
                <a:cs typeface="Poppins" pitchFamily="2" charset="77"/>
              </a:rPr>
              <a:t>fund 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Voucher scheme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oppins" pitchFamily="2" charset="77"/>
                <a:cs typeface="Poppins" pitchFamily="2" charset="77"/>
              </a:rPr>
              <a:t>Strategic </a:t>
            </a:r>
            <a:r>
              <a:rPr lang="en-US" dirty="0">
                <a:latin typeface="Poppins" pitchFamily="2" charset="77"/>
                <a:cs typeface="Poppins" pitchFamily="2" charset="77"/>
              </a:rPr>
              <a:t>purchasing </a:t>
            </a:r>
            <a:r>
              <a:rPr lang="en-US" dirty="0" smtClean="0">
                <a:latin typeface="Poppins" pitchFamily="2" charset="77"/>
                <a:cs typeface="Poppins" pitchFamily="2" charset="77"/>
              </a:rPr>
              <a:t>arrangements </a:t>
            </a:r>
          </a:p>
          <a:p>
            <a:pPr marL="742950" lvl="1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Poppins" pitchFamily="2" charset="77"/>
                <a:cs typeface="Poppins" pitchFamily="2" charset="77"/>
              </a:rPr>
              <a:t>P4P </a:t>
            </a:r>
            <a:r>
              <a:rPr lang="en-US" dirty="0">
                <a:latin typeface="Poppins" pitchFamily="2" charset="77"/>
                <a:cs typeface="Poppins" pitchFamily="2" charset="77"/>
              </a:rPr>
              <a:t>or </a:t>
            </a:r>
            <a:r>
              <a:rPr lang="en-US" dirty="0" smtClean="0">
                <a:latin typeface="Poppins" pitchFamily="2" charset="77"/>
                <a:cs typeface="Poppins" pitchFamily="2" charset="77"/>
              </a:rPr>
              <a:t>RBF</a:t>
            </a:r>
          </a:p>
          <a:p>
            <a:pPr marL="285750" lvl="1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Create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transparency</a:t>
            </a: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Efficiency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 defTabSz="914377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Service Utilization and Data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43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000" dirty="0" err="1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de-DE" sz="6000" dirty="0">
                <a:solidFill>
                  <a:schemeClr val="accent3">
                    <a:lumMod val="50000"/>
                  </a:schemeClr>
                </a:solidFill>
              </a:rPr>
              <a:t> do </a:t>
            </a:r>
            <a:r>
              <a:rPr lang="de-DE" sz="6000" dirty="0" err="1">
                <a:solidFill>
                  <a:schemeClr val="accent3">
                    <a:lumMod val="50000"/>
                  </a:schemeClr>
                </a:solidFill>
              </a:rPr>
              <a:t>we</a:t>
            </a:r>
            <a:r>
              <a:rPr lang="de-DE" sz="6000" dirty="0">
                <a:solidFill>
                  <a:schemeClr val="accent3">
                    <a:lumMod val="50000"/>
                  </a:schemeClr>
                </a:solidFill>
              </a:rPr>
              <a:t> do at </a:t>
            </a:r>
            <a:r>
              <a:rPr lang="de-DE" sz="6000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de-DE" sz="6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6000" dirty="0" err="1">
                <a:solidFill>
                  <a:schemeClr val="accent3">
                    <a:lumMod val="50000"/>
                  </a:schemeClr>
                </a:solidFill>
              </a:rPr>
              <a:t>Implementing</a:t>
            </a:r>
            <a:r>
              <a:rPr lang="de-DE" sz="6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6000" dirty="0" err="1">
                <a:solidFill>
                  <a:schemeClr val="accent3">
                    <a:lumMod val="50000"/>
                  </a:schemeClr>
                </a:solidFill>
              </a:rPr>
              <a:t>Committee</a:t>
            </a:r>
            <a:r>
              <a:rPr lang="de-DE" sz="6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15.02.2019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37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</a:t>
            </a:r>
            <a:r>
              <a:rPr lang="en-US" dirty="0" smtClean="0"/>
              <a:t>openIMIS - globally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285750" indent="-285750">
              <a:lnSpc>
                <a:spcPct val="130000"/>
              </a:lnSpc>
              <a:buChar char="•"/>
            </a:pPr>
            <a:r>
              <a:rPr lang="en-US" sz="2000" dirty="0"/>
              <a:t>Position the openIMIS globally as the digital tool for Health financing and UHC</a:t>
            </a: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en-US" sz="2000" dirty="0"/>
              <a:t>Software </a:t>
            </a:r>
            <a:r>
              <a:rPr lang="en-US" sz="2000" dirty="0"/>
              <a:t>development – </a:t>
            </a:r>
            <a:r>
              <a:rPr lang="en-US" sz="2000" dirty="0"/>
              <a:t>collecting and defining new </a:t>
            </a:r>
            <a:r>
              <a:rPr lang="en-US" sz="2000" dirty="0"/>
              <a:t>user requested </a:t>
            </a:r>
            <a:r>
              <a:rPr lang="en-US" sz="2000" dirty="0"/>
              <a:t>features</a:t>
            </a: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Enrolment for formal sector</a:t>
            </a: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Reporting and monitoring function improvement </a:t>
            </a:r>
            <a:endParaRPr lang="en-GB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  <a:latin typeface="+mn-lt"/>
                <a:cs typeface="+mn-cs"/>
              </a:rPr>
              <a:t>Dashboards </a:t>
            </a:r>
            <a:r>
              <a:rPr lang="en-GB" sz="2400" dirty="0">
                <a:solidFill>
                  <a:schemeClr val="tx1"/>
                </a:solidFill>
                <a:latin typeface="+mn-lt"/>
                <a:cs typeface="+mn-cs"/>
              </a:rPr>
              <a:t>for management and policy decision making</a:t>
            </a:r>
            <a:endParaRPr lang="de-DE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13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tx1"/>
                </a:solidFill>
              </a:rPr>
              <a:t>Interoperability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with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other</a:t>
            </a:r>
            <a:r>
              <a:rPr lang="de-DE" dirty="0">
                <a:solidFill>
                  <a:schemeClr val="tx1"/>
                </a:solidFill>
              </a:rPr>
              <a:t> digital </a:t>
            </a:r>
            <a:r>
              <a:rPr lang="de-DE" dirty="0" err="1">
                <a:solidFill>
                  <a:schemeClr val="tx1"/>
                </a:solidFill>
              </a:rPr>
              <a:t>applications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en-US" sz="2000" dirty="0"/>
              <a:t>Marketing &amp; communication: new website</a:t>
            </a:r>
          </a:p>
          <a:p>
            <a:pPr marL="285750" indent="-285750">
              <a:lnSpc>
                <a:spcPct val="130000"/>
              </a:lnSpc>
              <a:buChar char="•"/>
            </a:pPr>
            <a:r>
              <a:rPr lang="en-GB" sz="2000" dirty="0"/>
              <a:t>Expanding the network of development and implementing partners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15.02.2019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2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for </a:t>
            </a:r>
            <a:r>
              <a:rPr lang="en-US" dirty="0" smtClean="0"/>
              <a:t>openIMIS - country level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Bring </a:t>
            </a:r>
            <a:r>
              <a:rPr lang="de-DE" sz="1800" dirty="0" err="1"/>
              <a:t>new</a:t>
            </a:r>
            <a:r>
              <a:rPr lang="de-DE" sz="1800" dirty="0"/>
              <a:t> countries on </a:t>
            </a:r>
            <a:r>
              <a:rPr lang="de-DE" sz="1800" dirty="0" err="1"/>
              <a:t>board</a:t>
            </a:r>
            <a:r>
              <a:rPr lang="de-DE" sz="1800" dirty="0"/>
              <a:t> and </a:t>
            </a:r>
            <a:r>
              <a:rPr lang="de-DE" sz="1800" dirty="0" err="1"/>
              <a:t>let</a:t>
            </a:r>
            <a:r>
              <a:rPr lang="de-DE" sz="1800" dirty="0"/>
              <a:t> </a:t>
            </a:r>
            <a:r>
              <a:rPr lang="de-DE" sz="1800" dirty="0" err="1"/>
              <a:t>averybody</a:t>
            </a:r>
            <a:r>
              <a:rPr lang="de-DE" sz="1800" dirty="0"/>
              <a:t> </a:t>
            </a:r>
            <a:r>
              <a:rPr lang="de-DE" sz="1800" dirty="0" err="1"/>
              <a:t>benefit</a:t>
            </a:r>
            <a:r>
              <a:rPr lang="de-DE" sz="1800" dirty="0"/>
              <a:t> form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exchange</a:t>
            </a:r>
            <a:r>
              <a:rPr lang="de-DE" sz="1800" dirty="0"/>
              <a:t> and </a:t>
            </a:r>
            <a:r>
              <a:rPr lang="de-DE" sz="1800" dirty="0" err="1"/>
              <a:t>developments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Exploring </a:t>
            </a:r>
            <a:r>
              <a:rPr lang="en-GB" sz="1800" dirty="0"/>
              <a:t>country needs: assess system process and explore the matching between HF processes and software </a:t>
            </a:r>
            <a:r>
              <a:rPr lang="en-GB" sz="1800" dirty="0" smtClean="0"/>
              <a:t>functionalities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Countries: RW, MW, CAM, CH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Expanding </a:t>
            </a:r>
            <a:r>
              <a:rPr lang="en-GB" sz="1800" dirty="0"/>
              <a:t>the network of development and implementing partners </a:t>
            </a:r>
            <a:endParaRPr lang="en-GB" sz="1800" dirty="0" smtClean="0"/>
          </a:p>
          <a:p>
            <a:pPr marL="800089" lvl="1" indent="-342900">
              <a:buFont typeface="Wingdings" panose="05000000000000000000" pitchFamily="2" charset="2"/>
              <a:buChar char="Ø"/>
            </a:pPr>
            <a:r>
              <a:rPr lang="en-GB" sz="1800" dirty="0" smtClean="0"/>
              <a:t>Support </a:t>
            </a:r>
            <a:r>
              <a:rPr lang="en-GB" sz="1800" dirty="0"/>
              <a:t>possibilities for country level implementation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Implementation </a:t>
            </a:r>
            <a:r>
              <a:rPr lang="en-GB" sz="1800" dirty="0"/>
              <a:t>steps </a:t>
            </a:r>
            <a:endParaRPr lang="en-GB" sz="1800" dirty="0" smtClean="0"/>
          </a:p>
          <a:p>
            <a:pPr marL="800089" lvl="1" indent="-342900">
              <a:buFont typeface="Wingdings" panose="05000000000000000000" pitchFamily="2" charset="2"/>
              <a:buChar char="Ø"/>
            </a:pPr>
            <a:r>
              <a:rPr lang="en-GB" sz="1800" dirty="0" smtClean="0"/>
              <a:t>“S</a:t>
            </a:r>
            <a:r>
              <a:rPr lang="en-GB" sz="1800" dirty="0" smtClean="0">
                <a:solidFill>
                  <a:schemeClr val="accent5"/>
                </a:solidFill>
              </a:rPr>
              <a:t>tarter Kit” </a:t>
            </a:r>
            <a:r>
              <a:rPr lang="en-GB" sz="1800" dirty="0">
                <a:solidFill>
                  <a:schemeClr val="accent5"/>
                </a:solidFill>
              </a:rPr>
              <a:t>provision</a:t>
            </a:r>
            <a:endParaRPr lang="de-DE" sz="1800" dirty="0">
              <a:solidFill>
                <a:schemeClr val="accent5"/>
              </a:solidFill>
            </a:endParaRPr>
          </a:p>
          <a:p>
            <a:pPr marL="800089" lvl="1" indent="-342900">
              <a:buFont typeface="Wingdings" panose="05000000000000000000" pitchFamily="2" charset="2"/>
              <a:buChar char="Ø"/>
            </a:pPr>
            <a:r>
              <a:rPr lang="de-DE" sz="1800" dirty="0" smtClean="0"/>
              <a:t>C</a:t>
            </a:r>
            <a:r>
              <a:rPr lang="en-GB" sz="1800" dirty="0" err="1" smtClean="0"/>
              <a:t>osting</a:t>
            </a:r>
            <a:r>
              <a:rPr lang="en-GB" sz="1800" dirty="0" smtClean="0"/>
              <a:t> </a:t>
            </a:r>
            <a:r>
              <a:rPr lang="en-GB" sz="1800" dirty="0"/>
              <a:t>estimates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Demo </a:t>
            </a:r>
            <a:r>
              <a:rPr lang="en-GB" sz="1800" dirty="0"/>
              <a:t>on software </a:t>
            </a:r>
            <a:endParaRPr lang="de-DE" sz="1800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online </a:t>
            </a:r>
            <a:r>
              <a:rPr lang="en-GB" sz="1800" dirty="0"/>
              <a:t>video, Wiki </a:t>
            </a:r>
            <a:r>
              <a:rPr lang="en-GB" sz="1800" dirty="0" smtClean="0"/>
              <a:t>guide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Capacity</a:t>
            </a:r>
            <a:r>
              <a:rPr lang="de-DE" sz="1800" dirty="0" smtClean="0"/>
              <a:t> </a:t>
            </a:r>
            <a:r>
              <a:rPr lang="de-DE" sz="1800" dirty="0" err="1" smtClean="0"/>
              <a:t>building</a:t>
            </a:r>
            <a:r>
              <a:rPr lang="de-DE" sz="1800" dirty="0" smtClean="0"/>
              <a:t>: </a:t>
            </a:r>
            <a:r>
              <a:rPr lang="de-DE" sz="1800" dirty="0" err="1" smtClean="0"/>
              <a:t>Alliances</a:t>
            </a:r>
            <a:r>
              <a:rPr lang="de-DE" sz="1800" dirty="0" smtClean="0"/>
              <a:t> and </a:t>
            </a:r>
            <a:r>
              <a:rPr lang="de-DE" sz="1800" dirty="0" err="1" smtClean="0"/>
              <a:t>strategic</a:t>
            </a:r>
            <a:r>
              <a:rPr lang="de-DE" sz="1800" dirty="0" smtClean="0"/>
              <a:t> </a:t>
            </a:r>
            <a:r>
              <a:rPr lang="de-DE" sz="1800" dirty="0" err="1" smtClean="0"/>
              <a:t>partnerships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universities</a:t>
            </a:r>
            <a:r>
              <a:rPr lang="de-DE" sz="1800" dirty="0" smtClean="0"/>
              <a:t> </a:t>
            </a:r>
            <a:r>
              <a:rPr lang="de-DE" sz="1800" dirty="0" err="1" smtClean="0"/>
              <a:t>forlocal</a:t>
            </a:r>
            <a:r>
              <a:rPr lang="de-DE" sz="1800" dirty="0" smtClean="0"/>
              <a:t> </a:t>
            </a:r>
            <a:r>
              <a:rPr lang="de-DE" sz="1800" dirty="0" err="1" smtClean="0"/>
              <a:t>capacity</a:t>
            </a:r>
            <a:r>
              <a:rPr lang="de-DE" sz="1800" dirty="0" smtClean="0"/>
              <a:t> </a:t>
            </a:r>
            <a:r>
              <a:rPr lang="de-DE" sz="1800" dirty="0" err="1" smtClean="0"/>
              <a:t>building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15.02.2019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29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IMIS_master</Template>
  <TotalTime>0</TotalTime>
  <Words>667</Words>
  <Application>Microsoft Office PowerPoint</Application>
  <PresentationFormat>Breitbild</PresentationFormat>
  <Paragraphs>183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Wingdings</vt:lpstr>
      <vt:lpstr>Office</vt:lpstr>
      <vt:lpstr> Implementers Committee Workshop  Viktoria Rabovskaja,  GIZ, Germany Dar Es Salaam 15.02.2019</vt:lpstr>
      <vt:lpstr>Governance structure of openIMIS Initiative</vt:lpstr>
      <vt:lpstr>PowerPoint-Präsentation</vt:lpstr>
      <vt:lpstr>The Health Financing process</vt:lpstr>
      <vt:lpstr>How do we use openIMIS for this?  A functional overview</vt:lpstr>
      <vt:lpstr>Flexible tool: openIMIS can be used for the main health financing schemes</vt:lpstr>
      <vt:lpstr>PowerPoint-Präsentation</vt:lpstr>
      <vt:lpstr>Next steps for openIMIS - globally</vt:lpstr>
      <vt:lpstr>Next steps for openIMIS - country level</vt:lpstr>
      <vt:lpstr>openIMIS COMMUNITY</vt:lpstr>
      <vt:lpstr>PowerPoint-Präsentation</vt:lpstr>
      <vt:lpstr>Q &amp; A</vt:lpstr>
      <vt:lpstr>Scheme layout</vt:lpstr>
      <vt:lpstr>Function - Enrolment</vt:lpstr>
      <vt:lpstr>Function - Verification</vt:lpstr>
      <vt:lpstr>Function – Claims Submission</vt:lpstr>
      <vt:lpstr>Function – Claims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openIMIS CURRENT STATUS AND NEXT STEPS</dc:title>
  <dc:creator>Bhattarai, Saurav GIZ NP</dc:creator>
  <cp:lastModifiedBy>Rabovskaja, Viktoria GIZ</cp:lastModifiedBy>
  <cp:revision>47</cp:revision>
  <dcterms:created xsi:type="dcterms:W3CDTF">2018-03-26T10:38:55Z</dcterms:created>
  <dcterms:modified xsi:type="dcterms:W3CDTF">2019-02-15T06:48:06Z</dcterms:modified>
</cp:coreProperties>
</file>