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78" r:id="rId4"/>
    <p:sldId id="261" r:id="rId5"/>
    <p:sldId id="259" r:id="rId6"/>
    <p:sldId id="265" r:id="rId7"/>
    <p:sldId id="277" r:id="rId8"/>
    <p:sldId id="262" r:id="rId9"/>
    <p:sldId id="267" r:id="rId10"/>
    <p:sldId id="269" r:id="rId11"/>
    <p:sldId id="264" r:id="rId12"/>
    <p:sldId id="258" r:id="rId13"/>
    <p:sldId id="274" r:id="rId14"/>
    <p:sldId id="273" r:id="rId15"/>
    <p:sldId id="263" r:id="rId16"/>
    <p:sldId id="276" r:id="rId17"/>
    <p:sldId id="268" r:id="rId18"/>
    <p:sldId id="275" r:id="rId19"/>
    <p:sldId id="279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559"/>
  </p:normalViewPr>
  <p:slideViewPr>
    <p:cSldViewPr snapToGrid="0" snapToObjects="1">
      <p:cViewPr varScale="1">
        <p:scale>
          <a:sx n="122" d="100"/>
          <a:sy n="122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15.02.2019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2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65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54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6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Missing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</a:p>
          <a:p>
            <a:r>
              <a:rPr lang="en-GB" baseline="0" smtClean="0"/>
              <a:t>- Payment notification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5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0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580773"/>
            <a:ext cx="6858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60448"/>
            <a:ext cx="6858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6" name="Grafik 4">
            <a:extLst>
              <a:ext uri="{FF2B5EF4-FFF2-40B4-BE49-F238E27FC236}">
                <a16:creationId xmlns=""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24" y="736460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329-A71C-4894-B409-BCCBC857CEC2}" type="datetime1">
              <a:rPr lang="en-GB" smtClean="0"/>
              <a:t>15/02/2019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=""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377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7">
            <a:extLst>
              <a:ext uri="{FF2B5EF4-FFF2-40B4-BE49-F238E27FC236}">
                <a16:creationId xmlns=""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9" y="296381"/>
            <a:ext cx="1409700" cy="4714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47"/>
            <a:ext cx="78867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6044"/>
            <a:ext cx="38862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76044"/>
            <a:ext cx="3886200" cy="4000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B5C-C9CE-4FD7-8EAA-5E164352EB51}" type="datetime1">
              <a:rPr lang="en-GB" smtClean="0"/>
              <a:t>15/02/2019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F5C8-CC28-4AD7-9FB1-71EF89B353B8}" type="datetime1">
              <a:rPr lang="en-GB" smtClean="0"/>
              <a:t>15/02/2019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2" y="296376"/>
            <a:ext cx="1409700" cy="4714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3B3A-AD58-4512-AC14-65CFFD3DE23E}" type="datetime1">
              <a:rPr lang="en-GB" smtClean="0"/>
              <a:t>15/02/2019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>
            <a:extLst>
              <a:ext uri="{FF2B5EF4-FFF2-40B4-BE49-F238E27FC236}">
                <a16:creationId xmlns=""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9" y="296381"/>
            <a:ext cx="1409700" cy="471455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=""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76044"/>
            <a:ext cx="38862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60000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4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E609278D-0B0E-4A1E-9DBE-6A0B852861A0}" type="datetime1">
              <a:rPr lang="en-GB" noProof="0" smtClean="0"/>
              <a:t>15/02/2019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 smtClean="0"/>
              <a:t>Uwe Wahser, Dragos Dobre: Insights from the openIMIS Developers Committee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2"/>
            <a:ext cx="8419774" cy="208579"/>
          </a:xfrm>
        </p:spPr>
        <p:txBody>
          <a:bodyPr anchor="t">
            <a:normAutofit/>
          </a:bodyPr>
          <a:lstStyle>
            <a:lvl1pPr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055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2252"/>
            <a:ext cx="78867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64470"/>
            <a:ext cx="78867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31AF20AC-A2C6-40AC-8EB1-5613C17947B5}" type="datetime1">
              <a:rPr lang="en-GB" smtClean="0"/>
              <a:t>15/02/2019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GB" smtClean="0"/>
              <a:t>Uwe Wahser, Dragos Dobre: Insights from the openIMIS Developers Committee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377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  <p:sldLayoutId id="2147483661" r:id="rId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44105736/Developers+Committee+Meeting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imis.atlassian.net/wiki/spaces/OP/pages/620888110/openIMIS+Developers+Workshop+201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investmentprinciples.org/" TargetMode="External"/><Relationship Id="rId7" Type="http://schemas.openxmlformats.org/officeDocument/2006/relationships/hyperlink" Target="https://openimis.atlassian.net/wiki/spaces/OP/pages/40665089/Strategic+principles" TargetMode="External"/><Relationship Id="rId2" Type="http://schemas.openxmlformats.org/officeDocument/2006/relationships/hyperlink" Target="https://digitalprincipl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cd.org/dac/effectiveness/parisdeclarationandaccraagendaforaction.htm" TargetMode="External"/><Relationship Id="rId5" Type="http://schemas.openxmlformats.org/officeDocument/2006/relationships/hyperlink" Target="http://www.oecd.org/development/effectiveness/busanpartnership.htm" TargetMode="External"/><Relationship Id="rId4" Type="http://schemas.openxmlformats.org/officeDocument/2006/relationships/hyperlink" Target="https://sustainabledevelopmentgoals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073" y="2580773"/>
            <a:ext cx="8337885" cy="2387600"/>
          </a:xfrm>
        </p:spPr>
        <p:txBody>
          <a:bodyPr anchor="ctr" anchorCtr="0">
            <a:normAutofit/>
          </a:bodyPr>
          <a:lstStyle/>
          <a:p>
            <a:r>
              <a:rPr lang="en-GB" sz="3600" dirty="0" smtClean="0"/>
              <a:t>Insights from the </a:t>
            </a:r>
            <a:r>
              <a:rPr lang="en-GB" sz="3600" dirty="0" err="1" smtClean="0"/>
              <a:t>openIMIS</a:t>
            </a: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600" dirty="0" smtClean="0"/>
              <a:t>Developers Committee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Uwe Wahser, </a:t>
            </a:r>
            <a:r>
              <a:rPr lang="en-GB" dirty="0" err="1" smtClean="0"/>
              <a:t>Dragos</a:t>
            </a:r>
            <a:r>
              <a:rPr lang="en-GB" dirty="0" smtClean="0"/>
              <a:t> </a:t>
            </a:r>
            <a:r>
              <a:rPr lang="en-GB" dirty="0" err="1" smtClean="0"/>
              <a:t>Dobre</a:t>
            </a:r>
            <a:endParaRPr lang="en-GB" dirty="0" smtClean="0"/>
          </a:p>
          <a:p>
            <a:r>
              <a:rPr lang="en-GB" dirty="0" err="1" smtClean="0"/>
              <a:t>openIMIS</a:t>
            </a:r>
            <a:r>
              <a:rPr lang="en-GB" dirty="0" smtClean="0"/>
              <a:t> Implementers Workshop</a:t>
            </a:r>
            <a:endParaRPr lang="en-GB" dirty="0" smtClean="0"/>
          </a:p>
          <a:p>
            <a:r>
              <a:rPr lang="en-GB" dirty="0" smtClean="0"/>
              <a:t>Dar </a:t>
            </a:r>
            <a:r>
              <a:rPr lang="en-GB" dirty="0" err="1" smtClean="0"/>
              <a:t>es</a:t>
            </a:r>
            <a:r>
              <a:rPr lang="en-GB" dirty="0" smtClean="0"/>
              <a:t> Salaam, Tanzania, </a:t>
            </a:r>
            <a:r>
              <a:rPr lang="en-GB" dirty="0" smtClean="0"/>
              <a:t>15/02/2019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270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8650" y="2779291"/>
            <a:ext cx="7661101" cy="1679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dirty="0" smtClean="0"/>
              <a:t>MS IMIS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Slow Transition (Example)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60354" y="2779101"/>
            <a:ext cx="6629405" cy="385200"/>
            <a:chOff x="1660354" y="2779101"/>
            <a:chExt cx="6629405" cy="385200"/>
          </a:xfrm>
        </p:grpSpPr>
        <p:sp>
          <p:nvSpPr>
            <p:cNvPr id="7" name="Parallelogram 6"/>
            <p:cNvSpPr/>
            <p:nvPr/>
          </p:nvSpPr>
          <p:spPr>
            <a:xfrm rot="10800000">
              <a:off x="1660354" y="2779101"/>
              <a:ext cx="1660358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41233" y="2779101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Claiming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57949" y="2779101"/>
              <a:ext cx="1831809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 err="1" smtClean="0">
                  <a:solidFill>
                    <a:schemeClr val="accent1"/>
                  </a:solidFill>
                </a:rPr>
                <a:t>openIMIS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3200" y="2779101"/>
              <a:ext cx="229803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71700" y="3199035"/>
            <a:ext cx="6118059" cy="385200"/>
            <a:chOff x="2171700" y="3181445"/>
            <a:chExt cx="6118059" cy="385200"/>
          </a:xfrm>
        </p:grpSpPr>
        <p:sp>
          <p:nvSpPr>
            <p:cNvPr id="10" name="Rectangle 9"/>
            <p:cNvSpPr/>
            <p:nvPr/>
          </p:nvSpPr>
          <p:spPr>
            <a:xfrm>
              <a:off x="5041233" y="3181445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err="1" smtClean="0">
                  <a:solidFill>
                    <a:schemeClr val="accent1"/>
                  </a:solidFill>
                </a:rPr>
                <a:t>Enrollment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2" name="Parallelogram 11"/>
            <p:cNvSpPr/>
            <p:nvPr/>
          </p:nvSpPr>
          <p:spPr>
            <a:xfrm rot="10800000">
              <a:off x="2171700" y="3181445"/>
              <a:ext cx="1660358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43196" y="3181445"/>
              <a:ext cx="2298033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11642" y="3618969"/>
            <a:ext cx="5378113" cy="385200"/>
            <a:chOff x="2911642" y="3599155"/>
            <a:chExt cx="5378113" cy="385200"/>
          </a:xfrm>
        </p:grpSpPr>
        <p:sp>
          <p:nvSpPr>
            <p:cNvPr id="16" name="Rectangle 15"/>
            <p:cNvSpPr/>
            <p:nvPr/>
          </p:nvSpPr>
          <p:spPr>
            <a:xfrm>
              <a:off x="5041229" y="3599155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Module X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 rot="10800000">
              <a:off x="2911642" y="3599155"/>
              <a:ext cx="1660358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49650" y="3599155"/>
              <a:ext cx="1491575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41888" y="4038903"/>
            <a:ext cx="4647863" cy="385200"/>
            <a:chOff x="3641888" y="4026044"/>
            <a:chExt cx="4647863" cy="385200"/>
          </a:xfrm>
        </p:grpSpPr>
        <p:sp>
          <p:nvSpPr>
            <p:cNvPr id="19" name="Rectangle 18"/>
            <p:cNvSpPr/>
            <p:nvPr/>
          </p:nvSpPr>
          <p:spPr>
            <a:xfrm>
              <a:off x="5041225" y="4026044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Module Y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 rot="10800000">
              <a:off x="3641888" y="4026044"/>
              <a:ext cx="1660358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1996" y="4026044"/>
              <a:ext cx="469225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74731" y="4458837"/>
            <a:ext cx="5915028" cy="385200"/>
            <a:chOff x="2374731" y="4458837"/>
            <a:chExt cx="5915028" cy="385200"/>
          </a:xfrm>
        </p:grpSpPr>
        <p:sp>
          <p:nvSpPr>
            <p:cNvPr id="22" name="Parallelogram 21"/>
            <p:cNvSpPr/>
            <p:nvPr/>
          </p:nvSpPr>
          <p:spPr>
            <a:xfrm rot="10800000" flipV="1">
              <a:off x="2374731" y="4458837"/>
              <a:ext cx="1660358" cy="385200"/>
            </a:xfrm>
            <a:prstGeom prst="parallelogram">
              <a:avLst>
                <a:gd name="adj" fmla="val 14759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41233" y="4458837"/>
              <a:ext cx="3248526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Module Y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28950" y="4458837"/>
              <a:ext cx="2012279" cy="38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698500" y="5173045"/>
            <a:ext cx="7591259" cy="18895"/>
          </a:xfrm>
          <a:prstGeom prst="straightConnector1">
            <a:avLst/>
          </a:prstGeom>
          <a:ln w="98425">
            <a:solidFill>
              <a:schemeClr val="accent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639331" y="5202751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90082" y="5731584"/>
            <a:ext cx="76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Year 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722074" y="5173045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72825" y="5731584"/>
            <a:ext cx="76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Year 2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929158" y="5185745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79909" y="5731584"/>
            <a:ext cx="76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Year 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A71A-5FE8-44D0-8C2A-F010209B3706}" type="datetime1">
              <a:rPr lang="en-GB" smtClean="0"/>
              <a:t>15/02/2019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74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openIMIS</a:t>
            </a:r>
            <a:r>
              <a:rPr lang="en-GB" dirty="0" smtClean="0"/>
              <a:t> Strategy: Interoperability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711200" y="2465275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Open Source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10100" y="2465275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</a:rPr>
              <a:t>Sustainable Community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11200" y="4041108"/>
            <a:ext cx="3780000" cy="144000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Interoperability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10100" y="4041108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Customisable Architecture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677950" y="3227314"/>
            <a:ext cx="3780000" cy="1440000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err="1" smtClean="0"/>
              <a:t>OpenIMIS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DA8B-1D1E-49AE-90CA-FE94070BFC49}" type="datetime1">
              <a:rPr lang="en-GB" smtClean="0"/>
              <a:t>15/02/2019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88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 - </a:t>
            </a:r>
            <a:r>
              <a:rPr lang="en-GB" dirty="0" err="1" smtClean="0"/>
              <a:t>OpenHIE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Picture 2" descr="https://ohie.org/wp-content/uploads/2016/04/201603-Architecture-Diagram-940x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2" y="1805366"/>
            <a:ext cx="7548656" cy="48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7B7B-AAAB-4CD5-8893-13B4BE469042}" type="datetime1">
              <a:rPr lang="en-GB" smtClean="0"/>
              <a:t>15/02/2019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Uwe Wahser, </a:t>
            </a:r>
            <a:r>
              <a:rPr lang="en-GB" dirty="0" err="1" smtClean="0"/>
              <a:t>Dragos</a:t>
            </a:r>
            <a:r>
              <a:rPr lang="en-GB" dirty="0" smtClean="0"/>
              <a:t> </a:t>
            </a:r>
            <a:r>
              <a:rPr lang="en-GB" dirty="0" err="1" smtClean="0"/>
              <a:t>Dobre</a:t>
            </a:r>
            <a:r>
              <a:rPr lang="en-GB" dirty="0" smtClean="0"/>
              <a:t>: Insights from the </a:t>
            </a:r>
            <a:r>
              <a:rPr lang="en-GB" dirty="0" err="1" smtClean="0"/>
              <a:t>openIMIS</a:t>
            </a:r>
            <a:r>
              <a:rPr lang="en-GB" dirty="0" smtClean="0"/>
              <a:t> Developers Committee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413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95A65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Vision: Integrated Workflows (Example: Eligibility)</a:t>
            </a:r>
            <a:r>
              <a:rPr lang="de-DE" dirty="0">
                <a:solidFill>
                  <a:srgbClr val="095A65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/>
            </a:r>
            <a:br>
              <a:rPr lang="de-DE" dirty="0">
                <a:solidFill>
                  <a:srgbClr val="095A65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8" name="Rectangle 13">
            <a:extLst>
              <a:ext uri="{FF2B5EF4-FFF2-40B4-BE49-F238E27FC236}">
                <a16:creationId xmlns="" xmlns:a16="http://schemas.microsoft.com/office/drawing/2014/main" id="{7A099AA0-8AD9-E44B-9DFA-D23BABC97E89}"/>
              </a:ext>
            </a:extLst>
          </p:cNvPr>
          <p:cNvSpPr/>
          <p:nvPr/>
        </p:nvSpPr>
        <p:spPr>
          <a:xfrm>
            <a:off x="7045184" y="4335245"/>
            <a:ext cx="1260662" cy="10559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EMR:</a:t>
            </a:r>
          </a:p>
          <a:p>
            <a:pPr algn="ctr"/>
            <a:r>
              <a:rPr lang="en-US" sz="1050" dirty="0"/>
              <a:t>OpenMRS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78EC17D4-2EA8-4B42-90B9-877D4858BA94}"/>
              </a:ext>
            </a:extLst>
          </p:cNvPr>
          <p:cNvSpPr/>
          <p:nvPr/>
        </p:nvSpPr>
        <p:spPr>
          <a:xfrm>
            <a:off x="1559886" y="2528095"/>
            <a:ext cx="1828771" cy="3051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Insurance </a:t>
            </a:r>
            <a:r>
              <a:rPr lang="en-US" sz="1350" dirty="0" err="1"/>
              <a:t>Mgmt</a:t>
            </a:r>
            <a:endParaRPr lang="en-US" sz="1350" dirty="0"/>
          </a:p>
        </p:txBody>
      </p:sp>
      <p:cxnSp>
        <p:nvCxnSpPr>
          <p:cNvPr id="12" name="Straight Arrow Connector 28">
            <a:extLst>
              <a:ext uri="{FF2B5EF4-FFF2-40B4-BE49-F238E27FC236}">
                <a16:creationId xmlns="" xmlns:a16="http://schemas.microsoft.com/office/drawing/2014/main" id="{58F0CBEA-3DFE-634D-AAA9-72E87D6DB1BD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2642804" y="5159053"/>
            <a:ext cx="4761380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89087C94-46CD-9841-B412-21FE5AECA469}"/>
              </a:ext>
            </a:extLst>
          </p:cNvPr>
          <p:cNvSpPr/>
          <p:nvPr/>
        </p:nvSpPr>
        <p:spPr>
          <a:xfrm>
            <a:off x="1843940" y="2881693"/>
            <a:ext cx="1260662" cy="12681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Insurance Adjudication</a:t>
            </a:r>
          </a:p>
          <a:p>
            <a:pPr algn="ctr"/>
            <a:r>
              <a:rPr lang="en-US" sz="1050" i="1" dirty="0" err="1"/>
              <a:t>openIMIS</a:t>
            </a:r>
            <a:endParaRPr lang="en-US" sz="1050" i="1" dirty="0"/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0C729D01-1AB7-D14D-B061-09990B525E9A}"/>
              </a:ext>
            </a:extLst>
          </p:cNvPr>
          <p:cNvSpPr/>
          <p:nvPr/>
        </p:nvSpPr>
        <p:spPr>
          <a:xfrm>
            <a:off x="1843940" y="4335245"/>
            <a:ext cx="1260662" cy="10578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FHIR Data Store:</a:t>
            </a:r>
            <a:br>
              <a:rPr lang="en-US" sz="1350" dirty="0"/>
            </a:br>
            <a:r>
              <a:rPr lang="en-US" sz="1050" i="1" dirty="0"/>
              <a:t>Hearth </a:t>
            </a:r>
            <a:endParaRPr lang="en-US" sz="825" i="1" dirty="0"/>
          </a:p>
        </p:txBody>
      </p:sp>
      <p:sp>
        <p:nvSpPr>
          <p:cNvPr id="15" name="Rectangle 10">
            <a:extLst>
              <a:ext uri="{FF2B5EF4-FFF2-40B4-BE49-F238E27FC236}">
                <a16:creationId xmlns="" xmlns:a16="http://schemas.microsoft.com/office/drawing/2014/main" id="{4159D05F-F989-A049-897F-ED831C271BC6}"/>
              </a:ext>
            </a:extLst>
          </p:cNvPr>
          <p:cNvSpPr/>
          <p:nvPr/>
        </p:nvSpPr>
        <p:spPr>
          <a:xfrm>
            <a:off x="4323565" y="4336999"/>
            <a:ext cx="1260662" cy="10541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Interop Layer: </a:t>
            </a:r>
          </a:p>
          <a:p>
            <a:pPr algn="ctr"/>
            <a:r>
              <a:rPr lang="en-US" sz="1050" i="1" dirty="0" err="1"/>
              <a:t>OpenHIM</a:t>
            </a:r>
            <a:endParaRPr lang="en-US" sz="1050" i="1" dirty="0"/>
          </a:p>
        </p:txBody>
      </p:sp>
      <p:sp>
        <p:nvSpPr>
          <p:cNvPr id="16" name="TextBox 45">
            <a:extLst>
              <a:ext uri="{FF2B5EF4-FFF2-40B4-BE49-F238E27FC236}">
                <a16:creationId xmlns="" xmlns:a16="http://schemas.microsoft.com/office/drawing/2014/main" id="{69DF0A0B-8A89-7F47-9CD6-BACE2A7914DC}"/>
              </a:ext>
            </a:extLst>
          </p:cNvPr>
          <p:cNvSpPr txBox="1"/>
          <p:nvPr/>
        </p:nvSpPr>
        <p:spPr>
          <a:xfrm>
            <a:off x="5065163" y="381961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17" name="Straight Arrow Connector 14">
            <a:extLst>
              <a:ext uri="{FF2B5EF4-FFF2-40B4-BE49-F238E27FC236}">
                <a16:creationId xmlns="" xmlns:a16="http://schemas.microsoft.com/office/drawing/2014/main" id="{58F0CBEA-3DFE-634D-AAA9-72E87D6DB1BD}"/>
              </a:ext>
            </a:extLst>
          </p:cNvPr>
          <p:cNvCxnSpPr>
            <a:cxnSpLocks/>
            <a:stCxn id="8" idx="1"/>
            <a:endCxn id="15" idx="3"/>
          </p:cNvCxnSpPr>
          <p:nvPr/>
        </p:nvCxnSpPr>
        <p:spPr>
          <a:xfrm flipH="1">
            <a:off x="5584227" y="4863217"/>
            <a:ext cx="1460957" cy="877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54">
            <a:extLst>
              <a:ext uri="{FF2B5EF4-FFF2-40B4-BE49-F238E27FC236}">
                <a16:creationId xmlns="" xmlns:a16="http://schemas.microsoft.com/office/drawing/2014/main" id="{8A06A15A-F15A-0341-9FAD-A0D87FEA8A5E}"/>
              </a:ext>
            </a:extLst>
          </p:cNvPr>
          <p:cNvSpPr txBox="1"/>
          <p:nvPr/>
        </p:nvSpPr>
        <p:spPr>
          <a:xfrm>
            <a:off x="5989783" y="442663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0" name="TextBox 60">
            <a:extLst>
              <a:ext uri="{FF2B5EF4-FFF2-40B4-BE49-F238E27FC236}">
                <a16:creationId xmlns="" xmlns:a16="http://schemas.microsoft.com/office/drawing/2014/main" id="{807F180B-D63A-8E49-A9E8-64F3A5AF6323}"/>
              </a:ext>
            </a:extLst>
          </p:cNvPr>
          <p:cNvSpPr txBox="1"/>
          <p:nvPr/>
        </p:nvSpPr>
        <p:spPr>
          <a:xfrm>
            <a:off x="3933367" y="381961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="" xmlns:a16="http://schemas.microsoft.com/office/drawing/2014/main" id="{6D7F99D3-C767-E740-B9F4-0DFCA0076848}"/>
              </a:ext>
            </a:extLst>
          </p:cNvPr>
          <p:cNvSpPr/>
          <p:nvPr/>
        </p:nvSpPr>
        <p:spPr>
          <a:xfrm>
            <a:off x="4323565" y="2568369"/>
            <a:ext cx="1260662" cy="10419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Client Registry: </a:t>
            </a:r>
          </a:p>
          <a:p>
            <a:pPr algn="ctr"/>
            <a:r>
              <a:rPr lang="en-US" sz="1050" i="1" dirty="0"/>
              <a:t>Medic CR</a:t>
            </a:r>
          </a:p>
        </p:txBody>
      </p:sp>
      <p:cxnSp>
        <p:nvCxnSpPr>
          <p:cNvPr id="22" name="Straight Arrow Connector 20">
            <a:extLst>
              <a:ext uri="{FF2B5EF4-FFF2-40B4-BE49-F238E27FC236}">
                <a16:creationId xmlns="" xmlns:a16="http://schemas.microsoft.com/office/drawing/2014/main" id="{848FC452-A57F-6C4F-A8B9-AAE79C1A9583}"/>
              </a:ext>
            </a:extLst>
          </p:cNvPr>
          <p:cNvCxnSpPr>
            <a:cxnSpLocks/>
          </p:cNvCxnSpPr>
          <p:nvPr/>
        </p:nvCxnSpPr>
        <p:spPr>
          <a:xfrm>
            <a:off x="4953896" y="3610275"/>
            <a:ext cx="0" cy="726723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1">
            <a:extLst>
              <a:ext uri="{FF2B5EF4-FFF2-40B4-BE49-F238E27FC236}">
                <a16:creationId xmlns="" xmlns:a16="http://schemas.microsoft.com/office/drawing/2014/main" id="{D4F23A9A-5A0B-C045-9961-E2087B725EA3}"/>
              </a:ext>
            </a:extLst>
          </p:cNvPr>
          <p:cNvCxnSpPr>
            <a:cxnSpLocks/>
            <a:stCxn id="15" idx="1"/>
            <a:endCxn id="14" idx="3"/>
          </p:cNvCxnSpPr>
          <p:nvPr/>
        </p:nvCxnSpPr>
        <p:spPr>
          <a:xfrm flipH="1">
            <a:off x="3104602" y="4864094"/>
            <a:ext cx="1218963" cy="88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2">
            <a:extLst>
              <a:ext uri="{FF2B5EF4-FFF2-40B4-BE49-F238E27FC236}">
                <a16:creationId xmlns="" xmlns:a16="http://schemas.microsoft.com/office/drawing/2014/main" id="{7F359D53-6F8E-D048-9A71-0384FDB4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82" y="3652050"/>
            <a:ext cx="343778" cy="370091"/>
          </a:xfrm>
          <a:prstGeom prst="rect">
            <a:avLst/>
          </a:prstGeom>
        </p:spPr>
      </p:pic>
      <p:pic>
        <p:nvPicPr>
          <p:cNvPr id="25" name="Picture 35">
            <a:extLst>
              <a:ext uri="{FF2B5EF4-FFF2-40B4-BE49-F238E27FC236}">
                <a16:creationId xmlns="" xmlns:a16="http://schemas.microsoft.com/office/drawing/2014/main" id="{47FDF43F-B808-2441-8F73-1197EF942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37" y="5054610"/>
            <a:ext cx="337067" cy="208886"/>
          </a:xfrm>
          <a:prstGeom prst="rect">
            <a:avLst/>
          </a:prstGeom>
        </p:spPr>
      </p:pic>
      <p:pic>
        <p:nvPicPr>
          <p:cNvPr id="26" name="Picture 36">
            <a:extLst>
              <a:ext uri="{FF2B5EF4-FFF2-40B4-BE49-F238E27FC236}">
                <a16:creationId xmlns="" xmlns:a16="http://schemas.microsoft.com/office/drawing/2014/main" id="{4884C157-81F1-5E4B-B09D-BAB3278E4C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19" t="12234" r="12813" b="27819"/>
          <a:stretch/>
        </p:blipFill>
        <p:spPr>
          <a:xfrm>
            <a:off x="4708972" y="3220763"/>
            <a:ext cx="489848" cy="298263"/>
          </a:xfrm>
          <a:prstGeom prst="rect">
            <a:avLst/>
          </a:prstGeom>
        </p:spPr>
      </p:pic>
      <p:pic>
        <p:nvPicPr>
          <p:cNvPr id="27" name="Picture 37">
            <a:extLst>
              <a:ext uri="{FF2B5EF4-FFF2-40B4-BE49-F238E27FC236}">
                <a16:creationId xmlns="" xmlns:a16="http://schemas.microsoft.com/office/drawing/2014/main" id="{A2C1831D-DBF5-834D-808E-8E9AD0B281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21" t="25780" r="12679" b="32987"/>
          <a:stretch/>
        </p:blipFill>
        <p:spPr>
          <a:xfrm>
            <a:off x="4663372" y="5076914"/>
            <a:ext cx="581048" cy="164278"/>
          </a:xfrm>
          <a:prstGeom prst="rect">
            <a:avLst/>
          </a:prstGeom>
        </p:spPr>
      </p:pic>
      <p:pic>
        <p:nvPicPr>
          <p:cNvPr id="28" name="Picture 38">
            <a:extLst>
              <a:ext uri="{FF2B5EF4-FFF2-40B4-BE49-F238E27FC236}">
                <a16:creationId xmlns="" xmlns:a16="http://schemas.microsoft.com/office/drawing/2014/main" id="{33AC33CC-49B8-DA4D-BE3E-C7076F5C6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184" y="5091220"/>
            <a:ext cx="542661" cy="135665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="" xmlns:a16="http://schemas.microsoft.com/office/drawing/2014/main" id="{E3F19489-41BD-7349-B46C-F9DB43FEE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47492" y="4149809"/>
            <a:ext cx="651702" cy="651702"/>
          </a:xfrm>
          <a:prstGeom prst="rect">
            <a:avLst/>
          </a:prstGeom>
        </p:spPr>
      </p:pic>
      <p:sp>
        <p:nvSpPr>
          <p:cNvPr id="30" name="TextBox 60">
            <a:extLst>
              <a:ext uri="{FF2B5EF4-FFF2-40B4-BE49-F238E27FC236}">
                <a16:creationId xmlns="" xmlns:a16="http://schemas.microsoft.com/office/drawing/2014/main" id="{807F180B-D63A-8E49-A9E8-64F3A5AF6323}"/>
              </a:ext>
            </a:extLst>
          </p:cNvPr>
          <p:cNvSpPr txBox="1"/>
          <p:nvPr/>
        </p:nvSpPr>
        <p:spPr>
          <a:xfrm>
            <a:off x="669965" y="383513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1" name="TextBox 54">
            <a:extLst>
              <a:ext uri="{FF2B5EF4-FFF2-40B4-BE49-F238E27FC236}">
                <a16:creationId xmlns="" xmlns:a16="http://schemas.microsoft.com/office/drawing/2014/main" id="{8A06A15A-F15A-0341-9FAD-A0D87FEA8A5E}"/>
              </a:ext>
            </a:extLst>
          </p:cNvPr>
          <p:cNvSpPr txBox="1"/>
          <p:nvPr/>
        </p:nvSpPr>
        <p:spPr>
          <a:xfrm>
            <a:off x="5989783" y="5260374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32" name="Curved Connector 50"/>
          <p:cNvCxnSpPr/>
          <p:nvPr/>
        </p:nvCxnSpPr>
        <p:spPr>
          <a:xfrm rot="10800000" flipV="1">
            <a:off x="1843940" y="3505033"/>
            <a:ext cx="9525" cy="1348430"/>
          </a:xfrm>
          <a:prstGeom prst="curvedConnector3">
            <a:avLst>
              <a:gd name="adj1" fmla="val 7623535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56"/>
          <p:cNvCxnSpPr/>
          <p:nvPr/>
        </p:nvCxnSpPr>
        <p:spPr>
          <a:xfrm flipV="1">
            <a:off x="3104602" y="3505034"/>
            <a:ext cx="9525" cy="1348430"/>
          </a:xfrm>
          <a:prstGeom prst="curvedConnector3">
            <a:avLst>
              <a:gd name="adj1" fmla="val 7305882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9809-B472-4C2A-99C0-5FAEC71CAA84}" type="datetime1">
              <a:rPr lang="en-GB" smtClean="0"/>
              <a:t>15/02/2019</a:t>
            </a:fld>
            <a:endParaRPr lang="de-DE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9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95A65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Vision: Integrated Workflows (Example: Claiming</a:t>
            </a:r>
            <a:r>
              <a:rPr lang="en-GB" dirty="0" smtClean="0">
                <a:solidFill>
                  <a:srgbClr val="095A65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)</a:t>
            </a:r>
            <a:r>
              <a:rPr lang="de-DE" sz="2000" dirty="0">
                <a:solidFill>
                  <a:srgbClr val="095A65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/>
            </a:r>
            <a:br>
              <a:rPr lang="de-DE" sz="2000" dirty="0">
                <a:solidFill>
                  <a:srgbClr val="095A65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8EC17D4-2EA8-4B42-90B9-877D4858BA94}"/>
              </a:ext>
            </a:extLst>
          </p:cNvPr>
          <p:cNvSpPr/>
          <p:nvPr/>
        </p:nvSpPr>
        <p:spPr>
          <a:xfrm>
            <a:off x="1559886" y="2517378"/>
            <a:ext cx="1828771" cy="3051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Insurance </a:t>
            </a:r>
            <a:r>
              <a:rPr lang="en-US" sz="1350" dirty="0" err="1"/>
              <a:t>Mgmt</a:t>
            </a:r>
            <a:endParaRPr lang="en-US" sz="1350" dirty="0"/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89087C94-46CD-9841-B412-21FE5AECA469}"/>
              </a:ext>
            </a:extLst>
          </p:cNvPr>
          <p:cNvSpPr/>
          <p:nvPr/>
        </p:nvSpPr>
        <p:spPr>
          <a:xfrm>
            <a:off x="1843940" y="2870975"/>
            <a:ext cx="1260662" cy="12681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Insurance Adjudication</a:t>
            </a:r>
          </a:p>
          <a:p>
            <a:pPr algn="ctr"/>
            <a:r>
              <a:rPr lang="en-US" sz="1050" i="1" dirty="0" err="1"/>
              <a:t>openIMIS</a:t>
            </a:r>
            <a:endParaRPr lang="en-US" sz="1050" i="1" dirty="0"/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0C729D01-1AB7-D14D-B061-09990B525E9A}"/>
              </a:ext>
            </a:extLst>
          </p:cNvPr>
          <p:cNvSpPr/>
          <p:nvPr/>
        </p:nvSpPr>
        <p:spPr>
          <a:xfrm>
            <a:off x="1843940" y="4324528"/>
            <a:ext cx="1260662" cy="10578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FHIR Data Store:</a:t>
            </a:r>
            <a:br>
              <a:rPr lang="en-US" sz="1350" dirty="0"/>
            </a:br>
            <a:r>
              <a:rPr lang="en-US" sz="1050" i="1" dirty="0"/>
              <a:t>Hearth </a:t>
            </a:r>
            <a:endParaRPr lang="en-US" sz="825" i="1" dirty="0"/>
          </a:p>
        </p:txBody>
      </p:sp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4159D05F-F989-A049-897F-ED831C271BC6}"/>
              </a:ext>
            </a:extLst>
          </p:cNvPr>
          <p:cNvSpPr/>
          <p:nvPr/>
        </p:nvSpPr>
        <p:spPr>
          <a:xfrm>
            <a:off x="4323565" y="4326281"/>
            <a:ext cx="1260662" cy="10541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Interop Layer: </a:t>
            </a:r>
          </a:p>
          <a:p>
            <a:pPr algn="ctr"/>
            <a:r>
              <a:rPr lang="en-US" sz="1050" i="1" dirty="0" err="1"/>
              <a:t>OpenHIM</a:t>
            </a:r>
            <a:endParaRPr lang="en-US" sz="1050" i="1" dirty="0"/>
          </a:p>
        </p:txBody>
      </p:sp>
      <p:sp>
        <p:nvSpPr>
          <p:cNvPr id="14" name="TextBox 45">
            <a:extLst>
              <a:ext uri="{FF2B5EF4-FFF2-40B4-BE49-F238E27FC236}">
                <a16:creationId xmlns="" xmlns:a16="http://schemas.microsoft.com/office/drawing/2014/main" id="{69DF0A0B-8A89-7F47-9CD6-BACE2A7914DC}"/>
              </a:ext>
            </a:extLst>
          </p:cNvPr>
          <p:cNvSpPr txBox="1"/>
          <p:nvPr/>
        </p:nvSpPr>
        <p:spPr>
          <a:xfrm>
            <a:off x="5065163" y="381666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="" xmlns:a16="http://schemas.microsoft.com/office/drawing/2014/main" id="{7A099AA0-8AD9-E44B-9DFA-D23BABC97E89}"/>
              </a:ext>
            </a:extLst>
          </p:cNvPr>
          <p:cNvSpPr/>
          <p:nvPr/>
        </p:nvSpPr>
        <p:spPr>
          <a:xfrm>
            <a:off x="7045184" y="4324528"/>
            <a:ext cx="1260662" cy="10559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EMR:</a:t>
            </a:r>
          </a:p>
          <a:p>
            <a:pPr algn="ctr"/>
            <a:r>
              <a:rPr lang="en-US" sz="1050" dirty="0"/>
              <a:t>OpenMRS</a:t>
            </a:r>
          </a:p>
        </p:txBody>
      </p:sp>
      <p:cxnSp>
        <p:nvCxnSpPr>
          <p:cNvPr id="16" name="Straight Arrow Connector 14">
            <a:extLst>
              <a:ext uri="{FF2B5EF4-FFF2-40B4-BE49-F238E27FC236}">
                <a16:creationId xmlns="" xmlns:a16="http://schemas.microsoft.com/office/drawing/2014/main" id="{58F0CBEA-3DFE-634D-AAA9-72E87D6DB1BD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5584227" y="4852500"/>
            <a:ext cx="1460957" cy="877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4">
            <a:extLst>
              <a:ext uri="{FF2B5EF4-FFF2-40B4-BE49-F238E27FC236}">
                <a16:creationId xmlns="" xmlns:a16="http://schemas.microsoft.com/office/drawing/2014/main" id="{8A06A15A-F15A-0341-9FAD-A0D87FEA8A5E}"/>
              </a:ext>
            </a:extLst>
          </p:cNvPr>
          <p:cNvSpPr txBox="1"/>
          <p:nvPr/>
        </p:nvSpPr>
        <p:spPr>
          <a:xfrm>
            <a:off x="6201573" y="441591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TextBox 60">
            <a:extLst>
              <a:ext uri="{FF2B5EF4-FFF2-40B4-BE49-F238E27FC236}">
                <a16:creationId xmlns="" xmlns:a16="http://schemas.microsoft.com/office/drawing/2014/main" id="{807F180B-D63A-8E49-A9E8-64F3A5AF6323}"/>
              </a:ext>
            </a:extLst>
          </p:cNvPr>
          <p:cNvSpPr txBox="1"/>
          <p:nvPr/>
        </p:nvSpPr>
        <p:spPr>
          <a:xfrm>
            <a:off x="3933367" y="381666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7F99D3-C767-E740-B9F4-0DFCA0076848}"/>
              </a:ext>
            </a:extLst>
          </p:cNvPr>
          <p:cNvSpPr/>
          <p:nvPr/>
        </p:nvSpPr>
        <p:spPr>
          <a:xfrm>
            <a:off x="4323565" y="2557651"/>
            <a:ext cx="1260662" cy="10419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Client Registry: </a:t>
            </a:r>
          </a:p>
          <a:p>
            <a:pPr algn="ctr"/>
            <a:r>
              <a:rPr lang="en-US" sz="1050" i="1" dirty="0"/>
              <a:t>Medic CR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848FC452-A57F-6C4F-A8B9-AAE79C1A9583}"/>
              </a:ext>
            </a:extLst>
          </p:cNvPr>
          <p:cNvCxnSpPr>
            <a:cxnSpLocks/>
          </p:cNvCxnSpPr>
          <p:nvPr/>
        </p:nvCxnSpPr>
        <p:spPr>
          <a:xfrm>
            <a:off x="4953896" y="3599558"/>
            <a:ext cx="0" cy="726723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D4F23A9A-5A0B-C045-9961-E2087B725EA3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flipH="1">
            <a:off x="3104602" y="4853376"/>
            <a:ext cx="1218963" cy="88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F359D53-6F8E-D048-9A71-0384FDB4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82" y="3641332"/>
            <a:ext cx="343778" cy="370091"/>
          </a:xfrm>
          <a:prstGeom prst="rect">
            <a:avLst/>
          </a:prstGeom>
        </p:spPr>
      </p:pic>
      <p:pic>
        <p:nvPicPr>
          <p:cNvPr id="24" name="Picture 35">
            <a:extLst>
              <a:ext uri="{FF2B5EF4-FFF2-40B4-BE49-F238E27FC236}">
                <a16:creationId xmlns="" xmlns:a16="http://schemas.microsoft.com/office/drawing/2014/main" id="{47FDF43F-B808-2441-8F73-1197EF942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737" y="5043892"/>
            <a:ext cx="337067" cy="208886"/>
          </a:xfrm>
          <a:prstGeom prst="rect">
            <a:avLst/>
          </a:prstGeom>
        </p:spPr>
      </p:pic>
      <p:pic>
        <p:nvPicPr>
          <p:cNvPr id="25" name="Picture 36">
            <a:extLst>
              <a:ext uri="{FF2B5EF4-FFF2-40B4-BE49-F238E27FC236}">
                <a16:creationId xmlns="" xmlns:a16="http://schemas.microsoft.com/office/drawing/2014/main" id="{4884C157-81F1-5E4B-B09D-BAB3278E4C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19" t="12234" r="12813" b="27819"/>
          <a:stretch/>
        </p:blipFill>
        <p:spPr>
          <a:xfrm>
            <a:off x="4708972" y="3210046"/>
            <a:ext cx="489848" cy="298263"/>
          </a:xfrm>
          <a:prstGeom prst="rect">
            <a:avLst/>
          </a:prstGeom>
        </p:spPr>
      </p:pic>
      <p:pic>
        <p:nvPicPr>
          <p:cNvPr id="26" name="Picture 37">
            <a:extLst>
              <a:ext uri="{FF2B5EF4-FFF2-40B4-BE49-F238E27FC236}">
                <a16:creationId xmlns="" xmlns:a16="http://schemas.microsoft.com/office/drawing/2014/main" id="{A2C1831D-DBF5-834D-808E-8E9AD0B281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21" t="25780" r="12679" b="32987"/>
          <a:stretch/>
        </p:blipFill>
        <p:spPr>
          <a:xfrm>
            <a:off x="4663372" y="5066196"/>
            <a:ext cx="581048" cy="164278"/>
          </a:xfrm>
          <a:prstGeom prst="rect">
            <a:avLst/>
          </a:prstGeom>
        </p:spPr>
      </p:pic>
      <p:pic>
        <p:nvPicPr>
          <p:cNvPr id="27" name="Picture 38">
            <a:extLst>
              <a:ext uri="{FF2B5EF4-FFF2-40B4-BE49-F238E27FC236}">
                <a16:creationId xmlns="" xmlns:a16="http://schemas.microsoft.com/office/drawing/2014/main" id="{33AC33CC-49B8-DA4D-BE3E-C7076F5C6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184" y="5080503"/>
            <a:ext cx="542661" cy="135665"/>
          </a:xfrm>
          <a:prstGeom prst="rect">
            <a:avLst/>
          </a:prstGeom>
        </p:spPr>
      </p:pic>
      <p:cxnSp>
        <p:nvCxnSpPr>
          <p:cNvPr id="28" name="Curved Connector 50"/>
          <p:cNvCxnSpPr>
            <a:stCxn id="11" idx="1"/>
            <a:endCxn id="12" idx="1"/>
          </p:cNvCxnSpPr>
          <p:nvPr/>
        </p:nvCxnSpPr>
        <p:spPr>
          <a:xfrm rot="10800000" flipV="1">
            <a:off x="1843940" y="3505033"/>
            <a:ext cx="9525" cy="1348430"/>
          </a:xfrm>
          <a:prstGeom prst="curvedConnector3">
            <a:avLst>
              <a:gd name="adj1" fmla="val 7623535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56"/>
          <p:cNvCxnSpPr>
            <a:stCxn id="12" idx="3"/>
            <a:endCxn id="11" idx="3"/>
          </p:cNvCxnSpPr>
          <p:nvPr/>
        </p:nvCxnSpPr>
        <p:spPr>
          <a:xfrm flipV="1">
            <a:off x="3104602" y="3505034"/>
            <a:ext cx="9525" cy="1348430"/>
          </a:xfrm>
          <a:prstGeom prst="curvedConnector3">
            <a:avLst>
              <a:gd name="adj1" fmla="val 7305882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6">
            <a:extLst>
              <a:ext uri="{FF2B5EF4-FFF2-40B4-BE49-F238E27FC236}">
                <a16:creationId xmlns="" xmlns:a16="http://schemas.microsoft.com/office/drawing/2014/main" id="{E3F19489-41BD-7349-B46C-F9DB43FEE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1701" y="3311217"/>
            <a:ext cx="651702" cy="651702"/>
          </a:xfrm>
          <a:prstGeom prst="rect">
            <a:avLst/>
          </a:prstGeom>
        </p:spPr>
      </p:pic>
      <p:sp>
        <p:nvSpPr>
          <p:cNvPr id="31" name="TextBox 45">
            <a:extLst>
              <a:ext uri="{FF2B5EF4-FFF2-40B4-BE49-F238E27FC236}">
                <a16:creationId xmlns="" xmlns:a16="http://schemas.microsoft.com/office/drawing/2014/main" id="{69DF0A0B-8A89-7F47-9CD6-BACE2A7914DC}"/>
              </a:ext>
            </a:extLst>
          </p:cNvPr>
          <p:cNvSpPr txBox="1"/>
          <p:nvPr/>
        </p:nvSpPr>
        <p:spPr>
          <a:xfrm>
            <a:off x="4586705" y="381666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33" name="Curved Connector 50"/>
          <p:cNvCxnSpPr>
            <a:stCxn id="12" idx="2"/>
            <a:endCxn id="15" idx="2"/>
          </p:cNvCxnSpPr>
          <p:nvPr/>
        </p:nvCxnSpPr>
        <p:spPr>
          <a:xfrm rot="5400000" flipH="1" flipV="1">
            <a:off x="5073929" y="2780813"/>
            <a:ext cx="1929" cy="5201244"/>
          </a:xfrm>
          <a:prstGeom prst="curvedConnector3">
            <a:avLst>
              <a:gd name="adj1" fmla="val -8888025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FFC3-E9D6-4797-A062-BAE426DDA358}" type="datetime1">
              <a:rPr lang="en-GB" smtClean="0"/>
              <a:t>15/02/2019</a:t>
            </a:fld>
            <a:endParaRPr lang="de-DE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8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openIMIS</a:t>
            </a:r>
            <a:r>
              <a:rPr lang="en-GB" dirty="0" smtClean="0"/>
              <a:t> Strategy: Sustainable Community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711200" y="2325575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Open Source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10100" y="2325575"/>
            <a:ext cx="3780000" cy="144000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400" dirty="0">
                <a:solidFill>
                  <a:schemeClr val="accent1"/>
                </a:solidFill>
              </a:rPr>
              <a:t>Sustainable Community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11200" y="3901408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Interoperability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10100" y="3901408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Customisable Architecture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677950" y="3087614"/>
            <a:ext cx="3780000" cy="1440000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err="1" smtClean="0"/>
              <a:t>OpenIMIS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755A-1644-4776-85FC-F5C0232C39E0}" type="datetime1">
              <a:rPr lang="en-GB" smtClean="0"/>
              <a:t>15/02/2019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574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57"/>
          <p:cNvCxnSpPr/>
          <p:nvPr/>
        </p:nvCxnSpPr>
        <p:spPr>
          <a:xfrm flipV="1">
            <a:off x="294468" y="4602289"/>
            <a:ext cx="8462074" cy="1729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 Structure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9" name="Rectangle 31"/>
          <p:cNvSpPr/>
          <p:nvPr/>
        </p:nvSpPr>
        <p:spPr>
          <a:xfrm>
            <a:off x="2888461" y="2551531"/>
            <a:ext cx="4627389" cy="1509953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Product Group</a:t>
            </a:r>
            <a:endParaRPr lang="en-GB" sz="1200" b="1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0" dirty="0">
              <a:solidFill>
                <a:schemeClr val="accent1"/>
              </a:solidFill>
              <a:latin typeface="Calibri" panose="020F0502020204030204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0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51" name="Oval 40"/>
          <p:cNvSpPr/>
          <p:nvPr/>
        </p:nvSpPr>
        <p:spPr>
          <a:xfrm>
            <a:off x="3438878" y="2046527"/>
            <a:ext cx="3574128" cy="352562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200" b="1" dirty="0">
                <a:solidFill>
                  <a:schemeClr val="accent1"/>
                </a:solidFill>
                <a:latin typeface="Calibri" panose="020F0502020204030204"/>
              </a:rPr>
              <a:t>  BMZ     Steering Group*     SDC</a:t>
            </a:r>
          </a:p>
        </p:txBody>
      </p:sp>
      <p:sp>
        <p:nvSpPr>
          <p:cNvPr id="52" name="Rectangle 1"/>
          <p:cNvSpPr/>
          <p:nvPr/>
        </p:nvSpPr>
        <p:spPr>
          <a:xfrm>
            <a:off x="904674" y="4933029"/>
            <a:ext cx="7388551" cy="1340393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defTabSz="685800"/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User Community</a:t>
            </a:r>
            <a:endParaRPr lang="en-GB" sz="120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53" name="Rectangle 6"/>
          <p:cNvSpPr/>
          <p:nvPr/>
        </p:nvSpPr>
        <p:spPr>
          <a:xfrm>
            <a:off x="3220291" y="2817898"/>
            <a:ext cx="4011303" cy="30915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Coordination </a:t>
            </a:r>
            <a:r>
              <a:rPr lang="en-GB" sz="1200" b="1" dirty="0">
                <a:solidFill>
                  <a:schemeClr val="accent1"/>
                </a:solidFill>
                <a:latin typeface="Calibri" panose="020F0502020204030204"/>
              </a:rPr>
              <a:t>Desk </a:t>
            </a:r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(GIZ</a:t>
            </a:r>
            <a:r>
              <a:rPr lang="en-GB" sz="1200" b="1" dirty="0">
                <a:solidFill>
                  <a:schemeClr val="accent1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54" name="Rectangle 7"/>
          <p:cNvSpPr/>
          <p:nvPr/>
        </p:nvSpPr>
        <p:spPr>
          <a:xfrm>
            <a:off x="850775" y="2733426"/>
            <a:ext cx="1598613" cy="472661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Technical </a:t>
            </a:r>
            <a:r>
              <a:rPr lang="en-GB" sz="1200" b="1" dirty="0">
                <a:solidFill>
                  <a:schemeClr val="accent1"/>
                </a:solidFill>
                <a:latin typeface="Calibri" panose="020F0502020204030204"/>
              </a:rPr>
              <a:t>Advisory Group (</a:t>
            </a:r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TAG</a:t>
            </a:r>
            <a:r>
              <a:rPr lang="en-GB" sz="1200" b="1" dirty="0">
                <a:solidFill>
                  <a:schemeClr val="accent1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55" name="Rectangle 12"/>
          <p:cNvSpPr/>
          <p:nvPr/>
        </p:nvSpPr>
        <p:spPr>
          <a:xfrm>
            <a:off x="3205011" y="5065824"/>
            <a:ext cx="1887096" cy="254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solidFill>
                  <a:prstClr val="white"/>
                </a:solidFill>
                <a:latin typeface="Calibri" panose="020F0502020204030204"/>
              </a:rPr>
              <a:t>Local </a:t>
            </a:r>
            <a:r>
              <a:rPr lang="en-GB" sz="1200" b="0" dirty="0" smtClean="0">
                <a:solidFill>
                  <a:prstClr val="white"/>
                </a:solidFill>
                <a:latin typeface="Calibri" panose="020F0502020204030204"/>
              </a:rPr>
              <a:t>Support / Dev</a:t>
            </a:r>
            <a:r>
              <a:rPr lang="en-GB" sz="1200" b="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GB" sz="1200" b="0" dirty="0" smtClean="0">
                <a:solidFill>
                  <a:prstClr val="white"/>
                </a:solidFill>
                <a:latin typeface="Calibri" panose="020F0502020204030204"/>
              </a:rPr>
              <a:t>eam</a:t>
            </a:r>
            <a:endParaRPr lang="en-GB" sz="120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Oval 15"/>
          <p:cNvSpPr/>
          <p:nvPr/>
        </p:nvSpPr>
        <p:spPr>
          <a:xfrm>
            <a:off x="3205011" y="5540531"/>
            <a:ext cx="1887096" cy="455587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Payer</a:t>
            </a:r>
            <a:endParaRPr lang="en-GB" sz="120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57" name="Oval 16"/>
          <p:cNvSpPr/>
          <p:nvPr/>
        </p:nvSpPr>
        <p:spPr>
          <a:xfrm>
            <a:off x="5271933" y="5540531"/>
            <a:ext cx="1887096" cy="455587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Payer</a:t>
            </a:r>
            <a:endParaRPr lang="en-GB" sz="120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58" name="Straight Connector 18"/>
          <p:cNvCxnSpPr>
            <a:stCxn id="75" idx="0"/>
            <a:endCxn id="66" idx="2"/>
          </p:cNvCxnSpPr>
          <p:nvPr/>
        </p:nvCxnSpPr>
        <p:spPr>
          <a:xfrm flipV="1">
            <a:off x="6309846" y="3794262"/>
            <a:ext cx="0" cy="5168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2"/>
          <p:cNvCxnSpPr>
            <a:stCxn id="55" idx="0"/>
            <a:endCxn id="73" idx="4"/>
          </p:cNvCxnSpPr>
          <p:nvPr/>
        </p:nvCxnSpPr>
        <p:spPr>
          <a:xfrm flipH="1" flipV="1">
            <a:off x="3007361" y="4675415"/>
            <a:ext cx="1141198" cy="390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36"/>
          <p:cNvSpPr/>
          <p:nvPr/>
        </p:nvSpPr>
        <p:spPr>
          <a:xfrm>
            <a:off x="985084" y="3333259"/>
            <a:ext cx="1329994" cy="573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white"/>
                </a:solidFill>
                <a:latin typeface="Calibri" panose="020F0502020204030204"/>
              </a:rPr>
              <a:t>External</a:t>
            </a:r>
            <a:r>
              <a:rPr lang="en-GB" sz="1200" b="0" dirty="0" smtClean="0">
                <a:solidFill>
                  <a:prstClr val="white"/>
                </a:solidFill>
                <a:latin typeface="Calibri" panose="020F0502020204030204"/>
              </a:rPr>
              <a:t> Developers </a:t>
            </a:r>
            <a:endParaRPr lang="en-GB" sz="120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1" name="Straight Connector 41"/>
          <p:cNvCxnSpPr>
            <a:stCxn id="57" idx="0"/>
            <a:endCxn id="76" idx="2"/>
          </p:cNvCxnSpPr>
          <p:nvPr/>
        </p:nvCxnSpPr>
        <p:spPr>
          <a:xfrm flipV="1">
            <a:off x="6215481" y="5315279"/>
            <a:ext cx="0" cy="225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4"/>
          <p:cNvCxnSpPr>
            <a:stCxn id="56" idx="0"/>
            <a:endCxn id="55" idx="2"/>
          </p:cNvCxnSpPr>
          <p:nvPr/>
        </p:nvCxnSpPr>
        <p:spPr>
          <a:xfrm flipV="1">
            <a:off x="4148559" y="5319902"/>
            <a:ext cx="0" cy="2206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0"/>
          <p:cNvCxnSpPr>
            <a:stCxn id="51" idx="4"/>
            <a:endCxn id="53" idx="0"/>
          </p:cNvCxnSpPr>
          <p:nvPr/>
        </p:nvCxnSpPr>
        <p:spPr>
          <a:xfrm>
            <a:off x="5225942" y="2399089"/>
            <a:ext cx="0" cy="418809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46"/>
          <p:cNvSpPr/>
          <p:nvPr/>
        </p:nvSpPr>
        <p:spPr>
          <a:xfrm>
            <a:off x="7299767" y="5061201"/>
            <a:ext cx="876641" cy="1096642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685800"/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Ministries </a:t>
            </a:r>
            <a:r>
              <a:rPr lang="en-GB" sz="1200" b="1" dirty="0">
                <a:solidFill>
                  <a:schemeClr val="accent1"/>
                </a:solidFill>
                <a:latin typeface="Calibri" panose="020F0502020204030204"/>
              </a:rPr>
              <a:t>of </a:t>
            </a:r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Health</a:t>
            </a:r>
            <a:endParaRPr lang="en-GB" sz="120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65" name="Straight Connector 38"/>
          <p:cNvCxnSpPr/>
          <p:nvPr/>
        </p:nvCxnSpPr>
        <p:spPr>
          <a:xfrm flipH="1">
            <a:off x="2315078" y="3620130"/>
            <a:ext cx="9052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31"/>
          <p:cNvSpPr/>
          <p:nvPr/>
        </p:nvSpPr>
        <p:spPr>
          <a:xfrm>
            <a:off x="5388098" y="3445998"/>
            <a:ext cx="1843495" cy="348265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685800"/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Implementers Committee</a:t>
            </a:r>
            <a:endParaRPr lang="en-GB" sz="120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67" name="Gewinkelter Verbinder 21"/>
          <p:cNvCxnSpPr>
            <a:stCxn id="52" idx="1"/>
            <a:endCxn id="54" idx="1"/>
          </p:cNvCxnSpPr>
          <p:nvPr/>
        </p:nvCxnSpPr>
        <p:spPr>
          <a:xfrm rot="10800000">
            <a:off x="850775" y="2969758"/>
            <a:ext cx="53899" cy="2633469"/>
          </a:xfrm>
          <a:prstGeom prst="bentConnector3">
            <a:avLst>
              <a:gd name="adj1" fmla="val 46844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8"/>
          <p:cNvCxnSpPr>
            <a:stCxn id="54" idx="3"/>
            <a:endCxn id="53" idx="1"/>
          </p:cNvCxnSpPr>
          <p:nvPr/>
        </p:nvCxnSpPr>
        <p:spPr>
          <a:xfrm>
            <a:off x="2449388" y="2969757"/>
            <a:ext cx="770902" cy="2719"/>
          </a:xfrm>
          <a:prstGeom prst="line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winkelter Verbinder 21"/>
          <p:cNvCxnSpPr>
            <a:stCxn id="52" idx="3"/>
            <a:endCxn id="49" idx="3"/>
          </p:cNvCxnSpPr>
          <p:nvPr/>
        </p:nvCxnSpPr>
        <p:spPr>
          <a:xfrm flipH="1" flipV="1">
            <a:off x="7515850" y="3306508"/>
            <a:ext cx="777375" cy="2296717"/>
          </a:xfrm>
          <a:prstGeom prst="bentConnector3">
            <a:avLst>
              <a:gd name="adj1" fmla="val -25546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0"/>
          <p:cNvCxnSpPr>
            <a:stCxn id="50" idx="0"/>
            <a:endCxn id="53" idx="2"/>
          </p:cNvCxnSpPr>
          <p:nvPr/>
        </p:nvCxnSpPr>
        <p:spPr>
          <a:xfrm flipV="1">
            <a:off x="4142038" y="3127053"/>
            <a:ext cx="1083904" cy="319375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0"/>
          <p:cNvCxnSpPr>
            <a:stCxn id="53" idx="2"/>
            <a:endCxn id="66" idx="0"/>
          </p:cNvCxnSpPr>
          <p:nvPr/>
        </p:nvCxnSpPr>
        <p:spPr>
          <a:xfrm>
            <a:off x="5225942" y="3127053"/>
            <a:ext cx="1083904" cy="318945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0"/>
          <p:cNvCxnSpPr/>
          <p:nvPr/>
        </p:nvCxnSpPr>
        <p:spPr>
          <a:xfrm flipV="1">
            <a:off x="5063786" y="3620130"/>
            <a:ext cx="324312" cy="1"/>
          </a:xfrm>
          <a:prstGeom prst="line">
            <a:avLst/>
          </a:prstGeom>
          <a:ln w="28575"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36"/>
          <p:cNvSpPr/>
          <p:nvPr/>
        </p:nvSpPr>
        <p:spPr>
          <a:xfrm>
            <a:off x="1650081" y="4309669"/>
            <a:ext cx="2714561" cy="365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 smtClean="0">
                <a:solidFill>
                  <a:prstClr val="white"/>
                </a:solidFill>
                <a:latin typeface="Calibri" panose="020F0502020204030204"/>
              </a:rPr>
              <a:t>Implementation Consultants</a:t>
            </a:r>
            <a:endParaRPr lang="en-GB" sz="120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4" name="Straight Connector 43"/>
          <p:cNvCxnSpPr>
            <a:stCxn id="73" idx="0"/>
            <a:endCxn id="49" idx="2"/>
          </p:cNvCxnSpPr>
          <p:nvPr/>
        </p:nvCxnSpPr>
        <p:spPr>
          <a:xfrm flipV="1">
            <a:off x="3007361" y="4061484"/>
            <a:ext cx="2194794" cy="248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36"/>
          <p:cNvSpPr/>
          <p:nvPr/>
        </p:nvSpPr>
        <p:spPr>
          <a:xfrm>
            <a:off x="4943345" y="4311096"/>
            <a:ext cx="2733001" cy="343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 smtClean="0">
                <a:solidFill>
                  <a:prstClr val="white"/>
                </a:solidFill>
                <a:latin typeface="Calibri" panose="020F0502020204030204"/>
              </a:rPr>
              <a:t>Regional Hubs</a:t>
            </a:r>
            <a:endParaRPr lang="en-GB" sz="120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Rectangle 12"/>
          <p:cNvSpPr/>
          <p:nvPr/>
        </p:nvSpPr>
        <p:spPr>
          <a:xfrm>
            <a:off x="5271933" y="5061201"/>
            <a:ext cx="1887096" cy="254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solidFill>
                  <a:prstClr val="white"/>
                </a:solidFill>
                <a:latin typeface="Calibri" panose="020F0502020204030204"/>
              </a:rPr>
              <a:t>Local </a:t>
            </a:r>
            <a:r>
              <a:rPr lang="en-GB" sz="1200" b="0" dirty="0" smtClean="0">
                <a:solidFill>
                  <a:prstClr val="white"/>
                </a:solidFill>
                <a:latin typeface="Calibri" panose="020F0502020204030204"/>
              </a:rPr>
              <a:t>Support / Dev</a:t>
            </a:r>
            <a:r>
              <a:rPr lang="en-GB" sz="1200" b="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GB" sz="1200" b="0" dirty="0" smtClean="0">
                <a:solidFill>
                  <a:prstClr val="white"/>
                </a:solidFill>
                <a:latin typeface="Calibri" panose="020F0502020204030204"/>
              </a:rPr>
              <a:t>eam</a:t>
            </a:r>
            <a:endParaRPr lang="en-GB" sz="120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7" name="Straight Connector 22"/>
          <p:cNvCxnSpPr>
            <a:stCxn id="76" idx="0"/>
            <a:endCxn id="75" idx="4"/>
          </p:cNvCxnSpPr>
          <p:nvPr/>
        </p:nvCxnSpPr>
        <p:spPr>
          <a:xfrm flipV="1">
            <a:off x="6215481" y="4654251"/>
            <a:ext cx="94365" cy="406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9"/>
          <p:cNvCxnSpPr>
            <a:stCxn id="73" idx="6"/>
            <a:endCxn id="75" idx="2"/>
          </p:cNvCxnSpPr>
          <p:nvPr/>
        </p:nvCxnSpPr>
        <p:spPr>
          <a:xfrm flipV="1">
            <a:off x="4364642" y="4482674"/>
            <a:ext cx="578703" cy="98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2"/>
          <p:cNvCxnSpPr>
            <a:stCxn id="83" idx="0"/>
            <a:endCxn id="73" idx="4"/>
          </p:cNvCxnSpPr>
          <p:nvPr/>
        </p:nvCxnSpPr>
        <p:spPr>
          <a:xfrm flipV="1">
            <a:off x="2081637" y="4675415"/>
            <a:ext cx="925725" cy="388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22"/>
          <p:cNvCxnSpPr>
            <a:stCxn id="55" idx="0"/>
            <a:endCxn id="75" idx="4"/>
          </p:cNvCxnSpPr>
          <p:nvPr/>
        </p:nvCxnSpPr>
        <p:spPr>
          <a:xfrm flipV="1">
            <a:off x="4148559" y="4654251"/>
            <a:ext cx="2161287" cy="4115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16"/>
          <p:cNvSpPr/>
          <p:nvPr/>
        </p:nvSpPr>
        <p:spPr>
          <a:xfrm>
            <a:off x="1138089" y="5543727"/>
            <a:ext cx="1887096" cy="455587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/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Payer</a:t>
            </a:r>
            <a:endParaRPr lang="en-GB" sz="1200" b="1" dirty="0">
              <a:solidFill>
                <a:schemeClr val="accent1"/>
              </a:solidFill>
              <a:latin typeface="Calibri" panose="020F0502020204030204"/>
            </a:endParaRPr>
          </a:p>
        </p:txBody>
      </p:sp>
      <p:cxnSp>
        <p:nvCxnSpPr>
          <p:cNvPr id="82" name="Straight Connector 41"/>
          <p:cNvCxnSpPr>
            <a:stCxn id="81" idx="0"/>
            <a:endCxn id="83" idx="2"/>
          </p:cNvCxnSpPr>
          <p:nvPr/>
        </p:nvCxnSpPr>
        <p:spPr>
          <a:xfrm flipV="1">
            <a:off x="2081637" y="5318474"/>
            <a:ext cx="0" cy="225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2"/>
          <p:cNvSpPr/>
          <p:nvPr/>
        </p:nvSpPr>
        <p:spPr>
          <a:xfrm>
            <a:off x="1138089" y="5064396"/>
            <a:ext cx="1887096" cy="254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solidFill>
                  <a:prstClr val="white"/>
                </a:solidFill>
                <a:latin typeface="Calibri" panose="020F0502020204030204"/>
              </a:rPr>
              <a:t>Local </a:t>
            </a:r>
            <a:r>
              <a:rPr lang="en-GB" sz="1200" b="0" dirty="0" smtClean="0">
                <a:solidFill>
                  <a:prstClr val="white"/>
                </a:solidFill>
                <a:latin typeface="Calibri" panose="020F0502020204030204"/>
              </a:rPr>
              <a:t>Support / Dev</a:t>
            </a:r>
            <a:r>
              <a:rPr lang="en-GB" sz="1200" b="0" dirty="0">
                <a:solidFill>
                  <a:prstClr val="white"/>
                </a:solidFill>
                <a:latin typeface="Calibri" panose="020F0502020204030204"/>
              </a:rPr>
              <a:t>. 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lang="en-GB" sz="1200" b="0" dirty="0" smtClean="0">
                <a:solidFill>
                  <a:prstClr val="white"/>
                </a:solidFill>
                <a:latin typeface="Calibri" panose="020F0502020204030204"/>
              </a:rPr>
              <a:t>eam</a:t>
            </a:r>
            <a:endParaRPr lang="en-GB" sz="1200" b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4226-392E-46BA-8DFA-ED348BEE8EEA}" type="datetime1">
              <a:rPr lang="en-GB" smtClean="0"/>
              <a:t>15/02/2019</a:t>
            </a:fld>
            <a:endParaRPr lang="de-DE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  <p:sp>
        <p:nvSpPr>
          <p:cNvPr id="50" name="Rectangle 6"/>
          <p:cNvSpPr/>
          <p:nvPr/>
        </p:nvSpPr>
        <p:spPr>
          <a:xfrm>
            <a:off x="3220291" y="3446429"/>
            <a:ext cx="1843495" cy="34740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685800"/>
            <a:r>
              <a:rPr lang="en-GB" sz="1200" b="1" dirty="0" smtClean="0">
                <a:solidFill>
                  <a:schemeClr val="accent1"/>
                </a:solidFill>
                <a:latin typeface="Calibri" panose="020F0502020204030204"/>
              </a:rPr>
              <a:t>Developers Committee</a:t>
            </a:r>
            <a:endParaRPr lang="en-GB" sz="1200" b="1" dirty="0">
              <a:solidFill>
                <a:schemeClr val="accent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2442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488" y="5048937"/>
            <a:ext cx="8849532" cy="1069383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8488" y="2867186"/>
            <a:ext cx="5904854" cy="1069383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openIMIS</a:t>
            </a:r>
            <a:r>
              <a:rPr lang="en-GB" dirty="0" smtClean="0"/>
              <a:t> Outsourcing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63255" y="3223394"/>
            <a:ext cx="14571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Continuity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255" y="4296048"/>
            <a:ext cx="14571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Expansion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006" y="5341505"/>
            <a:ext cx="14571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Architecture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0000" y="2353096"/>
            <a:ext cx="83798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Tender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645" y="2353443"/>
            <a:ext cx="13816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Partnerships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7754" y="3090949"/>
            <a:ext cx="360287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Software Maintenance &amp; Technical User Support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3006" y="4296048"/>
            <a:ext cx="360633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Community Building &amp; Promotion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7755" y="5339509"/>
            <a:ext cx="360633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Modular Transformation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5181" y="4067764"/>
            <a:ext cx="255788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Hub South-East Asia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5181" y="4589496"/>
            <a:ext cx="255788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Hub Sub-Saharan Africa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9930" y="5341505"/>
            <a:ext cx="255788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Digital Square Notice C</a:t>
            </a:r>
            <a:endParaRPr lang="en-GB" b="1" dirty="0">
              <a:solidFill>
                <a:schemeClr val="accent2"/>
              </a:solidFill>
            </a:endParaRPr>
          </a:p>
        </p:txBody>
      </p:sp>
      <p:cxnSp>
        <p:nvCxnSpPr>
          <p:cNvPr id="18" name="Straight Connector 17"/>
          <p:cNvCxnSpPr>
            <a:stCxn id="13" idx="3"/>
            <a:endCxn id="15" idx="1"/>
          </p:cNvCxnSpPr>
          <p:nvPr/>
        </p:nvCxnSpPr>
        <p:spPr>
          <a:xfrm flipV="1">
            <a:off x="5699344" y="4252430"/>
            <a:ext cx="435837" cy="22828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  <a:endCxn id="16" idx="1"/>
          </p:cNvCxnSpPr>
          <p:nvPr/>
        </p:nvCxnSpPr>
        <p:spPr>
          <a:xfrm>
            <a:off x="5699344" y="4480714"/>
            <a:ext cx="435837" cy="29344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  <a:endCxn id="17" idx="1"/>
          </p:cNvCxnSpPr>
          <p:nvPr/>
        </p:nvCxnSpPr>
        <p:spPr>
          <a:xfrm>
            <a:off x="5704093" y="5524175"/>
            <a:ext cx="435837" cy="199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2B2-C199-48F8-AE19-F07CB1793A7F}" type="datetime1">
              <a:rPr lang="en-GB" smtClean="0"/>
              <a:t>15/02/2019</a:t>
            </a:fld>
            <a:endParaRPr lang="de-D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64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52318" y="3293435"/>
            <a:ext cx="2880000" cy="2874889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 anchor="b" anchorCtr="0">
            <a:noAutofit/>
          </a:bodyPr>
          <a:lstStyle/>
          <a:p>
            <a:pPr algn="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7295" y="3293436"/>
            <a:ext cx="2880000" cy="2874889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 anchor="b" anchorCtr="0">
            <a:noAutofit/>
          </a:bodyPr>
          <a:lstStyle/>
          <a:p>
            <a:pPr algn="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Teams in Developers Group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672233" y="2158918"/>
            <a:ext cx="1800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Continuity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6992" y="2158918"/>
            <a:ext cx="18000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Re-Architecture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319" y="2926327"/>
            <a:ext cx="2880000" cy="367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Maintenance &amp; Support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9391" y="2926327"/>
            <a:ext cx="28800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Modular Transformation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1829" y="3293436"/>
            <a:ext cx="2880000" cy="2874889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 anchor="b" anchorCtr="0">
            <a:noAutofit/>
          </a:bodyPr>
          <a:lstStyle/>
          <a:p>
            <a:pPr algn="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4D07-BBEB-4977-8D46-A5DD66BE29CE}" type="datetime1">
              <a:rPr lang="en-GB" smtClean="0"/>
              <a:t>15/02/2019</a:t>
            </a:fld>
            <a:endParaRPr lang="de-D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  <p:sp>
        <p:nvSpPr>
          <p:cNvPr id="26" name="TextBox 25"/>
          <p:cNvSpPr txBox="1"/>
          <p:nvPr/>
        </p:nvSpPr>
        <p:spPr>
          <a:xfrm>
            <a:off x="6143925" y="2925214"/>
            <a:ext cx="28800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GB" dirty="0"/>
              <a:t>Digital Square Notice </a:t>
            </a:r>
            <a:r>
              <a:rPr lang="en-GB" dirty="0" smtClean="0"/>
              <a:t>C</a:t>
            </a:r>
            <a:r>
              <a:rPr lang="en-GB" dirty="0"/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13530" y="4211109"/>
            <a:ext cx="2317406" cy="53307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SwissTPH</a:t>
            </a:r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3530" y="4683183"/>
            <a:ext cx="2317406" cy="53307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SolDevelo</a:t>
            </a:r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08289" y="4474578"/>
            <a:ext cx="2317406" cy="53307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BlueSquare</a:t>
            </a:r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02823" y="3520741"/>
            <a:ext cx="2317406" cy="53307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HISP India</a:t>
            </a:r>
          </a:p>
        </p:txBody>
      </p:sp>
      <p:sp>
        <p:nvSpPr>
          <p:cNvPr id="31" name="Oval 30"/>
          <p:cNvSpPr/>
          <p:nvPr/>
        </p:nvSpPr>
        <p:spPr>
          <a:xfrm>
            <a:off x="6402823" y="4250674"/>
            <a:ext cx="2317406" cy="53307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SwissTPH</a:t>
            </a:r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02823" y="4722748"/>
            <a:ext cx="2317406" cy="53307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SolDevelo</a:t>
            </a:r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02823" y="5376198"/>
            <a:ext cx="2317406" cy="53307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Possible Health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86650" y="2154252"/>
            <a:ext cx="1800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46787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continue routine support and release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getting the teams on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concise </a:t>
            </a:r>
            <a:r>
              <a:rPr lang="en-GB" dirty="0" smtClean="0">
                <a:hlinkClick r:id="rId3"/>
              </a:rPr>
              <a:t>weekly co-ordination calls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need oriented special topic calls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Developers Workshop (</a:t>
            </a:r>
            <a:r>
              <a:rPr lang="en-GB" dirty="0">
                <a:hlinkClick r:id="rId4"/>
              </a:rPr>
              <a:t>Bonn, February 2019</a:t>
            </a:r>
            <a:r>
              <a:rPr lang="en-GB" dirty="0" smtClean="0"/>
              <a:t>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decide on technology options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learn new technologies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harmonise work plans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C00-5907-4C93-8A79-2A36A605FE6A}" type="datetime1">
              <a:rPr lang="en-GB" smtClean="0"/>
              <a:t>15/02/2019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59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6968471" y="1961710"/>
            <a:ext cx="2011308" cy="154414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MS IMIS to </a:t>
            </a:r>
            <a:r>
              <a:rPr lang="en-GB" dirty="0" err="1" smtClean="0"/>
              <a:t>openIMIS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8500" y="3873500"/>
            <a:ext cx="7835900" cy="0"/>
          </a:xfrm>
          <a:prstGeom prst="straightConnector1">
            <a:avLst/>
          </a:prstGeom>
          <a:ln w="98425">
            <a:solidFill>
              <a:schemeClr val="accent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60500" y="3365500"/>
            <a:ext cx="21571" cy="508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55700" y="29784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100" y="1862935"/>
            <a:ext cx="265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IMIS for Tanzania CHF</a:t>
            </a:r>
          </a:p>
          <a:p>
            <a:pPr algn="ctr"/>
            <a:r>
              <a:rPr lang="en-GB" dirty="0" smtClean="0"/>
              <a:t>by </a:t>
            </a:r>
            <a:r>
              <a:rPr lang="en-GB" dirty="0" err="1" smtClean="0"/>
              <a:t>SwissTPH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Exact Software,</a:t>
            </a:r>
          </a:p>
          <a:p>
            <a:r>
              <a:rPr lang="en-GB" dirty="0" err="1" smtClean="0"/>
              <a:t>MicroInsurance</a:t>
            </a:r>
            <a:r>
              <a:rPr lang="en-GB" dirty="0" smtClean="0"/>
              <a:t> </a:t>
            </a:r>
            <a:r>
              <a:rPr lang="en-GB" dirty="0" err="1" smtClean="0"/>
              <a:t>Academie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44899" y="3361197"/>
            <a:ext cx="21571" cy="508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40099" y="29784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2014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399" y="2039969"/>
            <a:ext cx="176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IMIS Customization for Nepal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30449" y="3884311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81200" y="44131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2013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798" y="4819741"/>
            <a:ext cx="176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IMIS Customization for Cameroon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997449" y="3854605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8200" y="44131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2016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798" y="4790035"/>
            <a:ext cx="176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openIMIS</a:t>
            </a:r>
            <a:r>
              <a:rPr lang="en-GB" dirty="0" smtClean="0"/>
              <a:t> Initiative</a:t>
            </a:r>
          </a:p>
          <a:p>
            <a:pPr algn="ctr"/>
            <a:r>
              <a:rPr lang="en-GB" dirty="0" smtClean="0"/>
              <a:t>(SDC &amp; GDC)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991349" y="3867305"/>
            <a:ext cx="0" cy="504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42100" y="44131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2018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08698" y="4802735"/>
            <a:ext cx="176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openIMIS</a:t>
            </a:r>
            <a:r>
              <a:rPr lang="en-GB" dirty="0" smtClean="0"/>
              <a:t> Community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918199" y="3336563"/>
            <a:ext cx="21571" cy="508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13399" y="29784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2017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92699" y="2015335"/>
            <a:ext cx="176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openIMIS</a:t>
            </a:r>
            <a:r>
              <a:rPr lang="en-GB" dirty="0" smtClean="0"/>
              <a:t> Master Version</a:t>
            </a:r>
          </a:p>
          <a:p>
            <a:pPr algn="ctr"/>
            <a:r>
              <a:rPr lang="en-GB" dirty="0" smtClean="0"/>
              <a:t>(TZ+CM+NP)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998478" y="3336563"/>
            <a:ext cx="21571" cy="508000"/>
          </a:xfrm>
          <a:prstGeom prst="straightConnector1">
            <a:avLst/>
          </a:prstGeom>
          <a:ln w="63500">
            <a:solidFill>
              <a:schemeClr val="accent4"/>
            </a:solidFill>
            <a:prstDash val="sysDot"/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93678" y="29784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4878" y="2015335"/>
            <a:ext cx="1765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Modular Architecture Transformation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56C3-3758-4C52-BA05-73AF4ECB1151}" type="datetime1">
              <a:rPr lang="en-GB" smtClean="0"/>
              <a:t>15/02/2019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83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Principles for </a:t>
            </a:r>
            <a:r>
              <a:rPr lang="en-GB" dirty="0"/>
              <a:t>Digital Development</a:t>
            </a:r>
            <a:br>
              <a:rPr lang="en-GB" dirty="0"/>
            </a:br>
            <a:r>
              <a:rPr lang="en-GB" dirty="0">
                <a:hlinkClick r:id="rId2"/>
              </a:rPr>
              <a:t>https://digitalprinciples.org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Principles for </a:t>
            </a:r>
            <a:r>
              <a:rPr lang="en-GB" dirty="0"/>
              <a:t>Digital Investment</a:t>
            </a:r>
            <a:br>
              <a:rPr lang="en-GB" dirty="0"/>
            </a:br>
            <a:r>
              <a:rPr lang="en-GB" dirty="0">
                <a:hlinkClick r:id="rId3"/>
              </a:rPr>
              <a:t>http://digitalinvestmentprinciples.org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complement other </a:t>
            </a:r>
            <a:r>
              <a:rPr lang="en-GB" dirty="0" smtClean="0"/>
              <a:t>commitments </a:t>
            </a:r>
            <a:r>
              <a:rPr lang="en-GB" dirty="0"/>
              <a:t>such as</a:t>
            </a:r>
            <a:r>
              <a:rPr lang="en-GB" dirty="0">
                <a:hlinkClick r:id="rId4"/>
              </a:rPr>
              <a:t> </a:t>
            </a:r>
            <a:r>
              <a:rPr lang="en-GB" dirty="0" smtClean="0">
                <a:hlinkClick r:id="rId4"/>
              </a:rPr>
              <a:t>SDGs</a:t>
            </a:r>
            <a:r>
              <a:rPr lang="en-GB" dirty="0"/>
              <a:t>, </a:t>
            </a:r>
            <a:r>
              <a:rPr lang="en-GB" dirty="0" smtClean="0">
                <a:hlinkClick r:id="rId4"/>
              </a:rPr>
              <a:t>UHC2030</a:t>
            </a:r>
            <a:r>
              <a:rPr lang="en-GB" dirty="0"/>
              <a:t>, the </a:t>
            </a:r>
            <a:r>
              <a:rPr lang="en-GB" dirty="0">
                <a:hlinkClick r:id="rId5"/>
              </a:rPr>
              <a:t>Busan Partnership for Effective Development Cooperation</a:t>
            </a:r>
            <a:r>
              <a:rPr lang="en-GB" dirty="0"/>
              <a:t>, and the </a:t>
            </a:r>
            <a:r>
              <a:rPr lang="en-GB" dirty="0">
                <a:hlinkClick r:id="rId6"/>
              </a:rPr>
              <a:t>Paris Declaration and Accra Agenda on Aid </a:t>
            </a:r>
            <a:r>
              <a:rPr lang="en-GB" dirty="0" smtClean="0">
                <a:hlinkClick r:id="rId6"/>
              </a:rPr>
              <a:t>Effectiveness</a:t>
            </a:r>
            <a:r>
              <a:rPr lang="en-GB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openIMIS</a:t>
            </a:r>
            <a:r>
              <a:rPr lang="en-GB" dirty="0" smtClean="0"/>
              <a:t> </a:t>
            </a:r>
            <a:r>
              <a:rPr lang="en-GB" dirty="0"/>
              <a:t>Strategic Principles </a:t>
            </a:r>
            <a:r>
              <a:rPr lang="en-GB" dirty="0" smtClean="0"/>
              <a:t>(</a:t>
            </a:r>
            <a:r>
              <a:rPr lang="en-GB" dirty="0" smtClean="0">
                <a:hlinkClick r:id="rId7"/>
              </a:rPr>
              <a:t>March 2018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27B1-D9E6-451E-8FDD-C042FB61247F}" type="datetime1">
              <a:rPr lang="en-GB" smtClean="0"/>
              <a:t>15/02/2019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7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openIMIS</a:t>
            </a:r>
            <a:r>
              <a:rPr lang="en-GB" dirty="0" smtClean="0"/>
              <a:t> Strategy: Open Source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711200" y="2325575"/>
            <a:ext cx="3780000" cy="144000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Open Source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10100" y="2325575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Sustainable Community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1200" y="3901408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Interoperability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10100" y="3901408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400" dirty="0" smtClean="0">
                <a:solidFill>
                  <a:schemeClr val="bg1"/>
                </a:solidFill>
              </a:rPr>
              <a:t>Customisable Architecture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677950" y="3087614"/>
            <a:ext cx="3780000" cy="1440000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err="1" smtClean="0"/>
              <a:t>OpenIMIS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6DA0-51E3-4381-A153-EA8C38633F6F}" type="datetime1">
              <a:rPr lang="en-GB" smtClean="0"/>
              <a:t>15/02/2019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06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</a:t>
            </a:r>
            <a:r>
              <a:rPr lang="en-GB" dirty="0" err="1" smtClean="0"/>
              <a:t>penIMIS</a:t>
            </a:r>
            <a:r>
              <a:rPr lang="en-GB" dirty="0" smtClean="0"/>
              <a:t> </a:t>
            </a:r>
            <a:r>
              <a:rPr lang="en-GB" dirty="0"/>
              <a:t>in an OS eHealth Landscape (Examples)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1248279" y="2749538"/>
            <a:ext cx="6274603" cy="3277555"/>
            <a:chOff x="1631766" y="3610238"/>
            <a:chExt cx="5454127" cy="2345167"/>
          </a:xfrm>
          <a:solidFill>
            <a:schemeClr val="bg1"/>
          </a:solidFill>
        </p:grpSpPr>
        <p:sp>
          <p:nvSpPr>
            <p:cNvPr id="8" name="Oval 7"/>
            <p:cNvSpPr/>
            <p:nvPr/>
          </p:nvSpPr>
          <p:spPr bwMode="auto">
            <a:xfrm>
              <a:off x="1631766" y="3610238"/>
              <a:ext cx="5454127" cy="2345167"/>
            </a:xfrm>
            <a:prstGeom prst="ellipse">
              <a:avLst/>
            </a:prstGeom>
            <a:grpFill/>
            <a:ln w="2857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200" b="1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Connector 8"/>
            <p:cNvCxnSpPr>
              <a:stCxn id="8" idx="1"/>
              <a:endCxn id="8" idx="5"/>
            </p:cNvCxnSpPr>
            <p:nvPr/>
          </p:nvCxnSpPr>
          <p:spPr bwMode="auto">
            <a:xfrm>
              <a:off x="2430504" y="3953680"/>
              <a:ext cx="3856651" cy="1658283"/>
            </a:xfrm>
            <a:prstGeom prst="line">
              <a:avLst/>
            </a:prstGeom>
            <a:grpFill/>
            <a:ln w="2857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8" idx="2"/>
              <a:endCxn id="8" idx="6"/>
            </p:cNvCxnSpPr>
            <p:nvPr/>
          </p:nvCxnSpPr>
          <p:spPr bwMode="auto">
            <a:xfrm>
              <a:off x="1631766" y="4782822"/>
              <a:ext cx="5454127" cy="0"/>
            </a:xfrm>
            <a:prstGeom prst="line">
              <a:avLst/>
            </a:prstGeom>
            <a:grpFill/>
            <a:ln w="2857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8" idx="3"/>
              <a:endCxn id="8" idx="7"/>
            </p:cNvCxnSpPr>
            <p:nvPr/>
          </p:nvCxnSpPr>
          <p:spPr bwMode="auto">
            <a:xfrm flipV="1">
              <a:off x="2430504" y="3953680"/>
              <a:ext cx="3856651" cy="1658283"/>
            </a:xfrm>
            <a:prstGeom prst="line">
              <a:avLst/>
            </a:prstGeom>
            <a:grpFill/>
            <a:ln w="2857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8" idx="4"/>
              <a:endCxn id="8" idx="0"/>
            </p:cNvCxnSpPr>
            <p:nvPr/>
          </p:nvCxnSpPr>
          <p:spPr bwMode="auto">
            <a:xfrm flipV="1">
              <a:off x="4358830" y="3610238"/>
              <a:ext cx="0" cy="2345167"/>
            </a:xfrm>
            <a:prstGeom prst="line">
              <a:avLst/>
            </a:prstGeom>
            <a:grpFill/>
            <a:ln w="2857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93" y="2610102"/>
            <a:ext cx="866775" cy="2952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2" descr="OpenMR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408" y="3986798"/>
            <a:ext cx="1619437" cy="4048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6" descr="http://www.ihris.org/wp-content/themes/iHRIS/assets/images/ihris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55" y="5559598"/>
            <a:ext cx="1318223" cy="4291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/>
          <p:cNvSpPr txBox="1"/>
          <p:nvPr/>
        </p:nvSpPr>
        <p:spPr>
          <a:xfrm>
            <a:off x="3837192" y="2203718"/>
            <a:ext cx="10967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Analytics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8534" y="3644699"/>
            <a:ext cx="18149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Medical Records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6242" y="5215783"/>
            <a:ext cx="11956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Workforce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19" name="Picture 18" descr="http://www.openempi.org/wp-content/uploads/2014/05/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4" y="3150230"/>
            <a:ext cx="1538581" cy="5707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/>
          <p:cNvSpPr txBox="1"/>
          <p:nvPr/>
        </p:nvSpPr>
        <p:spPr>
          <a:xfrm>
            <a:off x="784200" y="2866336"/>
            <a:ext cx="21820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Master Patient Index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9021" y="4024258"/>
            <a:ext cx="17475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Data Integration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5462" y="6084761"/>
            <a:ext cx="1094712" cy="3544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85927" y="5749108"/>
            <a:ext cx="16337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Administration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74656" y="5111123"/>
            <a:ext cx="2011308" cy="112323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5102" y="5179887"/>
            <a:ext cx="18373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Health Insurance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27" name="Picture 22" descr="http://demo.ohie.org/img/openhie-lightb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39" y="4337869"/>
            <a:ext cx="1353583" cy="2889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" descr="MOTE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66" y="4612281"/>
            <a:ext cx="1185025" cy="4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demo.care2x.org/gui/img/logos/care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56" y="4381585"/>
            <a:ext cx="12858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open-emr.org/pics/oemr_logo_444x8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92" y="4730301"/>
            <a:ext cx="1716077" cy="3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9">
            <a:extLst>
              <a:ext uri="{FF2B5EF4-FFF2-40B4-BE49-F238E27FC236}">
                <a16:creationId xmlns=""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84" y="5564147"/>
            <a:ext cx="1409700" cy="47145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94" y="3156395"/>
            <a:ext cx="1453153" cy="3103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TextBox 33"/>
          <p:cNvSpPr txBox="1"/>
          <p:nvPr/>
        </p:nvSpPr>
        <p:spPr>
          <a:xfrm>
            <a:off x="6225672" y="2834308"/>
            <a:ext cx="8828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Logistics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6AA0-5A13-46E8-ACF7-C89FB288086B}" type="datetime1">
              <a:rPr lang="en-GB" smtClean="0"/>
              <a:t>15/02/2019</a:t>
            </a:fld>
            <a:endParaRPr lang="de-D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71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openIMIS</a:t>
            </a:r>
            <a:r>
              <a:rPr lang="en-GB" dirty="0" smtClean="0"/>
              <a:t> Strategy: Customisable Architecture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711200" y="2325575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Open Source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10100" y="2325575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</a:rPr>
              <a:t>Sustainable Community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11200" y="3901408"/>
            <a:ext cx="3780000" cy="1440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Interoperability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10100" y="3901408"/>
            <a:ext cx="3780000" cy="144000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2400" dirty="0">
                <a:solidFill>
                  <a:schemeClr val="accent1"/>
                </a:solidFill>
              </a:rPr>
              <a:t>Customisable Architecture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677950" y="3087614"/>
            <a:ext cx="3780000" cy="1440000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err="1" smtClean="0"/>
              <a:t>OpenIMIS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70A7-1D0D-415C-B890-9635E466B0B0}" type="datetime1">
              <a:rPr lang="en-GB" smtClean="0"/>
              <a:t>15/02/2019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64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104737"/>
              </p:ext>
            </p:extLst>
          </p:nvPr>
        </p:nvGraphicFramePr>
        <p:xfrm>
          <a:off x="206478" y="2130499"/>
          <a:ext cx="8637397" cy="41040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63430"/>
                <a:gridCol w="2063121"/>
                <a:gridCol w="2093914"/>
                <a:gridCol w="2016932"/>
              </a:tblGrid>
              <a:tr h="800405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Developer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Implementer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Organization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Vertical Programs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Sector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213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of Application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Universal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 bwMode="auto">
          <a:xfrm>
            <a:off x="7806495" y="2935437"/>
            <a:ext cx="1038941" cy="4260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IMIS CM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1FA3-0B68-4318-8B50-B7056F794A12}" type="datetime1">
              <a:rPr lang="en-GB" smtClean="0"/>
              <a:t>15/02/2019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822067" y="5684192"/>
            <a:ext cx="845701" cy="426042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VB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59821" y="5684192"/>
            <a:ext cx="768212" cy="426042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SQL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304785" y="3112339"/>
            <a:ext cx="1003420" cy="4260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IMIS NP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>
            <a:stCxn id="8" idx="0"/>
            <a:endCxn id="13" idx="1"/>
          </p:cNvCxnSpPr>
          <p:nvPr/>
        </p:nvCxnSpPr>
        <p:spPr bwMode="auto">
          <a:xfrm flipV="1">
            <a:off x="3244918" y="3538381"/>
            <a:ext cx="3524197" cy="21458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/>
          <p:cNvCxnSpPr>
            <a:stCxn id="9" idx="0"/>
            <a:endCxn id="13" idx="1"/>
          </p:cNvCxnSpPr>
          <p:nvPr/>
        </p:nvCxnSpPr>
        <p:spPr bwMode="auto">
          <a:xfrm flipV="1">
            <a:off x="4243927" y="3538381"/>
            <a:ext cx="2525188" cy="21458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6769115" y="3325360"/>
            <a:ext cx="932377" cy="4260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IMIS TZ</a:t>
            </a:r>
            <a:endParaRPr lang="en-GB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77702"/>
              </p:ext>
            </p:extLst>
          </p:nvPr>
        </p:nvGraphicFramePr>
        <p:xfrm>
          <a:off x="206478" y="2178627"/>
          <a:ext cx="8637397" cy="41040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63430"/>
                <a:gridCol w="2063121"/>
                <a:gridCol w="2093914"/>
                <a:gridCol w="2016932"/>
              </a:tblGrid>
              <a:tr h="800405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Developer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Implementer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Organization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Vertical Programs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Sector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213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of Application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Universal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Development</a:t>
            </a:r>
            <a:br>
              <a:rPr lang="en-GB" dirty="0" smtClean="0"/>
            </a:br>
            <a:r>
              <a:rPr lang="en-GB" dirty="0" smtClean="0"/>
              <a:t>Local Customization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 bwMode="auto">
          <a:xfrm>
            <a:off x="3436971" y="5665743"/>
            <a:ext cx="845701" cy="426042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VB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686050" y="5580436"/>
            <a:ext cx="845701" cy="426042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JAVA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187894" y="5914278"/>
            <a:ext cx="768212" cy="426042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SQL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145664" y="4640624"/>
            <a:ext cx="1312286" cy="42604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o</a:t>
            </a:r>
            <a:r>
              <a:rPr lang="en-GB" sz="1800" dirty="0" err="1" smtClean="0">
                <a:solidFill>
                  <a:schemeClr val="bg1"/>
                </a:solidFill>
              </a:rPr>
              <a:t>penIMIS</a:t>
            </a:r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stCxn id="15" idx="0"/>
            <a:endCxn id="17" idx="2"/>
          </p:cNvCxnSpPr>
          <p:nvPr/>
        </p:nvCxnSpPr>
        <p:spPr bwMode="auto">
          <a:xfrm flipV="1">
            <a:off x="4572000" y="5066666"/>
            <a:ext cx="1229807" cy="8476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Straight Arrow Connector 18"/>
          <p:cNvCxnSpPr>
            <a:stCxn id="10" idx="0"/>
            <a:endCxn id="17" idx="2"/>
          </p:cNvCxnSpPr>
          <p:nvPr/>
        </p:nvCxnSpPr>
        <p:spPr bwMode="auto">
          <a:xfrm flipV="1">
            <a:off x="3108901" y="5066666"/>
            <a:ext cx="2692906" cy="5137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7101134" y="3082716"/>
            <a:ext cx="1570644" cy="4260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Country IMIS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>
            <a:stCxn id="17" idx="0"/>
            <a:endCxn id="20" idx="2"/>
          </p:cNvCxnSpPr>
          <p:nvPr/>
        </p:nvCxnSpPr>
        <p:spPr bwMode="auto">
          <a:xfrm flipV="1">
            <a:off x="5801807" y="3508758"/>
            <a:ext cx="2084649" cy="11318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7" name="Straight Arrow Connector 36"/>
          <p:cNvCxnSpPr>
            <a:stCxn id="36" idx="0"/>
            <a:endCxn id="17" idx="2"/>
          </p:cNvCxnSpPr>
          <p:nvPr/>
        </p:nvCxnSpPr>
        <p:spPr bwMode="auto">
          <a:xfrm flipV="1">
            <a:off x="3859822" y="5066666"/>
            <a:ext cx="1941985" cy="599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Straight Arrow Connector 44"/>
          <p:cNvCxnSpPr>
            <a:stCxn id="36" idx="0"/>
            <a:endCxn id="20" idx="1"/>
          </p:cNvCxnSpPr>
          <p:nvPr/>
        </p:nvCxnSpPr>
        <p:spPr bwMode="auto">
          <a:xfrm rot="5400000" flipH="1" flipV="1">
            <a:off x="4295475" y="2860084"/>
            <a:ext cx="2370006" cy="324131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0B26-A4A7-43FC-85E4-51C0BDEC3870}" type="datetime1">
              <a:rPr lang="en-GB" smtClean="0"/>
              <a:t>15/02/2019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16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7967176" y="2871519"/>
            <a:ext cx="858788" cy="3168333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GB" b="1" u="sng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793" y="2875536"/>
            <a:ext cx="3224455" cy="3164318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b="1" u="sng" dirty="0" err="1" smtClean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  <a:endParaRPr lang="en-GB" b="1" u="sng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Modular Transformation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834924" y="3368834"/>
            <a:ext cx="250256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 User Interface</a:t>
            </a:r>
            <a:endParaRPr lang="en-GB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25" y="3878689"/>
            <a:ext cx="2502568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 Logic</a:t>
            </a:r>
            <a:endParaRPr lang="en-GB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924" y="4388544"/>
            <a:ext cx="2502568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Data Access Layer</a:t>
            </a:r>
            <a:endParaRPr lang="en-GB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834925" y="4969034"/>
            <a:ext cx="2502567" cy="517358"/>
          </a:xfrm>
          <a:prstGeom prst="flowChartMagneticDisk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Base</a:t>
            </a:r>
            <a:endParaRPr lang="en-GB" sz="16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2419" y="3521534"/>
            <a:ext cx="0" cy="1734019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50269" y="2273964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Poppins" panose="00000500000000000000" pitchFamily="2" charset="0"/>
                <a:cs typeface="Poppins" panose="00000500000000000000" pitchFamily="2" charset="0"/>
              </a:rPr>
              <a:t>monolithic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1631" y="2871520"/>
            <a:ext cx="3703238" cy="3168333"/>
          </a:xfrm>
          <a:prstGeom prst="rect">
            <a:avLst/>
          </a:prstGeom>
          <a:solidFill>
            <a:schemeClr val="bg2"/>
          </a:solidFill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b="1" u="sng" dirty="0" err="1" smtClean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</a:t>
            </a:r>
            <a:endParaRPr lang="en-GB" b="1" u="sng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4761" y="3364819"/>
            <a:ext cx="313624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 User Interface</a:t>
            </a:r>
            <a:endParaRPr lang="en-GB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4762" y="3874674"/>
            <a:ext cx="858263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Enroll</a:t>
            </a:r>
            <a:endParaRPr lang="en-GB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4761" y="4384529"/>
            <a:ext cx="1844854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DA</a:t>
            </a:r>
            <a:endParaRPr lang="en-GB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Flowchart: Magnetic Disk 20"/>
          <p:cNvSpPr/>
          <p:nvPr/>
        </p:nvSpPr>
        <p:spPr>
          <a:xfrm>
            <a:off x="4584762" y="4965019"/>
            <a:ext cx="2502567" cy="517358"/>
          </a:xfrm>
          <a:prstGeom prst="flowChartMagneticDisk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Base</a:t>
            </a:r>
            <a:endParaRPr lang="en-GB" sz="16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392256" y="3517519"/>
            <a:ext cx="0" cy="1734019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60551" y="2269949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Poppins" panose="00000500000000000000" pitchFamily="2" charset="0"/>
                <a:cs typeface="Poppins" panose="00000500000000000000" pitchFamily="2" charset="0"/>
              </a:rPr>
              <a:t>modular</a:t>
            </a:r>
            <a:endParaRPr lang="en-GB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9275" y="3881802"/>
            <a:ext cx="890340" cy="33855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Claim</a:t>
            </a: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5865" y="4381755"/>
            <a:ext cx="549446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</a:t>
            </a: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25865" y="3878292"/>
            <a:ext cx="549446" cy="33855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Mx</a:t>
            </a: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91482" y="3362926"/>
            <a:ext cx="62263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WUI</a:t>
            </a:r>
            <a:endParaRPr lang="en-GB" sz="1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7199636" y="4969034"/>
            <a:ext cx="493295" cy="517358"/>
          </a:xfrm>
          <a:prstGeom prst="flowChartMagneticDisk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DB</a:t>
            </a:r>
            <a:endParaRPr lang="en-GB" sz="16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1561" y="4368637"/>
            <a:ext cx="549446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</a:t>
            </a: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1561" y="3865174"/>
            <a:ext cx="549446" cy="33855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My</a:t>
            </a: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Flowchart: Magnetic Disk 30"/>
          <p:cNvSpPr/>
          <p:nvPr/>
        </p:nvSpPr>
        <p:spPr>
          <a:xfrm>
            <a:off x="8159675" y="4973640"/>
            <a:ext cx="493295" cy="517358"/>
          </a:xfrm>
          <a:prstGeom prst="flowChartMagneticDisk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DB</a:t>
            </a:r>
            <a:endParaRPr lang="en-GB" sz="16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31600" y="4373243"/>
            <a:ext cx="549446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</a:t>
            </a: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31600" y="3869780"/>
            <a:ext cx="549446" cy="33855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Mz</a:t>
            </a: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6874783" y="5787189"/>
            <a:ext cx="1311443" cy="1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>
            <a:off x="3626249" y="3505627"/>
            <a:ext cx="487772" cy="2064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7ED3-5917-4696-8F93-3DA92D8F324E}" type="datetime1">
              <a:rPr lang="en-GB" smtClean="0"/>
              <a:t>15/02/2019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Uwe Wahser, Dragos Dobre: Insights from the openIMIS Developers Committee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75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IMIS_master</Template>
  <TotalTime>0</TotalTime>
  <Words>727</Words>
  <Application>Microsoft Office PowerPoint</Application>
  <PresentationFormat>On-screen Show (4:3)</PresentationFormat>
  <Paragraphs>277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Office</vt:lpstr>
      <vt:lpstr>Insights from the openIMIS  Developers Committee</vt:lpstr>
      <vt:lpstr>From MS IMIS to openIMIS</vt:lpstr>
      <vt:lpstr>Digital Principles</vt:lpstr>
      <vt:lpstr>openIMIS Strategy: Open Source</vt:lpstr>
      <vt:lpstr>openIMIS in an OS eHealth Landscape (Examples)</vt:lpstr>
      <vt:lpstr>openIMIS Strategy: Customisable Architecture</vt:lpstr>
      <vt:lpstr>Local Development</vt:lpstr>
      <vt:lpstr>Global Development Local Customization</vt:lpstr>
      <vt:lpstr>Modular Transformation</vt:lpstr>
      <vt:lpstr>Slow Transition (Example)</vt:lpstr>
      <vt:lpstr>openIMIS Strategy: Interoperability</vt:lpstr>
      <vt:lpstr>Interoperability - OpenHIE</vt:lpstr>
      <vt:lpstr>Vision: Integrated Workflows (Example: Eligibility) </vt:lpstr>
      <vt:lpstr>Vision: Integrated Workflows (Example: Claiming) </vt:lpstr>
      <vt:lpstr>openIMIS Strategy: Sustainable Community</vt:lpstr>
      <vt:lpstr>Governance Structure</vt:lpstr>
      <vt:lpstr>openIMIS Outsourcing 2019</vt:lpstr>
      <vt:lpstr>Teams in Developers Group</vt:lpstr>
      <vt:lpstr>Current Activities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2018-10-05T11:12:58Z</dcterms:created>
  <dcterms:modified xsi:type="dcterms:W3CDTF">2019-02-15T02:26:03Z</dcterms:modified>
</cp:coreProperties>
</file>