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70" r:id="rId3"/>
    <p:sldId id="281" r:id="rId4"/>
    <p:sldId id="257" r:id="rId5"/>
    <p:sldId id="258" r:id="rId6"/>
    <p:sldId id="271" r:id="rId7"/>
    <p:sldId id="272" r:id="rId8"/>
    <p:sldId id="282" r:id="rId9"/>
    <p:sldId id="274" r:id="rId10"/>
    <p:sldId id="275" r:id="rId11"/>
    <p:sldId id="278" r:id="rId12"/>
    <p:sldId id="283" r:id="rId13"/>
    <p:sldId id="295" r:id="rId14"/>
    <p:sldId id="296" r:id="rId15"/>
    <p:sldId id="297" r:id="rId16"/>
    <p:sldId id="298" r:id="rId17"/>
    <p:sldId id="301" r:id="rId18"/>
    <p:sldId id="299" r:id="rId19"/>
    <p:sldId id="300" r:id="rId20"/>
    <p:sldId id="29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86679" autoAdjust="0"/>
  </p:normalViewPr>
  <p:slideViewPr>
    <p:cSldViewPr>
      <p:cViewPr varScale="1">
        <p:scale>
          <a:sx n="59" d="100"/>
          <a:sy n="59" d="100"/>
        </p:scale>
        <p:origin x="1500"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04CE83-3AFA-433E-A958-7D3001BDABE5}" type="datetimeFigureOut">
              <a:rPr lang="en-US" smtClean="0"/>
              <a:pPr/>
              <a:t>2/12/2019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91520A-BDD0-4DE8-A3F2-ECEA26E85EC1}" type="slidenum">
              <a:rPr lang="en-US" smtClean="0"/>
              <a:pPr/>
              <a:t>‹Nr.›</a:t>
            </a:fld>
            <a:endParaRPr lang="en-US"/>
          </a:p>
        </p:txBody>
      </p:sp>
    </p:spTree>
    <p:extLst>
      <p:ext uri="{BB962C8B-B14F-4D97-AF65-F5344CB8AC3E}">
        <p14:creationId xmlns:p14="http://schemas.microsoft.com/office/powerpoint/2010/main" val="93023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r>
              <a:rPr lang="fr-FR" dirty="0" err="1" smtClean="0"/>
              <a:t>Household</a:t>
            </a:r>
            <a:r>
              <a:rPr lang="fr-FR" dirty="0" smtClean="0"/>
              <a:t> </a:t>
            </a:r>
            <a:r>
              <a:rPr lang="fr-FR" dirty="0" err="1" smtClean="0"/>
              <a:t>enrolment</a:t>
            </a:r>
            <a:r>
              <a:rPr lang="fr-FR" dirty="0" smtClean="0"/>
              <a:t> </a:t>
            </a:r>
            <a:endParaRPr lang="de-DE" dirty="0"/>
          </a:p>
        </p:txBody>
      </p:sp>
      <p:sp>
        <p:nvSpPr>
          <p:cNvPr id="4" name="Espace réservé du numéro de diapositive 3"/>
          <p:cNvSpPr>
            <a:spLocks noGrp="1"/>
          </p:cNvSpPr>
          <p:nvPr>
            <p:ph type="sldNum" sz="quarter" idx="10"/>
          </p:nvPr>
        </p:nvSpPr>
        <p:spPr/>
        <p:txBody>
          <a:bodyPr/>
          <a:lstStyle/>
          <a:p>
            <a:fld id="{B091520A-BDD0-4DE8-A3F2-ECEA26E85EC1}" type="slidenum">
              <a:rPr lang="en-US" smtClean="0"/>
              <a:pPr/>
              <a:t>2</a:t>
            </a:fld>
            <a:endParaRPr lang="en-US"/>
          </a:p>
        </p:txBody>
      </p:sp>
    </p:spTree>
    <p:extLst>
      <p:ext uri="{BB962C8B-B14F-4D97-AF65-F5344CB8AC3E}">
        <p14:creationId xmlns:p14="http://schemas.microsoft.com/office/powerpoint/2010/main" val="2763736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91520A-BDD0-4DE8-A3F2-ECEA26E85EC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de-DE" dirty="0"/>
          </a:p>
        </p:txBody>
      </p:sp>
      <p:sp>
        <p:nvSpPr>
          <p:cNvPr id="4" name="Espace réservé du numéro de diapositive 3"/>
          <p:cNvSpPr>
            <a:spLocks noGrp="1"/>
          </p:cNvSpPr>
          <p:nvPr>
            <p:ph type="sldNum" sz="quarter" idx="10"/>
          </p:nvPr>
        </p:nvSpPr>
        <p:spPr/>
        <p:txBody>
          <a:bodyPr/>
          <a:lstStyle/>
          <a:p>
            <a:fld id="{B091520A-BDD0-4DE8-A3F2-ECEA26E85EC1}" type="slidenum">
              <a:rPr lang="en-US" smtClean="0"/>
              <a:pPr/>
              <a:t>5</a:t>
            </a:fld>
            <a:endParaRPr lang="en-US"/>
          </a:p>
        </p:txBody>
      </p:sp>
    </p:spTree>
    <p:extLst>
      <p:ext uri="{BB962C8B-B14F-4D97-AF65-F5344CB8AC3E}">
        <p14:creationId xmlns:p14="http://schemas.microsoft.com/office/powerpoint/2010/main" val="586328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de-DE" dirty="0"/>
          </a:p>
        </p:txBody>
      </p:sp>
      <p:sp>
        <p:nvSpPr>
          <p:cNvPr id="4" name="Espace réservé du numéro de diapositive 3"/>
          <p:cNvSpPr>
            <a:spLocks noGrp="1"/>
          </p:cNvSpPr>
          <p:nvPr>
            <p:ph type="sldNum" sz="quarter" idx="10"/>
          </p:nvPr>
        </p:nvSpPr>
        <p:spPr/>
        <p:txBody>
          <a:bodyPr/>
          <a:lstStyle/>
          <a:p>
            <a:fld id="{B091520A-BDD0-4DE8-A3F2-ECEA26E85EC1}" type="slidenum">
              <a:rPr lang="en-US" smtClean="0"/>
              <a:pPr/>
              <a:t>11</a:t>
            </a:fld>
            <a:endParaRPr lang="en-US"/>
          </a:p>
        </p:txBody>
      </p:sp>
    </p:spTree>
    <p:extLst>
      <p:ext uri="{BB962C8B-B14F-4D97-AF65-F5344CB8AC3E}">
        <p14:creationId xmlns:p14="http://schemas.microsoft.com/office/powerpoint/2010/main" val="1075318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91520A-BDD0-4DE8-A3F2-ECEA26E85EC1}"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91520A-BDD0-4DE8-A3F2-ECEA26E85EC1}"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A2FD5B7-BF9F-4C84-ABEB-F4DE574460C8}" type="datetimeFigureOut">
              <a:rPr lang="en-US" smtClean="0"/>
              <a:pPr/>
              <a:t>2/12/2019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608145B-839A-44FE-8D90-00C818AB772C}"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2FD5B7-BF9F-4C84-ABEB-F4DE574460C8}"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145B-839A-44FE-8D90-00C818AB772C}"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2FD5B7-BF9F-4C84-ABEB-F4DE574460C8}"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145B-839A-44FE-8D90-00C818AB772C}"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2FD5B7-BF9F-4C84-ABEB-F4DE574460C8}"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145B-839A-44FE-8D90-00C818AB772C}" type="slidenum">
              <a:rPr lang="en-US" smtClean="0"/>
              <a:pPr/>
              <a:t>‹Nr.›</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2FD5B7-BF9F-4C84-ABEB-F4DE574460C8}"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145B-839A-44FE-8D90-00C818AB772C}" type="slidenum">
              <a:rPr lang="en-US" smtClean="0"/>
              <a:pPr/>
              <a:t>‹Nr.›</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2FD5B7-BF9F-4C84-ABEB-F4DE574460C8}" type="datetimeFigureOut">
              <a:rPr lang="en-US" smtClean="0"/>
              <a:pPr/>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8145B-839A-44FE-8D90-00C818AB772C}" type="slidenum">
              <a:rPr lang="en-US" smtClean="0"/>
              <a:pPr/>
              <a:t>‹Nr.›</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2FD5B7-BF9F-4C84-ABEB-F4DE574460C8}" type="datetimeFigureOut">
              <a:rPr lang="en-US" smtClean="0"/>
              <a:pPr/>
              <a:t>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8145B-839A-44FE-8D90-00C818AB772C}" type="slidenum">
              <a:rPr lang="en-US" smtClean="0"/>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2FD5B7-BF9F-4C84-ABEB-F4DE574460C8}" type="datetimeFigureOut">
              <a:rPr lang="en-US" smtClean="0"/>
              <a:pPr/>
              <a:t>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8145B-839A-44FE-8D90-00C818AB772C}" type="slidenum">
              <a:rPr lang="en-US" smtClean="0"/>
              <a:pPr/>
              <a:t>‹Nr.›</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FD5B7-BF9F-4C84-ABEB-F4DE574460C8}" type="datetimeFigureOut">
              <a:rPr lang="en-US" smtClean="0"/>
              <a:pPr/>
              <a:t>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08145B-839A-44FE-8D90-00C818AB772C}"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A2FD5B7-BF9F-4C84-ABEB-F4DE574460C8}" type="datetimeFigureOut">
              <a:rPr lang="en-US" smtClean="0"/>
              <a:pPr/>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8145B-839A-44FE-8D90-00C818AB772C}" type="slidenum">
              <a:rPr lang="en-US" smtClean="0"/>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A2FD5B7-BF9F-4C84-ABEB-F4DE574460C8}" type="datetimeFigureOut">
              <a:rPr lang="en-US" smtClean="0"/>
              <a:pPr/>
              <a:t>2/12/2019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608145B-839A-44FE-8D90-00C818AB772C}" type="slidenum">
              <a:rPr lang="en-US" smtClean="0"/>
              <a:pPr/>
              <a:t>‹Nr.›</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A2FD5B7-BF9F-4C84-ABEB-F4DE574460C8}" type="datetimeFigureOut">
              <a:rPr lang="en-US" smtClean="0"/>
              <a:pPr/>
              <a:t>2/12/2019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608145B-839A-44FE-8D90-00C818AB772C}"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PRESENTATION ON THE BEPHA SCHEME</a:t>
            </a:r>
            <a:endParaRPr lang="en-US" dirty="0"/>
          </a:p>
        </p:txBody>
      </p:sp>
      <p:sp>
        <p:nvSpPr>
          <p:cNvPr id="3" name="Subtitle 2"/>
          <p:cNvSpPr>
            <a:spLocks noGrp="1"/>
          </p:cNvSpPr>
          <p:nvPr>
            <p:ph type="subTitle" idx="1"/>
          </p:nvPr>
        </p:nvSpPr>
        <p:spPr>
          <a:xfrm>
            <a:off x="685800" y="3886199"/>
            <a:ext cx="8077200" cy="925111"/>
          </a:xfrm>
        </p:spPr>
        <p:txBody>
          <a:bodyPr/>
          <a:lstStyle/>
          <a:p>
            <a:pPr algn="ctr"/>
            <a:r>
              <a:rPr lang="en-US" dirty="0" smtClean="0"/>
              <a:t>Implementation of IMIS in Cameroon, BEPHA, Cameroon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1">
              <a:buNone/>
            </a:pPr>
            <a:endParaRPr lang="fr-FR" dirty="0"/>
          </a:p>
          <a:p>
            <a:pPr lvl="1">
              <a:buNone/>
            </a:pPr>
            <a:endParaRPr lang="fr-FR" dirty="0"/>
          </a:p>
          <a:p>
            <a:endParaRPr lang="de-DE" dirty="0"/>
          </a:p>
        </p:txBody>
      </p:sp>
      <p:sp>
        <p:nvSpPr>
          <p:cNvPr id="3" name="Titre 2"/>
          <p:cNvSpPr>
            <a:spLocks noGrp="1"/>
          </p:cNvSpPr>
          <p:nvPr>
            <p:ph type="title"/>
          </p:nvPr>
        </p:nvSpPr>
        <p:spPr/>
        <p:txBody>
          <a:bodyPr/>
          <a:lstStyle/>
          <a:p>
            <a:r>
              <a:rPr lang="fr-FR" dirty="0" err="1"/>
              <a:t>Growth</a:t>
            </a:r>
            <a:r>
              <a:rPr lang="fr-FR" dirty="0"/>
              <a:t> </a:t>
            </a:r>
            <a:r>
              <a:rPr lang="fr-FR" dirty="0" err="1"/>
              <a:t>strategy</a:t>
            </a:r>
            <a:endParaRPr lang="de-DE" dirty="0"/>
          </a:p>
        </p:txBody>
      </p:sp>
      <p:graphicFrame>
        <p:nvGraphicFramePr>
          <p:cNvPr id="4" name="Table 3"/>
          <p:cNvGraphicFramePr>
            <a:graphicFrameLocks noGrp="1"/>
          </p:cNvGraphicFramePr>
          <p:nvPr/>
        </p:nvGraphicFramePr>
        <p:xfrm>
          <a:off x="685800" y="1219200"/>
          <a:ext cx="7467600" cy="1356360"/>
        </p:xfrm>
        <a:graphic>
          <a:graphicData uri="http://schemas.openxmlformats.org/drawingml/2006/table">
            <a:tbl>
              <a:tblPr firstRow="1" bandRow="1">
                <a:tableStyleId>{5C22544A-7EE6-4342-B048-85BDC9FD1C3A}</a:tableStyleId>
              </a:tblPr>
              <a:tblGrid>
                <a:gridCol w="7467600">
                  <a:extLst>
                    <a:ext uri="{9D8B030D-6E8A-4147-A177-3AD203B41FA5}">
                      <a16:colId xmlns:a16="http://schemas.microsoft.com/office/drawing/2014/main" val="20000"/>
                    </a:ext>
                  </a:extLst>
                </a:gridCol>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noProof="0" dirty="0" smtClean="0"/>
                        <a:t>Process</a:t>
                      </a:r>
                      <a:r>
                        <a:rPr lang="fr-FR" sz="2400" dirty="0" smtClean="0"/>
                        <a:t> / Good practice</a:t>
                      </a:r>
                    </a:p>
                  </a:txBody>
                  <a:tcPr/>
                </a:tc>
                <a:extLst>
                  <a:ext uri="{0D108BD9-81ED-4DB2-BD59-A6C34878D82A}">
                    <a16:rowId xmlns:a16="http://schemas.microsoft.com/office/drawing/2014/main" val="10000"/>
                  </a:ext>
                </a:extLst>
              </a:tr>
              <a:tr h="533400">
                <a:tc>
                  <a:txBody>
                    <a:bodyPr/>
                    <a:lstStyle/>
                    <a:p>
                      <a:r>
                        <a:rPr lang="en-US" sz="2400" dirty="0" smtClean="0"/>
                        <a:t>Progressive expansion from one community to another</a:t>
                      </a:r>
                      <a:endParaRPr lang="en-US" sz="2400" dirty="0"/>
                    </a:p>
                  </a:txBody>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24309605"/>
              </p:ext>
            </p:extLst>
          </p:nvPr>
        </p:nvGraphicFramePr>
        <p:xfrm>
          <a:off x="685800" y="2895600"/>
          <a:ext cx="7391400" cy="2863735"/>
        </p:xfrm>
        <a:graphic>
          <a:graphicData uri="http://schemas.openxmlformats.org/drawingml/2006/table">
            <a:tbl>
              <a:tblPr firstRow="1" bandRow="1">
                <a:tableStyleId>{5C22544A-7EE6-4342-B048-85BDC9FD1C3A}</a:tableStyleId>
              </a:tblPr>
              <a:tblGrid>
                <a:gridCol w="7391400">
                  <a:extLst>
                    <a:ext uri="{9D8B030D-6E8A-4147-A177-3AD203B41FA5}">
                      <a16:colId xmlns:a16="http://schemas.microsoft.com/office/drawing/2014/main" val="20000"/>
                    </a:ext>
                  </a:extLst>
                </a:gridCol>
              </a:tblGrid>
              <a:tr h="486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noProof="0" dirty="0" smtClean="0"/>
                        <a:t>Lessons</a:t>
                      </a:r>
                      <a:r>
                        <a:rPr lang="fr-FR" sz="2400" dirty="0" smtClean="0"/>
                        <a:t> </a:t>
                      </a:r>
                      <a:r>
                        <a:rPr lang="en-US" sz="2400" noProof="0" dirty="0" smtClean="0"/>
                        <a:t>learnt/Challenges</a:t>
                      </a:r>
                    </a:p>
                  </a:txBody>
                  <a:tcPr>
                    <a:solidFill>
                      <a:schemeClr val="accent2">
                        <a:lumMod val="40000"/>
                        <a:lumOff val="60000"/>
                      </a:schemeClr>
                    </a:solidFill>
                  </a:tcPr>
                </a:tc>
                <a:extLst>
                  <a:ext uri="{0D108BD9-81ED-4DB2-BD59-A6C34878D82A}">
                    <a16:rowId xmlns:a16="http://schemas.microsoft.com/office/drawing/2014/main" val="10000"/>
                  </a:ext>
                </a:extLst>
              </a:tr>
              <a:tr h="785553">
                <a:tc>
                  <a:txBody>
                    <a:bodyPr/>
                    <a:lstStyle/>
                    <a:p>
                      <a:r>
                        <a:rPr lang="en-US" sz="2400" dirty="0" smtClean="0"/>
                        <a:t>Difficulties</a:t>
                      </a:r>
                      <a:r>
                        <a:rPr lang="en-US" sz="2400" baseline="0" dirty="0" smtClean="0"/>
                        <a:t> for effective implementation of the scheme in so many communities at the same time</a:t>
                      </a:r>
                      <a:endParaRPr lang="en-US" sz="2400" dirty="0"/>
                    </a:p>
                  </a:txBody>
                  <a:tcPr>
                    <a:solidFill>
                      <a:schemeClr val="accent2">
                        <a:lumMod val="40000"/>
                        <a:lumOff val="60000"/>
                      </a:schemeClr>
                    </a:solidFill>
                  </a:tcPr>
                </a:tc>
                <a:extLst>
                  <a:ext uri="{0D108BD9-81ED-4DB2-BD59-A6C34878D82A}">
                    <a16:rowId xmlns:a16="http://schemas.microsoft.com/office/drawing/2014/main" val="10001"/>
                  </a:ext>
                </a:extLst>
              </a:tr>
              <a:tr h="785553">
                <a:tc>
                  <a:txBody>
                    <a:bodyPr/>
                    <a:lstStyle/>
                    <a:p>
                      <a:r>
                        <a:rPr lang="en-US" sz="2400" dirty="0" smtClean="0"/>
                        <a:t>High cost of continuous training and education for the community to understand and own the scheme</a:t>
                      </a:r>
                      <a:endParaRPr lang="en-US" sz="2400" dirty="0"/>
                    </a:p>
                  </a:txBody>
                  <a:tcPr>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33246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1"/>
            <a:endParaRPr lang="fr-FR" dirty="0"/>
          </a:p>
          <a:p>
            <a:endParaRPr lang="de-DE" dirty="0"/>
          </a:p>
        </p:txBody>
      </p:sp>
      <p:sp>
        <p:nvSpPr>
          <p:cNvPr id="3" name="Titre 2"/>
          <p:cNvSpPr>
            <a:spLocks noGrp="1"/>
          </p:cNvSpPr>
          <p:nvPr>
            <p:ph type="title"/>
          </p:nvPr>
        </p:nvSpPr>
        <p:spPr>
          <a:xfrm>
            <a:off x="457200" y="274638"/>
            <a:ext cx="8229600" cy="944562"/>
          </a:xfrm>
        </p:spPr>
        <p:txBody>
          <a:bodyPr/>
          <a:lstStyle/>
          <a:p>
            <a:r>
              <a:rPr lang="fr-FR" dirty="0" err="1" smtClean="0"/>
              <a:t>Sustainability</a:t>
            </a:r>
            <a:r>
              <a:rPr lang="fr-FR" dirty="0" smtClean="0"/>
              <a:t> of the </a:t>
            </a:r>
            <a:r>
              <a:rPr lang="fr-FR" dirty="0" err="1" smtClean="0"/>
              <a:t>scheme</a:t>
            </a:r>
            <a:endParaRPr lang="de-DE" dirty="0"/>
          </a:p>
        </p:txBody>
      </p:sp>
      <p:graphicFrame>
        <p:nvGraphicFramePr>
          <p:cNvPr id="4" name="Table 3"/>
          <p:cNvGraphicFramePr>
            <a:graphicFrameLocks noGrp="1"/>
          </p:cNvGraphicFramePr>
          <p:nvPr/>
        </p:nvGraphicFramePr>
        <p:xfrm>
          <a:off x="609600" y="1066800"/>
          <a:ext cx="8001000" cy="3163661"/>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451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dirty="0" smtClean="0"/>
                        <a:t>Process</a:t>
                      </a:r>
                      <a:r>
                        <a:rPr lang="fr-FR" sz="2000" dirty="0" smtClean="0"/>
                        <a:t> / Good practice</a:t>
                      </a:r>
                    </a:p>
                  </a:txBody>
                  <a:tcPr/>
                </a:tc>
                <a:extLst>
                  <a:ext uri="{0D108BD9-81ED-4DB2-BD59-A6C34878D82A}">
                    <a16:rowId xmlns:a16="http://schemas.microsoft.com/office/drawing/2014/main" val="10000"/>
                  </a:ext>
                </a:extLst>
              </a:tr>
              <a:tr h="426810">
                <a:tc>
                  <a:txBody>
                    <a:bodyPr/>
                    <a:lstStyle/>
                    <a:p>
                      <a:r>
                        <a:rPr lang="en-US" sz="2000" dirty="0" smtClean="0"/>
                        <a:t>Support from</a:t>
                      </a:r>
                      <a:r>
                        <a:rPr lang="en-US" sz="2000" baseline="0" dirty="0" smtClean="0"/>
                        <a:t> Bishops and MISEREOR in running the scheme</a:t>
                      </a:r>
                      <a:endParaRPr lang="en-US" sz="2000" dirty="0"/>
                    </a:p>
                  </a:txBody>
                  <a:tcPr/>
                </a:tc>
                <a:extLst>
                  <a:ext uri="{0D108BD9-81ED-4DB2-BD59-A6C34878D82A}">
                    <a16:rowId xmlns:a16="http://schemas.microsoft.com/office/drawing/2014/main" val="10001"/>
                  </a:ext>
                </a:extLst>
              </a:tr>
              <a:tr h="374018">
                <a:tc>
                  <a:txBody>
                    <a:bodyPr/>
                    <a:lstStyle/>
                    <a:p>
                      <a:r>
                        <a:rPr lang="en-US" sz="2000" dirty="0" smtClean="0"/>
                        <a:t>Well defined coverage package to avoid over usage by a few</a:t>
                      </a:r>
                      <a:endParaRPr lang="en-US" sz="2000" dirty="0"/>
                    </a:p>
                  </a:txBody>
                  <a:tcPr/>
                </a:tc>
                <a:extLst>
                  <a:ext uri="{0D108BD9-81ED-4DB2-BD59-A6C34878D82A}">
                    <a16:rowId xmlns:a16="http://schemas.microsoft.com/office/drawing/2014/main" val="10002"/>
                  </a:ext>
                </a:extLst>
              </a:tr>
              <a:tr h="374018">
                <a:tc>
                  <a:txBody>
                    <a:bodyPr/>
                    <a:lstStyle/>
                    <a:p>
                      <a:r>
                        <a:rPr lang="en-US" sz="2000" dirty="0" smtClean="0"/>
                        <a:t>Use of</a:t>
                      </a:r>
                      <a:r>
                        <a:rPr lang="en-US" sz="2000" baseline="0" dirty="0" smtClean="0"/>
                        <a:t> existing structures in the implementation of the scheme</a:t>
                      </a:r>
                      <a:endParaRPr lang="en-US" sz="2000" dirty="0"/>
                    </a:p>
                  </a:txBody>
                  <a:tcPr/>
                </a:tc>
                <a:extLst>
                  <a:ext uri="{0D108BD9-81ED-4DB2-BD59-A6C34878D82A}">
                    <a16:rowId xmlns:a16="http://schemas.microsoft.com/office/drawing/2014/main" val="10003"/>
                  </a:ext>
                </a:extLst>
              </a:tr>
              <a:tr h="374018">
                <a:tc>
                  <a:txBody>
                    <a:bodyPr/>
                    <a:lstStyle/>
                    <a:p>
                      <a:r>
                        <a:rPr lang="en-US" sz="2000" dirty="0" smtClean="0"/>
                        <a:t>Use of community volunteers</a:t>
                      </a:r>
                      <a:r>
                        <a:rPr lang="en-US" sz="2000" baseline="0" dirty="0" smtClean="0"/>
                        <a:t> for sensitization and education</a:t>
                      </a:r>
                      <a:endParaRPr lang="en-US" sz="2000" dirty="0"/>
                    </a:p>
                  </a:txBody>
                  <a:tcPr/>
                </a:tc>
                <a:extLst>
                  <a:ext uri="{0D108BD9-81ED-4DB2-BD59-A6C34878D82A}">
                    <a16:rowId xmlns:a16="http://schemas.microsoft.com/office/drawing/2014/main" val="10004"/>
                  </a:ext>
                </a:extLst>
              </a:tr>
              <a:tr h="401946">
                <a:tc>
                  <a:txBody>
                    <a:bodyPr/>
                    <a:lstStyle/>
                    <a:p>
                      <a:r>
                        <a:rPr lang="en-US" sz="2000" dirty="0" smtClean="0"/>
                        <a:t>Enrolment as families or existing groups to avoid adverse selection</a:t>
                      </a:r>
                      <a:endParaRPr lang="en-US" sz="2000" dirty="0"/>
                    </a:p>
                  </a:txBody>
                  <a:tcPr/>
                </a:tc>
                <a:extLst>
                  <a:ext uri="{0D108BD9-81ED-4DB2-BD59-A6C34878D82A}">
                    <a16:rowId xmlns:a16="http://schemas.microsoft.com/office/drawing/2014/main" val="10005"/>
                  </a:ext>
                </a:extLst>
              </a:tr>
              <a:tr h="401946">
                <a:tc>
                  <a:txBody>
                    <a:bodyPr/>
                    <a:lstStyle/>
                    <a:p>
                      <a:r>
                        <a:rPr lang="en-US" sz="2000" dirty="0" smtClean="0"/>
                        <a:t>Well defined processes</a:t>
                      </a:r>
                      <a:r>
                        <a:rPr lang="en-US" sz="2000" baseline="0" dirty="0" smtClean="0"/>
                        <a:t> to check fraud</a:t>
                      </a:r>
                      <a:endParaRPr lang="en-US" sz="2000" dirty="0"/>
                    </a:p>
                  </a:txBody>
                  <a:tcPr/>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58916322"/>
              </p:ext>
            </p:extLst>
          </p:nvPr>
        </p:nvGraphicFramePr>
        <p:xfrm>
          <a:off x="609600" y="4429759"/>
          <a:ext cx="8077200" cy="2286000"/>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20000"/>
                    </a:ext>
                  </a:extLst>
                </a:gridCol>
              </a:tblGrid>
              <a:tr h="3841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dirty="0" smtClean="0"/>
                        <a:t>Lessons</a:t>
                      </a:r>
                      <a:r>
                        <a:rPr lang="fr-FR" sz="2000" dirty="0" smtClean="0"/>
                        <a:t> </a:t>
                      </a:r>
                      <a:r>
                        <a:rPr lang="en-US" sz="2000" noProof="0" dirty="0" smtClean="0"/>
                        <a:t>learnt/Challenges</a:t>
                      </a:r>
                    </a:p>
                  </a:txBody>
                  <a:tcPr>
                    <a:solidFill>
                      <a:schemeClr val="accent2">
                        <a:lumMod val="40000"/>
                        <a:lumOff val="60000"/>
                      </a:schemeClr>
                    </a:solidFill>
                  </a:tcPr>
                </a:tc>
                <a:extLst>
                  <a:ext uri="{0D108BD9-81ED-4DB2-BD59-A6C34878D82A}">
                    <a16:rowId xmlns:a16="http://schemas.microsoft.com/office/drawing/2014/main" val="10000"/>
                  </a:ext>
                </a:extLst>
              </a:tr>
              <a:tr h="384148">
                <a:tc>
                  <a:txBody>
                    <a:bodyPr/>
                    <a:lstStyle/>
                    <a:p>
                      <a:r>
                        <a:rPr lang="en-US" sz="2000" dirty="0" smtClean="0"/>
                        <a:t>High administrative cost in implementing the scheme</a:t>
                      </a:r>
                      <a:endParaRPr lang="en-US" sz="2000" dirty="0"/>
                    </a:p>
                  </a:txBody>
                  <a:tcPr>
                    <a:solidFill>
                      <a:schemeClr val="accent2">
                        <a:lumMod val="40000"/>
                        <a:lumOff val="60000"/>
                      </a:schemeClr>
                    </a:solidFill>
                  </a:tcPr>
                </a:tc>
                <a:extLst>
                  <a:ext uri="{0D108BD9-81ED-4DB2-BD59-A6C34878D82A}">
                    <a16:rowId xmlns:a16="http://schemas.microsoft.com/office/drawing/2014/main" val="10001"/>
                  </a:ext>
                </a:extLst>
              </a:tr>
              <a:tr h="663049">
                <a:tc>
                  <a:txBody>
                    <a:bodyPr/>
                    <a:lstStyle/>
                    <a:p>
                      <a:r>
                        <a:rPr lang="en-US" sz="2000" dirty="0" smtClean="0"/>
                        <a:t>Scheme cannot be sustainable</a:t>
                      </a:r>
                      <a:r>
                        <a:rPr lang="en-US" sz="2000" baseline="0" dirty="0" smtClean="0"/>
                        <a:t> in the short run from Members contribution alone</a:t>
                      </a:r>
                      <a:endParaRPr lang="en-US" sz="2000" dirty="0"/>
                    </a:p>
                  </a:txBody>
                  <a:tcPr>
                    <a:solidFill>
                      <a:schemeClr val="accent2">
                        <a:lumMod val="40000"/>
                        <a:lumOff val="60000"/>
                      </a:schemeClr>
                    </a:solidFill>
                  </a:tcPr>
                </a:tc>
                <a:extLst>
                  <a:ext uri="{0D108BD9-81ED-4DB2-BD59-A6C34878D82A}">
                    <a16:rowId xmlns:a16="http://schemas.microsoft.com/office/drawing/2014/main" val="10002"/>
                  </a:ext>
                </a:extLst>
              </a:tr>
              <a:tr h="384148">
                <a:tc>
                  <a:txBody>
                    <a:bodyPr/>
                    <a:lstStyle/>
                    <a:p>
                      <a:r>
                        <a:rPr lang="en-US" sz="2000" dirty="0" smtClean="0"/>
                        <a:t>Adverse selection in enrolment</a:t>
                      </a:r>
                      <a:r>
                        <a:rPr lang="en-US" sz="2000" baseline="0" dirty="0" smtClean="0"/>
                        <a:t> </a:t>
                      </a:r>
                      <a:endParaRPr lang="en-US" sz="2000" dirty="0"/>
                    </a:p>
                  </a:txBody>
                  <a:tcPr>
                    <a:solidFill>
                      <a:schemeClr val="accent2">
                        <a:lumMod val="40000"/>
                        <a:lumOff val="60000"/>
                      </a:schemeClr>
                    </a:solidFill>
                  </a:tcPr>
                </a:tc>
                <a:extLst>
                  <a:ext uri="{0D108BD9-81ED-4DB2-BD59-A6C34878D82A}">
                    <a16:rowId xmlns:a16="http://schemas.microsoft.com/office/drawing/2014/main" val="10003"/>
                  </a:ext>
                </a:extLst>
              </a:tr>
              <a:tr h="384148">
                <a:tc>
                  <a:txBody>
                    <a:bodyPr/>
                    <a:lstStyle/>
                    <a:p>
                      <a:r>
                        <a:rPr lang="en-US" sz="2000" dirty="0" smtClean="0"/>
                        <a:t>Fraud from Staff, Members and PHFs</a:t>
                      </a:r>
                      <a:endParaRPr lang="en-US" sz="2000" dirty="0"/>
                    </a:p>
                  </a:txBody>
                  <a:tcPr>
                    <a:solidFill>
                      <a:schemeClr val="accent2">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51403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1">
              <a:buNone/>
            </a:pPr>
            <a:endParaRPr lang="fr-FR" dirty="0" smtClean="0"/>
          </a:p>
          <a:p>
            <a:pPr marL="109728" indent="0">
              <a:buNone/>
            </a:pPr>
            <a:endParaRPr lang="de-DE" dirty="0"/>
          </a:p>
        </p:txBody>
      </p:sp>
      <p:sp>
        <p:nvSpPr>
          <p:cNvPr id="3" name="Titre 2"/>
          <p:cNvSpPr>
            <a:spLocks noGrp="1"/>
          </p:cNvSpPr>
          <p:nvPr>
            <p:ph type="title"/>
          </p:nvPr>
        </p:nvSpPr>
        <p:spPr>
          <a:xfrm>
            <a:off x="457200" y="274638"/>
            <a:ext cx="8229600" cy="868362"/>
          </a:xfrm>
        </p:spPr>
        <p:txBody>
          <a:bodyPr/>
          <a:lstStyle/>
          <a:p>
            <a:r>
              <a:rPr lang="fr-FR" dirty="0" smtClean="0"/>
              <a:t>Information system</a:t>
            </a:r>
            <a:endParaRPr lang="de-DE" dirty="0"/>
          </a:p>
        </p:txBody>
      </p:sp>
      <p:graphicFrame>
        <p:nvGraphicFramePr>
          <p:cNvPr id="4" name="Table 3"/>
          <p:cNvGraphicFramePr>
            <a:graphicFrameLocks noGrp="1"/>
          </p:cNvGraphicFramePr>
          <p:nvPr>
            <p:extLst>
              <p:ext uri="{D42A27DB-BD31-4B8C-83A1-F6EECF244321}">
                <p14:modId xmlns:p14="http://schemas.microsoft.com/office/powerpoint/2010/main" val="3802496416"/>
              </p:ext>
            </p:extLst>
          </p:nvPr>
        </p:nvGraphicFramePr>
        <p:xfrm>
          <a:off x="609600" y="1066800"/>
          <a:ext cx="7620000" cy="3535680"/>
        </p:xfrm>
        <a:graphic>
          <a:graphicData uri="http://schemas.openxmlformats.org/drawingml/2006/table">
            <a:tbl>
              <a:tblPr firstRow="1" bandRow="1">
                <a:tableStyleId>{5C22544A-7EE6-4342-B048-85BDC9FD1C3A}</a:tableStyleId>
              </a:tblPr>
              <a:tblGrid>
                <a:gridCol w="7620000">
                  <a:extLst>
                    <a:ext uri="{9D8B030D-6E8A-4147-A177-3AD203B41FA5}">
                      <a16:colId xmlns:a16="http://schemas.microsoft.com/office/drawing/2014/main" val="20000"/>
                    </a:ext>
                  </a:extLst>
                </a:gridCol>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dirty="0" smtClean="0"/>
                        <a:t>Process</a:t>
                      </a:r>
                      <a:r>
                        <a:rPr lang="fr-FR" sz="2000" dirty="0" smtClean="0"/>
                        <a:t> / Good practice</a:t>
                      </a:r>
                    </a:p>
                  </a:txBody>
                  <a:tcPr/>
                </a:tc>
                <a:extLst>
                  <a:ext uri="{0D108BD9-81ED-4DB2-BD59-A6C34878D82A}">
                    <a16:rowId xmlns:a16="http://schemas.microsoft.com/office/drawing/2014/main" val="10000"/>
                  </a:ext>
                </a:extLst>
              </a:tr>
              <a:tr h="402596">
                <a:tc>
                  <a:txBody>
                    <a:bodyPr/>
                    <a:lstStyle/>
                    <a:p>
                      <a:r>
                        <a:rPr lang="en-US" sz="2000" dirty="0" smtClean="0"/>
                        <a:t>BEPHA </a:t>
                      </a:r>
                      <a:r>
                        <a:rPr lang="en-US" sz="2000" dirty="0" smtClean="0"/>
                        <a:t>uses open source </a:t>
                      </a:r>
                      <a:r>
                        <a:rPr lang="en-US" sz="2000" dirty="0" smtClean="0"/>
                        <a:t>Insurance</a:t>
                      </a:r>
                      <a:r>
                        <a:rPr lang="en-US" sz="2000" baseline="0" dirty="0" smtClean="0"/>
                        <a:t> Management Information System </a:t>
                      </a:r>
                      <a:r>
                        <a:rPr lang="en-US" sz="2000" baseline="0" dirty="0" smtClean="0"/>
                        <a:t>(</a:t>
                      </a:r>
                      <a:r>
                        <a:rPr lang="en-US" sz="2000" baseline="0" dirty="0" err="1" smtClean="0"/>
                        <a:t>openIMIS</a:t>
                      </a:r>
                      <a:r>
                        <a:rPr lang="en-US" sz="2000" baseline="0" dirty="0" smtClean="0"/>
                        <a:t>) </a:t>
                      </a:r>
                      <a:endParaRPr lang="en-US" sz="2000" dirty="0"/>
                    </a:p>
                  </a:txBody>
                  <a:tcPr/>
                </a:tc>
                <a:extLst>
                  <a:ext uri="{0D108BD9-81ED-4DB2-BD59-A6C34878D82A}">
                    <a16:rowId xmlns:a16="http://schemas.microsoft.com/office/drawing/2014/main" val="10001"/>
                  </a:ext>
                </a:extLst>
              </a:tr>
              <a:tr h="304800">
                <a:tc>
                  <a:txBody>
                    <a:bodyPr/>
                    <a:lstStyle/>
                    <a:p>
                      <a:r>
                        <a:rPr lang="en-US" sz="2000" dirty="0" smtClean="0"/>
                        <a:t>A</a:t>
                      </a:r>
                      <a:r>
                        <a:rPr lang="en-US" sz="2000" baseline="0" dirty="0" smtClean="0"/>
                        <a:t> standard system used presently in more than 3 countries</a:t>
                      </a:r>
                      <a:endParaRPr lang="en-US" sz="2000" dirty="0"/>
                    </a:p>
                  </a:txBody>
                  <a:tcPr/>
                </a:tc>
                <a:extLst>
                  <a:ext uri="{0D108BD9-81ED-4DB2-BD59-A6C34878D82A}">
                    <a16:rowId xmlns:a16="http://schemas.microsoft.com/office/drawing/2014/main" val="10002"/>
                  </a:ext>
                </a:extLst>
              </a:tr>
              <a:tr h="384816">
                <a:tc>
                  <a:txBody>
                    <a:bodyPr/>
                    <a:lstStyle/>
                    <a:p>
                      <a:r>
                        <a:rPr lang="en-US" sz="2000" dirty="0" smtClean="0"/>
                        <a:t>An</a:t>
                      </a:r>
                      <a:r>
                        <a:rPr lang="en-US" sz="2000" baseline="0" dirty="0" smtClean="0"/>
                        <a:t> open source system thus affordable</a:t>
                      </a:r>
                      <a:endParaRPr lang="en-US" sz="2000" dirty="0"/>
                    </a:p>
                  </a:txBody>
                  <a:tcPr/>
                </a:tc>
                <a:extLst>
                  <a:ext uri="{0D108BD9-81ED-4DB2-BD59-A6C34878D82A}">
                    <a16:rowId xmlns:a16="http://schemas.microsoft.com/office/drawing/2014/main" val="10003"/>
                  </a:ext>
                </a:extLst>
              </a:tr>
              <a:tr h="392424">
                <a:tc>
                  <a:txBody>
                    <a:bodyPr/>
                    <a:lstStyle/>
                    <a:p>
                      <a:r>
                        <a:rPr lang="en-US" sz="2000" dirty="0" smtClean="0"/>
                        <a:t>Very flexible thus can accommodate any product we design</a:t>
                      </a:r>
                      <a:endParaRPr lang="en-US" sz="2000" dirty="0"/>
                    </a:p>
                  </a:txBody>
                  <a:tcPr/>
                </a:tc>
                <a:extLst>
                  <a:ext uri="{0D108BD9-81ED-4DB2-BD59-A6C34878D82A}">
                    <a16:rowId xmlns:a16="http://schemas.microsoft.com/office/drawing/2014/main" val="10004"/>
                  </a:ext>
                </a:extLst>
              </a:tr>
              <a:tr h="384816">
                <a:tc>
                  <a:txBody>
                    <a:bodyPr/>
                    <a:lstStyle/>
                    <a:p>
                      <a:r>
                        <a:rPr lang="en-US" sz="2000" dirty="0" smtClean="0"/>
                        <a:t>System works</a:t>
                      </a:r>
                      <a:r>
                        <a:rPr lang="en-US" sz="2000" baseline="0" dirty="0" smtClean="0"/>
                        <a:t> real time with the internet</a:t>
                      </a:r>
                      <a:endParaRPr lang="en-US" sz="2000" dirty="0"/>
                    </a:p>
                  </a:txBody>
                  <a:tcPr/>
                </a:tc>
                <a:extLst>
                  <a:ext uri="{0D108BD9-81ED-4DB2-BD59-A6C34878D82A}">
                    <a16:rowId xmlns:a16="http://schemas.microsoft.com/office/drawing/2014/main" val="10005"/>
                  </a:ext>
                </a:extLst>
              </a:tr>
              <a:tr h="384816">
                <a:tc>
                  <a:txBody>
                    <a:bodyPr/>
                    <a:lstStyle/>
                    <a:p>
                      <a:r>
                        <a:rPr lang="en-US" sz="2000" dirty="0" smtClean="0"/>
                        <a:t>System has an offline version</a:t>
                      </a:r>
                      <a:endParaRPr lang="en-US" sz="2000" dirty="0"/>
                    </a:p>
                  </a:txBody>
                  <a:tcPr/>
                </a:tc>
                <a:extLst>
                  <a:ext uri="{0D108BD9-81ED-4DB2-BD59-A6C34878D82A}">
                    <a16:rowId xmlns:a16="http://schemas.microsoft.com/office/drawing/2014/main" val="10006"/>
                  </a:ext>
                </a:extLst>
              </a:tr>
              <a:tr h="384816">
                <a:tc>
                  <a:txBody>
                    <a:bodyPr/>
                    <a:lstStyle/>
                    <a:p>
                      <a:r>
                        <a:rPr lang="en-US" sz="2000" dirty="0" smtClean="0"/>
                        <a:t>System potable as it has a mobile phone option</a:t>
                      </a:r>
                      <a:endParaRPr lang="en-US" sz="2000" dirty="0"/>
                    </a:p>
                  </a:txBody>
                  <a:tcPr/>
                </a:tc>
                <a:extLst>
                  <a:ext uri="{0D108BD9-81ED-4DB2-BD59-A6C34878D82A}">
                    <a16:rowId xmlns:a16="http://schemas.microsoft.com/office/drawing/2014/main" val="1000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65197991"/>
              </p:ext>
            </p:extLst>
          </p:nvPr>
        </p:nvGraphicFramePr>
        <p:xfrm>
          <a:off x="533400" y="4724400"/>
          <a:ext cx="7696200" cy="1899498"/>
        </p:xfrm>
        <a:graphic>
          <a:graphicData uri="http://schemas.openxmlformats.org/drawingml/2006/table">
            <a:tbl>
              <a:tblPr firstRow="1" bandRow="1">
                <a:tableStyleId>{5C22544A-7EE6-4342-B048-85BDC9FD1C3A}</a:tableStyleId>
              </a:tblPr>
              <a:tblGrid>
                <a:gridCol w="7696200">
                  <a:extLst>
                    <a:ext uri="{9D8B030D-6E8A-4147-A177-3AD203B41FA5}">
                      <a16:colId xmlns:a16="http://schemas.microsoft.com/office/drawing/2014/main" val="20000"/>
                    </a:ext>
                  </a:extLst>
                </a:gridCol>
              </a:tblGrid>
              <a:tr h="384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dirty="0" smtClean="0"/>
                        <a:t>Lessons</a:t>
                      </a:r>
                      <a:r>
                        <a:rPr lang="fr-FR" sz="2000" dirty="0" smtClean="0"/>
                        <a:t> </a:t>
                      </a:r>
                      <a:r>
                        <a:rPr lang="en-US" sz="2000" noProof="0" dirty="0" smtClean="0"/>
                        <a:t>learnt/Challenges</a:t>
                      </a:r>
                    </a:p>
                  </a:txBody>
                  <a:tcPr>
                    <a:solidFill>
                      <a:schemeClr val="accent2">
                        <a:lumMod val="40000"/>
                        <a:lumOff val="60000"/>
                      </a:schemeClr>
                    </a:solidFill>
                  </a:tcPr>
                </a:tc>
                <a:extLst>
                  <a:ext uri="{0D108BD9-81ED-4DB2-BD59-A6C34878D82A}">
                    <a16:rowId xmlns:a16="http://schemas.microsoft.com/office/drawing/2014/main" val="10000"/>
                  </a:ext>
                </a:extLst>
              </a:tr>
              <a:tr h="405978">
                <a:tc>
                  <a:txBody>
                    <a:bodyPr/>
                    <a:lstStyle/>
                    <a:p>
                      <a:r>
                        <a:rPr lang="en-US" sz="2000" dirty="0" smtClean="0"/>
                        <a:t>Heavy work for PHFs</a:t>
                      </a:r>
                      <a:endParaRPr lang="en-US" sz="2000" dirty="0"/>
                    </a:p>
                  </a:txBody>
                  <a:tcPr>
                    <a:solidFill>
                      <a:schemeClr val="accent2">
                        <a:lumMod val="40000"/>
                        <a:lumOff val="60000"/>
                      </a:schemeClr>
                    </a:solidFill>
                  </a:tcPr>
                </a:tc>
                <a:extLst>
                  <a:ext uri="{0D108BD9-81ED-4DB2-BD59-A6C34878D82A}">
                    <a16:rowId xmlns:a16="http://schemas.microsoft.com/office/drawing/2014/main" val="10001"/>
                  </a:ext>
                </a:extLst>
              </a:tr>
              <a:tr h="384548">
                <a:tc>
                  <a:txBody>
                    <a:bodyPr/>
                    <a:lstStyle/>
                    <a:p>
                      <a:r>
                        <a:rPr lang="en-US" sz="2000" dirty="0" smtClean="0"/>
                        <a:t>Continuous training of users</a:t>
                      </a:r>
                      <a:endParaRPr lang="en-US" sz="2000" dirty="0"/>
                    </a:p>
                  </a:txBody>
                  <a:tcPr>
                    <a:solidFill>
                      <a:schemeClr val="accent2">
                        <a:lumMod val="40000"/>
                        <a:lumOff val="60000"/>
                      </a:schemeClr>
                    </a:solidFill>
                  </a:tcPr>
                </a:tc>
                <a:extLst>
                  <a:ext uri="{0D108BD9-81ED-4DB2-BD59-A6C34878D82A}">
                    <a16:rowId xmlns:a16="http://schemas.microsoft.com/office/drawing/2014/main" val="10002"/>
                  </a:ext>
                </a:extLst>
              </a:tr>
              <a:tr h="384548">
                <a:tc>
                  <a:txBody>
                    <a:bodyPr/>
                    <a:lstStyle/>
                    <a:p>
                      <a:r>
                        <a:rPr lang="en-US" sz="2000" dirty="0" smtClean="0"/>
                        <a:t>Cost of purchase of hardware</a:t>
                      </a:r>
                      <a:r>
                        <a:rPr lang="en-US" sz="2000" baseline="0" dirty="0" smtClean="0"/>
                        <a:t> (Computers, phones, printing gadgets etc)</a:t>
                      </a:r>
                      <a:endParaRPr lang="en-US" sz="2000" dirty="0"/>
                    </a:p>
                  </a:txBody>
                  <a:tcP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07429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800"/>
          <a:ext cx="8229600" cy="5931693"/>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414706">
                <a:tc>
                  <a:txBody>
                    <a:bodyPr/>
                    <a:lstStyle/>
                    <a:p>
                      <a:r>
                        <a:rPr lang="en-US" dirty="0" smtClean="0"/>
                        <a:t>Early Beginning</a:t>
                      </a:r>
                      <a:endParaRPr lang="en-US" dirty="0"/>
                    </a:p>
                  </a:txBody>
                  <a:tcPr/>
                </a:tc>
                <a:extLst>
                  <a:ext uri="{0D108BD9-81ED-4DB2-BD59-A6C34878D82A}">
                    <a16:rowId xmlns:a16="http://schemas.microsoft.com/office/drawing/2014/main" val="10000"/>
                  </a:ext>
                </a:extLst>
              </a:tr>
              <a:tr h="715794">
                <a:tc>
                  <a:txBody>
                    <a:bodyPr/>
                    <a:lstStyle/>
                    <a:p>
                      <a:r>
                        <a:rPr lang="en-US" dirty="0" smtClean="0"/>
                        <a:t>Manual</a:t>
                      </a:r>
                      <a:r>
                        <a:rPr lang="en-US" baseline="0" dirty="0" smtClean="0"/>
                        <a:t> processes upon conception and implementation of the scheme right to 2014</a:t>
                      </a:r>
                      <a:endParaRPr lang="en-US" dirty="0"/>
                    </a:p>
                  </a:txBody>
                  <a:tcPr/>
                </a:tc>
                <a:extLst>
                  <a:ext uri="{0D108BD9-81ED-4DB2-BD59-A6C34878D82A}">
                    <a16:rowId xmlns:a16="http://schemas.microsoft.com/office/drawing/2014/main" val="10001"/>
                  </a:ext>
                </a:extLst>
              </a:tr>
              <a:tr h="1329331">
                <a:tc>
                  <a:txBody>
                    <a:bodyPr/>
                    <a:lstStyle/>
                    <a:p>
                      <a:r>
                        <a:rPr lang="en-US" dirty="0" smtClean="0"/>
                        <a:t>There was a desperate need for</a:t>
                      </a:r>
                      <a:r>
                        <a:rPr lang="en-US" baseline="0" dirty="0" smtClean="0"/>
                        <a:t> a software to facilitate the implementation of the scheme posed by challenges faced in the management of enrolment, claims and relationship with partners and stakeholders</a:t>
                      </a:r>
                      <a:endParaRPr lang="en-US" dirty="0"/>
                    </a:p>
                  </a:txBody>
                  <a:tcPr/>
                </a:tc>
                <a:extLst>
                  <a:ext uri="{0D108BD9-81ED-4DB2-BD59-A6C34878D82A}">
                    <a16:rowId xmlns:a16="http://schemas.microsoft.com/office/drawing/2014/main" val="10002"/>
                  </a:ext>
                </a:extLst>
              </a:tr>
              <a:tr h="1012031">
                <a:tc>
                  <a:txBody>
                    <a:bodyPr/>
                    <a:lstStyle/>
                    <a:p>
                      <a:r>
                        <a:rPr lang="en-US" dirty="0" smtClean="0"/>
                        <a:t>BEPHA had as objective to get its various</a:t>
                      </a:r>
                      <a:r>
                        <a:rPr lang="en-US" baseline="0" dirty="0" smtClean="0"/>
                        <a:t> schemes harmonized and this could not be realized without an adequate software to manage its operations</a:t>
                      </a:r>
                      <a:endParaRPr lang="en-US" dirty="0"/>
                    </a:p>
                  </a:txBody>
                  <a:tcPr/>
                </a:tc>
                <a:extLst>
                  <a:ext uri="{0D108BD9-81ED-4DB2-BD59-A6C34878D82A}">
                    <a16:rowId xmlns:a16="http://schemas.microsoft.com/office/drawing/2014/main" val="10003"/>
                  </a:ext>
                </a:extLst>
              </a:tr>
              <a:tr h="1329331">
                <a:tc>
                  <a:txBody>
                    <a:bodyPr/>
                    <a:lstStyle/>
                    <a:p>
                      <a:r>
                        <a:rPr lang="en-US" dirty="0" smtClean="0"/>
                        <a:t>BEPHA sorted</a:t>
                      </a:r>
                      <a:r>
                        <a:rPr lang="en-US" baseline="0" dirty="0" smtClean="0"/>
                        <a:t> assistance from local software developers but a satisfactory software could not be presented by the developers contacted. There was a general complain of BEPHA’s processes being complicated </a:t>
                      </a:r>
                      <a:endParaRPr lang="en-US" dirty="0"/>
                    </a:p>
                  </a:txBody>
                  <a:tcPr/>
                </a:tc>
                <a:extLst>
                  <a:ext uri="{0D108BD9-81ED-4DB2-BD59-A6C34878D82A}">
                    <a16:rowId xmlns:a16="http://schemas.microsoft.com/office/drawing/2014/main" val="10004"/>
                  </a:ext>
                </a:extLst>
              </a:tr>
              <a:tr h="414706">
                <a:tc>
                  <a:txBody>
                    <a:bodyPr/>
                    <a:lstStyle/>
                    <a:p>
                      <a:r>
                        <a:rPr lang="en-US" dirty="0" smtClean="0"/>
                        <a:t>BEPHA</a:t>
                      </a:r>
                      <a:r>
                        <a:rPr lang="en-US" baseline="0" dirty="0" smtClean="0"/>
                        <a:t> was blessed to engage STPH for Consultancy services in 2014</a:t>
                      </a:r>
                      <a:endParaRPr lang="en-US" dirty="0"/>
                    </a:p>
                  </a:txBody>
                  <a:tcPr/>
                </a:tc>
                <a:extLst>
                  <a:ext uri="{0D108BD9-81ED-4DB2-BD59-A6C34878D82A}">
                    <a16:rowId xmlns:a16="http://schemas.microsoft.com/office/drawing/2014/main" val="10005"/>
                  </a:ext>
                </a:extLst>
              </a:tr>
              <a:tr h="715794">
                <a:tc>
                  <a:txBody>
                    <a:bodyPr/>
                    <a:lstStyle/>
                    <a:p>
                      <a:r>
                        <a:rPr lang="en-US" dirty="0" smtClean="0"/>
                        <a:t>With support from STPH, BEPHA was able be provided with</a:t>
                      </a:r>
                      <a:r>
                        <a:rPr lang="en-US" baseline="0" dirty="0" smtClean="0"/>
                        <a:t> a license free of charge by SDC to use the IMIS which was developed for Tanzania</a:t>
                      </a:r>
                      <a:endParaRPr lang="en-US" dirty="0"/>
                    </a:p>
                  </a:txBody>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a:xfrm>
            <a:off x="457200" y="0"/>
            <a:ext cx="8229600" cy="685800"/>
          </a:xfrm>
        </p:spPr>
        <p:txBody>
          <a:bodyPr>
            <a:normAutofit/>
          </a:bodyPr>
          <a:lstStyle/>
          <a:p>
            <a:r>
              <a:rPr lang="en-US" sz="2800" dirty="0" smtClean="0"/>
              <a:t>Implementation of IMIS in Cameroon, BEPHA</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0"/>
          <a:ext cx="8458200" cy="2291080"/>
        </p:xfrm>
        <a:graphic>
          <a:graphicData uri="http://schemas.openxmlformats.org/drawingml/2006/table">
            <a:tbl>
              <a:tblPr firstRow="1" bandRow="1">
                <a:tableStyleId>{5C22544A-7EE6-4342-B048-85BDC9FD1C3A}</a:tableStyleId>
              </a:tblPr>
              <a:tblGrid>
                <a:gridCol w="8458200">
                  <a:extLst>
                    <a:ext uri="{9D8B030D-6E8A-4147-A177-3AD203B41FA5}">
                      <a16:colId xmlns:a16="http://schemas.microsoft.com/office/drawing/2014/main" val="20000"/>
                    </a:ext>
                  </a:extLst>
                </a:gridCol>
              </a:tblGrid>
              <a:tr h="370840">
                <a:tc>
                  <a:txBody>
                    <a:bodyPr/>
                    <a:lstStyle/>
                    <a:p>
                      <a:r>
                        <a:rPr lang="en-US" dirty="0" smtClean="0"/>
                        <a:t>Implementation</a:t>
                      </a:r>
                      <a:endParaRPr lang="en-US" dirty="0"/>
                    </a:p>
                  </a:txBody>
                  <a:tcPr/>
                </a:tc>
                <a:extLst>
                  <a:ext uri="{0D108BD9-81ED-4DB2-BD59-A6C34878D82A}">
                    <a16:rowId xmlns:a16="http://schemas.microsoft.com/office/drawing/2014/main" val="10000"/>
                  </a:ext>
                </a:extLst>
              </a:tr>
              <a:tr h="370840">
                <a:tc>
                  <a:txBody>
                    <a:bodyPr/>
                    <a:lstStyle/>
                    <a:p>
                      <a:r>
                        <a:rPr lang="en-US" sz="1800" dirty="0" smtClean="0"/>
                        <a:t>BEPHA</a:t>
                      </a:r>
                      <a:r>
                        <a:rPr lang="en-US" sz="1800" baseline="0" dirty="0" smtClean="0"/>
                        <a:t> contracted EXACT Software limited to tailor-make the IMIS to suite BEPHA’s purposes </a:t>
                      </a:r>
                      <a:endParaRPr lang="en-US" sz="1800" dirty="0"/>
                    </a:p>
                  </a:txBody>
                  <a:tcPr/>
                </a:tc>
                <a:extLst>
                  <a:ext uri="{0D108BD9-81ED-4DB2-BD59-A6C34878D82A}">
                    <a16:rowId xmlns:a16="http://schemas.microsoft.com/office/drawing/2014/main" val="10001"/>
                  </a:ext>
                </a:extLst>
              </a:tr>
              <a:tr h="370840">
                <a:tc>
                  <a:txBody>
                    <a:bodyPr/>
                    <a:lstStyle/>
                    <a:p>
                      <a:r>
                        <a:rPr lang="en-US" dirty="0" smtClean="0"/>
                        <a:t>With</a:t>
                      </a:r>
                      <a:r>
                        <a:rPr lang="en-US" baseline="0" dirty="0" smtClean="0"/>
                        <a:t> Technical guidance from STPH and BEPHA management, EXACT Software Ltd could tailor-make the IMIS to suite BEPHA</a:t>
                      </a:r>
                      <a:endParaRPr lang="en-US" dirty="0"/>
                    </a:p>
                  </a:txBody>
                  <a:tcPr/>
                </a:tc>
                <a:extLst>
                  <a:ext uri="{0D108BD9-81ED-4DB2-BD59-A6C34878D82A}">
                    <a16:rowId xmlns:a16="http://schemas.microsoft.com/office/drawing/2014/main" val="10002"/>
                  </a:ext>
                </a:extLst>
              </a:tr>
              <a:tr h="370840">
                <a:tc>
                  <a:txBody>
                    <a:bodyPr/>
                    <a:lstStyle/>
                    <a:p>
                      <a:r>
                        <a:rPr lang="en-US" dirty="0" smtClean="0"/>
                        <a:t>BEPHA staff were trained on the IMIS and the implementation of BEPHA program using</a:t>
                      </a:r>
                      <a:r>
                        <a:rPr lang="en-US" baseline="0" dirty="0" smtClean="0"/>
                        <a:t> the software started</a:t>
                      </a:r>
                      <a:endParaRPr lang="en-US" dirty="0"/>
                    </a:p>
                  </a:txBody>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nvGraphicFramePr>
        <p:xfrm>
          <a:off x="381000" y="2316480"/>
          <a:ext cx="8382000" cy="4389120"/>
        </p:xfrm>
        <a:graphic>
          <a:graphicData uri="http://schemas.openxmlformats.org/drawingml/2006/table">
            <a:tbl>
              <a:tblPr firstRow="1" bandRow="1">
                <a:tableStyleId>{21E4AEA4-8DFA-4A89-87EB-49C32662AFE0}</a:tableStyleId>
              </a:tblPr>
              <a:tblGrid>
                <a:gridCol w="8382000">
                  <a:extLst>
                    <a:ext uri="{9D8B030D-6E8A-4147-A177-3AD203B41FA5}">
                      <a16:colId xmlns:a16="http://schemas.microsoft.com/office/drawing/2014/main" val="20000"/>
                    </a:ext>
                  </a:extLst>
                </a:gridCol>
              </a:tblGrid>
              <a:tr h="243842">
                <a:tc>
                  <a:txBody>
                    <a:bodyPr/>
                    <a:lstStyle/>
                    <a:p>
                      <a:r>
                        <a:rPr lang="en-US" dirty="0" smtClean="0"/>
                        <a:t>Lessons</a:t>
                      </a:r>
                      <a:r>
                        <a:rPr lang="en-US" baseline="0" dirty="0" smtClean="0"/>
                        <a:t> Learnt / Challenges</a:t>
                      </a:r>
                      <a:endParaRPr lang="en-US" dirty="0"/>
                    </a:p>
                  </a:txBody>
                  <a:tcPr/>
                </a:tc>
                <a:extLst>
                  <a:ext uri="{0D108BD9-81ED-4DB2-BD59-A6C34878D82A}">
                    <a16:rowId xmlns:a16="http://schemas.microsoft.com/office/drawing/2014/main" val="10000"/>
                  </a:ext>
                </a:extLst>
              </a:tr>
              <a:tr h="381000">
                <a:tc>
                  <a:txBody>
                    <a:bodyPr/>
                    <a:lstStyle/>
                    <a:p>
                      <a:r>
                        <a:rPr lang="en-US" dirty="0" smtClean="0"/>
                        <a:t>BEPHA enjoys the flexibility of the IMIS as it can</a:t>
                      </a:r>
                      <a:r>
                        <a:rPr lang="en-US" baseline="0" dirty="0" smtClean="0"/>
                        <a:t> create various products and easily update its facility details</a:t>
                      </a:r>
                      <a:endParaRPr lang="en-US" dirty="0"/>
                    </a:p>
                  </a:txBody>
                  <a:tcPr/>
                </a:tc>
                <a:extLst>
                  <a:ext uri="{0D108BD9-81ED-4DB2-BD59-A6C34878D82A}">
                    <a16:rowId xmlns:a16="http://schemas.microsoft.com/office/drawing/2014/main" val="10001"/>
                  </a:ext>
                </a:extLst>
              </a:tr>
              <a:tr h="370840">
                <a:tc>
                  <a:txBody>
                    <a:bodyPr/>
                    <a:lstStyle/>
                    <a:p>
                      <a:r>
                        <a:rPr lang="en-US" sz="1800" dirty="0" smtClean="0"/>
                        <a:t>Due to low budget by BEPHA, a lot</a:t>
                      </a:r>
                      <a:r>
                        <a:rPr lang="en-US" sz="1800" baseline="0" dirty="0" smtClean="0"/>
                        <a:t> was done to implement IMIS within a very short time which posed a great challenge to BEPHA</a:t>
                      </a:r>
                    </a:p>
                  </a:txBody>
                  <a:tcPr/>
                </a:tc>
                <a:extLst>
                  <a:ext uri="{0D108BD9-81ED-4DB2-BD59-A6C34878D82A}">
                    <a16:rowId xmlns:a16="http://schemas.microsoft.com/office/drawing/2014/main" val="10002"/>
                  </a:ext>
                </a:extLst>
              </a:tr>
              <a:tr h="370840">
                <a:tc>
                  <a:txBody>
                    <a:bodyPr/>
                    <a:lstStyle/>
                    <a:p>
                      <a:r>
                        <a:rPr lang="en-US" sz="1800" baseline="0" dirty="0" smtClean="0"/>
                        <a:t>The IMIS Administrator was trained alongside the users. The IMIS Administrator provides first level of support to all users and request remote support using </a:t>
                      </a:r>
                      <a:r>
                        <a:rPr lang="en-US" sz="1800" baseline="0" dirty="0" err="1" smtClean="0"/>
                        <a:t>trello</a:t>
                      </a:r>
                      <a:r>
                        <a:rPr lang="en-US" sz="1800" baseline="0" dirty="0" smtClean="0"/>
                        <a:t> through STPH Consultants</a:t>
                      </a:r>
                    </a:p>
                  </a:txBody>
                  <a:tcPr/>
                </a:tc>
                <a:extLst>
                  <a:ext uri="{0D108BD9-81ED-4DB2-BD59-A6C34878D82A}">
                    <a16:rowId xmlns:a16="http://schemas.microsoft.com/office/drawing/2014/main" val="10003"/>
                  </a:ext>
                </a:extLst>
              </a:tr>
              <a:tr h="370840">
                <a:tc>
                  <a:txBody>
                    <a:bodyPr/>
                    <a:lstStyle/>
                    <a:p>
                      <a:r>
                        <a:rPr lang="en-US" dirty="0" smtClean="0"/>
                        <a:t>The training of BEPHA staff on the understanding and usage of the IMIS was done in a crash manner </a:t>
                      </a:r>
                      <a:r>
                        <a:rPr lang="en-US" baseline="0" dirty="0" smtClean="0"/>
                        <a:t>which was very short for proper understanding and implementation</a:t>
                      </a:r>
                      <a:endParaRPr lang="en-US" dirty="0"/>
                    </a:p>
                  </a:txBody>
                  <a:tcPr/>
                </a:tc>
                <a:extLst>
                  <a:ext uri="{0D108BD9-81ED-4DB2-BD59-A6C34878D82A}">
                    <a16:rowId xmlns:a16="http://schemas.microsoft.com/office/drawing/2014/main" val="10004"/>
                  </a:ext>
                </a:extLst>
              </a:tr>
              <a:tr h="762000">
                <a:tc>
                  <a:txBody>
                    <a:bodyPr/>
                    <a:lstStyle/>
                    <a:p>
                      <a:r>
                        <a:rPr lang="en-US" dirty="0" smtClean="0"/>
                        <a:t>Huge errors were made by the implementing</a:t>
                      </a:r>
                      <a:r>
                        <a:rPr lang="en-US" baseline="0" dirty="0" smtClean="0"/>
                        <a:t> staff using the software which led to the generation of wrong data that caused the system to be cleaned up and reset for BEPHA</a:t>
                      </a: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3414891"/>
              </p:ext>
            </p:extLst>
          </p:nvPr>
        </p:nvGraphicFramePr>
        <p:xfrm>
          <a:off x="457200" y="457200"/>
          <a:ext cx="8229600" cy="26670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dirty="0" smtClean="0"/>
                        <a:t>Present usage of the IMIS</a:t>
                      </a:r>
                      <a:endParaRPr lang="en-US" dirty="0"/>
                    </a:p>
                  </a:txBody>
                  <a:tcPr/>
                </a:tc>
                <a:extLst>
                  <a:ext uri="{0D108BD9-81ED-4DB2-BD59-A6C34878D82A}">
                    <a16:rowId xmlns:a16="http://schemas.microsoft.com/office/drawing/2014/main" val="10000"/>
                  </a:ext>
                </a:extLst>
              </a:tr>
              <a:tr h="370840">
                <a:tc>
                  <a:txBody>
                    <a:bodyPr/>
                    <a:lstStyle/>
                    <a:p>
                      <a:r>
                        <a:rPr lang="en-US" dirty="0" smtClean="0"/>
                        <a:t>BEPHA</a:t>
                      </a:r>
                      <a:r>
                        <a:rPr lang="en-US" baseline="0" dirty="0" smtClean="0"/>
                        <a:t> uses the IMIS in the management of its enrolment and claims</a:t>
                      </a:r>
                      <a:endParaRPr lang="en-US" dirty="0"/>
                    </a:p>
                  </a:txBody>
                  <a:tcPr/>
                </a:tc>
                <a:extLst>
                  <a:ext uri="{0D108BD9-81ED-4DB2-BD59-A6C34878D82A}">
                    <a16:rowId xmlns:a16="http://schemas.microsoft.com/office/drawing/2014/main" val="10001"/>
                  </a:ext>
                </a:extLst>
              </a:tr>
              <a:tr h="370840">
                <a:tc>
                  <a:txBody>
                    <a:bodyPr/>
                    <a:lstStyle/>
                    <a:p>
                      <a:r>
                        <a:rPr lang="en-US" dirty="0" smtClean="0"/>
                        <a:t>BEPHA uses the IMIS alongside BEPHA’s manual</a:t>
                      </a:r>
                      <a:r>
                        <a:rPr lang="en-US" baseline="0" dirty="0" smtClean="0"/>
                        <a:t> processes. These manual processes have helped BEPHA to continue functioning during periods of internet unavailability</a:t>
                      </a:r>
                      <a:endParaRPr lang="en-US"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BEPHA uses just the online version of the IMIS</a:t>
                      </a:r>
                    </a:p>
                  </a:txBody>
                  <a:tcPr/>
                </a:tc>
                <a:extLst>
                  <a:ext uri="{0D108BD9-81ED-4DB2-BD59-A6C34878D82A}">
                    <a16:rowId xmlns:a16="http://schemas.microsoft.com/office/drawing/2014/main" val="10003"/>
                  </a:ext>
                </a:extLst>
              </a:tr>
              <a:tr h="370840">
                <a:tc>
                  <a:txBody>
                    <a:bodyPr/>
                    <a:lstStyle/>
                    <a:p>
                      <a:r>
                        <a:rPr lang="en-US" dirty="0" smtClean="0"/>
                        <a:t>BEPHA is yet to start using the full rollout version of the </a:t>
                      </a:r>
                      <a:r>
                        <a:rPr lang="en-US" dirty="0" err="1" smtClean="0"/>
                        <a:t>openIMIS</a:t>
                      </a:r>
                      <a:r>
                        <a:rPr lang="en-US" dirty="0" smtClean="0"/>
                        <a:t> </a:t>
                      </a:r>
                      <a:r>
                        <a:rPr lang="en-US" dirty="0" smtClean="0"/>
                        <a:t>which includes the mobile phone components</a:t>
                      </a:r>
                      <a:endParaRPr lang="en-US" dirty="0"/>
                    </a:p>
                  </a:txBody>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nvGraphicFramePr>
        <p:xfrm>
          <a:off x="533400" y="3429000"/>
          <a:ext cx="8153400" cy="3114040"/>
        </p:xfrm>
        <a:graphic>
          <a:graphicData uri="http://schemas.openxmlformats.org/drawingml/2006/table">
            <a:tbl>
              <a:tblPr firstRow="1" bandRow="1">
                <a:tableStyleId>{21E4AEA4-8DFA-4A89-87EB-49C32662AFE0}</a:tableStyleId>
              </a:tblPr>
              <a:tblGrid>
                <a:gridCol w="8153400">
                  <a:extLst>
                    <a:ext uri="{9D8B030D-6E8A-4147-A177-3AD203B41FA5}">
                      <a16:colId xmlns:a16="http://schemas.microsoft.com/office/drawing/2014/main" val="20000"/>
                    </a:ext>
                  </a:extLst>
                </a:gridCol>
              </a:tblGrid>
              <a:tr h="370840">
                <a:tc>
                  <a:txBody>
                    <a:bodyPr/>
                    <a:lstStyle/>
                    <a:p>
                      <a:r>
                        <a:rPr lang="en-US" dirty="0" smtClean="0"/>
                        <a:t>Lessons Learnt/Challenges</a:t>
                      </a:r>
                      <a:endParaRPr lang="en-US" dirty="0"/>
                    </a:p>
                  </a:txBody>
                  <a:tcPr/>
                </a:tc>
                <a:extLst>
                  <a:ext uri="{0D108BD9-81ED-4DB2-BD59-A6C34878D82A}">
                    <a16:rowId xmlns:a16="http://schemas.microsoft.com/office/drawing/2014/main" val="10000"/>
                  </a:ext>
                </a:extLst>
              </a:tr>
              <a:tr h="370840">
                <a:tc>
                  <a:txBody>
                    <a:bodyPr/>
                    <a:lstStyle/>
                    <a:p>
                      <a:r>
                        <a:rPr lang="en-US" dirty="0" smtClean="0"/>
                        <a:t>The</a:t>
                      </a:r>
                      <a:r>
                        <a:rPr lang="en-US" baseline="0" dirty="0" smtClean="0"/>
                        <a:t> present usage of the IMIS only solves part of BEPHA’s problems in the proper implementation of the scheme</a:t>
                      </a:r>
                      <a:endParaRPr lang="en-US" dirty="0"/>
                    </a:p>
                  </a:txBody>
                  <a:tcPr/>
                </a:tc>
                <a:extLst>
                  <a:ext uri="{0D108BD9-81ED-4DB2-BD59-A6C34878D82A}">
                    <a16:rowId xmlns:a16="http://schemas.microsoft.com/office/drawing/2014/main" val="10001"/>
                  </a:ext>
                </a:extLst>
              </a:tr>
              <a:tr h="370840">
                <a:tc>
                  <a:txBody>
                    <a:bodyPr/>
                    <a:lstStyle/>
                    <a:p>
                      <a:r>
                        <a:rPr lang="en-US" dirty="0" smtClean="0"/>
                        <a:t>The rough nature of the topography</a:t>
                      </a:r>
                      <a:r>
                        <a:rPr lang="en-US" baseline="0" dirty="0" smtClean="0"/>
                        <a:t> of BEPHA’s coverage area warrants that BEPHA uses the mobile phone option of the IMIS to reduce cost and inconveniences of several trips into the hinterlands to collect data from Adherents </a:t>
                      </a:r>
                      <a:endParaRPr lang="en-US" dirty="0"/>
                    </a:p>
                  </a:txBody>
                  <a:tcPr/>
                </a:tc>
                <a:extLst>
                  <a:ext uri="{0D108BD9-81ED-4DB2-BD59-A6C34878D82A}">
                    <a16:rowId xmlns:a16="http://schemas.microsoft.com/office/drawing/2014/main" val="10002"/>
                  </a:ext>
                </a:extLst>
              </a:tr>
              <a:tr h="370840">
                <a:tc>
                  <a:txBody>
                    <a:bodyPr/>
                    <a:lstStyle/>
                    <a:p>
                      <a:r>
                        <a:rPr lang="en-US" dirty="0" smtClean="0"/>
                        <a:t>The unstable nature of internet connection in BEPHA’s</a:t>
                      </a:r>
                      <a:r>
                        <a:rPr lang="en-US" baseline="0" dirty="0" smtClean="0"/>
                        <a:t> coverage area poses a challenge in the smooth usage of the IMIS thus a need for BEPHA to start using the offline version of the IMIS</a:t>
                      </a:r>
                      <a:endParaRPr lang="en-US" dirty="0"/>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3692338"/>
              </p:ext>
            </p:extLst>
          </p:nvPr>
        </p:nvGraphicFramePr>
        <p:xfrm>
          <a:off x="228600" y="76200"/>
          <a:ext cx="8686800" cy="3642360"/>
        </p:xfrm>
        <a:graphic>
          <a:graphicData uri="http://schemas.openxmlformats.org/drawingml/2006/table">
            <a:tbl>
              <a:tblPr firstRow="1" bandRow="1">
                <a:tableStyleId>{5C22544A-7EE6-4342-B048-85BDC9FD1C3A}</a:tableStyleId>
              </a:tblPr>
              <a:tblGrid>
                <a:gridCol w="8686800">
                  <a:extLst>
                    <a:ext uri="{9D8B030D-6E8A-4147-A177-3AD203B41FA5}">
                      <a16:colId xmlns:a16="http://schemas.microsoft.com/office/drawing/2014/main" val="20000"/>
                    </a:ext>
                  </a:extLst>
                </a:gridCol>
              </a:tblGrid>
              <a:tr h="370840">
                <a:tc>
                  <a:txBody>
                    <a:bodyPr/>
                    <a:lstStyle/>
                    <a:p>
                      <a:r>
                        <a:rPr lang="en-US" dirty="0" smtClean="0"/>
                        <a:t>Description of BEPHA’s usage</a:t>
                      </a:r>
                      <a:r>
                        <a:rPr lang="en-US" baseline="0" dirty="0" smtClean="0"/>
                        <a:t> of the IMIS</a:t>
                      </a:r>
                      <a:endParaRPr lang="en-US" dirty="0"/>
                    </a:p>
                  </a:txBody>
                  <a:tcPr/>
                </a:tc>
                <a:extLst>
                  <a:ext uri="{0D108BD9-81ED-4DB2-BD59-A6C34878D82A}">
                    <a16:rowId xmlns:a16="http://schemas.microsoft.com/office/drawing/2014/main" val="10000"/>
                  </a:ext>
                </a:extLst>
              </a:tr>
              <a:tr h="370840">
                <a:tc>
                  <a:txBody>
                    <a:bodyPr/>
                    <a:lstStyle/>
                    <a:p>
                      <a:r>
                        <a:rPr lang="en-US" sz="1600" dirty="0" smtClean="0"/>
                        <a:t>Every BEPHA staff is involved</a:t>
                      </a:r>
                      <a:r>
                        <a:rPr lang="en-US" sz="1600" baseline="0" dirty="0" smtClean="0"/>
                        <a:t> in the enrolment of Adherents using manual processes</a:t>
                      </a:r>
                      <a:endParaRPr lang="en-US" sz="1600" dirty="0"/>
                    </a:p>
                  </a:txBody>
                  <a:tcPr/>
                </a:tc>
                <a:extLst>
                  <a:ext uri="{0D108BD9-81ED-4DB2-BD59-A6C34878D82A}">
                    <a16:rowId xmlns:a16="http://schemas.microsoft.com/office/drawing/2014/main" val="10001"/>
                  </a:ext>
                </a:extLst>
              </a:tr>
              <a:tr h="370840">
                <a:tc>
                  <a:txBody>
                    <a:bodyPr/>
                    <a:lstStyle/>
                    <a:p>
                      <a:r>
                        <a:rPr lang="en-US" sz="1700" dirty="0" smtClean="0"/>
                        <a:t>Information gathered</a:t>
                      </a:r>
                      <a:r>
                        <a:rPr lang="en-US" sz="1700" baseline="0" dirty="0" smtClean="0"/>
                        <a:t> from the field after enrolment of Adherents is brought to office where the Data Operator imputes the collected information into the IMIS</a:t>
                      </a:r>
                      <a:endParaRPr lang="en-US" sz="1700" dirty="0"/>
                    </a:p>
                  </a:txBody>
                  <a:tcPr/>
                </a:tc>
                <a:extLst>
                  <a:ext uri="{0D108BD9-81ED-4DB2-BD59-A6C34878D82A}">
                    <a16:rowId xmlns:a16="http://schemas.microsoft.com/office/drawing/2014/main" val="10002"/>
                  </a:ext>
                </a:extLst>
              </a:tr>
              <a:tr h="370840">
                <a:tc>
                  <a:txBody>
                    <a:bodyPr/>
                    <a:lstStyle/>
                    <a:p>
                      <a:r>
                        <a:rPr lang="en-US" dirty="0" smtClean="0"/>
                        <a:t>Hospital attend to Adherents using manual processes for verification of</a:t>
                      </a:r>
                      <a:r>
                        <a:rPr lang="en-US" baseline="0" dirty="0" smtClean="0"/>
                        <a:t> Adherents validity and capturing of data for BEPHA</a:t>
                      </a:r>
                      <a:endParaRPr lang="en-US" dirty="0"/>
                    </a:p>
                  </a:txBody>
                  <a:tcPr/>
                </a:tc>
                <a:extLst>
                  <a:ext uri="{0D108BD9-81ED-4DB2-BD59-A6C34878D82A}">
                    <a16:rowId xmlns:a16="http://schemas.microsoft.com/office/drawing/2014/main" val="10003"/>
                  </a:ext>
                </a:extLst>
              </a:tr>
              <a:tr h="370840">
                <a:tc>
                  <a:txBody>
                    <a:bodyPr/>
                    <a:lstStyle/>
                    <a:p>
                      <a:r>
                        <a:rPr lang="en-US" dirty="0" smtClean="0"/>
                        <a:t>Claims are then sent to BEPHA manually</a:t>
                      </a:r>
                      <a:r>
                        <a:rPr lang="en-US" baseline="0" dirty="0" smtClean="0"/>
                        <a:t> and the Data Operator updates the information into the IMIS</a:t>
                      </a:r>
                      <a:endParaRPr lang="en-US" dirty="0"/>
                    </a:p>
                  </a:txBody>
                  <a:tcPr/>
                </a:tc>
                <a:extLst>
                  <a:ext uri="{0D108BD9-81ED-4DB2-BD59-A6C34878D82A}">
                    <a16:rowId xmlns:a16="http://schemas.microsoft.com/office/drawing/2014/main" val="10004"/>
                  </a:ext>
                </a:extLst>
              </a:tr>
              <a:tr h="370840">
                <a:tc>
                  <a:txBody>
                    <a:bodyPr/>
                    <a:lstStyle/>
                    <a:p>
                      <a:r>
                        <a:rPr lang="en-US" dirty="0" smtClean="0"/>
                        <a:t>Hospital</a:t>
                      </a:r>
                      <a:r>
                        <a:rPr lang="en-US" baseline="0" dirty="0" smtClean="0"/>
                        <a:t> bills are crosschecked by the Medical Adviser manually and payments are made to the concern facility</a:t>
                      </a:r>
                    </a:p>
                  </a:txBody>
                  <a:tcPr/>
                </a:tc>
                <a:extLst>
                  <a:ext uri="{0D108BD9-81ED-4DB2-BD59-A6C34878D82A}">
                    <a16:rowId xmlns:a16="http://schemas.microsoft.com/office/drawing/2014/main" val="10005"/>
                  </a:ext>
                </a:extLst>
              </a:tr>
              <a:tr h="370840">
                <a:tc>
                  <a:txBody>
                    <a:bodyPr/>
                    <a:lstStyle/>
                    <a:p>
                      <a:r>
                        <a:rPr lang="en-US" baseline="0" dirty="0" smtClean="0"/>
                        <a:t>Payment details are updated into the IMIS by the Data Operator</a:t>
                      </a:r>
                    </a:p>
                  </a:txBody>
                  <a:tcPr/>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06627711"/>
              </p:ext>
            </p:extLst>
          </p:nvPr>
        </p:nvGraphicFramePr>
        <p:xfrm>
          <a:off x="228600" y="3718560"/>
          <a:ext cx="8686800" cy="3032760"/>
        </p:xfrm>
        <a:graphic>
          <a:graphicData uri="http://schemas.openxmlformats.org/drawingml/2006/table">
            <a:tbl>
              <a:tblPr firstRow="1" bandRow="1">
                <a:tableStyleId>{21E4AEA4-8DFA-4A89-87EB-49C32662AFE0}</a:tableStyleId>
              </a:tblPr>
              <a:tblGrid>
                <a:gridCol w="8686800">
                  <a:extLst>
                    <a:ext uri="{9D8B030D-6E8A-4147-A177-3AD203B41FA5}">
                      <a16:colId xmlns:a16="http://schemas.microsoft.com/office/drawing/2014/main" val="20000"/>
                    </a:ext>
                  </a:extLst>
                </a:gridCol>
              </a:tblGrid>
              <a:tr h="370840">
                <a:tc>
                  <a:txBody>
                    <a:bodyPr/>
                    <a:lstStyle/>
                    <a:p>
                      <a:r>
                        <a:rPr lang="en-US" dirty="0" smtClean="0"/>
                        <a:t>Lessons learnt/Challenges</a:t>
                      </a:r>
                      <a:endParaRPr lang="en-US" dirty="0"/>
                    </a:p>
                  </a:txBody>
                  <a:tcPr/>
                </a:tc>
                <a:extLst>
                  <a:ext uri="{0D108BD9-81ED-4DB2-BD59-A6C34878D82A}">
                    <a16:rowId xmlns:a16="http://schemas.microsoft.com/office/drawing/2014/main" val="10000"/>
                  </a:ext>
                </a:extLst>
              </a:tr>
              <a:tr h="370840">
                <a:tc>
                  <a:txBody>
                    <a:bodyPr/>
                    <a:lstStyle/>
                    <a:p>
                      <a:r>
                        <a:rPr lang="en-US" dirty="0" smtClean="0"/>
                        <a:t>IMIS has helped BEPHA</a:t>
                      </a:r>
                      <a:r>
                        <a:rPr lang="en-US" baseline="0" dirty="0" smtClean="0"/>
                        <a:t> greatly in the analyses and monitoring of data</a:t>
                      </a:r>
                      <a:endParaRPr lang="en-US" dirty="0"/>
                    </a:p>
                  </a:txBody>
                  <a:tcPr/>
                </a:tc>
                <a:extLst>
                  <a:ext uri="{0D108BD9-81ED-4DB2-BD59-A6C34878D82A}">
                    <a16:rowId xmlns:a16="http://schemas.microsoft.com/office/drawing/2014/main" val="10001"/>
                  </a:ext>
                </a:extLst>
              </a:tr>
              <a:tr h="370840">
                <a:tc>
                  <a:txBody>
                    <a:bodyPr/>
                    <a:lstStyle/>
                    <a:p>
                      <a:r>
                        <a:rPr lang="en-US" dirty="0" smtClean="0"/>
                        <a:t>IMIS has helped BEPHA to monitor</a:t>
                      </a:r>
                      <a:r>
                        <a:rPr lang="en-US" baseline="0" dirty="0" smtClean="0"/>
                        <a:t> claims and reissuance of cards</a:t>
                      </a:r>
                      <a:endParaRPr lang="en-US" dirty="0"/>
                    </a:p>
                  </a:txBody>
                  <a:tcPr/>
                </a:tc>
                <a:extLst>
                  <a:ext uri="{0D108BD9-81ED-4DB2-BD59-A6C34878D82A}">
                    <a16:rowId xmlns:a16="http://schemas.microsoft.com/office/drawing/2014/main" val="10002"/>
                  </a:ext>
                </a:extLst>
              </a:tr>
              <a:tr h="370840">
                <a:tc>
                  <a:txBody>
                    <a:bodyPr/>
                    <a:lstStyle/>
                    <a:p>
                      <a:r>
                        <a:rPr lang="en-US" dirty="0" smtClean="0"/>
                        <a:t>IMIS has helped BEPHA</a:t>
                      </a:r>
                      <a:r>
                        <a:rPr lang="en-US" baseline="0" dirty="0" smtClean="0"/>
                        <a:t> to work towards its efforts of harmonizing the scheme</a:t>
                      </a:r>
                      <a:endParaRPr lang="en-US" dirty="0"/>
                    </a:p>
                  </a:txBody>
                  <a:tcPr/>
                </a:tc>
                <a:extLst>
                  <a:ext uri="{0D108BD9-81ED-4DB2-BD59-A6C34878D82A}">
                    <a16:rowId xmlns:a16="http://schemas.microsoft.com/office/drawing/2014/main" val="10003"/>
                  </a:ext>
                </a:extLst>
              </a:tr>
              <a:tr h="370840">
                <a:tc>
                  <a:txBody>
                    <a:bodyPr/>
                    <a:lstStyle/>
                    <a:p>
                      <a:r>
                        <a:rPr lang="en-US" dirty="0" smtClean="0"/>
                        <a:t>The transaction</a:t>
                      </a:r>
                      <a:r>
                        <a:rPr lang="en-US" baseline="0" dirty="0" smtClean="0"/>
                        <a:t> time for enrolment and processing of claims is still very long and cumbersome</a:t>
                      </a:r>
                      <a:endParaRPr lang="en-US" dirty="0"/>
                    </a:p>
                  </a:txBody>
                  <a:tcPr/>
                </a:tc>
                <a:extLst>
                  <a:ext uri="{0D108BD9-81ED-4DB2-BD59-A6C34878D82A}">
                    <a16:rowId xmlns:a16="http://schemas.microsoft.com/office/drawing/2014/main" val="10004"/>
                  </a:ext>
                </a:extLst>
              </a:tr>
              <a:tr h="487680">
                <a:tc>
                  <a:txBody>
                    <a:bodyPr/>
                    <a:lstStyle/>
                    <a:p>
                      <a:r>
                        <a:rPr lang="en-US" dirty="0" smtClean="0"/>
                        <a:t>There is still a high degree of fraud as IMIS verification is done only after a transaction </a:t>
                      </a: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DE" dirty="0" err="1" smtClean="0"/>
              <a:t>Since</a:t>
            </a:r>
            <a:r>
              <a:rPr lang="de-DE" dirty="0" smtClean="0"/>
              <a:t> 2017 BEPHA </a:t>
            </a:r>
            <a:r>
              <a:rPr lang="de-DE" dirty="0" err="1" smtClean="0"/>
              <a:t>is</a:t>
            </a:r>
            <a:r>
              <a:rPr lang="de-DE" dirty="0" smtClean="0"/>
              <a:t> </a:t>
            </a:r>
            <a:r>
              <a:rPr lang="de-DE" dirty="0" err="1" smtClean="0"/>
              <a:t>part</a:t>
            </a:r>
            <a:r>
              <a:rPr lang="de-DE" dirty="0" smtClean="0"/>
              <a:t> </a:t>
            </a:r>
            <a:r>
              <a:rPr lang="de-DE" dirty="0" err="1" smtClean="0"/>
              <a:t>of</a:t>
            </a:r>
            <a:r>
              <a:rPr lang="de-DE" dirty="0" smtClean="0"/>
              <a:t> </a:t>
            </a:r>
            <a:r>
              <a:rPr lang="de-DE" dirty="0" err="1" smtClean="0"/>
              <a:t>the</a:t>
            </a:r>
            <a:r>
              <a:rPr lang="de-DE" dirty="0" smtClean="0"/>
              <a:t> </a:t>
            </a:r>
            <a:r>
              <a:rPr lang="de-DE" dirty="0" err="1" smtClean="0"/>
              <a:t>openIMIS</a:t>
            </a:r>
            <a:r>
              <a:rPr lang="de-DE" dirty="0" smtClean="0"/>
              <a:t> Initiative</a:t>
            </a:r>
          </a:p>
          <a:p>
            <a:r>
              <a:rPr lang="de-DE" dirty="0" err="1" smtClean="0"/>
              <a:t>Participated</a:t>
            </a:r>
            <a:r>
              <a:rPr lang="de-DE" dirty="0" smtClean="0"/>
              <a:t> in </a:t>
            </a:r>
            <a:r>
              <a:rPr lang="de-DE" dirty="0" err="1" smtClean="0"/>
              <a:t>the</a:t>
            </a:r>
            <a:r>
              <a:rPr lang="de-DE" dirty="0" smtClean="0"/>
              <a:t> </a:t>
            </a:r>
            <a:r>
              <a:rPr lang="de-DE" dirty="0" err="1" smtClean="0"/>
              <a:t>process</a:t>
            </a:r>
            <a:r>
              <a:rPr lang="de-DE" dirty="0" smtClean="0"/>
              <a:t> </a:t>
            </a:r>
            <a:r>
              <a:rPr lang="de-DE" dirty="0" err="1" smtClean="0"/>
              <a:t>of</a:t>
            </a:r>
            <a:r>
              <a:rPr lang="de-DE" dirty="0" smtClean="0"/>
              <a:t> </a:t>
            </a:r>
            <a:r>
              <a:rPr lang="de-DE" dirty="0" err="1" smtClean="0"/>
              <a:t>the</a:t>
            </a:r>
            <a:r>
              <a:rPr lang="de-DE" dirty="0" smtClean="0"/>
              <a:t> </a:t>
            </a:r>
            <a:r>
              <a:rPr lang="de-DE" dirty="0" err="1" smtClean="0"/>
              <a:t>openIMIS</a:t>
            </a:r>
            <a:r>
              <a:rPr lang="de-DE" dirty="0" smtClean="0"/>
              <a:t> Master Version </a:t>
            </a:r>
            <a:r>
              <a:rPr lang="de-DE" dirty="0" err="1" smtClean="0"/>
              <a:t>joining</a:t>
            </a:r>
            <a:r>
              <a:rPr lang="de-DE" dirty="0" smtClean="0"/>
              <a:t> </a:t>
            </a:r>
            <a:r>
              <a:rPr lang="de-DE" dirty="0" err="1" smtClean="0"/>
              <a:t>the</a:t>
            </a:r>
            <a:r>
              <a:rPr lang="de-DE" dirty="0" smtClean="0"/>
              <a:t> </a:t>
            </a:r>
            <a:r>
              <a:rPr lang="de-DE" dirty="0" err="1" smtClean="0"/>
              <a:t>three</a:t>
            </a:r>
            <a:r>
              <a:rPr lang="de-DE" dirty="0" smtClean="0"/>
              <a:t> </a:t>
            </a:r>
            <a:r>
              <a:rPr lang="de-DE" dirty="0" err="1" smtClean="0"/>
              <a:t>existing</a:t>
            </a:r>
            <a:r>
              <a:rPr lang="de-DE" dirty="0" smtClean="0"/>
              <a:t> </a:t>
            </a:r>
            <a:r>
              <a:rPr lang="de-DE" dirty="0" err="1" smtClean="0"/>
              <a:t>versions</a:t>
            </a:r>
            <a:r>
              <a:rPr lang="de-DE" dirty="0" smtClean="0"/>
              <a:t> in </a:t>
            </a:r>
            <a:r>
              <a:rPr lang="de-DE" dirty="0" err="1" smtClean="0"/>
              <a:t>one</a:t>
            </a:r>
            <a:endParaRPr lang="de-DE" dirty="0" smtClean="0"/>
          </a:p>
          <a:p>
            <a:r>
              <a:rPr lang="de-DE" dirty="0" smtClean="0"/>
              <a:t>BEPHA </a:t>
            </a:r>
            <a:r>
              <a:rPr lang="de-DE" dirty="0" err="1" smtClean="0"/>
              <a:t>participates</a:t>
            </a:r>
            <a:r>
              <a:rPr lang="de-DE" dirty="0" smtClean="0"/>
              <a:t> in </a:t>
            </a:r>
            <a:r>
              <a:rPr lang="de-DE" dirty="0" err="1" smtClean="0"/>
              <a:t>openIMIS</a:t>
            </a:r>
            <a:r>
              <a:rPr lang="de-DE" dirty="0" smtClean="0"/>
              <a:t> Community Meetings </a:t>
            </a:r>
            <a:r>
              <a:rPr lang="de-DE" dirty="0" err="1" smtClean="0"/>
              <a:t>and</a:t>
            </a:r>
            <a:r>
              <a:rPr lang="de-DE" dirty="0" smtClean="0"/>
              <a:t> </a:t>
            </a:r>
            <a:r>
              <a:rPr lang="de-DE" dirty="0" err="1" smtClean="0"/>
              <a:t>engages</a:t>
            </a:r>
            <a:r>
              <a:rPr lang="de-DE" dirty="0" smtClean="0"/>
              <a:t> in </a:t>
            </a:r>
            <a:r>
              <a:rPr lang="de-DE" dirty="0" err="1" smtClean="0"/>
              <a:t>knowledge</a:t>
            </a:r>
            <a:r>
              <a:rPr lang="de-DE" dirty="0" smtClean="0"/>
              <a:t> </a:t>
            </a:r>
            <a:r>
              <a:rPr lang="de-DE" dirty="0" err="1" smtClean="0"/>
              <a:t>sharing</a:t>
            </a:r>
            <a:r>
              <a:rPr lang="de-DE" dirty="0" smtClean="0"/>
              <a:t> </a:t>
            </a:r>
            <a:r>
              <a:rPr lang="de-DE" dirty="0" err="1" smtClean="0"/>
              <a:t>among</a:t>
            </a:r>
            <a:r>
              <a:rPr lang="de-DE" dirty="0" smtClean="0"/>
              <a:t> </a:t>
            </a:r>
            <a:r>
              <a:rPr lang="de-DE" dirty="0" err="1" smtClean="0"/>
              <a:t>implementing</a:t>
            </a:r>
            <a:r>
              <a:rPr lang="de-DE" dirty="0" smtClean="0"/>
              <a:t> </a:t>
            </a:r>
            <a:r>
              <a:rPr lang="de-DE" dirty="0" err="1" smtClean="0"/>
              <a:t>partners</a:t>
            </a:r>
            <a:r>
              <a:rPr lang="de-DE" dirty="0" smtClean="0"/>
              <a:t> </a:t>
            </a:r>
            <a:r>
              <a:rPr lang="de-DE" dirty="0" err="1" smtClean="0"/>
              <a:t>and</a:t>
            </a:r>
            <a:r>
              <a:rPr lang="de-DE" dirty="0" smtClean="0"/>
              <a:t> </a:t>
            </a:r>
            <a:r>
              <a:rPr lang="de-DE" dirty="0" err="1" smtClean="0"/>
              <a:t>user</a:t>
            </a:r>
            <a:r>
              <a:rPr lang="de-DE" dirty="0" smtClean="0"/>
              <a:t> </a:t>
            </a:r>
            <a:r>
              <a:rPr lang="de-DE" dirty="0" err="1" smtClean="0"/>
              <a:t>organizations</a:t>
            </a:r>
            <a:endParaRPr lang="de-DE" dirty="0" smtClean="0"/>
          </a:p>
          <a:p>
            <a:r>
              <a:rPr lang="de-DE" dirty="0" smtClean="0"/>
              <a:t>At </a:t>
            </a:r>
            <a:r>
              <a:rPr lang="de-DE" dirty="0" err="1" smtClean="0"/>
              <a:t>the</a:t>
            </a:r>
            <a:r>
              <a:rPr lang="de-DE" dirty="0" smtClean="0"/>
              <a:t> </a:t>
            </a:r>
            <a:r>
              <a:rPr lang="de-DE" dirty="0" err="1" smtClean="0"/>
              <a:t>moment</a:t>
            </a:r>
            <a:r>
              <a:rPr lang="de-DE" dirty="0" smtClean="0"/>
              <a:t> still </a:t>
            </a:r>
            <a:r>
              <a:rPr lang="de-DE" dirty="0" err="1" smtClean="0"/>
              <a:t>exhausting</a:t>
            </a:r>
            <a:r>
              <a:rPr lang="de-DE" dirty="0" smtClean="0"/>
              <a:t> </a:t>
            </a:r>
            <a:r>
              <a:rPr lang="de-DE" dirty="0" err="1" smtClean="0"/>
              <a:t>the</a:t>
            </a:r>
            <a:r>
              <a:rPr lang="de-DE" dirty="0" smtClean="0"/>
              <a:t> </a:t>
            </a:r>
            <a:r>
              <a:rPr lang="de-DE" dirty="0" err="1" smtClean="0"/>
              <a:t>existing</a:t>
            </a:r>
            <a:r>
              <a:rPr lang="de-DE" dirty="0" smtClean="0"/>
              <a:t> </a:t>
            </a:r>
            <a:r>
              <a:rPr lang="de-DE" dirty="0" err="1" smtClean="0"/>
              <a:t>features</a:t>
            </a:r>
            <a:r>
              <a:rPr lang="de-DE" dirty="0" smtClean="0"/>
              <a:t>, but </a:t>
            </a:r>
            <a:r>
              <a:rPr lang="de-DE" dirty="0" err="1" smtClean="0"/>
              <a:t>looking</a:t>
            </a:r>
            <a:r>
              <a:rPr lang="de-DE" dirty="0" smtClean="0"/>
              <a:t> </a:t>
            </a:r>
            <a:r>
              <a:rPr lang="de-DE" dirty="0" err="1" smtClean="0"/>
              <a:t>forward</a:t>
            </a:r>
            <a:r>
              <a:rPr lang="de-DE" dirty="0" smtClean="0"/>
              <a:t> </a:t>
            </a:r>
            <a:r>
              <a:rPr lang="de-DE" dirty="0" err="1" smtClean="0"/>
              <a:t>to</a:t>
            </a:r>
            <a:r>
              <a:rPr lang="de-DE" dirty="0" smtClean="0"/>
              <a:t> </a:t>
            </a:r>
            <a:r>
              <a:rPr lang="de-DE" dirty="0" err="1" smtClean="0"/>
              <a:t>new</a:t>
            </a:r>
            <a:r>
              <a:rPr lang="de-DE" dirty="0" smtClean="0"/>
              <a:t> </a:t>
            </a:r>
            <a:r>
              <a:rPr lang="de-DE" dirty="0" err="1" smtClean="0"/>
              <a:t>features</a:t>
            </a:r>
            <a:r>
              <a:rPr lang="de-DE" dirty="0" smtClean="0"/>
              <a:t> </a:t>
            </a:r>
            <a:r>
              <a:rPr lang="de-DE" dirty="0" err="1" smtClean="0"/>
              <a:t>and</a:t>
            </a:r>
            <a:r>
              <a:rPr lang="de-DE" dirty="0" smtClean="0"/>
              <a:t> </a:t>
            </a:r>
            <a:r>
              <a:rPr lang="de-DE" dirty="0" err="1" smtClean="0"/>
              <a:t>opportunities</a:t>
            </a:r>
            <a:r>
              <a:rPr lang="de-DE" dirty="0" smtClean="0"/>
              <a:t> </a:t>
            </a:r>
            <a:r>
              <a:rPr lang="de-DE" dirty="0" err="1" smtClean="0"/>
              <a:t>as</a:t>
            </a:r>
            <a:r>
              <a:rPr lang="de-DE" dirty="0" smtClean="0"/>
              <a:t> </a:t>
            </a:r>
            <a:r>
              <a:rPr lang="de-DE" dirty="0" err="1" smtClean="0"/>
              <a:t>part</a:t>
            </a:r>
            <a:r>
              <a:rPr lang="de-DE" dirty="0" smtClean="0"/>
              <a:t> </a:t>
            </a:r>
            <a:r>
              <a:rPr lang="de-DE" dirty="0" err="1" smtClean="0"/>
              <a:t>of</a:t>
            </a:r>
            <a:r>
              <a:rPr lang="de-DE" dirty="0" smtClean="0"/>
              <a:t> </a:t>
            </a:r>
            <a:r>
              <a:rPr lang="de-DE" dirty="0" err="1" smtClean="0"/>
              <a:t>the</a:t>
            </a:r>
            <a:r>
              <a:rPr lang="de-DE" dirty="0" smtClean="0"/>
              <a:t> global initiative</a:t>
            </a:r>
            <a:endParaRPr lang="de-DE" dirty="0"/>
          </a:p>
        </p:txBody>
      </p:sp>
      <p:sp>
        <p:nvSpPr>
          <p:cNvPr id="3" name="Titel 2"/>
          <p:cNvSpPr>
            <a:spLocks noGrp="1"/>
          </p:cNvSpPr>
          <p:nvPr>
            <p:ph type="title"/>
          </p:nvPr>
        </p:nvSpPr>
        <p:spPr>
          <a:xfrm>
            <a:off x="457200" y="228600"/>
            <a:ext cx="8229600" cy="1143000"/>
          </a:xfrm>
        </p:spPr>
        <p:txBody>
          <a:bodyPr/>
          <a:lstStyle/>
          <a:p>
            <a:r>
              <a:rPr lang="de-DE" dirty="0" smtClean="0"/>
              <a:t>Partner in </a:t>
            </a:r>
            <a:r>
              <a:rPr lang="de-DE" dirty="0" err="1" smtClean="0"/>
              <a:t>openIMIS</a:t>
            </a:r>
            <a:r>
              <a:rPr lang="de-DE" dirty="0" smtClean="0"/>
              <a:t> Initiative</a:t>
            </a:r>
            <a:endParaRPr lang="de-DE" dirty="0"/>
          </a:p>
        </p:txBody>
      </p:sp>
    </p:spTree>
    <p:extLst>
      <p:ext uri="{BB962C8B-B14F-4D97-AF65-F5344CB8AC3E}">
        <p14:creationId xmlns:p14="http://schemas.microsoft.com/office/powerpoint/2010/main" val="947849427"/>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2653595"/>
              </p:ext>
            </p:extLst>
          </p:nvPr>
        </p:nvGraphicFramePr>
        <p:xfrm>
          <a:off x="457200" y="838200"/>
          <a:ext cx="8229600" cy="46736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914400">
                <a:tc>
                  <a:txBody>
                    <a:bodyPr/>
                    <a:lstStyle/>
                    <a:p>
                      <a:pPr>
                        <a:lnSpc>
                          <a:spcPct val="150000"/>
                        </a:lnSpc>
                      </a:pPr>
                      <a:r>
                        <a:rPr lang="en-US" sz="3200" dirty="0" smtClean="0"/>
                        <a:t>Future usage of the </a:t>
                      </a:r>
                      <a:r>
                        <a:rPr lang="en-US" sz="3200" dirty="0" err="1" smtClean="0"/>
                        <a:t>openIMIS</a:t>
                      </a:r>
                      <a:endParaRPr lang="en-US" sz="3200" dirty="0"/>
                    </a:p>
                  </a:txBody>
                  <a:tcPr/>
                </a:tc>
                <a:extLst>
                  <a:ext uri="{0D108BD9-81ED-4DB2-BD59-A6C34878D82A}">
                    <a16:rowId xmlns:a16="http://schemas.microsoft.com/office/drawing/2014/main" val="10000"/>
                  </a:ext>
                </a:extLst>
              </a:tr>
              <a:tr h="370840">
                <a:tc>
                  <a:txBody>
                    <a:bodyPr/>
                    <a:lstStyle/>
                    <a:p>
                      <a:r>
                        <a:rPr lang="en-US" sz="1800" dirty="0" smtClean="0"/>
                        <a:t>BEPHA intends to use the full roll</a:t>
                      </a:r>
                      <a:r>
                        <a:rPr lang="en-US" sz="1800" baseline="0" dirty="0" smtClean="0"/>
                        <a:t> out of the </a:t>
                      </a:r>
                      <a:r>
                        <a:rPr lang="en-US" sz="1800" baseline="0" dirty="0" err="1" smtClean="0"/>
                        <a:t>openIMIS</a:t>
                      </a:r>
                      <a:endParaRPr lang="en-US" sz="1800" dirty="0"/>
                    </a:p>
                  </a:txBody>
                  <a:tcPr/>
                </a:tc>
                <a:extLst>
                  <a:ext uri="{0D108BD9-81ED-4DB2-BD59-A6C34878D82A}">
                    <a16:rowId xmlns:a16="http://schemas.microsoft.com/office/drawing/2014/main" val="10001"/>
                  </a:ext>
                </a:extLst>
              </a:tr>
              <a:tr h="370840">
                <a:tc>
                  <a:txBody>
                    <a:bodyPr/>
                    <a:lstStyle/>
                    <a:p>
                      <a:r>
                        <a:rPr lang="en-US" sz="1800" dirty="0" smtClean="0"/>
                        <a:t>The mobile phone option would help to facilitate the enrolment processes and collection of data as it would decentralize data entry points </a:t>
                      </a:r>
                      <a:endParaRPr lang="en-US" sz="1800" dirty="0"/>
                    </a:p>
                  </a:txBody>
                  <a:tcPr/>
                </a:tc>
                <a:extLst>
                  <a:ext uri="{0D108BD9-81ED-4DB2-BD59-A6C34878D82A}">
                    <a16:rowId xmlns:a16="http://schemas.microsoft.com/office/drawing/2014/main" val="10002"/>
                  </a:ext>
                </a:extLst>
              </a:tr>
              <a:tr h="370840">
                <a:tc>
                  <a:txBody>
                    <a:bodyPr/>
                    <a:lstStyle/>
                    <a:p>
                      <a:r>
                        <a:rPr lang="en-US" sz="1800" dirty="0" smtClean="0"/>
                        <a:t>This</a:t>
                      </a:r>
                      <a:r>
                        <a:rPr lang="en-US" sz="1800" baseline="0" dirty="0" smtClean="0"/>
                        <a:t> would bring stronger checks in enrolment and claims processes</a:t>
                      </a:r>
                      <a:endParaRPr lang="en-US" sz="1800" dirty="0"/>
                    </a:p>
                  </a:txBody>
                  <a:tcPr/>
                </a:tc>
                <a:extLst>
                  <a:ext uri="{0D108BD9-81ED-4DB2-BD59-A6C34878D82A}">
                    <a16:rowId xmlns:a16="http://schemas.microsoft.com/office/drawing/2014/main" val="10003"/>
                  </a:ext>
                </a:extLst>
              </a:tr>
              <a:tr h="370840">
                <a:tc>
                  <a:txBody>
                    <a:bodyPr/>
                    <a:lstStyle/>
                    <a:p>
                      <a:r>
                        <a:rPr lang="en-US" sz="1800" dirty="0" smtClean="0"/>
                        <a:t>There would be a reduction in transaction time as just one transaction would be necessary</a:t>
                      </a:r>
                      <a:r>
                        <a:rPr lang="en-US" sz="1800" baseline="0" dirty="0" smtClean="0"/>
                        <a:t> for the collection of information, money and issuance of cards </a:t>
                      </a:r>
                      <a:endParaRPr lang="en-US" sz="1800" dirty="0"/>
                    </a:p>
                  </a:txBody>
                  <a:tcPr/>
                </a:tc>
                <a:extLst>
                  <a:ext uri="{0D108BD9-81ED-4DB2-BD59-A6C34878D82A}">
                    <a16:rowId xmlns:a16="http://schemas.microsoft.com/office/drawing/2014/main" val="10004"/>
                  </a:ext>
                </a:extLst>
              </a:tr>
              <a:tr h="370840">
                <a:tc>
                  <a:txBody>
                    <a:bodyPr/>
                    <a:lstStyle/>
                    <a:p>
                      <a:r>
                        <a:rPr lang="en-US" sz="1800" dirty="0" smtClean="0"/>
                        <a:t>The offline version of the </a:t>
                      </a:r>
                      <a:r>
                        <a:rPr lang="en-US" sz="1800" dirty="0" err="1" smtClean="0"/>
                        <a:t>openIMIS</a:t>
                      </a:r>
                      <a:r>
                        <a:rPr lang="en-US" sz="1800" dirty="0" smtClean="0"/>
                        <a:t> </a:t>
                      </a:r>
                      <a:r>
                        <a:rPr lang="en-US" sz="1800" dirty="0" smtClean="0"/>
                        <a:t>would also permit us to</a:t>
                      </a:r>
                      <a:r>
                        <a:rPr lang="en-US" sz="1800" baseline="0" dirty="0" smtClean="0"/>
                        <a:t> operate in remote areas where there is limited internet connectivity and also in instances where there might be internet unavailability for various reasons</a:t>
                      </a:r>
                      <a:endParaRPr lang="en-US" sz="1800"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58029623"/>
              </p:ext>
            </p:extLst>
          </p:nvPr>
        </p:nvGraphicFramePr>
        <p:xfrm>
          <a:off x="457200" y="1481138"/>
          <a:ext cx="8229600" cy="3520440"/>
        </p:xfrm>
        <a:graphic>
          <a:graphicData uri="http://schemas.openxmlformats.org/drawingml/2006/table">
            <a:tbl>
              <a:tblPr firstRow="1" bandRow="1">
                <a:tableStyleId>{00A15C55-8517-42AA-B614-E9B94910E393}</a:tableStyleId>
              </a:tblPr>
              <a:tblGrid>
                <a:gridCol w="8229600">
                  <a:extLst>
                    <a:ext uri="{9D8B030D-6E8A-4147-A177-3AD203B41FA5}">
                      <a16:colId xmlns:a16="http://schemas.microsoft.com/office/drawing/2014/main" val="20000"/>
                    </a:ext>
                  </a:extLst>
                </a:gridCol>
              </a:tblGrid>
              <a:tr h="370840">
                <a:tc>
                  <a:txBody>
                    <a:bodyPr/>
                    <a:lstStyle/>
                    <a:p>
                      <a:pPr marL="0" algn="l" rtl="0" eaLnBrk="1" latinLnBrk="0" hangingPunct="1">
                        <a:lnSpc>
                          <a:spcPct val="150000"/>
                        </a:lnSpc>
                      </a:pPr>
                      <a:r>
                        <a:rPr kumimoji="0" lang="en-US" sz="2400" b="1" kern="1200" dirty="0" smtClean="0">
                          <a:solidFill>
                            <a:schemeClr val="lt1"/>
                          </a:solidFill>
                          <a:latin typeface="+mn-lt"/>
                          <a:ea typeface="+mn-ea"/>
                          <a:cs typeface="+mn-cs"/>
                        </a:rPr>
                        <a:t>Lessons Learnt/Opportunities for the </a:t>
                      </a:r>
                      <a:r>
                        <a:rPr kumimoji="0" lang="en-US" sz="2400" b="1" kern="1200" dirty="0" err="1" smtClean="0">
                          <a:solidFill>
                            <a:schemeClr val="lt1"/>
                          </a:solidFill>
                          <a:latin typeface="+mn-lt"/>
                          <a:ea typeface="+mn-ea"/>
                          <a:cs typeface="+mn-cs"/>
                        </a:rPr>
                        <a:t>openIMIS</a:t>
                      </a:r>
                      <a:endParaRPr kumimoji="0" lang="en-US" sz="2400" b="1" kern="1200" dirty="0">
                        <a:solidFill>
                          <a:schemeClr val="lt1"/>
                        </a:solidFill>
                        <a:latin typeface="+mn-lt"/>
                        <a:ea typeface="+mn-ea"/>
                        <a:cs typeface="+mn-cs"/>
                      </a:endParaRPr>
                    </a:p>
                  </a:txBody>
                  <a:tcPr/>
                </a:tc>
                <a:extLst>
                  <a:ext uri="{0D108BD9-81ED-4DB2-BD59-A6C34878D82A}">
                    <a16:rowId xmlns:a16="http://schemas.microsoft.com/office/drawing/2014/main" val="10000"/>
                  </a:ext>
                </a:extLst>
              </a:tr>
              <a:tr h="370840">
                <a:tc>
                  <a:txBody>
                    <a:bodyPr/>
                    <a:lstStyle/>
                    <a:p>
                      <a:r>
                        <a:rPr lang="en-US" sz="2000" dirty="0" smtClean="0"/>
                        <a:t>The </a:t>
                      </a:r>
                      <a:r>
                        <a:rPr lang="en-US" sz="2000" dirty="0" err="1" smtClean="0"/>
                        <a:t>openIMIS</a:t>
                      </a:r>
                      <a:r>
                        <a:rPr lang="en-US" sz="2000" dirty="0" smtClean="0"/>
                        <a:t> </a:t>
                      </a:r>
                      <a:r>
                        <a:rPr lang="en-US" sz="2000" dirty="0" smtClean="0"/>
                        <a:t>has made</a:t>
                      </a:r>
                      <a:r>
                        <a:rPr lang="en-US" sz="2000" baseline="0" dirty="0" smtClean="0"/>
                        <a:t> our transactions more transparent and it is more sustainable for other actors like the government to support the scheme </a:t>
                      </a:r>
                      <a:endParaRPr lang="en-US" sz="2000" dirty="0"/>
                    </a:p>
                  </a:txBody>
                  <a:tcPr/>
                </a:tc>
                <a:extLst>
                  <a:ext uri="{0D108BD9-81ED-4DB2-BD59-A6C34878D82A}">
                    <a16:rowId xmlns:a16="http://schemas.microsoft.com/office/drawing/2014/main" val="10001"/>
                  </a:ext>
                </a:extLst>
              </a:tr>
              <a:tr h="370840">
                <a:tc>
                  <a:txBody>
                    <a:bodyPr/>
                    <a:lstStyle/>
                    <a:p>
                      <a:r>
                        <a:rPr lang="en-US" sz="2000" dirty="0" smtClean="0"/>
                        <a:t>The</a:t>
                      </a:r>
                      <a:r>
                        <a:rPr lang="en-US" sz="2000" baseline="0" dirty="0" smtClean="0"/>
                        <a:t> system has provided BEPHA with an opportunity to be able to partner and work with other donor organizations and NGOs for the provision of possible improved benefit packages for particular targeted group of persons to ensure higher coverage thus working towards UHC by using structures like BEPHA that have strong community outreach</a:t>
                      </a:r>
                      <a:endParaRPr lang="en-US" sz="2000" dirty="0"/>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O</a:t>
            </a:r>
            <a:r>
              <a:rPr lang="fr-FR" dirty="0" smtClean="0"/>
              <a:t>bjectives</a:t>
            </a:r>
          </a:p>
          <a:p>
            <a:r>
              <a:rPr lang="en-US" dirty="0" smtClean="0"/>
              <a:t>Presentation</a:t>
            </a:r>
            <a:r>
              <a:rPr lang="fr-FR" dirty="0" smtClean="0"/>
              <a:t> of BEPHA </a:t>
            </a:r>
            <a:r>
              <a:rPr lang="en-US" dirty="0" smtClean="0"/>
              <a:t>scheme</a:t>
            </a:r>
          </a:p>
          <a:p>
            <a:r>
              <a:rPr lang="en-US" dirty="0" smtClean="0"/>
              <a:t>Presentation</a:t>
            </a:r>
            <a:r>
              <a:rPr lang="fr-FR" dirty="0" smtClean="0"/>
              <a:t> of BEPHA </a:t>
            </a:r>
            <a:r>
              <a:rPr lang="en-US" dirty="0" smtClean="0"/>
              <a:t>product</a:t>
            </a:r>
          </a:p>
          <a:p>
            <a:r>
              <a:rPr lang="en-US" dirty="0" smtClean="0"/>
              <a:t>Lessons</a:t>
            </a:r>
            <a:r>
              <a:rPr lang="fr-FR" dirty="0" smtClean="0"/>
              <a:t> </a:t>
            </a:r>
            <a:r>
              <a:rPr lang="en-US" dirty="0" smtClean="0"/>
              <a:t>learnt</a:t>
            </a:r>
          </a:p>
          <a:p>
            <a:pPr lvl="1"/>
            <a:r>
              <a:rPr lang="fr-FR" dirty="0" smtClean="0"/>
              <a:t>Relation </a:t>
            </a:r>
            <a:r>
              <a:rPr lang="en-US" dirty="0" smtClean="0"/>
              <a:t>with</a:t>
            </a:r>
            <a:r>
              <a:rPr lang="fr-FR" dirty="0" smtClean="0"/>
              <a:t> the providers</a:t>
            </a:r>
          </a:p>
          <a:p>
            <a:pPr lvl="1"/>
            <a:r>
              <a:rPr lang="fr-FR" dirty="0" smtClean="0"/>
              <a:t>Claims management</a:t>
            </a:r>
          </a:p>
          <a:p>
            <a:pPr marL="365760" lvl="1" indent="-256032">
              <a:spcBef>
                <a:spcPts val="400"/>
              </a:spcBef>
              <a:buSzPct val="68000"/>
              <a:buFont typeface="Wingdings 3"/>
              <a:buChar char=""/>
            </a:pPr>
            <a:r>
              <a:rPr lang="en-US" sz="2700" dirty="0"/>
              <a:t>Implementation</a:t>
            </a:r>
            <a:r>
              <a:rPr lang="fr-FR" sz="2700" dirty="0"/>
              <a:t> of the </a:t>
            </a:r>
            <a:r>
              <a:rPr lang="fr-FR" sz="2700" dirty="0"/>
              <a:t>IMIS</a:t>
            </a:r>
            <a:endParaRPr lang="en-US" sz="2700" dirty="0"/>
          </a:p>
          <a:p>
            <a:pPr marL="365760" lvl="1" indent="-256032">
              <a:spcBef>
                <a:spcPts val="400"/>
              </a:spcBef>
              <a:buSzPct val="68000"/>
              <a:buFont typeface="Wingdings 3"/>
              <a:buChar char=""/>
            </a:pPr>
            <a:r>
              <a:rPr lang="en-US" sz="2700" dirty="0" smtClean="0"/>
              <a:t>Partner of </a:t>
            </a:r>
            <a:r>
              <a:rPr lang="en-US" sz="2700" dirty="0" err="1" smtClean="0"/>
              <a:t>openIMIS</a:t>
            </a:r>
            <a:endParaRPr lang="en-US" sz="2700" dirty="0"/>
          </a:p>
        </p:txBody>
      </p:sp>
      <p:sp>
        <p:nvSpPr>
          <p:cNvPr id="3" name="Titre 2"/>
          <p:cNvSpPr>
            <a:spLocks noGrp="1"/>
          </p:cNvSpPr>
          <p:nvPr>
            <p:ph type="title"/>
          </p:nvPr>
        </p:nvSpPr>
        <p:spPr/>
        <p:txBody>
          <a:bodyPr/>
          <a:lstStyle/>
          <a:p>
            <a:r>
              <a:rPr lang="fr-FR" dirty="0" err="1"/>
              <a:t>O</a:t>
            </a:r>
            <a:r>
              <a:rPr lang="fr-FR" dirty="0" err="1" smtClean="0"/>
              <a:t>utlines</a:t>
            </a:r>
            <a:endParaRPr lang="de-DE" dirty="0"/>
          </a:p>
        </p:txBody>
      </p:sp>
    </p:spTree>
    <p:extLst>
      <p:ext uri="{BB962C8B-B14F-4D97-AF65-F5344CB8AC3E}">
        <p14:creationId xmlns:p14="http://schemas.microsoft.com/office/powerpoint/2010/main" val="1001256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smtClean="0"/>
          </a:p>
          <a:p>
            <a:endParaRPr lang="en-US" b="1" dirty="0" smtClean="0"/>
          </a:p>
          <a:p>
            <a:endParaRPr lang="en-US" b="1" dirty="0" smtClean="0"/>
          </a:p>
          <a:p>
            <a:pPr algn="ctr"/>
            <a:r>
              <a:rPr lang="en-US" b="1" dirty="0" smtClean="0"/>
              <a:t>THANKS FOR YOUR KEEN ATTENTION</a:t>
            </a:r>
            <a:endParaRPr lang="en-US"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84798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en-US" dirty="0" smtClean="0"/>
              <a:t>Introducing</a:t>
            </a:r>
            <a:r>
              <a:rPr lang="fr-FR" dirty="0" smtClean="0"/>
              <a:t> </a:t>
            </a:r>
            <a:r>
              <a:rPr lang="en-US" dirty="0" smtClean="0"/>
              <a:t>BEPHA’s</a:t>
            </a:r>
            <a:r>
              <a:rPr lang="fr-FR" dirty="0" smtClean="0"/>
              <a:t> </a:t>
            </a:r>
            <a:r>
              <a:rPr lang="en-US" dirty="0" smtClean="0"/>
              <a:t>experience</a:t>
            </a:r>
          </a:p>
          <a:p>
            <a:endParaRPr lang="fr-FR" dirty="0" smtClean="0"/>
          </a:p>
          <a:p>
            <a:r>
              <a:rPr lang="en-US" dirty="0" smtClean="0"/>
              <a:t>Presenting</a:t>
            </a:r>
            <a:r>
              <a:rPr lang="fr-FR" dirty="0" smtClean="0"/>
              <a:t> the </a:t>
            </a:r>
            <a:r>
              <a:rPr lang="en-US" dirty="0" smtClean="0"/>
              <a:t>lessons</a:t>
            </a:r>
            <a:r>
              <a:rPr lang="fr-FR" dirty="0" smtClean="0"/>
              <a:t> </a:t>
            </a:r>
            <a:r>
              <a:rPr lang="en-US" dirty="0" smtClean="0"/>
              <a:t>learnt</a:t>
            </a:r>
            <a:r>
              <a:rPr lang="fr-FR" dirty="0" smtClean="0"/>
              <a:t> </a:t>
            </a:r>
            <a:r>
              <a:rPr lang="en-US" dirty="0" smtClean="0"/>
              <a:t>from</a:t>
            </a:r>
            <a:r>
              <a:rPr lang="fr-FR" dirty="0" smtClean="0"/>
              <a:t> BEPHA </a:t>
            </a:r>
            <a:r>
              <a:rPr lang="fr-FR" dirty="0"/>
              <a:t>to </a:t>
            </a:r>
            <a:r>
              <a:rPr lang="en-US" dirty="0" smtClean="0"/>
              <a:t>contribute</a:t>
            </a:r>
            <a:r>
              <a:rPr lang="fr-FR" dirty="0" smtClean="0"/>
              <a:t> </a:t>
            </a:r>
            <a:r>
              <a:rPr lang="fr-FR" dirty="0"/>
              <a:t>to UHC in </a:t>
            </a:r>
            <a:r>
              <a:rPr lang="en-US" dirty="0" smtClean="0"/>
              <a:t>Cameroon</a:t>
            </a:r>
            <a:r>
              <a:rPr lang="fr-FR" dirty="0" smtClean="0"/>
              <a:t>?</a:t>
            </a:r>
          </a:p>
          <a:p>
            <a:pPr>
              <a:buNone/>
            </a:pPr>
            <a:endParaRPr lang="fr-FR" dirty="0" smtClean="0"/>
          </a:p>
          <a:p>
            <a:r>
              <a:rPr lang="en-US" dirty="0" smtClean="0"/>
              <a:t>Implementation</a:t>
            </a:r>
            <a:r>
              <a:rPr lang="fr-FR" dirty="0" smtClean="0"/>
              <a:t> of </a:t>
            </a:r>
            <a:r>
              <a:rPr lang="fr-FR" dirty="0" smtClean="0"/>
              <a:t>open</a:t>
            </a:r>
            <a:r>
              <a:rPr lang="en-US" dirty="0" smtClean="0"/>
              <a:t>IMIS </a:t>
            </a:r>
            <a:r>
              <a:rPr lang="en-US" dirty="0" smtClean="0"/>
              <a:t>in Cameroon, BEPHA</a:t>
            </a:r>
            <a:endParaRPr lang="fr-FR" dirty="0"/>
          </a:p>
          <a:p>
            <a:endParaRPr lang="de-DE" dirty="0"/>
          </a:p>
        </p:txBody>
      </p:sp>
      <p:sp>
        <p:nvSpPr>
          <p:cNvPr id="3" name="Titre 2"/>
          <p:cNvSpPr>
            <a:spLocks noGrp="1"/>
          </p:cNvSpPr>
          <p:nvPr>
            <p:ph type="title"/>
          </p:nvPr>
        </p:nvSpPr>
        <p:spPr/>
        <p:txBody>
          <a:bodyPr/>
          <a:lstStyle/>
          <a:p>
            <a:r>
              <a:rPr lang="fr-FR" dirty="0" smtClean="0"/>
              <a:t>Objectives of the </a:t>
            </a:r>
            <a:r>
              <a:rPr lang="fr-FR" dirty="0" err="1" smtClean="0"/>
              <a:t>presentation</a:t>
            </a:r>
            <a:endParaRPr lang="de-DE" dirty="0"/>
          </a:p>
        </p:txBody>
      </p:sp>
    </p:spTree>
    <p:extLst>
      <p:ext uri="{BB962C8B-B14F-4D97-AF65-F5344CB8AC3E}">
        <p14:creationId xmlns:p14="http://schemas.microsoft.com/office/powerpoint/2010/main" val="1865580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Church based community micro health assistance scheme</a:t>
            </a:r>
          </a:p>
          <a:p>
            <a:r>
              <a:rPr lang="en-US" dirty="0" smtClean="0"/>
              <a:t>North West and South West Regions of Cameroon.</a:t>
            </a:r>
          </a:p>
          <a:p>
            <a:r>
              <a:rPr lang="en-US" dirty="0" smtClean="0"/>
              <a:t>Operating since 2008 </a:t>
            </a:r>
          </a:p>
          <a:p>
            <a:r>
              <a:rPr lang="en-US" dirty="0" smtClean="0"/>
              <a:t>In every health district </a:t>
            </a:r>
          </a:p>
          <a:p>
            <a:r>
              <a:rPr lang="en-US" dirty="0" smtClean="0"/>
              <a:t>The growth of the scheme in terms of enrolment can be seen from the table below</a:t>
            </a:r>
            <a:endParaRPr lang="en-US" dirty="0"/>
          </a:p>
        </p:txBody>
      </p:sp>
      <p:sp>
        <p:nvSpPr>
          <p:cNvPr id="3" name="Title 2"/>
          <p:cNvSpPr>
            <a:spLocks noGrp="1"/>
          </p:cNvSpPr>
          <p:nvPr>
            <p:ph type="title"/>
          </p:nvPr>
        </p:nvSpPr>
        <p:spPr/>
        <p:txBody>
          <a:bodyPr/>
          <a:lstStyle/>
          <a:p>
            <a:r>
              <a:rPr lang="en-US" dirty="0" smtClean="0"/>
              <a:t>Presentation of BEPHA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29547667"/>
              </p:ext>
            </p:extLst>
          </p:nvPr>
        </p:nvGraphicFramePr>
        <p:xfrm>
          <a:off x="838200" y="1752601"/>
          <a:ext cx="7391400" cy="3428999"/>
        </p:xfrm>
        <a:graphic>
          <a:graphicData uri="http://schemas.openxmlformats.org/drawingml/2006/table">
            <a:tbl>
              <a:tblPr firstRow="1" bandRow="1">
                <a:tableStyleId>{5C22544A-7EE6-4342-B048-85BDC9FD1C3A}</a:tableStyleId>
              </a:tblPr>
              <a:tblGrid>
                <a:gridCol w="1622503">
                  <a:extLst>
                    <a:ext uri="{9D8B030D-6E8A-4147-A177-3AD203B41FA5}">
                      <a16:colId xmlns:a16="http://schemas.microsoft.com/office/drawing/2014/main" val="20000"/>
                    </a:ext>
                  </a:extLst>
                </a:gridCol>
                <a:gridCol w="1334057">
                  <a:extLst>
                    <a:ext uri="{9D8B030D-6E8A-4147-A177-3AD203B41FA5}">
                      <a16:colId xmlns:a16="http://schemas.microsoft.com/office/drawing/2014/main" val="20001"/>
                    </a:ext>
                  </a:extLst>
                </a:gridCol>
                <a:gridCol w="1478280">
                  <a:extLst>
                    <a:ext uri="{9D8B030D-6E8A-4147-A177-3AD203B41FA5}">
                      <a16:colId xmlns:a16="http://schemas.microsoft.com/office/drawing/2014/main" val="20002"/>
                    </a:ext>
                  </a:extLst>
                </a:gridCol>
                <a:gridCol w="1478280">
                  <a:extLst>
                    <a:ext uri="{9D8B030D-6E8A-4147-A177-3AD203B41FA5}">
                      <a16:colId xmlns:a16="http://schemas.microsoft.com/office/drawing/2014/main" val="20003"/>
                    </a:ext>
                  </a:extLst>
                </a:gridCol>
                <a:gridCol w="1478280">
                  <a:extLst>
                    <a:ext uri="{9D8B030D-6E8A-4147-A177-3AD203B41FA5}">
                      <a16:colId xmlns:a16="http://schemas.microsoft.com/office/drawing/2014/main" val="20004"/>
                    </a:ext>
                  </a:extLst>
                </a:gridCol>
              </a:tblGrid>
              <a:tr h="489857">
                <a:tc>
                  <a:txBody>
                    <a:bodyPr/>
                    <a:lstStyle/>
                    <a:p>
                      <a:r>
                        <a:rPr lang="en-US" dirty="0" smtClean="0"/>
                        <a:t>DIOCESE</a:t>
                      </a:r>
                      <a:endParaRPr lang="en-US" dirty="0"/>
                    </a:p>
                  </a:txBody>
                  <a:tcPr/>
                </a:tc>
                <a:tc>
                  <a:txBody>
                    <a:bodyPr/>
                    <a:lstStyle/>
                    <a:p>
                      <a:pPr algn="r"/>
                      <a:r>
                        <a:rPr lang="en-US" dirty="0" smtClean="0"/>
                        <a:t>2014</a:t>
                      </a:r>
                      <a:endParaRPr lang="en-US" dirty="0"/>
                    </a:p>
                  </a:txBody>
                  <a:tcPr/>
                </a:tc>
                <a:tc>
                  <a:txBody>
                    <a:bodyPr/>
                    <a:lstStyle/>
                    <a:p>
                      <a:pPr algn="r"/>
                      <a:r>
                        <a:rPr lang="en-US" dirty="0" smtClean="0"/>
                        <a:t>2015</a:t>
                      </a:r>
                      <a:endParaRPr lang="en-US" dirty="0"/>
                    </a:p>
                  </a:txBody>
                  <a:tcPr/>
                </a:tc>
                <a:tc>
                  <a:txBody>
                    <a:bodyPr/>
                    <a:lstStyle/>
                    <a:p>
                      <a:pPr algn="r"/>
                      <a:r>
                        <a:rPr lang="en-US" dirty="0" smtClean="0"/>
                        <a:t>2016</a:t>
                      </a:r>
                      <a:endParaRPr lang="en-US" dirty="0"/>
                    </a:p>
                  </a:txBody>
                  <a:tcPr/>
                </a:tc>
                <a:tc>
                  <a:txBody>
                    <a:bodyPr/>
                    <a:lstStyle/>
                    <a:p>
                      <a:pPr algn="r"/>
                      <a:r>
                        <a:rPr lang="en-US" dirty="0" smtClean="0"/>
                        <a:t>2017</a:t>
                      </a:r>
                      <a:endParaRPr lang="en-US" dirty="0"/>
                    </a:p>
                  </a:txBody>
                  <a:tcPr/>
                </a:tc>
                <a:extLst>
                  <a:ext uri="{0D108BD9-81ED-4DB2-BD59-A6C34878D82A}">
                    <a16:rowId xmlns:a16="http://schemas.microsoft.com/office/drawing/2014/main" val="10000"/>
                  </a:ext>
                </a:extLst>
              </a:tr>
              <a:tr h="489857">
                <a:tc>
                  <a:txBody>
                    <a:bodyPr/>
                    <a:lstStyle/>
                    <a:p>
                      <a:r>
                        <a:rPr lang="en-US" dirty="0" smtClean="0"/>
                        <a:t>BUEA</a:t>
                      </a:r>
                      <a:endParaRPr lang="en-US" dirty="0"/>
                    </a:p>
                  </a:txBody>
                  <a:tcPr/>
                </a:tc>
                <a:tc>
                  <a:txBody>
                    <a:bodyPr/>
                    <a:lstStyle/>
                    <a:p>
                      <a:pPr algn="r"/>
                      <a:r>
                        <a:rPr lang="en-US" dirty="0" smtClean="0"/>
                        <a:t>8379</a:t>
                      </a:r>
                      <a:endParaRPr lang="en-US" dirty="0"/>
                    </a:p>
                  </a:txBody>
                  <a:tcPr/>
                </a:tc>
                <a:tc>
                  <a:txBody>
                    <a:bodyPr/>
                    <a:lstStyle/>
                    <a:p>
                      <a:pPr algn="r"/>
                      <a:r>
                        <a:rPr lang="en-US" dirty="0" smtClean="0"/>
                        <a:t>9474</a:t>
                      </a:r>
                      <a:endParaRPr lang="en-US" dirty="0"/>
                    </a:p>
                  </a:txBody>
                  <a:tcPr/>
                </a:tc>
                <a:tc>
                  <a:txBody>
                    <a:bodyPr/>
                    <a:lstStyle/>
                    <a:p>
                      <a:pPr algn="r"/>
                      <a:r>
                        <a:rPr lang="en-US" dirty="0" smtClean="0"/>
                        <a:t>10272</a:t>
                      </a:r>
                      <a:endParaRPr lang="en-US" dirty="0"/>
                    </a:p>
                  </a:txBody>
                  <a:tcPr/>
                </a:tc>
                <a:tc>
                  <a:txBody>
                    <a:bodyPr/>
                    <a:lstStyle/>
                    <a:p>
                      <a:pPr algn="r"/>
                      <a:r>
                        <a:rPr lang="en-US" dirty="0" smtClean="0"/>
                        <a:t>6233</a:t>
                      </a:r>
                      <a:endParaRPr lang="en-US" dirty="0"/>
                    </a:p>
                  </a:txBody>
                  <a:tcPr/>
                </a:tc>
                <a:extLst>
                  <a:ext uri="{0D108BD9-81ED-4DB2-BD59-A6C34878D82A}">
                    <a16:rowId xmlns:a16="http://schemas.microsoft.com/office/drawing/2014/main" val="10001"/>
                  </a:ext>
                </a:extLst>
              </a:tr>
              <a:tr h="489857">
                <a:tc>
                  <a:txBody>
                    <a:bodyPr/>
                    <a:lstStyle/>
                    <a:p>
                      <a:r>
                        <a:rPr lang="en-US" dirty="0" smtClean="0"/>
                        <a:t>BAMENDA</a:t>
                      </a:r>
                      <a:endParaRPr lang="en-US" dirty="0"/>
                    </a:p>
                  </a:txBody>
                  <a:tcPr/>
                </a:tc>
                <a:tc>
                  <a:txBody>
                    <a:bodyPr/>
                    <a:lstStyle/>
                    <a:p>
                      <a:pPr algn="r"/>
                      <a:r>
                        <a:rPr lang="en-US" dirty="0" smtClean="0"/>
                        <a:t>12784</a:t>
                      </a:r>
                      <a:endParaRPr lang="en-US" dirty="0"/>
                    </a:p>
                  </a:txBody>
                  <a:tcPr/>
                </a:tc>
                <a:tc>
                  <a:txBody>
                    <a:bodyPr/>
                    <a:lstStyle/>
                    <a:p>
                      <a:pPr algn="r"/>
                      <a:r>
                        <a:rPr lang="en-US" dirty="0" smtClean="0"/>
                        <a:t>10967</a:t>
                      </a:r>
                      <a:endParaRPr lang="en-US" dirty="0"/>
                    </a:p>
                  </a:txBody>
                  <a:tcPr/>
                </a:tc>
                <a:tc>
                  <a:txBody>
                    <a:bodyPr/>
                    <a:lstStyle/>
                    <a:p>
                      <a:pPr algn="r"/>
                      <a:r>
                        <a:rPr lang="en-US" dirty="0" smtClean="0"/>
                        <a:t>13686</a:t>
                      </a:r>
                      <a:endParaRPr lang="en-US" dirty="0"/>
                    </a:p>
                  </a:txBody>
                  <a:tcPr/>
                </a:tc>
                <a:tc>
                  <a:txBody>
                    <a:bodyPr/>
                    <a:lstStyle/>
                    <a:p>
                      <a:pPr algn="r"/>
                      <a:r>
                        <a:rPr lang="en-US" dirty="0" smtClean="0"/>
                        <a:t>12243</a:t>
                      </a:r>
                      <a:endParaRPr lang="en-US" dirty="0"/>
                    </a:p>
                  </a:txBody>
                  <a:tcPr/>
                </a:tc>
                <a:extLst>
                  <a:ext uri="{0D108BD9-81ED-4DB2-BD59-A6C34878D82A}">
                    <a16:rowId xmlns:a16="http://schemas.microsoft.com/office/drawing/2014/main" val="10002"/>
                  </a:ext>
                </a:extLst>
              </a:tr>
              <a:tr h="489857">
                <a:tc>
                  <a:txBody>
                    <a:bodyPr/>
                    <a:lstStyle/>
                    <a:p>
                      <a:r>
                        <a:rPr lang="en-US" dirty="0" smtClean="0"/>
                        <a:t>KUMBO</a:t>
                      </a:r>
                      <a:endParaRPr lang="en-US" dirty="0"/>
                    </a:p>
                  </a:txBody>
                  <a:tcPr/>
                </a:tc>
                <a:tc>
                  <a:txBody>
                    <a:bodyPr/>
                    <a:lstStyle/>
                    <a:p>
                      <a:pPr algn="r"/>
                      <a:r>
                        <a:rPr lang="en-US" dirty="0" smtClean="0"/>
                        <a:t>12148</a:t>
                      </a:r>
                      <a:endParaRPr lang="en-US" dirty="0"/>
                    </a:p>
                  </a:txBody>
                  <a:tcPr/>
                </a:tc>
                <a:tc>
                  <a:txBody>
                    <a:bodyPr/>
                    <a:lstStyle/>
                    <a:p>
                      <a:pPr algn="r"/>
                      <a:r>
                        <a:rPr lang="en-US" dirty="0" smtClean="0"/>
                        <a:t>11764</a:t>
                      </a:r>
                      <a:endParaRPr lang="en-US" dirty="0"/>
                    </a:p>
                  </a:txBody>
                  <a:tcPr/>
                </a:tc>
                <a:tc>
                  <a:txBody>
                    <a:bodyPr/>
                    <a:lstStyle/>
                    <a:p>
                      <a:pPr algn="r"/>
                      <a:r>
                        <a:rPr lang="en-US" dirty="0" smtClean="0"/>
                        <a:t>14455</a:t>
                      </a:r>
                      <a:endParaRPr lang="en-US" dirty="0"/>
                    </a:p>
                  </a:txBody>
                  <a:tcPr/>
                </a:tc>
                <a:tc>
                  <a:txBody>
                    <a:bodyPr/>
                    <a:lstStyle/>
                    <a:p>
                      <a:pPr algn="r"/>
                      <a:r>
                        <a:rPr lang="en-US" dirty="0" smtClean="0"/>
                        <a:t>12595</a:t>
                      </a:r>
                      <a:endParaRPr lang="en-US" dirty="0"/>
                    </a:p>
                  </a:txBody>
                  <a:tcPr/>
                </a:tc>
                <a:extLst>
                  <a:ext uri="{0D108BD9-81ED-4DB2-BD59-A6C34878D82A}">
                    <a16:rowId xmlns:a16="http://schemas.microsoft.com/office/drawing/2014/main" val="10003"/>
                  </a:ext>
                </a:extLst>
              </a:tr>
              <a:tr h="489857">
                <a:tc>
                  <a:txBody>
                    <a:bodyPr/>
                    <a:lstStyle/>
                    <a:p>
                      <a:r>
                        <a:rPr lang="en-US" dirty="0" smtClean="0"/>
                        <a:t>MAMFE</a:t>
                      </a:r>
                      <a:endParaRPr lang="en-US" dirty="0"/>
                    </a:p>
                  </a:txBody>
                  <a:tcPr/>
                </a:tc>
                <a:tc>
                  <a:txBody>
                    <a:bodyPr/>
                    <a:lstStyle/>
                    <a:p>
                      <a:pPr algn="r"/>
                      <a:r>
                        <a:rPr lang="en-US" dirty="0" smtClean="0"/>
                        <a:t>1650</a:t>
                      </a:r>
                      <a:endParaRPr lang="en-US" dirty="0"/>
                    </a:p>
                  </a:txBody>
                  <a:tcPr/>
                </a:tc>
                <a:tc>
                  <a:txBody>
                    <a:bodyPr/>
                    <a:lstStyle/>
                    <a:p>
                      <a:pPr algn="r"/>
                      <a:r>
                        <a:rPr lang="en-US" dirty="0" smtClean="0"/>
                        <a:t>5714</a:t>
                      </a:r>
                      <a:endParaRPr lang="en-US" dirty="0"/>
                    </a:p>
                  </a:txBody>
                  <a:tcPr/>
                </a:tc>
                <a:tc>
                  <a:txBody>
                    <a:bodyPr/>
                    <a:lstStyle/>
                    <a:p>
                      <a:pPr algn="r"/>
                      <a:r>
                        <a:rPr lang="en-US" dirty="0" smtClean="0"/>
                        <a:t>6274</a:t>
                      </a:r>
                      <a:endParaRPr lang="en-US" dirty="0"/>
                    </a:p>
                  </a:txBody>
                  <a:tcPr/>
                </a:tc>
                <a:tc>
                  <a:txBody>
                    <a:bodyPr/>
                    <a:lstStyle/>
                    <a:p>
                      <a:pPr algn="r"/>
                      <a:r>
                        <a:rPr lang="en-US" dirty="0" smtClean="0"/>
                        <a:t>2480</a:t>
                      </a:r>
                      <a:endParaRPr lang="en-US" dirty="0"/>
                    </a:p>
                  </a:txBody>
                  <a:tcPr/>
                </a:tc>
                <a:extLst>
                  <a:ext uri="{0D108BD9-81ED-4DB2-BD59-A6C34878D82A}">
                    <a16:rowId xmlns:a16="http://schemas.microsoft.com/office/drawing/2014/main" val="10004"/>
                  </a:ext>
                </a:extLst>
              </a:tr>
              <a:tr h="489857">
                <a:tc>
                  <a:txBody>
                    <a:bodyPr/>
                    <a:lstStyle/>
                    <a:p>
                      <a:r>
                        <a:rPr lang="en-US" dirty="0" smtClean="0"/>
                        <a:t>KUMBA</a:t>
                      </a: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r>
                        <a:rPr lang="en-US" dirty="0" smtClean="0"/>
                        <a:t>1017</a:t>
                      </a:r>
                      <a:endParaRPr lang="en-US" dirty="0"/>
                    </a:p>
                  </a:txBody>
                  <a:tcPr/>
                </a:tc>
                <a:extLst>
                  <a:ext uri="{0D108BD9-81ED-4DB2-BD59-A6C34878D82A}">
                    <a16:rowId xmlns:a16="http://schemas.microsoft.com/office/drawing/2014/main" val="10005"/>
                  </a:ext>
                </a:extLst>
              </a:tr>
              <a:tr h="489857">
                <a:tc>
                  <a:txBody>
                    <a:bodyPr/>
                    <a:lstStyle/>
                    <a:p>
                      <a:r>
                        <a:rPr lang="en-US" b="1" dirty="0" smtClean="0"/>
                        <a:t>TOTAL</a:t>
                      </a:r>
                      <a:endParaRPr lang="en-US" b="1" dirty="0"/>
                    </a:p>
                  </a:txBody>
                  <a:tcPr/>
                </a:tc>
                <a:tc>
                  <a:txBody>
                    <a:bodyPr/>
                    <a:lstStyle/>
                    <a:p>
                      <a:pPr algn="r"/>
                      <a:r>
                        <a:rPr lang="en-US" b="1" dirty="0" smtClean="0"/>
                        <a:t>34961</a:t>
                      </a:r>
                      <a:endParaRPr lang="en-US" b="1" dirty="0"/>
                    </a:p>
                  </a:txBody>
                  <a:tcPr/>
                </a:tc>
                <a:tc>
                  <a:txBody>
                    <a:bodyPr/>
                    <a:lstStyle/>
                    <a:p>
                      <a:pPr algn="r"/>
                      <a:r>
                        <a:rPr lang="en-US" b="1" dirty="0" smtClean="0"/>
                        <a:t>37919</a:t>
                      </a:r>
                      <a:endParaRPr lang="en-US" b="1" dirty="0"/>
                    </a:p>
                  </a:txBody>
                  <a:tcPr/>
                </a:tc>
                <a:tc>
                  <a:txBody>
                    <a:bodyPr/>
                    <a:lstStyle/>
                    <a:p>
                      <a:pPr algn="r"/>
                      <a:r>
                        <a:rPr lang="en-US" b="1" dirty="0" smtClean="0"/>
                        <a:t>44687</a:t>
                      </a:r>
                      <a:endParaRPr lang="en-US" b="1" dirty="0"/>
                    </a:p>
                  </a:txBody>
                  <a:tcPr/>
                </a:tc>
                <a:tc>
                  <a:txBody>
                    <a:bodyPr/>
                    <a:lstStyle/>
                    <a:p>
                      <a:pPr algn="r"/>
                      <a:r>
                        <a:rPr lang="en-US" b="1" dirty="0" smtClean="0"/>
                        <a:t>34568</a:t>
                      </a:r>
                      <a:endParaRPr lang="en-US" b="1" dirty="0"/>
                    </a:p>
                  </a:txBody>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p:txBody>
          <a:bodyPr/>
          <a:lstStyle/>
          <a:p>
            <a:r>
              <a:rPr lang="en-US" dirty="0" smtClean="0"/>
              <a:t>BEPHA Scheme Coverage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de-DE" dirty="0"/>
          </a:p>
        </p:txBody>
      </p:sp>
      <p:sp>
        <p:nvSpPr>
          <p:cNvPr id="3" name="Titre 2"/>
          <p:cNvSpPr>
            <a:spLocks noGrp="1"/>
          </p:cNvSpPr>
          <p:nvPr>
            <p:ph type="title"/>
          </p:nvPr>
        </p:nvSpPr>
        <p:spPr/>
        <p:txBody>
          <a:bodyPr/>
          <a:lstStyle/>
          <a:p>
            <a:r>
              <a:rPr lang="fr-FR" dirty="0" smtClean="0"/>
              <a:t>BEPHA Product</a:t>
            </a:r>
            <a:endParaRPr lang="de-DE" dirty="0"/>
          </a:p>
        </p:txBody>
      </p:sp>
      <p:graphicFrame>
        <p:nvGraphicFramePr>
          <p:cNvPr id="4" name="Content Placeholder 3"/>
          <p:cNvGraphicFramePr>
            <a:graphicFrameLocks/>
          </p:cNvGraphicFramePr>
          <p:nvPr/>
        </p:nvGraphicFramePr>
        <p:xfrm>
          <a:off x="457200" y="1371601"/>
          <a:ext cx="8229600" cy="4648200"/>
        </p:xfrm>
        <a:graphic>
          <a:graphicData uri="http://schemas.openxmlformats.org/drawingml/2006/table">
            <a:tbl>
              <a:tblPr firstRow="1" bandRow="1">
                <a:tableStyleId>{5C22544A-7EE6-4342-B048-85BDC9FD1C3A}</a:tableStyleId>
              </a:tblPr>
              <a:tblGrid>
                <a:gridCol w="2017059">
                  <a:extLst>
                    <a:ext uri="{9D8B030D-6E8A-4147-A177-3AD203B41FA5}">
                      <a16:colId xmlns:a16="http://schemas.microsoft.com/office/drawing/2014/main" val="20000"/>
                    </a:ext>
                  </a:extLst>
                </a:gridCol>
                <a:gridCol w="1452282">
                  <a:extLst>
                    <a:ext uri="{9D8B030D-6E8A-4147-A177-3AD203B41FA5}">
                      <a16:colId xmlns:a16="http://schemas.microsoft.com/office/drawing/2014/main" val="20001"/>
                    </a:ext>
                  </a:extLst>
                </a:gridCol>
                <a:gridCol w="1613647">
                  <a:extLst>
                    <a:ext uri="{9D8B030D-6E8A-4147-A177-3AD203B41FA5}">
                      <a16:colId xmlns:a16="http://schemas.microsoft.com/office/drawing/2014/main" val="20002"/>
                    </a:ext>
                  </a:extLst>
                </a:gridCol>
                <a:gridCol w="2013551">
                  <a:extLst>
                    <a:ext uri="{9D8B030D-6E8A-4147-A177-3AD203B41FA5}">
                      <a16:colId xmlns:a16="http://schemas.microsoft.com/office/drawing/2014/main" val="20003"/>
                    </a:ext>
                  </a:extLst>
                </a:gridCol>
                <a:gridCol w="1133061">
                  <a:extLst>
                    <a:ext uri="{9D8B030D-6E8A-4147-A177-3AD203B41FA5}">
                      <a16:colId xmlns:a16="http://schemas.microsoft.com/office/drawing/2014/main" val="20004"/>
                    </a:ext>
                  </a:extLst>
                </a:gridCol>
              </a:tblGrid>
              <a:tr h="1031022">
                <a:tc>
                  <a:txBody>
                    <a:bodyPr/>
                    <a:lstStyle/>
                    <a:p>
                      <a:r>
                        <a:rPr lang="en-US" dirty="0" smtClean="0"/>
                        <a:t>Service</a:t>
                      </a:r>
                      <a:endParaRPr lang="en-US" dirty="0"/>
                    </a:p>
                  </a:txBody>
                  <a:tcPr/>
                </a:tc>
                <a:tc>
                  <a:txBody>
                    <a:bodyPr/>
                    <a:lstStyle/>
                    <a:p>
                      <a:pPr algn="ctr"/>
                      <a:r>
                        <a:rPr lang="en-US" dirty="0" smtClean="0"/>
                        <a:t>Coverage</a:t>
                      </a:r>
                      <a:endParaRPr lang="en-US" dirty="0"/>
                    </a:p>
                  </a:txBody>
                  <a:tcPr/>
                </a:tc>
                <a:tc>
                  <a:txBody>
                    <a:bodyPr/>
                    <a:lstStyle/>
                    <a:p>
                      <a:pPr algn="ctr"/>
                      <a:r>
                        <a:rPr lang="en-US" dirty="0" smtClean="0"/>
                        <a:t>Maximum Episode</a:t>
                      </a:r>
                      <a:endParaRPr lang="en-US" dirty="0"/>
                    </a:p>
                  </a:txBody>
                  <a:tcPr/>
                </a:tc>
                <a:tc>
                  <a:txBody>
                    <a:bodyPr/>
                    <a:lstStyle/>
                    <a:p>
                      <a:pPr algn="ctr"/>
                      <a:r>
                        <a:rPr lang="en-US" dirty="0" smtClean="0"/>
                        <a:t>Ceiling per Episode (FCFA)</a:t>
                      </a:r>
                      <a:endParaRPr lang="en-US" dirty="0"/>
                    </a:p>
                  </a:txBody>
                  <a:tcPr/>
                </a:tc>
                <a:tc>
                  <a:txBody>
                    <a:bodyPr/>
                    <a:lstStyle/>
                    <a:p>
                      <a:pPr algn="ctr"/>
                      <a:r>
                        <a:rPr lang="en-US" dirty="0" smtClean="0"/>
                        <a:t>Total (FCFA)</a:t>
                      </a:r>
                      <a:endParaRPr lang="en-US" dirty="0"/>
                    </a:p>
                  </a:txBody>
                  <a:tcPr/>
                </a:tc>
                <a:extLst>
                  <a:ext uri="{0D108BD9-81ED-4DB2-BD59-A6C34878D82A}">
                    <a16:rowId xmlns:a16="http://schemas.microsoft.com/office/drawing/2014/main" val="10000"/>
                  </a:ext>
                </a:extLst>
              </a:tr>
              <a:tr h="718035">
                <a:tc>
                  <a:txBody>
                    <a:bodyPr/>
                    <a:lstStyle/>
                    <a:p>
                      <a:r>
                        <a:rPr lang="en-US" dirty="0" smtClean="0"/>
                        <a:t>Outpatient</a:t>
                      </a:r>
                      <a:endParaRPr lang="en-US" dirty="0"/>
                    </a:p>
                  </a:txBody>
                  <a:tcPr/>
                </a:tc>
                <a:tc>
                  <a:txBody>
                    <a:bodyPr/>
                    <a:lstStyle/>
                    <a:p>
                      <a:pPr algn="ctr"/>
                      <a:r>
                        <a:rPr lang="en-US" dirty="0" smtClean="0"/>
                        <a:t>75%</a:t>
                      </a:r>
                      <a:endParaRPr lang="en-US" dirty="0"/>
                    </a:p>
                  </a:txBody>
                  <a:tcPr/>
                </a:tc>
                <a:tc>
                  <a:txBody>
                    <a:bodyPr/>
                    <a:lstStyle/>
                    <a:p>
                      <a:pPr algn="ctr"/>
                      <a:r>
                        <a:rPr lang="en-US" dirty="0" smtClean="0"/>
                        <a:t>3</a:t>
                      </a:r>
                      <a:endParaRPr lang="en-US" dirty="0"/>
                    </a:p>
                  </a:txBody>
                  <a:tcPr/>
                </a:tc>
                <a:tc>
                  <a:txBody>
                    <a:bodyPr/>
                    <a:lstStyle/>
                    <a:p>
                      <a:pPr algn="ctr"/>
                      <a:r>
                        <a:rPr lang="en-US" dirty="0" smtClean="0"/>
                        <a:t>15,000</a:t>
                      </a:r>
                      <a:endParaRPr lang="en-US" dirty="0"/>
                    </a:p>
                  </a:txBody>
                  <a:tcPr/>
                </a:tc>
                <a:tc>
                  <a:txBody>
                    <a:bodyPr/>
                    <a:lstStyle/>
                    <a:p>
                      <a:pPr algn="ctr"/>
                      <a:r>
                        <a:rPr lang="en-US" dirty="0" smtClean="0"/>
                        <a:t>45,000</a:t>
                      </a:r>
                      <a:endParaRPr lang="en-US" dirty="0"/>
                    </a:p>
                  </a:txBody>
                  <a:tcPr/>
                </a:tc>
                <a:extLst>
                  <a:ext uri="{0D108BD9-81ED-4DB2-BD59-A6C34878D82A}">
                    <a16:rowId xmlns:a16="http://schemas.microsoft.com/office/drawing/2014/main" val="10001"/>
                  </a:ext>
                </a:extLst>
              </a:tr>
              <a:tr h="745038">
                <a:tc>
                  <a:txBody>
                    <a:bodyPr/>
                    <a:lstStyle/>
                    <a:p>
                      <a:r>
                        <a:rPr lang="en-US" dirty="0" smtClean="0"/>
                        <a:t>Hospitalization</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75%</a:t>
                      </a:r>
                    </a:p>
                    <a:p>
                      <a:pPr algn="ctr"/>
                      <a:endParaRPr lang="en-US" dirty="0"/>
                    </a:p>
                  </a:txBody>
                  <a:tcPr/>
                </a:tc>
                <a:tc>
                  <a:txBody>
                    <a:bodyPr/>
                    <a:lstStyle/>
                    <a:p>
                      <a:pPr algn="ctr"/>
                      <a:r>
                        <a:rPr lang="en-US" dirty="0" smtClean="0"/>
                        <a:t>2</a:t>
                      </a:r>
                      <a:endParaRPr lang="en-US" dirty="0"/>
                    </a:p>
                  </a:txBody>
                  <a:tcPr/>
                </a:tc>
                <a:tc>
                  <a:txBody>
                    <a:bodyPr/>
                    <a:lstStyle/>
                    <a:p>
                      <a:pPr algn="ctr"/>
                      <a:r>
                        <a:rPr lang="en-US" dirty="0" smtClean="0"/>
                        <a:t>25,000</a:t>
                      </a:r>
                      <a:endParaRPr lang="en-US" dirty="0"/>
                    </a:p>
                  </a:txBody>
                  <a:tcPr/>
                </a:tc>
                <a:tc>
                  <a:txBody>
                    <a:bodyPr/>
                    <a:lstStyle/>
                    <a:p>
                      <a:pPr algn="ctr"/>
                      <a:r>
                        <a:rPr lang="en-US" dirty="0" smtClean="0"/>
                        <a:t>50,000</a:t>
                      </a:r>
                      <a:endParaRPr lang="en-US" dirty="0"/>
                    </a:p>
                  </a:txBody>
                  <a:tcPr/>
                </a:tc>
                <a:extLst>
                  <a:ext uri="{0D108BD9-81ED-4DB2-BD59-A6C34878D82A}">
                    <a16:rowId xmlns:a16="http://schemas.microsoft.com/office/drawing/2014/main" val="10002"/>
                  </a:ext>
                </a:extLst>
              </a:tr>
              <a:tr h="718035">
                <a:tc>
                  <a:txBody>
                    <a:bodyPr/>
                    <a:lstStyle/>
                    <a:p>
                      <a:r>
                        <a:rPr lang="en-US" dirty="0" smtClean="0"/>
                        <a:t>Surgery</a:t>
                      </a:r>
                      <a:endParaRPr lang="en-US" dirty="0"/>
                    </a:p>
                  </a:txBody>
                  <a:tcPr/>
                </a:tc>
                <a:tc>
                  <a:txBody>
                    <a:bodyPr/>
                    <a:lstStyle/>
                    <a:p>
                      <a:pPr algn="ctr"/>
                      <a:r>
                        <a:rPr lang="en-US" smtClean="0"/>
                        <a:t>75%</a:t>
                      </a:r>
                      <a:endParaRPr lang="en-US" dirty="0"/>
                    </a:p>
                  </a:txBody>
                  <a:tcPr/>
                </a:tc>
                <a:tc>
                  <a:txBody>
                    <a:bodyPr/>
                    <a:lstStyle/>
                    <a:p>
                      <a:pPr algn="ctr"/>
                      <a:r>
                        <a:rPr lang="en-US" dirty="0" smtClean="0"/>
                        <a:t>1</a:t>
                      </a:r>
                      <a:endParaRPr lang="en-US" dirty="0"/>
                    </a:p>
                  </a:txBody>
                  <a:tcPr/>
                </a:tc>
                <a:tc>
                  <a:txBody>
                    <a:bodyPr/>
                    <a:lstStyle/>
                    <a:p>
                      <a:pPr algn="ctr"/>
                      <a:r>
                        <a:rPr lang="en-US" dirty="0" smtClean="0"/>
                        <a:t>70,000</a:t>
                      </a:r>
                      <a:endParaRPr lang="en-US" dirty="0"/>
                    </a:p>
                  </a:txBody>
                  <a:tcPr/>
                </a:tc>
                <a:tc>
                  <a:txBody>
                    <a:bodyPr/>
                    <a:lstStyle/>
                    <a:p>
                      <a:pPr algn="ctr"/>
                      <a:r>
                        <a:rPr lang="en-US" dirty="0" smtClean="0"/>
                        <a:t>70,000</a:t>
                      </a:r>
                      <a:endParaRPr lang="en-US" dirty="0"/>
                    </a:p>
                  </a:txBody>
                  <a:tcPr/>
                </a:tc>
                <a:extLst>
                  <a:ext uri="{0D108BD9-81ED-4DB2-BD59-A6C34878D82A}">
                    <a16:rowId xmlns:a16="http://schemas.microsoft.com/office/drawing/2014/main" val="10003"/>
                  </a:ext>
                </a:extLst>
              </a:tr>
              <a:tr h="718035">
                <a:tc>
                  <a:txBody>
                    <a:bodyPr/>
                    <a:lstStyle/>
                    <a:p>
                      <a:r>
                        <a:rPr lang="en-US" dirty="0" smtClean="0"/>
                        <a:t>Delivery</a:t>
                      </a:r>
                      <a:endParaRPr lang="en-US" dirty="0"/>
                    </a:p>
                  </a:txBody>
                  <a:tcPr/>
                </a:tc>
                <a:tc>
                  <a:txBody>
                    <a:bodyPr/>
                    <a:lstStyle/>
                    <a:p>
                      <a:pPr algn="ctr"/>
                      <a:r>
                        <a:rPr lang="en-US" smtClean="0"/>
                        <a:t>75%</a:t>
                      </a:r>
                      <a:endParaRPr lang="en-US" dirty="0"/>
                    </a:p>
                  </a:txBody>
                  <a:tcPr/>
                </a:tc>
                <a:tc>
                  <a:txBody>
                    <a:bodyPr/>
                    <a:lstStyle/>
                    <a:p>
                      <a:pPr algn="ctr"/>
                      <a:r>
                        <a:rPr lang="en-US" dirty="0" smtClean="0"/>
                        <a:t>1</a:t>
                      </a:r>
                      <a:endParaRPr lang="en-US" dirty="0"/>
                    </a:p>
                  </a:txBody>
                  <a:tcPr/>
                </a:tc>
                <a:tc>
                  <a:txBody>
                    <a:bodyPr/>
                    <a:lstStyle/>
                    <a:p>
                      <a:pPr algn="ctr"/>
                      <a:r>
                        <a:rPr lang="en-US" dirty="0" smtClean="0"/>
                        <a:t>15,000</a:t>
                      </a:r>
                      <a:endParaRPr lang="en-US" dirty="0"/>
                    </a:p>
                  </a:txBody>
                  <a:tcPr/>
                </a:tc>
                <a:tc>
                  <a:txBody>
                    <a:bodyPr/>
                    <a:lstStyle/>
                    <a:p>
                      <a:pPr algn="ctr"/>
                      <a:r>
                        <a:rPr lang="en-US" dirty="0" smtClean="0"/>
                        <a:t>15,000</a:t>
                      </a:r>
                      <a:endParaRPr lang="en-US" dirty="0"/>
                    </a:p>
                  </a:txBody>
                  <a:tcPr/>
                </a:tc>
                <a:extLst>
                  <a:ext uri="{0D108BD9-81ED-4DB2-BD59-A6C34878D82A}">
                    <a16:rowId xmlns:a16="http://schemas.microsoft.com/office/drawing/2014/main" val="10004"/>
                  </a:ext>
                </a:extLst>
              </a:tr>
              <a:tr h="718035">
                <a:tc>
                  <a:txBody>
                    <a:bodyPr/>
                    <a:lstStyle/>
                    <a:p>
                      <a:r>
                        <a:rPr lang="en-US" dirty="0" smtClean="0"/>
                        <a:t>1</a:t>
                      </a:r>
                      <a:r>
                        <a:rPr lang="en-US" baseline="30000" dirty="0" smtClean="0"/>
                        <a:t>st</a:t>
                      </a:r>
                      <a:r>
                        <a:rPr lang="en-US" dirty="0" smtClean="0"/>
                        <a:t> ANC</a:t>
                      </a:r>
                      <a:endParaRPr lang="en-US" dirty="0"/>
                    </a:p>
                  </a:txBody>
                  <a:tcPr/>
                </a:tc>
                <a:tc>
                  <a:txBody>
                    <a:bodyPr/>
                    <a:lstStyle/>
                    <a:p>
                      <a:pPr algn="ctr"/>
                      <a:r>
                        <a:rPr lang="en-US" dirty="0" smtClean="0"/>
                        <a:t>75%</a:t>
                      </a:r>
                      <a:endParaRPr lang="en-US" dirty="0"/>
                    </a:p>
                  </a:txBody>
                  <a:tcPr/>
                </a:tc>
                <a:tc>
                  <a:txBody>
                    <a:bodyPr/>
                    <a:lstStyle/>
                    <a:p>
                      <a:pPr algn="ctr"/>
                      <a:r>
                        <a:rPr lang="en-US" dirty="0" smtClean="0"/>
                        <a:t>1</a:t>
                      </a:r>
                      <a:endParaRPr lang="en-US" dirty="0"/>
                    </a:p>
                  </a:txBody>
                  <a:tcPr/>
                </a:tc>
                <a:tc>
                  <a:txBody>
                    <a:bodyPr/>
                    <a:lstStyle/>
                    <a:p>
                      <a:pPr algn="ctr"/>
                      <a:r>
                        <a:rPr lang="en-US" dirty="0" smtClean="0"/>
                        <a:t>10,000</a:t>
                      </a:r>
                      <a:endParaRPr lang="en-US" dirty="0"/>
                    </a:p>
                  </a:txBody>
                  <a:tcPr/>
                </a:tc>
                <a:tc>
                  <a:txBody>
                    <a:bodyPr/>
                    <a:lstStyle/>
                    <a:p>
                      <a:pPr algn="ctr"/>
                      <a:r>
                        <a:rPr lang="en-US" dirty="0" smtClean="0"/>
                        <a:t>10,000</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39669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5958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370840">
                <a:tc>
                  <a:txBody>
                    <a:bodyPr/>
                    <a:lstStyle/>
                    <a:p>
                      <a:r>
                        <a:rPr lang="en-US" dirty="0" smtClean="0"/>
                        <a:t>Diocese</a:t>
                      </a:r>
                      <a:endParaRPr lang="en-US" dirty="0"/>
                    </a:p>
                  </a:txBody>
                  <a:tcPr/>
                </a:tc>
                <a:tc>
                  <a:txBody>
                    <a:bodyPr/>
                    <a:lstStyle/>
                    <a:p>
                      <a:r>
                        <a:rPr lang="en-US" dirty="0" smtClean="0"/>
                        <a:t>Catholic</a:t>
                      </a:r>
                      <a:endParaRPr lang="en-US" dirty="0"/>
                    </a:p>
                  </a:txBody>
                  <a:tcPr/>
                </a:tc>
                <a:tc>
                  <a:txBody>
                    <a:bodyPr/>
                    <a:lstStyle/>
                    <a:p>
                      <a:r>
                        <a:rPr lang="en-US" dirty="0" smtClean="0"/>
                        <a:t>Protestant</a:t>
                      </a:r>
                      <a:endParaRPr lang="en-US" dirty="0"/>
                    </a:p>
                  </a:txBody>
                  <a:tcPr/>
                </a:tc>
                <a:tc>
                  <a:txBody>
                    <a:bodyPr/>
                    <a:lstStyle/>
                    <a:p>
                      <a:r>
                        <a:rPr lang="en-US" dirty="0" smtClean="0"/>
                        <a:t>Public</a:t>
                      </a:r>
                      <a:endParaRPr lang="en-US" dirty="0"/>
                    </a:p>
                  </a:txBody>
                  <a:tcPr/>
                </a:tc>
                <a:tc>
                  <a:txBody>
                    <a:bodyPr/>
                    <a:lstStyle/>
                    <a:p>
                      <a:r>
                        <a:rPr lang="en-US" dirty="0" smtClean="0"/>
                        <a:t>Private</a:t>
                      </a:r>
                      <a:endParaRPr lang="en-US" dirty="0"/>
                    </a:p>
                  </a:txBody>
                  <a:tcPr/>
                </a:tc>
                <a:tc>
                  <a:txBody>
                    <a:bodyPr/>
                    <a:lstStyle/>
                    <a:p>
                      <a:r>
                        <a:rPr lang="en-US" dirty="0" smtClean="0"/>
                        <a:t>TOTAL</a:t>
                      </a:r>
                      <a:endParaRPr lang="en-US" dirty="0"/>
                    </a:p>
                  </a:txBody>
                  <a:tcPr/>
                </a:tc>
                <a:extLst>
                  <a:ext uri="{0D108BD9-81ED-4DB2-BD59-A6C34878D82A}">
                    <a16:rowId xmlns:a16="http://schemas.microsoft.com/office/drawing/2014/main" val="10000"/>
                  </a:ext>
                </a:extLst>
              </a:tr>
              <a:tr h="370840">
                <a:tc>
                  <a:txBody>
                    <a:bodyPr/>
                    <a:lstStyle/>
                    <a:p>
                      <a:r>
                        <a:rPr lang="en-US" dirty="0" err="1" smtClean="0"/>
                        <a:t>Buea</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err="1" smtClean="0"/>
                        <a:t>Bamenda</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err="1" smtClean="0"/>
                        <a:t>Kumbo</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err="1" smtClean="0"/>
                        <a:t>Mamfe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dirty="0" err="1" smtClean="0"/>
                        <a:t>Kumba</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dirty="0" smtClean="0"/>
                        <a:t>TOTAL</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3" name="Titre 2"/>
          <p:cNvSpPr>
            <a:spLocks noGrp="1"/>
          </p:cNvSpPr>
          <p:nvPr>
            <p:ph type="title"/>
          </p:nvPr>
        </p:nvSpPr>
        <p:spPr/>
        <p:txBody>
          <a:bodyPr>
            <a:normAutofit fontScale="90000"/>
          </a:bodyPr>
          <a:lstStyle/>
          <a:p>
            <a:r>
              <a:rPr lang="fr-FR" dirty="0" err="1" smtClean="0"/>
              <a:t>Contracted</a:t>
            </a:r>
            <a:r>
              <a:rPr lang="fr-FR" dirty="0" smtClean="0"/>
              <a:t> </a:t>
            </a:r>
            <a:r>
              <a:rPr lang="fr-FR" dirty="0" err="1" smtClean="0"/>
              <a:t>partner</a:t>
            </a:r>
            <a:r>
              <a:rPr lang="fr-FR" dirty="0" smtClean="0"/>
              <a:t> </a:t>
            </a:r>
            <a:r>
              <a:rPr lang="fr-FR" dirty="0" err="1" smtClean="0"/>
              <a:t>health</a:t>
            </a:r>
            <a:r>
              <a:rPr lang="fr-FR" dirty="0" smtClean="0"/>
              <a:t> </a:t>
            </a:r>
            <a:r>
              <a:rPr lang="fr-FR" dirty="0" err="1" smtClean="0"/>
              <a:t>facilities</a:t>
            </a:r>
            <a:endParaRPr lang="de-DE" dirty="0"/>
          </a:p>
        </p:txBody>
      </p:sp>
      <p:graphicFrame>
        <p:nvGraphicFramePr>
          <p:cNvPr id="5" name="Content Placeholder 3"/>
          <p:cNvGraphicFramePr>
            <a:graphicFrameLocks/>
          </p:cNvGraphicFramePr>
          <p:nvPr/>
        </p:nvGraphicFramePr>
        <p:xfrm>
          <a:off x="381000" y="1371600"/>
          <a:ext cx="8534400" cy="3352797"/>
        </p:xfrm>
        <a:graphic>
          <a:graphicData uri="http://schemas.openxmlformats.org/drawingml/2006/table">
            <a:tbl>
              <a:tblPr firstRow="1" bandRow="1">
                <a:tableStyleId>{5C22544A-7EE6-4342-B048-85BDC9FD1C3A}</a:tableStyleId>
              </a:tblPr>
              <a:tblGrid>
                <a:gridCol w="1706880">
                  <a:extLst>
                    <a:ext uri="{9D8B030D-6E8A-4147-A177-3AD203B41FA5}">
                      <a16:colId xmlns:a16="http://schemas.microsoft.com/office/drawing/2014/main" val="20000"/>
                    </a:ext>
                  </a:extLst>
                </a:gridCol>
                <a:gridCol w="2318780">
                  <a:extLst>
                    <a:ext uri="{9D8B030D-6E8A-4147-A177-3AD203B41FA5}">
                      <a16:colId xmlns:a16="http://schemas.microsoft.com/office/drawing/2014/main" val="20001"/>
                    </a:ext>
                  </a:extLst>
                </a:gridCol>
                <a:gridCol w="1610264">
                  <a:extLst>
                    <a:ext uri="{9D8B030D-6E8A-4147-A177-3AD203B41FA5}">
                      <a16:colId xmlns:a16="http://schemas.microsoft.com/office/drawing/2014/main" val="20002"/>
                    </a:ext>
                  </a:extLst>
                </a:gridCol>
                <a:gridCol w="1529751">
                  <a:extLst>
                    <a:ext uri="{9D8B030D-6E8A-4147-A177-3AD203B41FA5}">
                      <a16:colId xmlns:a16="http://schemas.microsoft.com/office/drawing/2014/main" val="20003"/>
                    </a:ext>
                  </a:extLst>
                </a:gridCol>
                <a:gridCol w="1368725">
                  <a:extLst>
                    <a:ext uri="{9D8B030D-6E8A-4147-A177-3AD203B41FA5}">
                      <a16:colId xmlns:a16="http://schemas.microsoft.com/office/drawing/2014/main" val="20004"/>
                    </a:ext>
                  </a:extLst>
                </a:gridCol>
              </a:tblGrid>
              <a:tr h="478971">
                <a:tc>
                  <a:txBody>
                    <a:bodyPr/>
                    <a:lstStyle/>
                    <a:p>
                      <a:r>
                        <a:rPr lang="en-US" sz="2400" dirty="0" smtClean="0"/>
                        <a:t>Diocese</a:t>
                      </a:r>
                      <a:endParaRPr lang="en-US" sz="2400" dirty="0"/>
                    </a:p>
                  </a:txBody>
                  <a:tcPr/>
                </a:tc>
                <a:tc>
                  <a:txBody>
                    <a:bodyPr/>
                    <a:lstStyle/>
                    <a:p>
                      <a:pPr algn="ctr"/>
                      <a:r>
                        <a:rPr lang="en-US" sz="2400" dirty="0" smtClean="0"/>
                        <a:t>Confessional</a:t>
                      </a:r>
                      <a:endParaRPr lang="en-US" sz="2400" dirty="0"/>
                    </a:p>
                  </a:txBody>
                  <a:tcPr/>
                </a:tc>
                <a:tc>
                  <a:txBody>
                    <a:bodyPr/>
                    <a:lstStyle/>
                    <a:p>
                      <a:pPr algn="ctr"/>
                      <a:r>
                        <a:rPr lang="en-US" sz="2400" dirty="0" smtClean="0"/>
                        <a:t>Public</a:t>
                      </a:r>
                      <a:endParaRPr lang="en-US" sz="2400" dirty="0"/>
                    </a:p>
                  </a:txBody>
                  <a:tcPr/>
                </a:tc>
                <a:tc>
                  <a:txBody>
                    <a:bodyPr/>
                    <a:lstStyle/>
                    <a:p>
                      <a:pPr algn="ctr"/>
                      <a:r>
                        <a:rPr lang="en-US" sz="2400" dirty="0" smtClean="0"/>
                        <a:t>Private</a:t>
                      </a:r>
                      <a:endParaRPr lang="en-US" sz="2400" dirty="0"/>
                    </a:p>
                  </a:txBody>
                  <a:tcPr/>
                </a:tc>
                <a:tc>
                  <a:txBody>
                    <a:bodyPr/>
                    <a:lstStyle/>
                    <a:p>
                      <a:pPr algn="ctr"/>
                      <a:r>
                        <a:rPr lang="en-US" sz="2400" dirty="0" smtClean="0"/>
                        <a:t>TOTAL</a:t>
                      </a:r>
                      <a:endParaRPr lang="en-US" sz="2400" dirty="0"/>
                    </a:p>
                  </a:txBody>
                  <a:tcPr/>
                </a:tc>
                <a:extLst>
                  <a:ext uri="{0D108BD9-81ED-4DB2-BD59-A6C34878D82A}">
                    <a16:rowId xmlns:a16="http://schemas.microsoft.com/office/drawing/2014/main" val="10000"/>
                  </a:ext>
                </a:extLst>
              </a:tr>
              <a:tr h="478971">
                <a:tc>
                  <a:txBody>
                    <a:bodyPr/>
                    <a:lstStyle/>
                    <a:p>
                      <a:r>
                        <a:rPr lang="en-US" sz="2400" noProof="0" dirty="0" err="1" smtClean="0"/>
                        <a:t>Buea</a:t>
                      </a:r>
                      <a:endParaRPr lang="en-US" sz="2400" noProof="0" dirty="0"/>
                    </a:p>
                  </a:txBody>
                  <a:tcPr/>
                </a:tc>
                <a:tc>
                  <a:txBody>
                    <a:bodyPr/>
                    <a:lstStyle/>
                    <a:p>
                      <a:pPr algn="ctr"/>
                      <a:r>
                        <a:rPr lang="en-US" sz="2400" dirty="0" smtClean="0"/>
                        <a:t>5</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15</a:t>
                      </a:r>
                      <a:endParaRPr lang="en-US" sz="2400" dirty="0"/>
                    </a:p>
                  </a:txBody>
                  <a:tcPr/>
                </a:tc>
                <a:extLst>
                  <a:ext uri="{0D108BD9-81ED-4DB2-BD59-A6C34878D82A}">
                    <a16:rowId xmlns:a16="http://schemas.microsoft.com/office/drawing/2014/main" val="10001"/>
                  </a:ext>
                </a:extLst>
              </a:tr>
              <a:tr h="478971">
                <a:tc>
                  <a:txBody>
                    <a:bodyPr/>
                    <a:lstStyle/>
                    <a:p>
                      <a:r>
                        <a:rPr lang="en-US" sz="2400" dirty="0" err="1" smtClean="0"/>
                        <a:t>Bamenda</a:t>
                      </a:r>
                      <a:endParaRPr lang="en-US" sz="2400" dirty="0"/>
                    </a:p>
                  </a:txBody>
                  <a:tcPr/>
                </a:tc>
                <a:tc>
                  <a:txBody>
                    <a:bodyPr/>
                    <a:lstStyle/>
                    <a:p>
                      <a:pPr algn="ctr"/>
                      <a:r>
                        <a:rPr lang="en-US" sz="2400" dirty="0" smtClean="0"/>
                        <a:t>34</a:t>
                      </a:r>
                      <a:endParaRPr lang="en-US" sz="2400" dirty="0"/>
                    </a:p>
                  </a:txBody>
                  <a:tcPr/>
                </a:tc>
                <a:tc>
                  <a:txBody>
                    <a:bodyPr/>
                    <a:lstStyle/>
                    <a:p>
                      <a:pPr algn="ctr"/>
                      <a:r>
                        <a:rPr lang="en-US" sz="2400" dirty="0" smtClean="0"/>
                        <a:t>21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57</a:t>
                      </a:r>
                      <a:endParaRPr lang="en-US" sz="2400" dirty="0"/>
                    </a:p>
                  </a:txBody>
                  <a:tcPr/>
                </a:tc>
                <a:extLst>
                  <a:ext uri="{0D108BD9-81ED-4DB2-BD59-A6C34878D82A}">
                    <a16:rowId xmlns:a16="http://schemas.microsoft.com/office/drawing/2014/main" val="10002"/>
                  </a:ext>
                </a:extLst>
              </a:tr>
              <a:tr h="478971">
                <a:tc>
                  <a:txBody>
                    <a:bodyPr/>
                    <a:lstStyle/>
                    <a:p>
                      <a:r>
                        <a:rPr lang="en-US" sz="2400" dirty="0" err="1" smtClean="0"/>
                        <a:t>Kumbo</a:t>
                      </a:r>
                      <a:endParaRPr lang="en-US" sz="2400" dirty="0"/>
                    </a:p>
                  </a:txBody>
                  <a:tcPr/>
                </a:tc>
                <a:tc>
                  <a:txBody>
                    <a:bodyPr/>
                    <a:lstStyle/>
                    <a:p>
                      <a:pPr algn="ctr"/>
                      <a:r>
                        <a:rPr lang="en-US" sz="2400" dirty="0" smtClean="0"/>
                        <a:t>35</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48</a:t>
                      </a:r>
                      <a:endParaRPr lang="en-US" sz="2400" dirty="0"/>
                    </a:p>
                  </a:txBody>
                  <a:tcPr/>
                </a:tc>
                <a:extLst>
                  <a:ext uri="{0D108BD9-81ED-4DB2-BD59-A6C34878D82A}">
                    <a16:rowId xmlns:a16="http://schemas.microsoft.com/office/drawing/2014/main" val="10003"/>
                  </a:ext>
                </a:extLst>
              </a:tr>
              <a:tr h="478971">
                <a:tc>
                  <a:txBody>
                    <a:bodyPr/>
                    <a:lstStyle/>
                    <a:p>
                      <a:r>
                        <a:rPr lang="en-US" sz="2400" dirty="0" err="1" smtClean="0"/>
                        <a:t>Mamfe</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11</a:t>
                      </a:r>
                      <a:endParaRPr lang="en-US" sz="2400" dirty="0"/>
                    </a:p>
                  </a:txBody>
                  <a:tcPr/>
                </a:tc>
                <a:extLst>
                  <a:ext uri="{0D108BD9-81ED-4DB2-BD59-A6C34878D82A}">
                    <a16:rowId xmlns:a16="http://schemas.microsoft.com/office/drawing/2014/main" val="10004"/>
                  </a:ext>
                </a:extLst>
              </a:tr>
              <a:tr h="478971">
                <a:tc>
                  <a:txBody>
                    <a:bodyPr/>
                    <a:lstStyle/>
                    <a:p>
                      <a:r>
                        <a:rPr lang="en-US" sz="2400" dirty="0" err="1" smtClean="0"/>
                        <a:t>Kumba</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9</a:t>
                      </a:r>
                      <a:endParaRPr lang="en-US" sz="2400" dirty="0"/>
                    </a:p>
                  </a:txBody>
                  <a:tcPr/>
                </a:tc>
                <a:extLst>
                  <a:ext uri="{0D108BD9-81ED-4DB2-BD59-A6C34878D82A}">
                    <a16:rowId xmlns:a16="http://schemas.microsoft.com/office/drawing/2014/main" val="10005"/>
                  </a:ext>
                </a:extLst>
              </a:tr>
              <a:tr h="478971">
                <a:tc>
                  <a:txBody>
                    <a:bodyPr/>
                    <a:lstStyle/>
                    <a:p>
                      <a:r>
                        <a:rPr lang="en-US" sz="2400" b="1" dirty="0" smtClean="0"/>
                        <a:t>TOTAL</a:t>
                      </a:r>
                      <a:endParaRPr lang="en-US" sz="2400" b="1" dirty="0"/>
                    </a:p>
                  </a:txBody>
                  <a:tcPr/>
                </a:tc>
                <a:tc>
                  <a:txBody>
                    <a:bodyPr/>
                    <a:lstStyle/>
                    <a:p>
                      <a:pPr algn="ctr"/>
                      <a:r>
                        <a:rPr lang="en-US" sz="2400" b="1" dirty="0" smtClean="0"/>
                        <a:t>86</a:t>
                      </a:r>
                      <a:endParaRPr lang="en-US" sz="2400" b="1" dirty="0"/>
                    </a:p>
                  </a:txBody>
                  <a:tcPr/>
                </a:tc>
                <a:tc>
                  <a:txBody>
                    <a:bodyPr/>
                    <a:lstStyle/>
                    <a:p>
                      <a:pPr algn="ctr"/>
                      <a:r>
                        <a:rPr lang="en-US" sz="2400" b="1" dirty="0" smtClean="0"/>
                        <a:t>42</a:t>
                      </a:r>
                      <a:endParaRPr lang="en-US" sz="2400" b="1" dirty="0"/>
                    </a:p>
                  </a:txBody>
                  <a:tcPr/>
                </a:tc>
                <a:tc>
                  <a:txBody>
                    <a:bodyPr/>
                    <a:lstStyle/>
                    <a:p>
                      <a:pPr algn="ctr"/>
                      <a:r>
                        <a:rPr lang="en-US" sz="2400" b="1" dirty="0" smtClean="0"/>
                        <a:t>12</a:t>
                      </a:r>
                      <a:endParaRPr lang="en-US" sz="2400" b="1" dirty="0"/>
                    </a:p>
                  </a:txBody>
                  <a:tcPr/>
                </a:tc>
                <a:tc>
                  <a:txBody>
                    <a:bodyPr/>
                    <a:lstStyle/>
                    <a:p>
                      <a:pPr algn="ctr"/>
                      <a:r>
                        <a:rPr lang="en-US" sz="2400" b="1" dirty="0" smtClean="0"/>
                        <a:t>140</a:t>
                      </a:r>
                      <a:endParaRPr lang="en-US" sz="2400" b="1"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72098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4800" y="228600"/>
            <a:ext cx="8382000" cy="1143000"/>
          </a:xfrm>
        </p:spPr>
        <p:txBody>
          <a:bodyPr>
            <a:normAutofit/>
          </a:bodyPr>
          <a:lstStyle/>
          <a:p>
            <a:r>
              <a:rPr lang="fr-FR" sz="3200" dirty="0" smtClean="0"/>
              <a:t>Relationship </a:t>
            </a:r>
            <a:r>
              <a:rPr lang="fr-FR" sz="3200" dirty="0" err="1" smtClean="0"/>
              <a:t>with</a:t>
            </a:r>
            <a:r>
              <a:rPr lang="fr-FR" sz="3200" dirty="0" smtClean="0"/>
              <a:t> </a:t>
            </a:r>
            <a:r>
              <a:rPr lang="fr-FR" sz="3200" dirty="0" err="1"/>
              <a:t>partner</a:t>
            </a:r>
            <a:r>
              <a:rPr lang="fr-FR" sz="3200" dirty="0"/>
              <a:t> </a:t>
            </a:r>
            <a:r>
              <a:rPr lang="fr-FR" sz="3200" dirty="0" err="1"/>
              <a:t>health</a:t>
            </a:r>
            <a:r>
              <a:rPr lang="fr-FR" sz="3200" dirty="0"/>
              <a:t> </a:t>
            </a:r>
            <a:r>
              <a:rPr lang="fr-FR" sz="3200" dirty="0" err="1"/>
              <a:t>facilities</a:t>
            </a:r>
            <a:endParaRPr lang="de-DE" sz="3200" dirty="0"/>
          </a:p>
        </p:txBody>
      </p:sp>
      <p:graphicFrame>
        <p:nvGraphicFramePr>
          <p:cNvPr id="4" name="Tableau 3"/>
          <p:cNvGraphicFramePr>
            <a:graphicFrameLocks noGrp="1"/>
          </p:cNvGraphicFramePr>
          <p:nvPr>
            <p:extLst>
              <p:ext uri="{D42A27DB-BD31-4B8C-83A1-F6EECF244321}">
                <p14:modId xmlns:p14="http://schemas.microsoft.com/office/powerpoint/2010/main" val="1556444227"/>
              </p:ext>
            </p:extLst>
          </p:nvPr>
        </p:nvGraphicFramePr>
        <p:xfrm>
          <a:off x="457200" y="1371600"/>
          <a:ext cx="7924800" cy="1828800"/>
        </p:xfrm>
        <a:graphic>
          <a:graphicData uri="http://schemas.openxmlformats.org/drawingml/2006/table">
            <a:tbl>
              <a:tblPr firstRow="1" bandRow="1">
                <a:tableStyleId>{5C22544A-7EE6-4342-B048-85BDC9FD1C3A}</a:tableStyleId>
              </a:tblPr>
              <a:tblGrid>
                <a:gridCol w="7924800">
                  <a:extLst>
                    <a:ext uri="{9D8B030D-6E8A-4147-A177-3AD203B41FA5}">
                      <a16:colId xmlns:a16="http://schemas.microsoft.com/office/drawing/2014/main" val="20000"/>
                    </a:ext>
                  </a:extLst>
                </a:gridCol>
              </a:tblGrid>
              <a:tr h="443030">
                <a:tc>
                  <a:txBody>
                    <a:bodyPr/>
                    <a:lstStyle/>
                    <a:p>
                      <a:r>
                        <a:rPr lang="en-US" sz="2400" noProof="0" dirty="0" smtClean="0"/>
                        <a:t>Process</a:t>
                      </a:r>
                      <a:r>
                        <a:rPr lang="fr-FR" sz="2400" dirty="0" smtClean="0"/>
                        <a:t> / good practices</a:t>
                      </a:r>
                      <a:endParaRPr lang="de-DE" sz="2400" dirty="0"/>
                    </a:p>
                  </a:txBody>
                  <a:tcPr/>
                </a:tc>
                <a:extLst>
                  <a:ext uri="{0D108BD9-81ED-4DB2-BD59-A6C34878D82A}">
                    <a16:rowId xmlns:a16="http://schemas.microsoft.com/office/drawing/2014/main" val="10000"/>
                  </a:ext>
                </a:extLst>
              </a:tr>
              <a:tr h="395170">
                <a:tc>
                  <a:txBody>
                    <a:bodyPr/>
                    <a:lstStyle/>
                    <a:p>
                      <a:pPr>
                        <a:buFont typeface="Wingdings" pitchFamily="2" charset="2"/>
                        <a:buNone/>
                      </a:pPr>
                      <a:r>
                        <a:rPr lang="en-US" sz="2400" noProof="0" dirty="0" smtClean="0"/>
                        <a:t>Memorandum</a:t>
                      </a:r>
                      <a:r>
                        <a:rPr lang="fr-FR" sz="2400" baseline="0" dirty="0" smtClean="0"/>
                        <a:t> of </a:t>
                      </a:r>
                      <a:r>
                        <a:rPr lang="en-US" sz="2400" baseline="0" noProof="0" dirty="0" smtClean="0"/>
                        <a:t>understanding</a:t>
                      </a:r>
                      <a:r>
                        <a:rPr lang="fr-FR" sz="2400" baseline="0" dirty="0" smtClean="0"/>
                        <a:t> </a:t>
                      </a:r>
                      <a:r>
                        <a:rPr lang="en-US" sz="2400" baseline="0" noProof="0" dirty="0" smtClean="0"/>
                        <a:t>with</a:t>
                      </a:r>
                      <a:r>
                        <a:rPr lang="fr-FR" sz="2400" baseline="0" dirty="0" smtClean="0"/>
                        <a:t> </a:t>
                      </a:r>
                      <a:r>
                        <a:rPr lang="en-US" sz="2400" baseline="0" noProof="0" dirty="0" smtClean="0"/>
                        <a:t>PHFs</a:t>
                      </a:r>
                    </a:p>
                  </a:txBody>
                  <a:tcPr/>
                </a:tc>
                <a:extLst>
                  <a:ext uri="{0D108BD9-81ED-4DB2-BD59-A6C34878D82A}">
                    <a16:rowId xmlns:a16="http://schemas.microsoft.com/office/drawing/2014/main" val="10001"/>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noProof="0" dirty="0" smtClean="0"/>
                        <a:t>Prescribers</a:t>
                      </a:r>
                      <a:r>
                        <a:rPr lang="fr-FR" sz="2400" baseline="0" dirty="0" smtClean="0"/>
                        <a:t> meetings</a:t>
                      </a:r>
                    </a:p>
                  </a:txBody>
                  <a:tcPr/>
                </a:tc>
                <a:extLst>
                  <a:ext uri="{0D108BD9-81ED-4DB2-BD59-A6C34878D82A}">
                    <a16:rowId xmlns:a16="http://schemas.microsoft.com/office/drawing/2014/main" val="10002"/>
                  </a:ext>
                </a:extLst>
              </a:tr>
              <a:tr h="380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noProof="0" dirty="0" smtClean="0"/>
                        <a:t>Regular</a:t>
                      </a:r>
                      <a:r>
                        <a:rPr lang="fr-FR" sz="2400" baseline="0" dirty="0" smtClean="0"/>
                        <a:t> training of </a:t>
                      </a:r>
                      <a:r>
                        <a:rPr lang="en-US" sz="2400" baseline="0" noProof="0" dirty="0" smtClean="0"/>
                        <a:t>hospital</a:t>
                      </a:r>
                      <a:r>
                        <a:rPr lang="fr-FR" sz="2400" baseline="0" dirty="0" smtClean="0"/>
                        <a:t> staff</a:t>
                      </a:r>
                      <a:endParaRPr lang="fr-FR" sz="2400" dirty="0" smtClean="0"/>
                    </a:p>
                  </a:txBody>
                  <a:tcPr/>
                </a:tc>
                <a:extLst>
                  <a:ext uri="{0D108BD9-81ED-4DB2-BD59-A6C34878D82A}">
                    <a16:rowId xmlns:a16="http://schemas.microsoft.com/office/drawing/2014/main" val="10003"/>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2120781013"/>
              </p:ext>
            </p:extLst>
          </p:nvPr>
        </p:nvGraphicFramePr>
        <p:xfrm>
          <a:off x="533400" y="3352800"/>
          <a:ext cx="7848600" cy="2926080"/>
        </p:xfrm>
        <a:graphic>
          <a:graphicData uri="http://schemas.openxmlformats.org/drawingml/2006/table">
            <a:tbl>
              <a:tblPr firstRow="1" bandRow="1">
                <a:tableStyleId>{5C22544A-7EE6-4342-B048-85BDC9FD1C3A}</a:tableStyleId>
              </a:tblPr>
              <a:tblGrid>
                <a:gridCol w="7848600">
                  <a:extLst>
                    <a:ext uri="{9D8B030D-6E8A-4147-A177-3AD203B41FA5}">
                      <a16:colId xmlns:a16="http://schemas.microsoft.com/office/drawing/2014/main" val="20000"/>
                    </a:ext>
                  </a:extLst>
                </a:gridCol>
              </a:tblGrid>
              <a:tr h="4074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noProof="0" dirty="0" smtClean="0"/>
                        <a:t>Lessons</a:t>
                      </a:r>
                      <a:r>
                        <a:rPr lang="fr-FR" sz="2400" baseline="0" dirty="0" smtClean="0"/>
                        <a:t> </a:t>
                      </a:r>
                      <a:r>
                        <a:rPr lang="en-US" sz="2400" baseline="0" noProof="0" dirty="0" smtClean="0"/>
                        <a:t>learnt</a:t>
                      </a:r>
                      <a:r>
                        <a:rPr lang="fr-FR" sz="2400" baseline="0" dirty="0" smtClean="0"/>
                        <a:t> / Challenges</a:t>
                      </a:r>
                      <a:endParaRPr lang="de-DE" sz="2400" dirty="0" smtClean="0"/>
                    </a:p>
                  </a:txBody>
                  <a:tcPr>
                    <a:solidFill>
                      <a:schemeClr val="accent2">
                        <a:lumMod val="40000"/>
                        <a:lumOff val="60000"/>
                      </a:schemeClr>
                    </a:solidFill>
                  </a:tcPr>
                </a:tc>
                <a:extLst>
                  <a:ext uri="{0D108BD9-81ED-4DB2-BD59-A6C34878D82A}">
                    <a16:rowId xmlns:a16="http://schemas.microsoft.com/office/drawing/2014/main" val="10000"/>
                  </a:ext>
                </a:extLst>
              </a:tr>
              <a:tr h="430718">
                <a:tc>
                  <a:txBody>
                    <a:bodyPr/>
                    <a:lstStyle/>
                    <a:p>
                      <a:r>
                        <a:rPr lang="de-DE" sz="2400" dirty="0" smtClean="0"/>
                        <a:t>High turn</a:t>
                      </a:r>
                      <a:r>
                        <a:rPr lang="de-DE" sz="2400" baseline="0" dirty="0" smtClean="0"/>
                        <a:t>over of hospital staff thus need for constant training</a:t>
                      </a:r>
                      <a:endParaRPr lang="de-DE" sz="2400" dirty="0"/>
                    </a:p>
                  </a:txBody>
                  <a:tcPr>
                    <a:solidFill>
                      <a:schemeClr val="accent2">
                        <a:lumMod val="40000"/>
                        <a:lumOff val="60000"/>
                      </a:schemeClr>
                    </a:solidFill>
                  </a:tcPr>
                </a:tc>
                <a:extLst>
                  <a:ext uri="{0D108BD9-81ED-4DB2-BD59-A6C34878D82A}">
                    <a16:rowId xmlns:a16="http://schemas.microsoft.com/office/drawing/2014/main" val="10001"/>
                  </a:ext>
                </a:extLst>
              </a:tr>
              <a:tr h="381000">
                <a:tc>
                  <a:txBody>
                    <a:bodyPr/>
                    <a:lstStyle/>
                    <a:p>
                      <a:r>
                        <a:rPr lang="de-DE" sz="2400" dirty="0" smtClean="0"/>
                        <a:t>Difficulties partnering</a:t>
                      </a:r>
                      <a:r>
                        <a:rPr lang="de-DE" sz="2400" baseline="0" dirty="0" smtClean="0"/>
                        <a:t> with public health facilities due to need for upfront payments</a:t>
                      </a:r>
                      <a:endParaRPr lang="de-DE" sz="2400" dirty="0"/>
                    </a:p>
                  </a:txBody>
                  <a:tcPr>
                    <a:solidFill>
                      <a:schemeClr val="accent2">
                        <a:lumMod val="40000"/>
                        <a:lumOff val="60000"/>
                      </a:schemeClr>
                    </a:solidFill>
                  </a:tcPr>
                </a:tc>
                <a:extLst>
                  <a:ext uri="{0D108BD9-81ED-4DB2-BD59-A6C34878D82A}">
                    <a16:rowId xmlns:a16="http://schemas.microsoft.com/office/drawing/2014/main" val="10002"/>
                  </a:ext>
                </a:extLst>
              </a:tr>
              <a:tr h="457200">
                <a:tc>
                  <a:txBody>
                    <a:bodyPr/>
                    <a:lstStyle/>
                    <a:p>
                      <a:r>
                        <a:rPr lang="de-DE" sz="2400" dirty="0" smtClean="0"/>
                        <a:t>High</a:t>
                      </a:r>
                      <a:r>
                        <a:rPr lang="de-DE" sz="2400" baseline="0" dirty="0" smtClean="0"/>
                        <a:t> cost of medical services from private hospitals</a:t>
                      </a:r>
                      <a:endParaRPr lang="de-DE" sz="2400" dirty="0"/>
                    </a:p>
                  </a:txBody>
                  <a:tcP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1709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1"/>
            <a:endParaRPr lang="fr-FR" dirty="0"/>
          </a:p>
          <a:p>
            <a:pPr lvl="1">
              <a:buNone/>
            </a:pPr>
            <a:endParaRPr lang="fr-FR" dirty="0"/>
          </a:p>
          <a:p>
            <a:pPr marL="109728" indent="0">
              <a:buNone/>
            </a:pPr>
            <a:endParaRPr lang="de-DE" dirty="0"/>
          </a:p>
        </p:txBody>
      </p:sp>
      <p:sp>
        <p:nvSpPr>
          <p:cNvPr id="3" name="Titre 2"/>
          <p:cNvSpPr>
            <a:spLocks noGrp="1"/>
          </p:cNvSpPr>
          <p:nvPr>
            <p:ph type="title"/>
          </p:nvPr>
        </p:nvSpPr>
        <p:spPr/>
        <p:txBody>
          <a:bodyPr/>
          <a:lstStyle/>
          <a:p>
            <a:r>
              <a:rPr lang="fr-FR" dirty="0" smtClean="0"/>
              <a:t>Claims management </a:t>
            </a:r>
            <a:endParaRPr lang="de-DE" dirty="0"/>
          </a:p>
        </p:txBody>
      </p:sp>
      <p:graphicFrame>
        <p:nvGraphicFramePr>
          <p:cNvPr id="4" name="Table 3"/>
          <p:cNvGraphicFramePr>
            <a:graphicFrameLocks noGrp="1"/>
          </p:cNvGraphicFramePr>
          <p:nvPr>
            <p:extLst>
              <p:ext uri="{D42A27DB-BD31-4B8C-83A1-F6EECF244321}">
                <p14:modId xmlns:p14="http://schemas.microsoft.com/office/powerpoint/2010/main" val="384109596"/>
              </p:ext>
            </p:extLst>
          </p:nvPr>
        </p:nvGraphicFramePr>
        <p:xfrm>
          <a:off x="609600" y="1417638"/>
          <a:ext cx="7772400" cy="2407602"/>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20000"/>
                    </a:ext>
                  </a:extLst>
                </a:gridCol>
              </a:tblGrid>
              <a:tr h="4012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noProof="0" dirty="0" smtClean="0"/>
                        <a:t>Process</a:t>
                      </a:r>
                      <a:r>
                        <a:rPr lang="fr-FR" sz="2000" b="1" dirty="0" smtClean="0"/>
                        <a:t> / good practices</a:t>
                      </a:r>
                      <a:endParaRPr lang="de-DE" sz="2000" b="1" dirty="0" smtClean="0"/>
                    </a:p>
                  </a:txBody>
                  <a:tcPr/>
                </a:tc>
                <a:extLst>
                  <a:ext uri="{0D108BD9-81ED-4DB2-BD59-A6C34878D82A}">
                    <a16:rowId xmlns:a16="http://schemas.microsoft.com/office/drawing/2014/main" val="10000"/>
                  </a:ext>
                </a:extLst>
              </a:tr>
              <a:tr h="401267">
                <a:tc>
                  <a:txBody>
                    <a:bodyPr/>
                    <a:lstStyle/>
                    <a:p>
                      <a:r>
                        <a:rPr lang="en-US" sz="2000" dirty="0" smtClean="0"/>
                        <a:t>Defined procedure</a:t>
                      </a:r>
                      <a:r>
                        <a:rPr lang="en-US" sz="2000" baseline="0" dirty="0" smtClean="0"/>
                        <a:t> for the management of claims</a:t>
                      </a:r>
                      <a:endParaRPr lang="en-US" sz="2000" dirty="0"/>
                    </a:p>
                  </a:txBody>
                  <a:tcPr/>
                </a:tc>
                <a:extLst>
                  <a:ext uri="{0D108BD9-81ED-4DB2-BD59-A6C34878D82A}">
                    <a16:rowId xmlns:a16="http://schemas.microsoft.com/office/drawing/2014/main" val="10001"/>
                  </a:ext>
                </a:extLst>
              </a:tr>
              <a:tr h="401267">
                <a:tc>
                  <a:txBody>
                    <a:bodyPr/>
                    <a:lstStyle/>
                    <a:p>
                      <a:r>
                        <a:rPr lang="en-US" sz="2000" dirty="0" smtClean="0"/>
                        <a:t>Review of claims by Medical Adviser before payments</a:t>
                      </a:r>
                      <a:endParaRPr lang="en-US" sz="2000" dirty="0"/>
                    </a:p>
                  </a:txBody>
                  <a:tcPr/>
                </a:tc>
                <a:extLst>
                  <a:ext uri="{0D108BD9-81ED-4DB2-BD59-A6C34878D82A}">
                    <a16:rowId xmlns:a16="http://schemas.microsoft.com/office/drawing/2014/main" val="10002"/>
                  </a:ext>
                </a:extLst>
              </a:tr>
              <a:tr h="4012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Monthly settlement of claims</a:t>
                      </a:r>
                    </a:p>
                  </a:txBody>
                  <a:tcPr/>
                </a:tc>
                <a:extLst>
                  <a:ext uri="{0D108BD9-81ED-4DB2-BD59-A6C34878D82A}">
                    <a16:rowId xmlns:a16="http://schemas.microsoft.com/office/drawing/2014/main" val="10003"/>
                  </a:ext>
                </a:extLst>
              </a:tr>
              <a:tr h="401267">
                <a:tc>
                  <a:txBody>
                    <a:bodyPr/>
                    <a:lstStyle/>
                    <a:p>
                      <a:r>
                        <a:rPr lang="en-US" sz="2000" dirty="0" smtClean="0"/>
                        <a:t>Feedback on problematic claims to PHFs</a:t>
                      </a:r>
                      <a:endParaRPr lang="en-US" sz="2000" dirty="0"/>
                    </a:p>
                  </a:txBody>
                  <a:tcPr/>
                </a:tc>
                <a:extLst>
                  <a:ext uri="{0D108BD9-81ED-4DB2-BD59-A6C34878D82A}">
                    <a16:rowId xmlns:a16="http://schemas.microsoft.com/office/drawing/2014/main" val="10004"/>
                  </a:ext>
                </a:extLst>
              </a:tr>
              <a:tr h="4012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Good understanding of BEPHA’s coverage plan by PHFs</a:t>
                      </a:r>
                    </a:p>
                  </a:txBody>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29105041"/>
              </p:ext>
            </p:extLst>
          </p:nvPr>
        </p:nvGraphicFramePr>
        <p:xfrm>
          <a:off x="609600" y="4038600"/>
          <a:ext cx="7848600" cy="2362835"/>
        </p:xfrm>
        <a:graphic>
          <a:graphicData uri="http://schemas.openxmlformats.org/drawingml/2006/table">
            <a:tbl>
              <a:tblPr firstRow="1" bandRow="1">
                <a:tableStyleId>{5C22544A-7EE6-4342-B048-85BDC9FD1C3A}</a:tableStyleId>
              </a:tblPr>
              <a:tblGrid>
                <a:gridCol w="7848600">
                  <a:extLst>
                    <a:ext uri="{9D8B030D-6E8A-4147-A177-3AD203B41FA5}">
                      <a16:colId xmlns:a16="http://schemas.microsoft.com/office/drawing/2014/main" val="20000"/>
                    </a:ext>
                  </a:extLst>
                </a:gridCol>
              </a:tblGrid>
              <a:tr h="4730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dirty="0" smtClean="0"/>
                        <a:t>Lessons</a:t>
                      </a:r>
                      <a:r>
                        <a:rPr lang="fr-FR" sz="2000" dirty="0" smtClean="0"/>
                        <a:t> </a:t>
                      </a:r>
                      <a:r>
                        <a:rPr lang="en-US" sz="2000" noProof="0" dirty="0" smtClean="0"/>
                        <a:t>learnt/Challenges</a:t>
                      </a:r>
                    </a:p>
                  </a:txBody>
                  <a:tcPr>
                    <a:solidFill>
                      <a:schemeClr val="accent2">
                        <a:lumMod val="40000"/>
                        <a:lumOff val="60000"/>
                      </a:schemeClr>
                    </a:solidFill>
                  </a:tcPr>
                </a:tc>
                <a:extLst>
                  <a:ext uri="{0D108BD9-81ED-4DB2-BD59-A6C34878D82A}">
                    <a16:rowId xmlns:a16="http://schemas.microsoft.com/office/drawing/2014/main" val="10000"/>
                  </a:ext>
                </a:extLst>
              </a:tr>
              <a:tr h="378460">
                <a:tc>
                  <a:txBody>
                    <a:bodyPr/>
                    <a:lstStyle/>
                    <a:p>
                      <a:r>
                        <a:rPr lang="en-US" sz="2000" dirty="0" smtClean="0"/>
                        <a:t>Difficulties having a dedicated staff for BEPHA</a:t>
                      </a:r>
                      <a:r>
                        <a:rPr lang="en-US" sz="2000" baseline="0" dirty="0" smtClean="0"/>
                        <a:t> at every PHF</a:t>
                      </a:r>
                      <a:endParaRPr lang="en-US" sz="2000" dirty="0"/>
                    </a:p>
                  </a:txBody>
                  <a:tcPr>
                    <a:solidFill>
                      <a:schemeClr val="accent2">
                        <a:lumMod val="40000"/>
                        <a:lumOff val="60000"/>
                      </a:schemeClr>
                    </a:solidFill>
                  </a:tcPr>
                </a:tc>
                <a:extLst>
                  <a:ext uri="{0D108BD9-81ED-4DB2-BD59-A6C34878D82A}">
                    <a16:rowId xmlns:a16="http://schemas.microsoft.com/office/drawing/2014/main" val="10001"/>
                  </a:ext>
                </a:extLst>
              </a:tr>
              <a:tr h="367665">
                <a:tc>
                  <a:txBody>
                    <a:bodyPr/>
                    <a:lstStyle/>
                    <a:p>
                      <a:r>
                        <a:rPr lang="en-US" sz="2000" dirty="0" smtClean="0"/>
                        <a:t>Medical staff</a:t>
                      </a:r>
                      <a:r>
                        <a:rPr lang="en-US" sz="2000" baseline="0" dirty="0" smtClean="0"/>
                        <a:t> wanting motivation in handling administrative task for BEPHA</a:t>
                      </a:r>
                      <a:endParaRPr lang="en-US" sz="2000" dirty="0"/>
                    </a:p>
                  </a:txBody>
                  <a:tcPr>
                    <a:solidFill>
                      <a:schemeClr val="accent2">
                        <a:lumMod val="40000"/>
                        <a:lumOff val="60000"/>
                      </a:schemeClr>
                    </a:solidFill>
                  </a:tcPr>
                </a:tc>
                <a:extLst>
                  <a:ext uri="{0D108BD9-81ED-4DB2-BD59-A6C34878D82A}">
                    <a16:rowId xmlns:a16="http://schemas.microsoft.com/office/drawing/2014/main" val="10002"/>
                  </a:ext>
                </a:extLst>
              </a:tr>
              <a:tr h="378460">
                <a:tc>
                  <a:txBody>
                    <a:bodyPr/>
                    <a:lstStyle/>
                    <a:p>
                      <a:r>
                        <a:rPr lang="en-US" sz="2000" dirty="0" smtClean="0"/>
                        <a:t>Delay in submission of claims by PHFs</a:t>
                      </a:r>
                      <a:endParaRPr lang="en-US" sz="2000" dirty="0"/>
                    </a:p>
                  </a:txBody>
                  <a:tcPr>
                    <a:solidFill>
                      <a:schemeClr val="accent2">
                        <a:lumMod val="40000"/>
                        <a:lumOff val="60000"/>
                      </a:schemeClr>
                    </a:solidFill>
                  </a:tcPr>
                </a:tc>
                <a:extLst>
                  <a:ext uri="{0D108BD9-81ED-4DB2-BD59-A6C34878D82A}">
                    <a16:rowId xmlns:a16="http://schemas.microsoft.com/office/drawing/2014/main" val="10003"/>
                  </a:ext>
                </a:extLst>
              </a:tr>
              <a:tr h="378460">
                <a:tc>
                  <a:txBody>
                    <a:bodyPr/>
                    <a:lstStyle/>
                    <a:p>
                      <a:r>
                        <a:rPr lang="en-US" sz="2000" dirty="0" smtClean="0"/>
                        <a:t>Inflated</a:t>
                      </a:r>
                      <a:r>
                        <a:rPr lang="en-US" sz="2000" baseline="0" dirty="0" smtClean="0"/>
                        <a:t> bills from some PHFs</a:t>
                      </a:r>
                      <a:endParaRPr lang="en-US" sz="2000" dirty="0"/>
                    </a:p>
                  </a:txBody>
                  <a:tcPr>
                    <a:solidFill>
                      <a:schemeClr val="accent2">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911765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0</TotalTime>
  <Words>1537</Words>
  <Application>Microsoft Office PowerPoint</Application>
  <PresentationFormat>Bildschirmpräsentation (4:3)</PresentationFormat>
  <Paragraphs>256</Paragraphs>
  <Slides>20</Slides>
  <Notes>6</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20</vt:i4>
      </vt:variant>
    </vt:vector>
  </HeadingPairs>
  <TitlesOfParts>
    <vt:vector size="27" baseType="lpstr">
      <vt:lpstr>Calibri</vt:lpstr>
      <vt:lpstr>Lucida Sans Unicode</vt:lpstr>
      <vt:lpstr>Verdana</vt:lpstr>
      <vt:lpstr>Wingdings</vt:lpstr>
      <vt:lpstr>Wingdings 2</vt:lpstr>
      <vt:lpstr>Wingdings 3</vt:lpstr>
      <vt:lpstr>Concourse</vt:lpstr>
      <vt:lpstr>PRESENTATION ON THE BEPHA SCHEME</vt:lpstr>
      <vt:lpstr>Outlines</vt:lpstr>
      <vt:lpstr>Objectives of the presentation</vt:lpstr>
      <vt:lpstr>Presentation of BEPHA</vt:lpstr>
      <vt:lpstr>BEPHA Scheme Coverage</vt:lpstr>
      <vt:lpstr>BEPHA Product</vt:lpstr>
      <vt:lpstr>Contracted partner health facilities</vt:lpstr>
      <vt:lpstr>Relationship with partner health facilities</vt:lpstr>
      <vt:lpstr>Claims management </vt:lpstr>
      <vt:lpstr>Growth strategy</vt:lpstr>
      <vt:lpstr>Sustainability of the scheme</vt:lpstr>
      <vt:lpstr>Information system</vt:lpstr>
      <vt:lpstr>Implementation of IMIS in Cameroon, BEPHA</vt:lpstr>
      <vt:lpstr>PowerPoint-Präsentation</vt:lpstr>
      <vt:lpstr>PowerPoint-Präsentation</vt:lpstr>
      <vt:lpstr>PowerPoint-Präsentation</vt:lpstr>
      <vt:lpstr>Partner in openIMIS Initiative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THE BEPHA SCHEME</dc:title>
  <dc:creator>HP 250</dc:creator>
  <cp:lastModifiedBy>Spengler, Alicia GIZ</cp:lastModifiedBy>
  <cp:revision>56</cp:revision>
  <dcterms:created xsi:type="dcterms:W3CDTF">2018-07-16T14:39:01Z</dcterms:created>
  <dcterms:modified xsi:type="dcterms:W3CDTF">2019-02-12T12:21:08Z</dcterms:modified>
</cp:coreProperties>
</file>