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79E"/>
    <a:srgbClr val="006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78C46-627F-4FD4-857A-4774924B446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7D30D-727C-4EA9-A900-F72ADE6F3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24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580773"/>
            <a:ext cx="6858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60448"/>
            <a:ext cx="6858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4">
            <a:extLst>
              <a:ext uri="{FF2B5EF4-FFF2-40B4-BE49-F238E27FC236}">
                <a16:creationId xmlns:a16="http://schemas.microsoft.com/office/drawing/2014/main" xmlns="" id="{935F22D5-F5C2-CF4F-82C8-120C447CB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324" y="736460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9">
            <a:extLst>
              <a:ext uri="{FF2B5EF4-FFF2-40B4-BE49-F238E27FC236}">
                <a16:creationId xmlns:a16="http://schemas.microsoft.com/office/drawing/2014/main" xmlns="" id="{7EF33ECA-2998-6E4B-AE2D-2D3C6B6F64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4A58-6AFA-4FDD-AE60-BA5D60159877}" type="datetime1">
              <a:rPr lang="en-GB" smtClean="0"/>
              <a:t>26/02/2019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A2045356-94D4-4405-A73B-D15B8EDD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7">
            <a:extLst>
              <a:ext uri="{FF2B5EF4-FFF2-40B4-BE49-F238E27FC236}">
                <a16:creationId xmlns:a16="http://schemas.microsoft.com/office/drawing/2014/main" xmlns="" id="{4DBAD0A3-FBA4-9647-B602-38897102E7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19" y="296381"/>
            <a:ext cx="1409700" cy="47145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709747"/>
            <a:ext cx="78867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9">
            <a:extLst>
              <a:ext uri="{FF2B5EF4-FFF2-40B4-BE49-F238E27FC236}">
                <a16:creationId xmlns:a16="http://schemas.microsoft.com/office/drawing/2014/main" xmlns="" id="{7EF33ECA-2998-6E4B-AE2D-2D3C6B6F64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76044"/>
            <a:ext cx="3886200" cy="4000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02F8-3049-4F2C-A6E4-46D7652363DC}" type="datetime1">
              <a:rPr lang="en-GB" smtClean="0"/>
              <a:t>26/02/2019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356-94D4-4405-A73B-D15B8EDD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9">
            <a:extLst>
              <a:ext uri="{FF2B5EF4-FFF2-40B4-BE49-F238E27FC236}">
                <a16:creationId xmlns:a16="http://schemas.microsoft.com/office/drawing/2014/main" xmlns="" id="{7EF33ECA-2998-6E4B-AE2D-2D3C6B6F64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A2BC-BA8F-4B34-A00D-C0F28A714F62}" type="datetime1">
              <a:rPr lang="en-GB" smtClean="0"/>
              <a:t>26/02/2019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356-94D4-4405-A73B-D15B8EDD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9">
            <a:extLst>
              <a:ext uri="{FF2B5EF4-FFF2-40B4-BE49-F238E27FC236}">
                <a16:creationId xmlns:a16="http://schemas.microsoft.com/office/drawing/2014/main" xmlns="" id="{7EF33ECA-2998-6E4B-AE2D-2D3C6B6F64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B332-093C-49DB-96FB-EF9FB569E471}" type="datetime1">
              <a:rPr lang="en-GB" smtClean="0"/>
              <a:t>26/02/2019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356-94D4-4405-A73B-D15B8EDD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7">
            <a:extLst>
              <a:ext uri="{FF2B5EF4-FFF2-40B4-BE49-F238E27FC236}">
                <a16:creationId xmlns:a16="http://schemas.microsoft.com/office/drawing/2014/main" xmlns="" id="{4DBAD0A3-FBA4-9647-B602-38897102E7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19" y="296381"/>
            <a:ext cx="1409700" cy="471455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:a16="http://schemas.microsoft.com/office/drawing/2014/main" xmlns="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772816"/>
            <a:ext cx="7886700" cy="4404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468317BE-0850-4845-AC15-E2031B2809AC}" type="datetime1">
              <a:rPr lang="en-GB" smtClean="0"/>
              <a:t>26/02/2019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A2045356-94D4-4405-A73B-D15B8EDD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err="1" smtClean="0"/>
              <a:t>Current</a:t>
            </a:r>
            <a:r>
              <a:rPr lang="de-CH" dirty="0" smtClean="0"/>
              <a:t> openIMIS </a:t>
            </a:r>
            <a:r>
              <a:rPr lang="de-CH" dirty="0" err="1" smtClean="0"/>
              <a:t>Architecture</a:t>
            </a:r>
            <a:r>
              <a:rPr lang="de-CH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Dragos Dobre</a:t>
            </a:r>
          </a:p>
          <a:p>
            <a:r>
              <a:rPr lang="en-GB" sz="3200" dirty="0" smtClean="0"/>
              <a:t>Swiss TPH, Switzerland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4085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9;p25"/>
          <p:cNvSpPr/>
          <p:nvPr/>
        </p:nvSpPr>
        <p:spPr bwMode="auto">
          <a:xfrm>
            <a:off x="374185" y="2600593"/>
            <a:ext cx="1533519" cy="788526"/>
          </a:xfrm>
          <a:prstGeom prst="cube">
            <a:avLst>
              <a:gd name="adj" fmla="val 7485"/>
            </a:avLst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 rtl="0">
              <a:buClr>
                <a:srgbClr val="000000"/>
              </a:buClr>
              <a:buFont typeface="Arial"/>
              <a:buNone/>
            </a:pPr>
            <a:r>
              <a:rPr lang="en" sz="1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openIMIS </a:t>
            </a:r>
            <a:r>
              <a:rPr lang="en" sz="1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Claim Mobile</a:t>
            </a:r>
            <a:endParaRPr sz="9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Google Shape;129;p25"/>
          <p:cNvSpPr/>
          <p:nvPr/>
        </p:nvSpPr>
        <p:spPr bwMode="auto">
          <a:xfrm>
            <a:off x="5066424" y="2782869"/>
            <a:ext cx="1462500" cy="1059000"/>
          </a:xfrm>
          <a:prstGeom prst="can">
            <a:avLst/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open</a:t>
            </a: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IMIS  </a:t>
            </a:r>
            <a: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Database</a:t>
            </a:r>
            <a:endParaRPr sz="1100" dirty="0">
              <a:solidFill>
                <a:schemeClr val="bg1"/>
              </a:solidFill>
            </a:endParaRPr>
          </a:p>
        </p:txBody>
      </p:sp>
      <p:cxnSp>
        <p:nvCxnSpPr>
          <p:cNvPr id="6" name="Google Shape;137;p25"/>
          <p:cNvCxnSpPr/>
          <p:nvPr/>
        </p:nvCxnSpPr>
        <p:spPr bwMode="auto">
          <a:xfrm>
            <a:off x="5779783" y="2344420"/>
            <a:ext cx="17891" cy="611180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7" name="Google Shape;129;p25"/>
          <p:cNvSpPr/>
          <p:nvPr/>
        </p:nvSpPr>
        <p:spPr bwMode="auto">
          <a:xfrm>
            <a:off x="5125630" y="1415711"/>
            <a:ext cx="1344087" cy="914984"/>
          </a:xfrm>
          <a:prstGeom prst="cube">
            <a:avLst>
              <a:gd name="adj" fmla="val 8516"/>
            </a:avLst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open</a:t>
            </a: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IMIS </a:t>
            </a:r>
            <a: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Web Application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(online or offline)</a:t>
            </a:r>
            <a:endParaRPr sz="1100" dirty="0">
              <a:solidFill>
                <a:schemeClr val="bg1"/>
              </a:solidFill>
            </a:endParaRPr>
          </a:p>
        </p:txBody>
      </p:sp>
      <p:sp>
        <p:nvSpPr>
          <p:cNvPr id="8" name="Google Shape;129;p25"/>
          <p:cNvSpPr/>
          <p:nvPr/>
        </p:nvSpPr>
        <p:spPr bwMode="auto">
          <a:xfrm>
            <a:off x="5030914" y="4202327"/>
            <a:ext cx="1533519" cy="914984"/>
          </a:xfrm>
          <a:prstGeom prst="cube">
            <a:avLst>
              <a:gd name="adj" fmla="val 7485"/>
            </a:avLst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 rtl="0">
              <a:buClr>
                <a:srgbClr val="000000"/>
              </a:buClr>
              <a:buFont typeface="Arial"/>
              <a:buNone/>
            </a:pPr>
            <a:r>
              <a:rPr lang="en" sz="1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open</a:t>
            </a:r>
            <a:r>
              <a:rPr lang="en" sz="1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IMIS </a:t>
            </a:r>
            <a:r>
              <a:rPr lang="en" sz="1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RESTful API</a:t>
            </a:r>
            <a:br>
              <a:rPr lang="en" sz="1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(modular business logic and integrated security)</a:t>
            </a:r>
            <a:endParaRPr sz="9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9" name="Google Shape;129;p25"/>
          <p:cNvSpPr/>
          <p:nvPr/>
        </p:nvSpPr>
        <p:spPr bwMode="auto">
          <a:xfrm>
            <a:off x="3976672" y="5589240"/>
            <a:ext cx="1377784" cy="792088"/>
          </a:xfrm>
          <a:prstGeom prst="cube">
            <a:avLst>
              <a:gd name="adj" fmla="val 13099"/>
            </a:avLst>
          </a:prstGeom>
          <a:solidFill>
            <a:srgbClr val="31733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SMS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(send  control numbers, payment confirmation and policy validation)</a:t>
            </a:r>
            <a:endParaRPr lang="en-GB" sz="8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" name="Google Shape;129;p25"/>
          <p:cNvSpPr/>
          <p:nvPr/>
        </p:nvSpPr>
        <p:spPr bwMode="auto">
          <a:xfrm>
            <a:off x="5416832" y="5578674"/>
            <a:ext cx="1377784" cy="792088"/>
          </a:xfrm>
          <a:prstGeom prst="cube">
            <a:avLst>
              <a:gd name="adj" fmla="val 14289"/>
            </a:avLst>
          </a:prstGeom>
          <a:solidFill>
            <a:srgbClr val="31733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en-GB" dirty="0" err="1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GePG</a:t>
            </a:r>
            <a:r>
              <a:rPr lang="en-GB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ePayment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(policy payment confirmation)</a:t>
            </a:r>
            <a:r>
              <a:rPr lang="en" sz="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1" name="Google Shape;129;p25"/>
          <p:cNvSpPr/>
          <p:nvPr/>
        </p:nvSpPr>
        <p:spPr bwMode="auto">
          <a:xfrm>
            <a:off x="6866624" y="5578674"/>
            <a:ext cx="1233768" cy="792088"/>
          </a:xfrm>
          <a:prstGeom prst="cube">
            <a:avLst>
              <a:gd name="adj" fmla="val 11909"/>
            </a:avLst>
          </a:prstGeom>
          <a:solidFill>
            <a:srgbClr val="31733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en-GB" dirty="0" err="1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eGA</a:t>
            </a:r>
            <a:r>
              <a:rPr lang="en-GB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USSD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(request control numbers for policy payment)</a:t>
            </a:r>
            <a:r>
              <a:rPr lang="en" sz="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2" name="Google Shape;137;p25"/>
          <p:cNvCxnSpPr>
            <a:endCxn id="8" idx="1"/>
          </p:cNvCxnSpPr>
          <p:nvPr/>
        </p:nvCxnSpPr>
        <p:spPr bwMode="auto">
          <a:xfrm flipH="1">
            <a:off x="5763430" y="3841869"/>
            <a:ext cx="32706" cy="428945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13" name="Google Shape;137;p25"/>
          <p:cNvCxnSpPr/>
          <p:nvPr/>
        </p:nvCxnSpPr>
        <p:spPr bwMode="auto">
          <a:xfrm>
            <a:off x="6564433" y="4671296"/>
            <a:ext cx="966240" cy="953098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14" name="Google Shape;137;p25"/>
          <p:cNvCxnSpPr/>
          <p:nvPr/>
        </p:nvCxnSpPr>
        <p:spPr bwMode="auto">
          <a:xfrm>
            <a:off x="6012160" y="5094328"/>
            <a:ext cx="105654" cy="539219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15" name="Elbow Connector 14"/>
          <p:cNvCxnSpPr/>
          <p:nvPr/>
        </p:nvCxnSpPr>
        <p:spPr bwMode="auto">
          <a:xfrm rot="5400000" flipH="1">
            <a:off x="5358805" y="5655965"/>
            <a:ext cx="10566" cy="1440160"/>
          </a:xfrm>
          <a:prstGeom prst="bentConnector3">
            <a:avLst>
              <a:gd name="adj1" fmla="val -2974872"/>
            </a:avLst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6" name="Google Shape;137;p25"/>
          <p:cNvCxnSpPr/>
          <p:nvPr/>
        </p:nvCxnSpPr>
        <p:spPr bwMode="auto">
          <a:xfrm flipH="1">
            <a:off x="4604948" y="4725144"/>
            <a:ext cx="425966" cy="907378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7" name="Google Shape;129;p25"/>
          <p:cNvSpPr/>
          <p:nvPr/>
        </p:nvSpPr>
        <p:spPr bwMode="auto">
          <a:xfrm>
            <a:off x="2678441" y="2823024"/>
            <a:ext cx="1533519" cy="914984"/>
          </a:xfrm>
          <a:prstGeom prst="cube">
            <a:avLst>
              <a:gd name="adj" fmla="val 7485"/>
            </a:avLst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 rtl="0">
              <a:buClr>
                <a:srgbClr val="000000"/>
              </a:buClr>
              <a:buFont typeface="Arial"/>
              <a:buNone/>
            </a:pPr>
            <a:r>
              <a:rPr lang="en" sz="1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open</a:t>
            </a:r>
            <a:r>
              <a:rPr lang="en" sz="1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IMIS </a:t>
            </a:r>
            <a:r>
              <a:rPr lang="en" sz="1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Web Services</a:t>
            </a:r>
            <a:r>
              <a:rPr lang="en" sz="1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9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(limited functionalities)</a:t>
            </a:r>
            <a:endParaRPr sz="9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8" name="Google Shape;129;p25"/>
          <p:cNvSpPr/>
          <p:nvPr/>
        </p:nvSpPr>
        <p:spPr bwMode="auto">
          <a:xfrm>
            <a:off x="374185" y="3698271"/>
            <a:ext cx="1533519" cy="792088"/>
          </a:xfrm>
          <a:prstGeom prst="cube">
            <a:avLst>
              <a:gd name="adj" fmla="val 7485"/>
            </a:avLst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 rtl="0">
              <a:buClr>
                <a:srgbClr val="000000"/>
              </a:buClr>
              <a:buFont typeface="Arial"/>
              <a:buNone/>
            </a:pPr>
            <a:r>
              <a:rPr lang="en" sz="1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openIMIS </a:t>
            </a:r>
            <a:r>
              <a:rPr lang="en" sz="1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Enrolment Mobile </a:t>
            </a:r>
            <a:endParaRPr sz="9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" name="Google Shape;137;p25"/>
          <p:cNvCxnSpPr>
            <a:stCxn id="17" idx="4"/>
            <a:endCxn id="5" idx="2"/>
          </p:cNvCxnSpPr>
          <p:nvPr/>
        </p:nvCxnSpPr>
        <p:spPr bwMode="auto">
          <a:xfrm flipV="1">
            <a:off x="4143473" y="3312369"/>
            <a:ext cx="922951" cy="2390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20" name="Google Shape;137;p25"/>
          <p:cNvCxnSpPr>
            <a:stCxn id="4" idx="4"/>
          </p:cNvCxnSpPr>
          <p:nvPr/>
        </p:nvCxnSpPr>
        <p:spPr bwMode="auto">
          <a:xfrm>
            <a:off x="1848683" y="3024367"/>
            <a:ext cx="829758" cy="150771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21" name="Google Shape;137;p25"/>
          <p:cNvCxnSpPr>
            <a:stCxn id="18" idx="5"/>
          </p:cNvCxnSpPr>
          <p:nvPr/>
        </p:nvCxnSpPr>
        <p:spPr bwMode="auto">
          <a:xfrm flipV="1">
            <a:off x="1907704" y="3482247"/>
            <a:ext cx="770737" cy="582424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30" name="Google Shape;129;p25"/>
          <p:cNvSpPr/>
          <p:nvPr/>
        </p:nvSpPr>
        <p:spPr bwMode="auto">
          <a:xfrm>
            <a:off x="7380312" y="4005064"/>
            <a:ext cx="1317495" cy="720080"/>
          </a:xfrm>
          <a:prstGeom prst="cube">
            <a:avLst>
              <a:gd name="adj" fmla="val 7485"/>
            </a:avLst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 rtl="0">
              <a:buClr>
                <a:srgbClr val="000000"/>
              </a:buClr>
              <a:buFont typeface="Arial"/>
              <a:buNone/>
            </a:pPr>
            <a:r>
              <a:rPr lang="en" sz="12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open</a:t>
            </a:r>
            <a:r>
              <a:rPr lang="en" sz="12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IMIS </a:t>
            </a:r>
            <a:r>
              <a:rPr lang="en" sz="1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Policy Renewal Service</a:t>
            </a:r>
            <a:endParaRPr sz="8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1" name="Google Shape;129;p25"/>
          <p:cNvSpPr/>
          <p:nvPr/>
        </p:nvSpPr>
        <p:spPr bwMode="auto">
          <a:xfrm>
            <a:off x="7380312" y="3212976"/>
            <a:ext cx="1317495" cy="720080"/>
          </a:xfrm>
          <a:prstGeom prst="cube">
            <a:avLst>
              <a:gd name="adj" fmla="val 7485"/>
            </a:avLst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 rtl="0">
              <a:buClr>
                <a:srgbClr val="000000"/>
              </a:buClr>
              <a:buFont typeface="Arial"/>
              <a:buNone/>
            </a:pPr>
            <a:r>
              <a:rPr lang="en" sz="12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open</a:t>
            </a:r>
            <a:r>
              <a:rPr lang="en" sz="12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IMIS </a:t>
            </a:r>
            <a:r>
              <a:rPr lang="en" sz="1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Backup Service</a:t>
            </a:r>
            <a:endParaRPr sz="8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2" name="Google Shape;129;p25"/>
          <p:cNvSpPr/>
          <p:nvPr/>
        </p:nvSpPr>
        <p:spPr bwMode="auto">
          <a:xfrm>
            <a:off x="7380312" y="2420888"/>
            <a:ext cx="1317495" cy="720080"/>
          </a:xfrm>
          <a:prstGeom prst="cube">
            <a:avLst>
              <a:gd name="adj" fmla="val 7485"/>
            </a:avLst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 rtl="0">
              <a:buClr>
                <a:srgbClr val="000000"/>
              </a:buClr>
              <a:buFont typeface="Arial"/>
              <a:buNone/>
            </a:pPr>
            <a:r>
              <a:rPr lang="en" sz="12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open</a:t>
            </a:r>
            <a:r>
              <a:rPr lang="en" sz="12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IMIS </a:t>
            </a:r>
            <a:r>
              <a:rPr lang="en" sz="1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Feedback Prompt Service</a:t>
            </a:r>
            <a:endParaRPr sz="8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33" name="Google Shape;137;p25"/>
          <p:cNvCxnSpPr>
            <a:stCxn id="32" idx="2"/>
          </p:cNvCxnSpPr>
          <p:nvPr/>
        </p:nvCxnSpPr>
        <p:spPr bwMode="auto">
          <a:xfrm flipH="1">
            <a:off x="6528924" y="2807877"/>
            <a:ext cx="851388" cy="237002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36" name="Google Shape;137;p25"/>
          <p:cNvCxnSpPr>
            <a:stCxn id="31" idx="2"/>
          </p:cNvCxnSpPr>
          <p:nvPr/>
        </p:nvCxnSpPr>
        <p:spPr bwMode="auto">
          <a:xfrm flipH="1" flipV="1">
            <a:off x="6516216" y="3356992"/>
            <a:ext cx="864096" cy="242973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38" name="Google Shape;137;p25"/>
          <p:cNvCxnSpPr>
            <a:stCxn id="30" idx="2"/>
          </p:cNvCxnSpPr>
          <p:nvPr/>
        </p:nvCxnSpPr>
        <p:spPr bwMode="auto">
          <a:xfrm flipH="1" flipV="1">
            <a:off x="6503508" y="3573017"/>
            <a:ext cx="876804" cy="819036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openIMIS </a:t>
            </a:r>
            <a:r>
              <a:rPr lang="de-CH" dirty="0" err="1" smtClean="0"/>
              <a:t>legacy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r>
              <a:rPr lang="de-CH" dirty="0" smtClean="0"/>
              <a:t> </a:t>
            </a:r>
            <a:r>
              <a:rPr lang="de-CH" dirty="0" err="1" smtClean="0"/>
              <a:t>architecture</a:t>
            </a:r>
            <a:r>
              <a:rPr lang="de-CH" dirty="0" smtClean="0"/>
              <a:t> </a:t>
            </a:r>
            <a:endParaRPr lang="en-GB" dirty="0"/>
          </a:p>
        </p:txBody>
      </p:sp>
      <p:cxnSp>
        <p:nvCxnSpPr>
          <p:cNvPr id="42" name="Elbow Connector 41"/>
          <p:cNvCxnSpPr>
            <a:stCxn id="7" idx="2"/>
            <a:endCxn id="4" idx="0"/>
          </p:cNvCxnSpPr>
          <p:nvPr/>
        </p:nvCxnSpPr>
        <p:spPr>
          <a:xfrm rot="10800000" flipV="1">
            <a:off x="1170456" y="1912163"/>
            <a:ext cx="3955175" cy="688430"/>
          </a:xfrm>
          <a:prstGeom prst="bentConnector2">
            <a:avLst/>
          </a:prstGeom>
          <a:noFill/>
          <a:ln w="41275" cap="flat" cmpd="sng">
            <a:solidFill>
              <a:schemeClr val="tx1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sp>
        <p:nvSpPr>
          <p:cNvPr id="43" name="Flowchart: Magnetic Disk 42"/>
          <p:cNvSpPr/>
          <p:nvPr/>
        </p:nvSpPr>
        <p:spPr>
          <a:xfrm>
            <a:off x="3059832" y="1700808"/>
            <a:ext cx="252028" cy="36004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lowchart: Document 45"/>
          <p:cNvSpPr/>
          <p:nvPr/>
        </p:nvSpPr>
        <p:spPr>
          <a:xfrm>
            <a:off x="3201273" y="4282291"/>
            <a:ext cx="487853" cy="38900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 smtClean="0"/>
              <a:t>XML</a:t>
            </a:r>
            <a:endParaRPr lang="en-GB" sz="1200" dirty="0"/>
          </a:p>
        </p:txBody>
      </p:sp>
      <p:cxnSp>
        <p:nvCxnSpPr>
          <p:cNvPr id="48" name="Straight Arrow Connector 47"/>
          <p:cNvCxnSpPr>
            <a:stCxn id="17" idx="3"/>
            <a:endCxn id="46" idx="0"/>
          </p:cNvCxnSpPr>
          <p:nvPr/>
        </p:nvCxnSpPr>
        <p:spPr>
          <a:xfrm>
            <a:off x="3410957" y="3738008"/>
            <a:ext cx="34243" cy="544283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cxnSp>
        <p:nvCxnSpPr>
          <p:cNvPr id="50" name="Straight Arrow Connector 49"/>
          <p:cNvCxnSpPr>
            <a:stCxn id="46" idx="3"/>
          </p:cNvCxnSpPr>
          <p:nvPr/>
        </p:nvCxnSpPr>
        <p:spPr>
          <a:xfrm flipV="1">
            <a:off x="3689126" y="3698271"/>
            <a:ext cx="1341788" cy="778523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cxnSp>
        <p:nvCxnSpPr>
          <p:cNvPr id="52" name="Elbow Connector 51"/>
          <p:cNvCxnSpPr>
            <a:endCxn id="7" idx="5"/>
          </p:cNvCxnSpPr>
          <p:nvPr/>
        </p:nvCxnSpPr>
        <p:spPr>
          <a:xfrm rot="5400000" flipH="1" flipV="1">
            <a:off x="6093862" y="1968566"/>
            <a:ext cx="510177" cy="241533"/>
          </a:xfrm>
          <a:prstGeom prst="bentConnector4">
            <a:avLst>
              <a:gd name="adj1" fmla="val -50632"/>
              <a:gd name="adj2" fmla="val 281719"/>
            </a:avLst>
          </a:prstGeom>
          <a:noFill/>
          <a:ln w="41275" cap="flat" cmpd="sng">
            <a:solidFill>
              <a:schemeClr val="tx1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sp>
        <p:nvSpPr>
          <p:cNvPr id="55" name="Flowchart: Document 54"/>
          <p:cNvSpPr/>
          <p:nvPr/>
        </p:nvSpPr>
        <p:spPr>
          <a:xfrm>
            <a:off x="6676435" y="1988840"/>
            <a:ext cx="487853" cy="38900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 smtClean="0"/>
              <a:t>XML</a:t>
            </a:r>
            <a:endParaRPr lang="en-GB" sz="1200" dirty="0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356-94D4-4405-A73B-D15B8EDD5F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3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openIMIS Microsoft SQL Database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Relational </a:t>
            </a:r>
            <a:r>
              <a:rPr lang="de-CH" dirty="0" err="1" smtClean="0"/>
              <a:t>database</a:t>
            </a:r>
            <a:r>
              <a:rPr lang="de-CH" dirty="0" smtClean="0"/>
              <a:t> ~60 </a:t>
            </a:r>
            <a:r>
              <a:rPr lang="de-CH" dirty="0" err="1" smtClean="0"/>
              <a:t>tables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Composite design </a:t>
            </a:r>
            <a:r>
              <a:rPr lang="de-CH" dirty="0" err="1" smtClean="0"/>
              <a:t>pattern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location</a:t>
            </a:r>
            <a:r>
              <a:rPr lang="de-CH" dirty="0" smtClean="0"/>
              <a:t>, but limited </a:t>
            </a:r>
            <a:r>
              <a:rPr lang="de-CH" dirty="0" err="1" smtClean="0"/>
              <a:t>to</a:t>
            </a:r>
            <a:r>
              <a:rPr lang="de-CH" dirty="0" smtClean="0"/>
              <a:t> 4 </a:t>
            </a:r>
            <a:r>
              <a:rPr lang="de-CH" dirty="0" err="1" smtClean="0"/>
              <a:t>levels</a:t>
            </a:r>
            <a:r>
              <a:rPr lang="de-CH" dirty="0" smtClean="0"/>
              <a:t> </a:t>
            </a:r>
            <a:r>
              <a:rPr lang="de-CH" dirty="0" err="1" smtClean="0"/>
              <a:t>because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uses</a:t>
            </a:r>
            <a:r>
              <a:rPr lang="de-CH" dirty="0" smtClean="0"/>
              <a:t> </a:t>
            </a:r>
            <a:r>
              <a:rPr lang="de-CH" dirty="0" err="1" smtClean="0"/>
              <a:t>views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~100 </a:t>
            </a:r>
            <a:r>
              <a:rPr lang="de-CH" dirty="0" err="1"/>
              <a:t>stored</a:t>
            </a:r>
            <a:r>
              <a:rPr lang="de-CH" dirty="0"/>
              <a:t> </a:t>
            </a:r>
            <a:r>
              <a:rPr lang="de-CH" dirty="0" err="1"/>
              <a:t>procedures</a:t>
            </a:r>
            <a:r>
              <a:rPr lang="de-CH" dirty="0"/>
              <a:t> </a:t>
            </a:r>
            <a:endParaRPr lang="de-CH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DB </a:t>
            </a:r>
            <a:r>
              <a:rPr lang="de-CH" dirty="0" err="1" smtClean="0"/>
              <a:t>integrate</a:t>
            </a:r>
            <a:r>
              <a:rPr lang="de-CH" dirty="0" smtClean="0"/>
              <a:t> </a:t>
            </a:r>
            <a:r>
              <a:rPr lang="de-CH" dirty="0"/>
              <a:t>a </a:t>
            </a:r>
            <a:r>
              <a:rPr lang="de-CH" dirty="0" err="1"/>
              <a:t>part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business</a:t>
            </a:r>
            <a:r>
              <a:rPr lang="de-CH" dirty="0"/>
              <a:t> </a:t>
            </a:r>
            <a:r>
              <a:rPr lang="de-CH" dirty="0" err="1"/>
              <a:t>logic</a:t>
            </a:r>
            <a:r>
              <a:rPr lang="de-CH" dirty="0"/>
              <a:t> </a:t>
            </a:r>
            <a:endParaRPr lang="de-CH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err="1"/>
              <a:t>A</a:t>
            </a:r>
            <a:r>
              <a:rPr lang="de-CH" dirty="0" err="1" smtClean="0"/>
              <a:t>llow</a:t>
            </a:r>
            <a:r>
              <a:rPr lang="de-CH" dirty="0" smtClean="0"/>
              <a:t> </a:t>
            </a:r>
            <a:r>
              <a:rPr lang="de-CH" dirty="0" err="1" smtClean="0"/>
              <a:t>reuse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Web Services 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stored</a:t>
            </a:r>
            <a:r>
              <a:rPr lang="de-CH" dirty="0" smtClean="0"/>
              <a:t> </a:t>
            </a:r>
            <a:r>
              <a:rPr lang="de-CH" dirty="0" err="1" smtClean="0"/>
              <a:t>procedures</a:t>
            </a:r>
            <a:r>
              <a:rPr lang="de-CH" dirty="0" smtClean="0"/>
              <a:t> </a:t>
            </a:r>
            <a:r>
              <a:rPr lang="de-CH" dirty="0" err="1" smtClean="0"/>
              <a:t>read</a:t>
            </a:r>
            <a:r>
              <a:rPr lang="de-CH" dirty="0" smtClean="0"/>
              <a:t> XML </a:t>
            </a:r>
            <a:r>
              <a:rPr lang="de-CH" dirty="0" err="1" smtClean="0"/>
              <a:t>files</a:t>
            </a:r>
            <a:r>
              <a:rPr lang="de-CH" dirty="0" smtClean="0"/>
              <a:t> </a:t>
            </a:r>
            <a:r>
              <a:rPr lang="de-CH" dirty="0" err="1" smtClean="0"/>
              <a:t>generated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Web Services </a:t>
            </a:r>
            <a:r>
              <a:rPr lang="de-CH" dirty="0" err="1" smtClean="0"/>
              <a:t>or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Internalization</a:t>
            </a:r>
            <a:r>
              <a:rPr lang="de-CH" dirty="0" smtClean="0"/>
              <a:t>: </a:t>
            </a:r>
            <a:r>
              <a:rPr lang="de-CH" dirty="0" err="1" smtClean="0"/>
              <a:t>special</a:t>
            </a:r>
            <a:r>
              <a:rPr lang="de-CH" dirty="0" smtClean="0"/>
              <a:t> </a:t>
            </a:r>
            <a:r>
              <a:rPr lang="de-CH" dirty="0" err="1" smtClean="0"/>
              <a:t>tables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translation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select</a:t>
            </a:r>
            <a:r>
              <a:rPr lang="de-CH" dirty="0" smtClean="0"/>
              <a:t> </a:t>
            </a:r>
            <a:r>
              <a:rPr lang="de-CH" dirty="0" err="1" smtClean="0"/>
              <a:t>inputs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Google Shape;129;p25"/>
          <p:cNvSpPr/>
          <p:nvPr/>
        </p:nvSpPr>
        <p:spPr bwMode="auto">
          <a:xfrm>
            <a:off x="7213956" y="836712"/>
            <a:ext cx="1462500" cy="648072"/>
          </a:xfrm>
          <a:prstGeom prst="can">
            <a:avLst/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DB - Relational tables </a:t>
            </a:r>
            <a:endParaRPr sz="1100" dirty="0">
              <a:solidFill>
                <a:schemeClr val="bg1"/>
              </a:solidFill>
            </a:endParaRPr>
          </a:p>
        </p:txBody>
      </p:sp>
      <p:sp>
        <p:nvSpPr>
          <p:cNvPr id="5" name="Google Shape;129;p25"/>
          <p:cNvSpPr/>
          <p:nvPr/>
        </p:nvSpPr>
        <p:spPr bwMode="auto">
          <a:xfrm>
            <a:off x="7213956" y="332656"/>
            <a:ext cx="1462500" cy="648072"/>
          </a:xfrm>
          <a:prstGeom prst="can">
            <a:avLst/>
          </a:prstGeom>
          <a:solidFill>
            <a:srgbClr val="00687A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BL – Stored Procedures</a:t>
            </a:r>
            <a:endParaRPr sz="11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45356-94D4-4405-A73B-D15B8EDD5F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2816"/>
            <a:ext cx="5959574" cy="4404151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5 layered architecture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IMIS – presentation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IMIS-BI – business interface (facade design pattern)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IMIS-BL – </a:t>
            </a:r>
            <a:r>
              <a:rPr lang="de-CH" dirty="0" err="1" smtClean="0"/>
              <a:t>business</a:t>
            </a:r>
            <a:r>
              <a:rPr lang="de-CH" dirty="0" smtClean="0"/>
              <a:t> </a:t>
            </a:r>
            <a:r>
              <a:rPr lang="de-CH" dirty="0" err="1" smtClean="0"/>
              <a:t>logic</a:t>
            </a:r>
            <a:endParaRPr lang="de-CH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IMIS-DAL –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access</a:t>
            </a:r>
            <a:r>
              <a:rPr lang="de-CH" dirty="0" smtClean="0"/>
              <a:t> </a:t>
            </a:r>
            <a:r>
              <a:rPr lang="de-CH" dirty="0" err="1" smtClean="0"/>
              <a:t>layer</a:t>
            </a:r>
            <a:endParaRPr lang="de-CH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IMIS-EN – </a:t>
            </a:r>
            <a:r>
              <a:rPr lang="de-CH" dirty="0" err="1" smtClean="0"/>
              <a:t>entity</a:t>
            </a:r>
            <a:r>
              <a:rPr lang="de-CH" dirty="0" smtClean="0"/>
              <a:t> </a:t>
            </a:r>
            <a:r>
              <a:rPr lang="de-CH" dirty="0" err="1" smtClean="0"/>
              <a:t>framework</a:t>
            </a:r>
            <a:r>
              <a:rPr lang="de-CH" dirty="0" smtClean="0"/>
              <a:t> </a:t>
            </a:r>
            <a:r>
              <a:rPr lang="de-CH" dirty="0" err="1" smtClean="0"/>
              <a:t>entities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Security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Session </a:t>
            </a:r>
            <a:r>
              <a:rPr lang="de-CH" dirty="0" err="1" smtClean="0"/>
              <a:t>based</a:t>
            </a:r>
            <a:r>
              <a:rPr lang="de-CH" dirty="0" smtClean="0"/>
              <a:t> </a:t>
            </a:r>
            <a:r>
              <a:rPr lang="de-CH" dirty="0" err="1" smtClean="0"/>
              <a:t>authentication</a:t>
            </a:r>
            <a:r>
              <a:rPr lang="de-CH" dirty="0" smtClean="0"/>
              <a:t> 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based</a:t>
            </a:r>
            <a:r>
              <a:rPr lang="de-CH" dirty="0" smtClean="0"/>
              <a:t> </a:t>
            </a:r>
            <a:r>
              <a:rPr lang="de-CH" dirty="0" err="1" smtClean="0"/>
              <a:t>authorisation</a:t>
            </a:r>
            <a:r>
              <a:rPr lang="de-CH" dirty="0" smtClean="0"/>
              <a:t> =&gt; </a:t>
            </a:r>
            <a:r>
              <a:rPr lang="de-CH" dirty="0" err="1" smtClean="0"/>
              <a:t>hardcodded</a:t>
            </a:r>
            <a:r>
              <a:rPr lang="de-CH" dirty="0" smtClean="0"/>
              <a:t> limited </a:t>
            </a:r>
            <a:r>
              <a:rPr lang="de-CH" dirty="0" err="1" smtClean="0"/>
              <a:t>roles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authorities</a:t>
            </a:r>
            <a:endParaRPr lang="de-CH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user</a:t>
            </a:r>
            <a:r>
              <a:rPr lang="de-CH" dirty="0" smtClean="0"/>
              <a:t> </a:t>
            </a:r>
            <a:r>
              <a:rPr lang="de-CH" dirty="0" err="1" smtClean="0"/>
              <a:t>defined</a:t>
            </a:r>
            <a:r>
              <a:rPr lang="de-CH" dirty="0" smtClean="0"/>
              <a:t> </a:t>
            </a:r>
            <a:r>
              <a:rPr lang="de-CH" dirty="0" err="1" smtClean="0"/>
              <a:t>roles</a:t>
            </a:r>
            <a:r>
              <a:rPr lang="de-CH" dirty="0" smtClean="0"/>
              <a:t> </a:t>
            </a:r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authorities</a:t>
            </a:r>
            <a:r>
              <a:rPr lang="de-CH" dirty="0" smtClean="0"/>
              <a:t> </a:t>
            </a:r>
            <a:r>
              <a:rPr lang="de-CH" dirty="0" err="1" smtClean="0"/>
              <a:t>under</a:t>
            </a:r>
            <a:r>
              <a:rPr lang="de-CH" dirty="0" smtClean="0"/>
              <a:t> </a:t>
            </a:r>
            <a:r>
              <a:rPr lang="de-CH" dirty="0" err="1" smtClean="0"/>
              <a:t>development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Internalization</a:t>
            </a:r>
            <a:r>
              <a:rPr lang="de-CH" dirty="0"/>
              <a:t>:</a:t>
            </a:r>
            <a:r>
              <a:rPr lang="de-CH" dirty="0" smtClean="0"/>
              <a:t> </a:t>
            </a:r>
            <a:r>
              <a:rPr lang="de-CH" dirty="0" err="1" smtClean="0"/>
              <a:t>support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2 </a:t>
            </a:r>
            <a:r>
              <a:rPr lang="de-CH" dirty="0" err="1" smtClean="0"/>
              <a:t>languages</a:t>
            </a:r>
            <a:r>
              <a:rPr lang="de-CH" dirty="0" smtClean="0"/>
              <a:t> </a:t>
            </a:r>
            <a:r>
              <a:rPr lang="de-CH" dirty="0" err="1" smtClean="0"/>
              <a:t>because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DB </a:t>
            </a:r>
            <a:r>
              <a:rPr lang="de-CH" dirty="0" err="1" smtClean="0"/>
              <a:t>translation</a:t>
            </a:r>
            <a:r>
              <a:rPr lang="de-CH" dirty="0" smtClean="0"/>
              <a:t> </a:t>
            </a:r>
            <a:r>
              <a:rPr lang="de-CH" dirty="0" err="1" smtClean="0"/>
              <a:t>tables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Can </a:t>
            </a:r>
            <a:r>
              <a:rPr lang="de-CH" dirty="0" err="1" smtClean="0"/>
              <a:t>work</a:t>
            </a:r>
            <a:r>
              <a:rPr lang="de-CH" dirty="0" smtClean="0"/>
              <a:t> online </a:t>
            </a:r>
            <a:r>
              <a:rPr lang="de-CH" dirty="0" err="1" smtClean="0"/>
              <a:t>or</a:t>
            </a:r>
            <a:r>
              <a:rPr lang="de-CH" dirty="0" smtClean="0"/>
              <a:t> offline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openIMIS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7020272" y="116632"/>
            <a:ext cx="2016224" cy="2880320"/>
            <a:chOff x="6732240" y="404664"/>
            <a:chExt cx="2016224" cy="2880320"/>
          </a:xfrm>
        </p:grpSpPr>
        <p:sp>
          <p:nvSpPr>
            <p:cNvPr id="9" name="Rectangle 8"/>
            <p:cNvSpPr/>
            <p:nvPr/>
          </p:nvSpPr>
          <p:spPr>
            <a:xfrm>
              <a:off x="6732240" y="404664"/>
              <a:ext cx="2016224" cy="2880320"/>
            </a:xfrm>
            <a:prstGeom prst="rect">
              <a:avLst/>
            </a:prstGeom>
            <a:solidFill>
              <a:srgbClr val="008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de-CH" sz="1200" dirty="0" smtClean="0"/>
                <a:t>openIMIS Web </a:t>
              </a:r>
              <a:r>
                <a:rPr lang="de-CH" sz="1200" dirty="0" err="1" smtClean="0"/>
                <a:t>Application</a:t>
              </a:r>
              <a:endParaRPr lang="en-GB" sz="12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804248" y="476672"/>
              <a:ext cx="187220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 smtClean="0"/>
                <a:t>IMIS</a:t>
              </a:r>
              <a:endParaRPr lang="en-GB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804248" y="980728"/>
              <a:ext cx="187220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 smtClean="0"/>
                <a:t>IMIS-BI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04248" y="1484784"/>
              <a:ext cx="187220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 smtClean="0"/>
                <a:t>IMIS-BL</a:t>
              </a:r>
              <a:endParaRPr lang="en-GB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04248" y="1988840"/>
              <a:ext cx="187220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 smtClean="0"/>
                <a:t>IMIS-DAL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804248" y="2492896"/>
              <a:ext cx="187220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 smtClean="0"/>
                <a:t>IMIS-EN</a:t>
              </a:r>
              <a:endParaRPr lang="en-GB" dirty="0"/>
            </a:p>
          </p:txBody>
        </p:sp>
      </p:grpSp>
      <p:sp>
        <p:nvSpPr>
          <p:cNvPr id="12" name="Google Shape;129;p25"/>
          <p:cNvSpPr/>
          <p:nvPr/>
        </p:nvSpPr>
        <p:spPr bwMode="auto">
          <a:xfrm>
            <a:off x="7357972" y="3522128"/>
            <a:ext cx="1462500" cy="1059000"/>
          </a:xfrm>
          <a:prstGeom prst="can">
            <a:avLst/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open</a:t>
            </a: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IMIS  </a:t>
            </a:r>
            <a: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Database</a:t>
            </a:r>
            <a:endParaRPr sz="1100" dirty="0">
              <a:solidFill>
                <a:schemeClr val="bg1"/>
              </a:solidFill>
            </a:endParaRPr>
          </a:p>
        </p:txBody>
      </p:sp>
      <p:cxnSp>
        <p:nvCxnSpPr>
          <p:cNvPr id="13" name="Google Shape;137;p25"/>
          <p:cNvCxnSpPr/>
          <p:nvPr/>
        </p:nvCxnSpPr>
        <p:spPr bwMode="auto">
          <a:xfrm>
            <a:off x="8037329" y="2708920"/>
            <a:ext cx="8946" cy="936104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45356-94D4-4405-A73B-D15B8EDD5FC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Web Services </a:t>
            </a:r>
            <a:r>
              <a:rPr lang="de-CH" dirty="0" err="1" smtClean="0"/>
              <a:t>and</a:t>
            </a:r>
            <a:r>
              <a:rPr lang="de-CH" dirty="0" smtClean="0"/>
              <a:t> Mobile </a:t>
            </a:r>
            <a:r>
              <a:rPr lang="de-CH" dirty="0" err="1" smtClean="0"/>
              <a:t>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Web Services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36 </a:t>
            </a:r>
            <a:r>
              <a:rPr lang="de-CH" dirty="0" err="1" smtClean="0"/>
              <a:t>actions</a:t>
            </a:r>
            <a:r>
              <a:rPr lang="de-CH" dirty="0" smtClean="0"/>
              <a:t> =&gt; limited </a:t>
            </a:r>
            <a:r>
              <a:rPr lang="de-CH" dirty="0" err="1" smtClean="0"/>
              <a:t>to</a:t>
            </a:r>
            <a:r>
              <a:rPr lang="de-CH" dirty="0"/>
              <a:t> </a:t>
            </a:r>
            <a:r>
              <a:rPr lang="de-CH" dirty="0" smtClean="0"/>
              <a:t>Mobile Apps </a:t>
            </a:r>
            <a:r>
              <a:rPr lang="de-CH" dirty="0" err="1" smtClean="0"/>
              <a:t>requirements</a:t>
            </a:r>
            <a:r>
              <a:rPr lang="de-CH" dirty="0" smtClean="0"/>
              <a:t>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integrated</a:t>
            </a:r>
            <a:r>
              <a:rPr lang="de-CH" dirty="0" smtClean="0"/>
              <a:t> </a:t>
            </a:r>
            <a:r>
              <a:rPr lang="de-CH" dirty="0" err="1" smtClean="0"/>
              <a:t>authentication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authorisation</a:t>
            </a:r>
            <a:r>
              <a:rPr lang="de-CH" dirty="0" smtClean="0"/>
              <a:t>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Act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a </a:t>
            </a:r>
            <a:r>
              <a:rPr lang="de-CH" dirty="0" err="1" smtClean="0"/>
              <a:t>proxy</a:t>
            </a:r>
            <a:r>
              <a:rPr lang="de-CH" dirty="0" smtClean="0"/>
              <a:t>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Mobile Apps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DB (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Stored</a:t>
            </a:r>
            <a:r>
              <a:rPr lang="de-CH" dirty="0" smtClean="0"/>
              <a:t> </a:t>
            </a:r>
            <a:r>
              <a:rPr lang="de-CH" dirty="0" err="1" smtClean="0"/>
              <a:t>Procedures</a:t>
            </a:r>
            <a:r>
              <a:rPr lang="de-CH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Mobile Apps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Offline </a:t>
            </a:r>
            <a:r>
              <a:rPr lang="de-CH" dirty="0" err="1" smtClean="0"/>
              <a:t>first</a:t>
            </a:r>
            <a:r>
              <a:rPr lang="de-CH" dirty="0" smtClean="0"/>
              <a:t>, «</a:t>
            </a:r>
            <a:r>
              <a:rPr lang="de-CH" dirty="0" err="1" smtClean="0"/>
              <a:t>authentication</a:t>
            </a:r>
            <a:r>
              <a:rPr lang="de-CH" dirty="0" smtClean="0"/>
              <a:t>» last (</a:t>
            </a:r>
            <a:r>
              <a:rPr lang="de-CH" dirty="0" err="1" smtClean="0"/>
              <a:t>at</a:t>
            </a:r>
            <a:r>
              <a:rPr lang="de-CH" dirty="0" smtClean="0"/>
              <a:t> </a:t>
            </a:r>
            <a:r>
              <a:rPr lang="de-CH" dirty="0" err="1" smtClean="0"/>
              <a:t>synchronisation</a:t>
            </a:r>
            <a:r>
              <a:rPr lang="de-CH" dirty="0" smtClean="0"/>
              <a:t>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Simulates</a:t>
            </a:r>
            <a:r>
              <a:rPr lang="de-CH" dirty="0"/>
              <a:t> </a:t>
            </a:r>
            <a:r>
              <a:rPr lang="de-CH" dirty="0" err="1" smtClean="0"/>
              <a:t>security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validating</a:t>
            </a:r>
            <a:r>
              <a:rPr lang="de-CH" dirty="0" smtClean="0"/>
              <a:t> </a:t>
            </a:r>
            <a:r>
              <a:rPr lang="de-CH" dirty="0" err="1" smtClean="0"/>
              <a:t>credentials</a:t>
            </a:r>
            <a:r>
              <a:rPr lang="de-CH" dirty="0" smtClean="0"/>
              <a:t>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Claims APK </a:t>
            </a:r>
            <a:r>
              <a:rPr lang="de-CH" dirty="0" err="1" smtClean="0"/>
              <a:t>requires</a:t>
            </a:r>
            <a:r>
              <a:rPr lang="de-CH" dirty="0" smtClean="0"/>
              <a:t> </a:t>
            </a:r>
            <a:r>
              <a:rPr lang="de-CH" dirty="0" err="1" smtClean="0"/>
              <a:t>manual</a:t>
            </a:r>
            <a:r>
              <a:rPr lang="de-CH" dirty="0" smtClean="0"/>
              <a:t> </a:t>
            </a:r>
            <a:r>
              <a:rPr lang="de-CH" dirty="0" err="1" smtClean="0"/>
              <a:t>upload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items</a:t>
            </a:r>
            <a:r>
              <a:rPr lang="de-CH" dirty="0" smtClean="0"/>
              <a:t>/</a:t>
            </a:r>
            <a:r>
              <a:rPr lang="de-CH" dirty="0" err="1" smtClean="0"/>
              <a:t>services</a:t>
            </a:r>
            <a:r>
              <a:rPr lang="de-CH" dirty="0" smtClean="0"/>
              <a:t> </a:t>
            </a:r>
            <a:r>
              <a:rPr lang="de-CH" dirty="0" err="1" smtClean="0"/>
              <a:t>list</a:t>
            </a:r>
            <a:r>
              <a:rPr lang="de-CH" dirty="0" smtClean="0"/>
              <a:t> (</a:t>
            </a:r>
            <a:r>
              <a:rPr lang="de-CH" dirty="0" err="1" smtClean="0"/>
              <a:t>automatic</a:t>
            </a:r>
            <a:r>
              <a:rPr lang="de-CH" dirty="0" smtClean="0"/>
              <a:t> </a:t>
            </a:r>
            <a:r>
              <a:rPr lang="de-CH" dirty="0" err="1" smtClean="0"/>
              <a:t>upload</a:t>
            </a:r>
            <a:r>
              <a:rPr lang="de-CH" dirty="0" smtClean="0"/>
              <a:t> </a:t>
            </a:r>
            <a:r>
              <a:rPr lang="de-CH" dirty="0" err="1" smtClean="0"/>
              <a:t>under</a:t>
            </a:r>
            <a:r>
              <a:rPr lang="de-CH" dirty="0" smtClean="0"/>
              <a:t> </a:t>
            </a:r>
            <a:r>
              <a:rPr lang="de-CH" dirty="0" err="1" smtClean="0"/>
              <a:t>dev</a:t>
            </a:r>
            <a:r>
              <a:rPr lang="de-CH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Mobile Apps Versions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Current</a:t>
            </a:r>
            <a:r>
              <a:rPr lang="de-CH" dirty="0" smtClean="0"/>
              <a:t>: openIMIS APK, Claim APK, </a:t>
            </a:r>
            <a:r>
              <a:rPr lang="de-CH" dirty="0" err="1" smtClean="0"/>
              <a:t>Enquire</a:t>
            </a:r>
            <a:r>
              <a:rPr lang="de-CH" dirty="0" smtClean="0"/>
              <a:t> APK, Feedback APK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Future: </a:t>
            </a:r>
          </a:p>
          <a:p>
            <a:pPr marL="1257277" lvl="2" indent="-342900">
              <a:buFont typeface="Arial" panose="020B0604020202020204" pitchFamily="34" charset="0"/>
              <a:buChar char="•"/>
            </a:pPr>
            <a:r>
              <a:rPr lang="de-CH" dirty="0" smtClean="0"/>
              <a:t>openIMIS </a:t>
            </a:r>
            <a:r>
              <a:rPr lang="de-CH" dirty="0" err="1" smtClean="0"/>
              <a:t>Policies</a:t>
            </a:r>
            <a:r>
              <a:rPr lang="de-CH" dirty="0" smtClean="0"/>
              <a:t>: </a:t>
            </a:r>
            <a:r>
              <a:rPr lang="de-CH" dirty="0" err="1" smtClean="0"/>
              <a:t>enrolment</a:t>
            </a:r>
            <a:r>
              <a:rPr lang="de-CH" dirty="0" smtClean="0"/>
              <a:t>, </a:t>
            </a:r>
            <a:r>
              <a:rPr lang="de-CH" dirty="0" err="1" smtClean="0"/>
              <a:t>modify</a:t>
            </a:r>
            <a:r>
              <a:rPr lang="de-CH" dirty="0" smtClean="0"/>
              <a:t>, </a:t>
            </a:r>
            <a:r>
              <a:rPr lang="de-CH" dirty="0" err="1" smtClean="0"/>
              <a:t>renewal</a:t>
            </a:r>
            <a:r>
              <a:rPr lang="de-CH" dirty="0" smtClean="0"/>
              <a:t>, </a:t>
            </a:r>
            <a:r>
              <a:rPr lang="de-CH" dirty="0" err="1" smtClean="0"/>
              <a:t>enquire</a:t>
            </a:r>
            <a:r>
              <a:rPr lang="de-CH" dirty="0" smtClean="0"/>
              <a:t>, </a:t>
            </a:r>
            <a:r>
              <a:rPr lang="de-CH" dirty="0" err="1" smtClean="0"/>
              <a:t>feedback</a:t>
            </a:r>
            <a:endParaRPr lang="de-CH" dirty="0"/>
          </a:p>
          <a:p>
            <a:pPr marL="1257277" lvl="2" indent="-342900">
              <a:buFont typeface="Arial" panose="020B0604020202020204" pitchFamily="34" charset="0"/>
              <a:buChar char="•"/>
            </a:pPr>
            <a:r>
              <a:rPr lang="de-CH" dirty="0" smtClean="0"/>
              <a:t>openIMIS Claims: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submission</a:t>
            </a:r>
            <a:r>
              <a:rPr lang="de-CH" dirty="0" smtClean="0"/>
              <a:t>, </a:t>
            </a:r>
            <a:r>
              <a:rPr lang="de-CH" dirty="0" err="1" smtClean="0"/>
              <a:t>enquire</a:t>
            </a:r>
            <a:endParaRPr lang="de-C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45356-94D4-4405-A73B-D15B8EDD5FC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2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openIMIS Windows Services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Policy renewal</a:t>
            </a:r>
            <a:r>
              <a:rPr lang="en-GB" dirty="0" smtClean="0"/>
              <a:t>: marks for renewal all expiring policies in 14 days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b="1" dirty="0" err="1" smtClean="0"/>
              <a:t>Assign</a:t>
            </a:r>
            <a:r>
              <a:rPr lang="de-CH" b="1" dirty="0" smtClean="0"/>
              <a:t> </a:t>
            </a:r>
            <a:r>
              <a:rPr lang="de-CH" b="1" dirty="0" err="1" smtClean="0"/>
              <a:t>photos</a:t>
            </a:r>
            <a:r>
              <a:rPr lang="de-CH" dirty="0" smtClean="0"/>
              <a:t>: </a:t>
            </a:r>
            <a:r>
              <a:rPr lang="de-CH" dirty="0" err="1" smtClean="0"/>
              <a:t>assign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uploaded</a:t>
            </a:r>
            <a:r>
              <a:rPr lang="de-CH" dirty="0" smtClean="0"/>
              <a:t> </a:t>
            </a:r>
            <a:r>
              <a:rPr lang="de-CH" dirty="0" err="1" smtClean="0"/>
              <a:t>photos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insurees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b="1" dirty="0" smtClean="0"/>
              <a:t>Backup</a:t>
            </a:r>
            <a:r>
              <a:rPr lang="de-CH" dirty="0" smtClean="0"/>
              <a:t>: </a:t>
            </a:r>
            <a:r>
              <a:rPr lang="de-CH" dirty="0" err="1" smtClean="0"/>
              <a:t>creates</a:t>
            </a:r>
            <a:r>
              <a:rPr lang="de-CH" dirty="0" smtClean="0"/>
              <a:t> a DB </a:t>
            </a:r>
            <a:r>
              <a:rPr lang="de-CH" dirty="0" err="1" smtClean="0"/>
              <a:t>backup</a:t>
            </a:r>
            <a:r>
              <a:rPr lang="de-CH" dirty="0" smtClean="0"/>
              <a:t> </a:t>
            </a:r>
            <a:r>
              <a:rPr lang="de-CH" dirty="0" err="1" smtClean="0"/>
              <a:t>file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b="1" dirty="0" smtClean="0"/>
              <a:t>Feedback prompt</a:t>
            </a:r>
            <a:r>
              <a:rPr lang="de-CH" dirty="0" smtClean="0"/>
              <a:t>: send </a:t>
            </a:r>
            <a:r>
              <a:rPr lang="de-CH" dirty="0" err="1" smtClean="0"/>
              <a:t>marked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feedback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/>
              <a:t>SMS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All openIMIS Windows Services access the DB directly =&gt; better to install them on the same server as the DB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Configures DB access, first </a:t>
            </a:r>
            <a:r>
              <a:rPr lang="en-GB" dirty="0" smtClean="0"/>
              <a:t>start and </a:t>
            </a:r>
            <a:r>
              <a:rPr lang="en-GB" dirty="0"/>
              <a:t>future interval </a:t>
            </a:r>
            <a:r>
              <a:rPr lang="en-GB" dirty="0" smtClean="0"/>
              <a:t>schedule + app specific </a:t>
            </a:r>
            <a:r>
              <a:rPr lang="en-GB" dirty="0" err="1" smtClean="0"/>
              <a:t>config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45356-94D4-4405-A73B-D15B8EDD5FC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24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openIMIS REST API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current</a:t>
            </a:r>
            <a:r>
              <a:rPr lang="de-CH" dirty="0" smtClean="0"/>
              <a:t> </a:t>
            </a:r>
            <a:r>
              <a:rPr lang="de-CH" dirty="0" err="1" smtClean="0"/>
              <a:t>integration</a:t>
            </a:r>
            <a:r>
              <a:rPr lang="de-CH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2816"/>
            <a:ext cx="3871342" cy="4404151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JWT authentication and role authorisation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Modular architecture: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module </a:t>
            </a:r>
            <a:r>
              <a:rPr lang="en-GB" dirty="0" smtClean="0">
                <a:sym typeface="Wingdings 3"/>
              </a:rPr>
              <a:t>entity logic  entity model</a:t>
            </a:r>
            <a:r>
              <a:rPr lang="en-GB" dirty="0">
                <a:sym typeface="Wingdings 3"/>
              </a:rPr>
              <a:t> </a:t>
            </a:r>
            <a:r>
              <a:rPr lang="en-GB" dirty="0" smtClean="0">
                <a:sym typeface="Wingdings 3"/>
              </a:rPr>
              <a:t>entity repository </a:t>
            </a:r>
            <a:r>
              <a:rPr lang="en-GB" dirty="0">
                <a:sym typeface="Wingdings 3"/>
              </a:rPr>
              <a:t> </a:t>
            </a:r>
            <a:r>
              <a:rPr lang="en-GB" dirty="0" smtClean="0">
                <a:sym typeface="Wingdings 3"/>
              </a:rPr>
              <a:t>database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Insurance </a:t>
            </a:r>
            <a:r>
              <a:rPr lang="en-US" dirty="0"/>
              <a:t>policy electronic payment </a:t>
            </a:r>
            <a:r>
              <a:rPr lang="en-US" dirty="0" smtClean="0"/>
              <a:t>in Tanzania (under </a:t>
            </a:r>
            <a:r>
              <a:rPr lang="en-US" dirty="0"/>
              <a:t>testing):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err="1"/>
              <a:t>GePG</a:t>
            </a:r>
            <a:r>
              <a:rPr lang="en-US" dirty="0"/>
              <a:t> e-Payment integration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err="1"/>
              <a:t>eGA</a:t>
            </a:r>
            <a:r>
              <a:rPr lang="en-US" dirty="0"/>
              <a:t> USSD portal for gathering payment control numbers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/>
              <a:t>SMS gateway to send control numbers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Limitations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/>
              <a:t>There are no interoperability standards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Google Shape;129;p25"/>
          <p:cNvSpPr/>
          <p:nvPr/>
        </p:nvSpPr>
        <p:spPr bwMode="auto">
          <a:xfrm>
            <a:off x="6002528" y="5033878"/>
            <a:ext cx="1462500" cy="1059000"/>
          </a:xfrm>
          <a:prstGeom prst="can">
            <a:avLst/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openIMIS </a:t>
            </a: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Database</a:t>
            </a:r>
            <a:endParaRPr sz="1100" dirty="0">
              <a:solidFill>
                <a:schemeClr val="bg1"/>
              </a:solidFill>
            </a:endParaRPr>
          </a:p>
        </p:txBody>
      </p:sp>
      <p:cxnSp>
        <p:nvCxnSpPr>
          <p:cNvPr id="7" name="Google Shape;137;p25"/>
          <p:cNvCxnSpPr/>
          <p:nvPr/>
        </p:nvCxnSpPr>
        <p:spPr bwMode="auto">
          <a:xfrm>
            <a:off x="5984095" y="4546012"/>
            <a:ext cx="416887" cy="611180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8" name="Google Shape;129;p25"/>
          <p:cNvSpPr/>
          <p:nvPr/>
        </p:nvSpPr>
        <p:spPr bwMode="auto">
          <a:xfrm>
            <a:off x="5032502" y="3666720"/>
            <a:ext cx="1344087" cy="914984"/>
          </a:xfrm>
          <a:prstGeom prst="rect">
            <a:avLst/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openIMIS </a:t>
            </a:r>
            <a: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Web Application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(monitoring and report)</a:t>
            </a:r>
            <a:endParaRPr sz="1100" dirty="0">
              <a:solidFill>
                <a:schemeClr val="bg1"/>
              </a:solidFill>
            </a:endParaRPr>
          </a:p>
        </p:txBody>
      </p:sp>
      <p:sp>
        <p:nvSpPr>
          <p:cNvPr id="9" name="Google Shape;129;p25"/>
          <p:cNvSpPr/>
          <p:nvPr/>
        </p:nvSpPr>
        <p:spPr bwMode="auto">
          <a:xfrm>
            <a:off x="6922139" y="3666720"/>
            <a:ext cx="1312637" cy="914984"/>
          </a:xfrm>
          <a:prstGeom prst="rect">
            <a:avLst/>
          </a:prstGeom>
          <a:solidFill>
            <a:srgbClr val="00637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openIMIS </a:t>
            </a:r>
            <a: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RESTful API</a:t>
            </a:r>
            <a: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8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(modular and integrated security)</a:t>
            </a:r>
            <a:endParaRPr sz="1100" dirty="0">
              <a:solidFill>
                <a:schemeClr val="bg1"/>
              </a:solidFill>
            </a:endParaRPr>
          </a:p>
        </p:txBody>
      </p:sp>
      <p:sp>
        <p:nvSpPr>
          <p:cNvPr id="10" name="Google Shape;129;p25"/>
          <p:cNvSpPr/>
          <p:nvPr/>
        </p:nvSpPr>
        <p:spPr bwMode="auto">
          <a:xfrm>
            <a:off x="4912776" y="2287438"/>
            <a:ext cx="1377784" cy="792088"/>
          </a:xfrm>
          <a:prstGeom prst="rect">
            <a:avLst/>
          </a:prstGeom>
          <a:solidFill>
            <a:srgbClr val="31733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SMS</a:t>
            </a:r>
          </a:p>
          <a:p>
            <a:pPr algn="ctr"/>
            <a:r>
              <a:rPr lang="en-GB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(control numbers and payment confirmation</a:t>
            </a:r>
            <a:r>
              <a:rPr lang="en-GB" sz="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lang="en-GB" sz="8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1" name="Google Shape;129;p25"/>
          <p:cNvSpPr/>
          <p:nvPr/>
        </p:nvSpPr>
        <p:spPr bwMode="auto">
          <a:xfrm>
            <a:off x="6352936" y="2276872"/>
            <a:ext cx="1377784" cy="792088"/>
          </a:xfrm>
          <a:prstGeom prst="rect">
            <a:avLst/>
          </a:prstGeom>
          <a:solidFill>
            <a:srgbClr val="31733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en-GB" dirty="0" err="1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GePG</a:t>
            </a:r>
            <a:r>
              <a:rPr lang="en-GB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ePayment</a:t>
            </a:r>
            <a:endParaRPr lang="en" sz="1400" b="0" i="0" u="none" strike="noStrike" cap="none" dirty="0" smtClea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GB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(policy payment confirmation)</a:t>
            </a:r>
            <a:r>
              <a:rPr lang="en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2" name="Google Shape;129;p25"/>
          <p:cNvSpPr/>
          <p:nvPr/>
        </p:nvSpPr>
        <p:spPr bwMode="auto">
          <a:xfrm>
            <a:off x="7802728" y="2276872"/>
            <a:ext cx="1233768" cy="792088"/>
          </a:xfrm>
          <a:prstGeom prst="rect">
            <a:avLst/>
          </a:prstGeom>
          <a:solidFill>
            <a:srgbClr val="31733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/>
            <a:r>
              <a:rPr lang="en-GB" dirty="0" err="1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eGA</a:t>
            </a:r>
            <a:r>
              <a:rPr lang="en-GB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USSD</a:t>
            </a:r>
            <a:endParaRPr lang="en" sz="1400" b="0" i="0" u="none" strike="noStrike" cap="none" dirty="0" smtClea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GB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(request control numbers for policy payment)</a:t>
            </a:r>
            <a:r>
              <a:rPr lang="en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3" name="Google Shape;137;p25"/>
          <p:cNvCxnSpPr>
            <a:stCxn id="9" idx="2"/>
          </p:cNvCxnSpPr>
          <p:nvPr/>
        </p:nvCxnSpPr>
        <p:spPr bwMode="auto">
          <a:xfrm flipH="1">
            <a:off x="7041828" y="4581704"/>
            <a:ext cx="536630" cy="575488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14" name="Google Shape;137;p25"/>
          <p:cNvCxnSpPr/>
          <p:nvPr/>
        </p:nvCxnSpPr>
        <p:spPr bwMode="auto">
          <a:xfrm flipH="1">
            <a:off x="8013894" y="3094815"/>
            <a:ext cx="441764" cy="532125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15" name="Google Shape;137;p25"/>
          <p:cNvCxnSpPr/>
          <p:nvPr/>
        </p:nvCxnSpPr>
        <p:spPr bwMode="auto">
          <a:xfrm>
            <a:off x="6175671" y="3122512"/>
            <a:ext cx="746468" cy="544208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16" name="Google Shape;137;p25"/>
          <p:cNvCxnSpPr/>
          <p:nvPr/>
        </p:nvCxnSpPr>
        <p:spPr bwMode="auto">
          <a:xfrm>
            <a:off x="7204489" y="3087721"/>
            <a:ext cx="105654" cy="539219"/>
          </a:xfrm>
          <a:prstGeom prst="straightConnector1">
            <a:avLst/>
          </a:prstGeom>
          <a:noFill/>
          <a:ln w="4127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45356-94D4-4405-A73B-D15B8EDD5FC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7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ragos\projects\openimis\Architecture\T3 Archite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7224"/>
            <a:ext cx="9144000" cy="606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9796" y="116632"/>
            <a:ext cx="7886700" cy="940411"/>
          </a:xfrm>
        </p:spPr>
        <p:txBody>
          <a:bodyPr/>
          <a:lstStyle/>
          <a:p>
            <a:pPr algn="r"/>
            <a:r>
              <a:rPr lang="de-CH" dirty="0" smtClean="0"/>
              <a:t>openIMIS REST API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356-94D4-4405-A73B-D15B8EDD5FC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0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485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openIMIS</vt:lpstr>
      <vt:lpstr>Current openIMIS Architecture </vt:lpstr>
      <vt:lpstr>openIMIS legacy system architecture </vt:lpstr>
      <vt:lpstr>openIMIS Microsoft SQL Database </vt:lpstr>
      <vt:lpstr>openIMIS Web Application </vt:lpstr>
      <vt:lpstr>Web Services and Mobile Applications</vt:lpstr>
      <vt:lpstr>openIMIS Windows Services </vt:lpstr>
      <vt:lpstr>openIMIS REST API and current integration </vt:lpstr>
      <vt:lpstr>openIMIS REST API</vt:lpstr>
    </vt:vector>
  </TitlesOfParts>
  <Company>Swiss TPH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openIMIS Architecture</dc:title>
  <dc:creator>Dragos Dobre</dc:creator>
  <cp:lastModifiedBy>Dragos Dobre</cp:lastModifiedBy>
  <cp:revision>35</cp:revision>
  <dcterms:created xsi:type="dcterms:W3CDTF">2019-02-25T08:45:43Z</dcterms:created>
  <dcterms:modified xsi:type="dcterms:W3CDTF">2019-02-26T09:59:58Z</dcterms:modified>
</cp:coreProperties>
</file>