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7" r:id="rId3"/>
    <p:sldMasterId id="2147483711" r:id="rId4"/>
  </p:sldMasterIdLst>
  <p:notesMasterIdLst>
    <p:notesMasterId r:id="rId53"/>
  </p:notesMasterIdLst>
  <p:handoutMasterIdLst>
    <p:handoutMasterId r:id="rId54"/>
  </p:handoutMasterIdLst>
  <p:sldIdLst>
    <p:sldId id="403" r:id="rId5"/>
    <p:sldId id="1058" r:id="rId6"/>
    <p:sldId id="1049" r:id="rId7"/>
    <p:sldId id="1035" r:id="rId8"/>
    <p:sldId id="875" r:id="rId9"/>
    <p:sldId id="876" r:id="rId10"/>
    <p:sldId id="866" r:id="rId11"/>
    <p:sldId id="1067" r:id="rId12"/>
    <p:sldId id="995" r:id="rId13"/>
    <p:sldId id="1061" r:id="rId14"/>
    <p:sldId id="998" r:id="rId15"/>
    <p:sldId id="1038" r:id="rId16"/>
    <p:sldId id="1037" r:id="rId17"/>
    <p:sldId id="289" r:id="rId18"/>
    <p:sldId id="1003" r:id="rId19"/>
    <p:sldId id="1062" r:id="rId20"/>
    <p:sldId id="1017" r:id="rId21"/>
    <p:sldId id="1018" r:id="rId22"/>
    <p:sldId id="1019" r:id="rId23"/>
    <p:sldId id="1020" r:id="rId24"/>
    <p:sldId id="1022" r:id="rId25"/>
    <p:sldId id="1063" r:id="rId26"/>
    <p:sldId id="256" r:id="rId27"/>
    <p:sldId id="259" r:id="rId28"/>
    <p:sldId id="257" r:id="rId29"/>
    <p:sldId id="264" r:id="rId30"/>
    <p:sldId id="258" r:id="rId31"/>
    <p:sldId id="260" r:id="rId32"/>
    <p:sldId id="262" r:id="rId33"/>
    <p:sldId id="263" r:id="rId34"/>
    <p:sldId id="261" r:id="rId35"/>
    <p:sldId id="266" r:id="rId36"/>
    <p:sldId id="265" r:id="rId37"/>
    <p:sldId id="1064" r:id="rId38"/>
    <p:sldId id="1040" r:id="rId39"/>
    <p:sldId id="1041" r:id="rId40"/>
    <p:sldId id="1044" r:id="rId41"/>
    <p:sldId id="1039" r:id="rId42"/>
    <p:sldId id="1014" r:id="rId43"/>
    <p:sldId id="1068" r:id="rId44"/>
    <p:sldId id="1071" r:id="rId45"/>
    <p:sldId id="1072" r:id="rId46"/>
    <p:sldId id="1073" r:id="rId47"/>
    <p:sldId id="1074" r:id="rId48"/>
    <p:sldId id="1066" r:id="rId49"/>
    <p:sldId id="1075" r:id="rId50"/>
    <p:sldId id="1070" r:id="rId51"/>
    <p:sldId id="1048" r:id="rId52"/>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AE2262-E360-418B-88FA-DC973BCD5B8A}">
          <p14:sldIdLst>
            <p14:sldId id="403"/>
            <p14:sldId id="1058"/>
            <p14:sldId id="1049"/>
            <p14:sldId id="1035"/>
            <p14:sldId id="875"/>
            <p14:sldId id="876"/>
            <p14:sldId id="866"/>
            <p14:sldId id="1067"/>
            <p14:sldId id="995"/>
            <p14:sldId id="1061"/>
            <p14:sldId id="998"/>
            <p14:sldId id="1038"/>
            <p14:sldId id="1037"/>
            <p14:sldId id="289"/>
            <p14:sldId id="1003"/>
            <p14:sldId id="1062"/>
            <p14:sldId id="1017"/>
            <p14:sldId id="1018"/>
            <p14:sldId id="1019"/>
            <p14:sldId id="1020"/>
            <p14:sldId id="1022"/>
            <p14:sldId id="1063"/>
            <p14:sldId id="256"/>
            <p14:sldId id="259"/>
            <p14:sldId id="257"/>
            <p14:sldId id="264"/>
            <p14:sldId id="258"/>
            <p14:sldId id="260"/>
            <p14:sldId id="262"/>
            <p14:sldId id="263"/>
            <p14:sldId id="261"/>
            <p14:sldId id="266"/>
            <p14:sldId id="265"/>
            <p14:sldId id="1064"/>
            <p14:sldId id="1040"/>
            <p14:sldId id="1041"/>
            <p14:sldId id="1044"/>
            <p14:sldId id="1039"/>
            <p14:sldId id="1014"/>
            <p14:sldId id="1068"/>
            <p14:sldId id="1071"/>
            <p14:sldId id="1072"/>
            <p14:sldId id="1073"/>
            <p14:sldId id="1074"/>
            <p14:sldId id="1066"/>
            <p14:sldId id="1075"/>
            <p14:sldId id="1070"/>
            <p14:sldId id="1048"/>
          </p14:sldIdLst>
        </p14:section>
      </p14:sectionLst>
    </p:ext>
    <p:ext uri="{EFAFB233-063F-42B5-8137-9DF3F51BA10A}">
      <p15:sldGuideLst xmlns:p15="http://schemas.microsoft.com/office/powerpoint/2012/main">
        <p15:guide id="1" orient="horz" pos="618" userDrawn="1">
          <p15:clr>
            <a:srgbClr val="A4A3A4"/>
          </p15:clr>
        </p15:guide>
        <p15:guide id="2" orient="horz" pos="1820" userDrawn="1">
          <p15:clr>
            <a:srgbClr val="A4A3A4"/>
          </p15:clr>
        </p15:guide>
        <p15:guide id="3" orient="horz" pos="4088" userDrawn="1">
          <p15:clr>
            <a:srgbClr val="A4A3A4"/>
          </p15:clr>
        </p15:guide>
        <p15:guide id="4" pos="5556" userDrawn="1">
          <p15:clr>
            <a:srgbClr val="A4A3A4"/>
          </p15:clr>
        </p15:guide>
        <p15:guide id="5" pos="181" userDrawn="1">
          <p15:clr>
            <a:srgbClr val="A4A3A4"/>
          </p15:clr>
        </p15:guide>
        <p15:guide id="6" pos="2822">
          <p15:clr>
            <a:srgbClr val="A4A3A4"/>
          </p15:clr>
        </p15:guide>
        <p15:guide id="7" pos="2925" userDrawn="1">
          <p15:clr>
            <a:srgbClr val="A4A3A4"/>
          </p15:clr>
        </p15:guide>
        <p15:guide id="8" pos="2879">
          <p15:clr>
            <a:srgbClr val="A4A3A4"/>
          </p15:clr>
        </p15:guide>
        <p15:guide id="9" orient="horz" pos="998">
          <p15:clr>
            <a:srgbClr val="A4A3A4"/>
          </p15:clr>
        </p15:guide>
        <p15:guide id="10" orient="horz" pos="4045">
          <p15:clr>
            <a:srgbClr val="A4A3A4"/>
          </p15:clr>
        </p15:guide>
        <p15:guide id="11" orient="horz" pos="5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ddharth Srivastava" initials="SS" lastIdx="7" clrIdx="0"/>
  <p:cmAuthor id="1" name="Douglas Haggstrom" initials="DH"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a:srgbClr val="008AAD"/>
    <a:srgbClr val="006273"/>
    <a:srgbClr val="C0C0C0"/>
    <a:srgbClr val="93CD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66" autoAdjust="0"/>
    <p:restoredTop sz="86657" autoAdjust="0"/>
  </p:normalViewPr>
  <p:slideViewPr>
    <p:cSldViewPr snapToGrid="0" snapToObjects="1" showGuides="1">
      <p:cViewPr>
        <p:scale>
          <a:sx n="131" d="100"/>
          <a:sy n="131" d="100"/>
        </p:scale>
        <p:origin x="1272" y="144"/>
      </p:cViewPr>
      <p:guideLst>
        <p:guide orient="horz" pos="618"/>
        <p:guide orient="horz" pos="1820"/>
        <p:guide orient="horz" pos="4088"/>
        <p:guide pos="5556"/>
        <p:guide pos="181"/>
        <p:guide pos="2822"/>
        <p:guide pos="2925"/>
        <p:guide pos="2879"/>
        <p:guide orient="horz" pos="998"/>
        <p:guide orient="horz" pos="4045"/>
        <p:guide orient="horz" pos="527"/>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66DDA-BF14-4AAC-9C7C-71016C98E358}" type="doc">
      <dgm:prSet loTypeId="urn:microsoft.com/office/officeart/2005/8/layout/venn1" loCatId="relationship" qsTypeId="urn:microsoft.com/office/officeart/2005/8/quickstyle/simple1" qsCatId="simple" csTypeId="urn:microsoft.com/office/officeart/2005/8/colors/accent1_2" csCatId="accent1" phldr="1"/>
      <dgm:spPr/>
    </dgm:pt>
    <dgm:pt modelId="{3657C7BA-4748-41BE-933E-9D7EA2672C02}" type="pres">
      <dgm:prSet presAssocID="{51666DDA-BF14-4AAC-9C7C-71016C98E358}" presName="compositeShape" presStyleCnt="0">
        <dgm:presLayoutVars>
          <dgm:chMax val="7"/>
          <dgm:dir/>
          <dgm:resizeHandles val="exact"/>
        </dgm:presLayoutVars>
      </dgm:prSet>
      <dgm:spPr/>
    </dgm:pt>
  </dgm:ptLst>
  <dgm:cxnLst>
    <dgm:cxn modelId="{AC7F6B61-C593-4CB8-86D4-2BC226BAFA2C}" type="presOf" srcId="{51666DDA-BF14-4AAC-9C7C-71016C98E358}" destId="{3657C7BA-4748-41BE-933E-9D7EA2672C02}"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66B492-368F-4CFE-B661-8902054A5D7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510CD4C-9F9C-4AD2-8E4E-08480D9A40E5}">
      <dgm:prSet phldrT="[Text]" custT="1"/>
      <dgm:spPr/>
      <dgm:t>
        <a:bodyPr/>
        <a:lstStyle/>
        <a:p>
          <a:r>
            <a:rPr lang="en-GB" sz="1400" noProof="0" dirty="0"/>
            <a:t>Individual poverty and societal welfare losses</a:t>
          </a:r>
        </a:p>
      </dgm:t>
    </dgm:pt>
    <dgm:pt modelId="{015454D1-DAEC-405F-8954-859C0D42AF4D}" type="parTrans" cxnId="{FAA6C434-A766-43EC-8BA4-A13422D2E04A}">
      <dgm:prSet/>
      <dgm:spPr/>
      <dgm:t>
        <a:bodyPr/>
        <a:lstStyle/>
        <a:p>
          <a:endParaRPr lang="en-US"/>
        </a:p>
      </dgm:t>
    </dgm:pt>
    <dgm:pt modelId="{7B81B5C8-934A-4B31-80E6-000AC2271136}" type="sibTrans" cxnId="{FAA6C434-A766-43EC-8BA4-A13422D2E04A}">
      <dgm:prSet/>
      <dgm:spPr/>
      <dgm:t>
        <a:bodyPr/>
        <a:lstStyle/>
        <a:p>
          <a:endParaRPr lang="en-US"/>
        </a:p>
      </dgm:t>
    </dgm:pt>
    <dgm:pt modelId="{C1641F7B-467A-4D32-95B6-FB9A26F3B83D}">
      <dgm:prSet phldrT="[Text]" custT="1"/>
      <dgm:spPr/>
      <dgm:t>
        <a:bodyPr/>
        <a:lstStyle/>
        <a:p>
          <a:r>
            <a:rPr lang="en-US" sz="1400" dirty="0"/>
            <a:t>100 million people pushed into extreme poverty due to out-of-pocket payments</a:t>
          </a:r>
        </a:p>
      </dgm:t>
    </dgm:pt>
    <dgm:pt modelId="{59B54B4B-07D7-4E54-98E0-D88FE51F610F}" type="parTrans" cxnId="{01067162-89BF-4447-9F3D-33AD9AE5C6BC}">
      <dgm:prSet/>
      <dgm:spPr/>
      <dgm:t>
        <a:bodyPr/>
        <a:lstStyle/>
        <a:p>
          <a:endParaRPr lang="en-US"/>
        </a:p>
      </dgm:t>
    </dgm:pt>
    <dgm:pt modelId="{4CF479A9-4669-4105-81FC-4E1D31E40F2C}" type="sibTrans" cxnId="{01067162-89BF-4447-9F3D-33AD9AE5C6BC}">
      <dgm:prSet/>
      <dgm:spPr/>
      <dgm:t>
        <a:bodyPr/>
        <a:lstStyle/>
        <a:p>
          <a:endParaRPr lang="en-US"/>
        </a:p>
      </dgm:t>
    </dgm:pt>
    <dgm:pt modelId="{4A6A05CF-853A-4429-A832-824227E881D9}">
      <dgm:prSet phldrT="[Text]" custT="1"/>
      <dgm:spPr/>
      <dgm:t>
        <a:bodyPr/>
        <a:lstStyle/>
        <a:p>
          <a:r>
            <a:rPr lang="en-US" sz="1400" dirty="0"/>
            <a:t>400 million people without access to complete set of essential health services</a:t>
          </a:r>
        </a:p>
      </dgm:t>
    </dgm:pt>
    <dgm:pt modelId="{135147B6-99DE-4CFC-8047-1C9D1E7BA33D}" type="parTrans" cxnId="{5A53735A-490B-4254-976C-74C122C60CDA}">
      <dgm:prSet/>
      <dgm:spPr/>
      <dgm:t>
        <a:bodyPr/>
        <a:lstStyle/>
        <a:p>
          <a:endParaRPr lang="en-US"/>
        </a:p>
      </dgm:t>
    </dgm:pt>
    <dgm:pt modelId="{90BFB1F8-0FF7-4C40-ACD2-F6DE893A9513}" type="sibTrans" cxnId="{5A53735A-490B-4254-976C-74C122C60CDA}">
      <dgm:prSet/>
      <dgm:spPr/>
      <dgm:t>
        <a:bodyPr/>
        <a:lstStyle/>
        <a:p>
          <a:endParaRPr lang="en-US"/>
        </a:p>
      </dgm:t>
    </dgm:pt>
    <dgm:pt modelId="{230B809E-D3C9-4766-B004-40AC7EAA3CE5}">
      <dgm:prSet phldrT="[Text]" custT="1"/>
      <dgm:spPr/>
      <dgm:t>
        <a:bodyPr/>
        <a:lstStyle/>
        <a:p>
          <a:r>
            <a:rPr lang="en-US" sz="1400" dirty="0"/>
            <a:t>Ill-health</a:t>
          </a:r>
        </a:p>
      </dgm:t>
    </dgm:pt>
    <dgm:pt modelId="{B8A7DA0D-A572-4597-B9D7-9015EF7458D5}" type="parTrans" cxnId="{D664A1AA-0FAF-4E70-AFD2-2F6A1E1CE6B2}">
      <dgm:prSet/>
      <dgm:spPr/>
      <dgm:t>
        <a:bodyPr/>
        <a:lstStyle/>
        <a:p>
          <a:endParaRPr lang="en-US"/>
        </a:p>
      </dgm:t>
    </dgm:pt>
    <dgm:pt modelId="{38BB9E1B-A324-4CF6-B9DA-451A20E290D2}" type="sibTrans" cxnId="{D664A1AA-0FAF-4E70-AFD2-2F6A1E1CE6B2}">
      <dgm:prSet/>
      <dgm:spPr/>
      <dgm:t>
        <a:bodyPr/>
        <a:lstStyle/>
        <a:p>
          <a:endParaRPr lang="en-US"/>
        </a:p>
      </dgm:t>
    </dgm:pt>
    <dgm:pt modelId="{8009018F-E680-4C4B-9AAC-C56472EA7952}" type="pres">
      <dgm:prSet presAssocID="{1266B492-368F-4CFE-B661-8902054A5D75}" presName="cycle" presStyleCnt="0">
        <dgm:presLayoutVars>
          <dgm:chMax val="1"/>
          <dgm:dir/>
          <dgm:animLvl val="ctr"/>
          <dgm:resizeHandles val="exact"/>
        </dgm:presLayoutVars>
      </dgm:prSet>
      <dgm:spPr/>
    </dgm:pt>
    <dgm:pt modelId="{639E22C3-9462-4F4E-8148-93E5EBC84DD4}" type="pres">
      <dgm:prSet presAssocID="{5510CD4C-9F9C-4AD2-8E4E-08480D9A40E5}" presName="centerShape" presStyleLbl="node0" presStyleIdx="0" presStyleCnt="1" custScaleX="93158" custScaleY="93158" custLinFactNeighborX="-23817" custLinFactNeighborY="124"/>
      <dgm:spPr/>
    </dgm:pt>
    <dgm:pt modelId="{2B9AD278-2765-45D0-B0DF-0A8295D1D508}" type="pres">
      <dgm:prSet presAssocID="{59B54B4B-07D7-4E54-98E0-D88FE51F610F}" presName="parTrans" presStyleLbl="bgSibTrans2D1" presStyleIdx="0" presStyleCnt="3" custScaleX="73261" custLinFactNeighborX="3262" custLinFactNeighborY="74431"/>
      <dgm:spPr/>
    </dgm:pt>
    <dgm:pt modelId="{EDCB1361-4671-46E4-9ECE-04EB23BE7EC7}" type="pres">
      <dgm:prSet presAssocID="{C1641F7B-467A-4D32-95B6-FB9A26F3B83D}" presName="node" presStyleLbl="node1" presStyleIdx="0" presStyleCnt="3" custScaleX="102147" custScaleY="81718" custRadScaleRad="141194" custRadScaleInc="23874">
        <dgm:presLayoutVars>
          <dgm:bulletEnabled val="1"/>
        </dgm:presLayoutVars>
      </dgm:prSet>
      <dgm:spPr/>
    </dgm:pt>
    <dgm:pt modelId="{908F9586-EC93-473D-BFD6-6E1766027352}" type="pres">
      <dgm:prSet presAssocID="{135147B6-99DE-4CFC-8047-1C9D1E7BA33D}" presName="parTrans" presStyleLbl="bgSibTrans2D1" presStyleIdx="1" presStyleCnt="3" custAng="18278765" custScaleX="55099" custLinFactNeighborX="62017" custLinFactNeighborY="60174"/>
      <dgm:spPr/>
    </dgm:pt>
    <dgm:pt modelId="{5C238005-BA8F-4533-83DE-A38A70F4B4A7}" type="pres">
      <dgm:prSet presAssocID="{4A6A05CF-853A-4429-A832-824227E881D9}" presName="node" presStyleLbl="node1" presStyleIdx="1" presStyleCnt="3" custScaleX="102147" custScaleY="81718" custRadScaleRad="110963" custRadScaleInc="24296">
        <dgm:presLayoutVars>
          <dgm:bulletEnabled val="1"/>
        </dgm:presLayoutVars>
      </dgm:prSet>
      <dgm:spPr/>
    </dgm:pt>
    <dgm:pt modelId="{E45081B4-52FF-47B1-A271-18EE474D76DE}" type="pres">
      <dgm:prSet presAssocID="{B8A7DA0D-A572-4597-B9D7-9015EF7458D5}" presName="parTrans" presStyleLbl="bgSibTrans2D1" presStyleIdx="2" presStyleCnt="3" custLinFactNeighborX="-3276" custLinFactNeighborY="20400"/>
      <dgm:spPr/>
    </dgm:pt>
    <dgm:pt modelId="{64DFB482-9327-4A64-AFB4-1D546093E3C8}" type="pres">
      <dgm:prSet presAssocID="{230B809E-D3C9-4766-B004-40AC7EAA3CE5}" presName="node" presStyleLbl="node1" presStyleIdx="2" presStyleCnt="3" custScaleX="102147" custScaleY="81718" custRadScaleRad="75225" custRadScaleInc="46237">
        <dgm:presLayoutVars>
          <dgm:bulletEnabled val="1"/>
        </dgm:presLayoutVars>
      </dgm:prSet>
      <dgm:spPr/>
    </dgm:pt>
  </dgm:ptLst>
  <dgm:cxnLst>
    <dgm:cxn modelId="{39900A20-1D53-4074-825E-8DF430584BE6}" type="presOf" srcId="{230B809E-D3C9-4766-B004-40AC7EAA3CE5}" destId="{64DFB482-9327-4A64-AFB4-1D546093E3C8}" srcOrd="0" destOrd="0" presId="urn:microsoft.com/office/officeart/2005/8/layout/radial4"/>
    <dgm:cxn modelId="{FF24E420-302F-43A8-A906-C4AF6C1489B5}" type="presOf" srcId="{135147B6-99DE-4CFC-8047-1C9D1E7BA33D}" destId="{908F9586-EC93-473D-BFD6-6E1766027352}" srcOrd="0" destOrd="0" presId="urn:microsoft.com/office/officeart/2005/8/layout/radial4"/>
    <dgm:cxn modelId="{AFC59734-42A3-4230-841B-1FD071F8881B}" type="presOf" srcId="{59B54B4B-07D7-4E54-98E0-D88FE51F610F}" destId="{2B9AD278-2765-45D0-B0DF-0A8295D1D508}" srcOrd="0" destOrd="0" presId="urn:microsoft.com/office/officeart/2005/8/layout/radial4"/>
    <dgm:cxn modelId="{FAA6C434-A766-43EC-8BA4-A13422D2E04A}" srcId="{1266B492-368F-4CFE-B661-8902054A5D75}" destId="{5510CD4C-9F9C-4AD2-8E4E-08480D9A40E5}" srcOrd="0" destOrd="0" parTransId="{015454D1-DAEC-405F-8954-859C0D42AF4D}" sibTransId="{7B81B5C8-934A-4B31-80E6-000AC2271136}"/>
    <dgm:cxn modelId="{B5B8CF34-9711-4026-92A6-401330DAE876}" type="presOf" srcId="{1266B492-368F-4CFE-B661-8902054A5D75}" destId="{8009018F-E680-4C4B-9AAC-C56472EA7952}" srcOrd="0" destOrd="0" presId="urn:microsoft.com/office/officeart/2005/8/layout/radial4"/>
    <dgm:cxn modelId="{5A53735A-490B-4254-976C-74C122C60CDA}" srcId="{5510CD4C-9F9C-4AD2-8E4E-08480D9A40E5}" destId="{4A6A05CF-853A-4429-A832-824227E881D9}" srcOrd="1" destOrd="0" parTransId="{135147B6-99DE-4CFC-8047-1C9D1E7BA33D}" sibTransId="{90BFB1F8-0FF7-4C40-ACD2-F6DE893A9513}"/>
    <dgm:cxn modelId="{01067162-89BF-4447-9F3D-33AD9AE5C6BC}" srcId="{5510CD4C-9F9C-4AD2-8E4E-08480D9A40E5}" destId="{C1641F7B-467A-4D32-95B6-FB9A26F3B83D}" srcOrd="0" destOrd="0" parTransId="{59B54B4B-07D7-4E54-98E0-D88FE51F610F}" sibTransId="{4CF479A9-4669-4105-81FC-4E1D31E40F2C}"/>
    <dgm:cxn modelId="{3F27E17D-098C-4E9C-A4B6-D67ACBFEBCE1}" type="presOf" srcId="{5510CD4C-9F9C-4AD2-8E4E-08480D9A40E5}" destId="{639E22C3-9462-4F4E-8148-93E5EBC84DD4}" srcOrd="0" destOrd="0" presId="urn:microsoft.com/office/officeart/2005/8/layout/radial4"/>
    <dgm:cxn modelId="{32E53486-2595-4AB3-9FB1-0F2F3B7ECEC0}" type="presOf" srcId="{B8A7DA0D-A572-4597-B9D7-9015EF7458D5}" destId="{E45081B4-52FF-47B1-A271-18EE474D76DE}" srcOrd="0" destOrd="0" presId="urn:microsoft.com/office/officeart/2005/8/layout/radial4"/>
    <dgm:cxn modelId="{9067A49E-A624-4CC0-8D8B-4720BFE99104}" type="presOf" srcId="{C1641F7B-467A-4D32-95B6-FB9A26F3B83D}" destId="{EDCB1361-4671-46E4-9ECE-04EB23BE7EC7}" srcOrd="0" destOrd="0" presId="urn:microsoft.com/office/officeart/2005/8/layout/radial4"/>
    <dgm:cxn modelId="{D664A1AA-0FAF-4E70-AFD2-2F6A1E1CE6B2}" srcId="{5510CD4C-9F9C-4AD2-8E4E-08480D9A40E5}" destId="{230B809E-D3C9-4766-B004-40AC7EAA3CE5}" srcOrd="2" destOrd="0" parTransId="{B8A7DA0D-A572-4597-B9D7-9015EF7458D5}" sibTransId="{38BB9E1B-A324-4CF6-B9DA-451A20E290D2}"/>
    <dgm:cxn modelId="{624CA3E8-A56A-48B1-8242-48C07F7AC1DA}" type="presOf" srcId="{4A6A05CF-853A-4429-A832-824227E881D9}" destId="{5C238005-BA8F-4533-83DE-A38A70F4B4A7}" srcOrd="0" destOrd="0" presId="urn:microsoft.com/office/officeart/2005/8/layout/radial4"/>
    <dgm:cxn modelId="{E39E078E-96BE-47F9-97DD-029ED86E8338}" type="presParOf" srcId="{8009018F-E680-4C4B-9AAC-C56472EA7952}" destId="{639E22C3-9462-4F4E-8148-93E5EBC84DD4}" srcOrd="0" destOrd="0" presId="urn:microsoft.com/office/officeart/2005/8/layout/radial4"/>
    <dgm:cxn modelId="{CA51E66D-8449-4D33-9CEB-7C3C10CBC959}" type="presParOf" srcId="{8009018F-E680-4C4B-9AAC-C56472EA7952}" destId="{2B9AD278-2765-45D0-B0DF-0A8295D1D508}" srcOrd="1" destOrd="0" presId="urn:microsoft.com/office/officeart/2005/8/layout/radial4"/>
    <dgm:cxn modelId="{B5A8A801-FB4F-4269-83CA-783B0EEE4AC5}" type="presParOf" srcId="{8009018F-E680-4C4B-9AAC-C56472EA7952}" destId="{EDCB1361-4671-46E4-9ECE-04EB23BE7EC7}" srcOrd="2" destOrd="0" presId="urn:microsoft.com/office/officeart/2005/8/layout/radial4"/>
    <dgm:cxn modelId="{BB9F58ED-0219-4954-9A48-B2FEDAE4835E}" type="presParOf" srcId="{8009018F-E680-4C4B-9AAC-C56472EA7952}" destId="{908F9586-EC93-473D-BFD6-6E1766027352}" srcOrd="3" destOrd="0" presId="urn:microsoft.com/office/officeart/2005/8/layout/radial4"/>
    <dgm:cxn modelId="{26BCEB06-66BF-4B9C-9AF8-F1BC1B019FDD}" type="presParOf" srcId="{8009018F-E680-4C4B-9AAC-C56472EA7952}" destId="{5C238005-BA8F-4533-83DE-A38A70F4B4A7}" srcOrd="4" destOrd="0" presId="urn:microsoft.com/office/officeart/2005/8/layout/radial4"/>
    <dgm:cxn modelId="{862DA611-9943-4262-B699-8A885876DDC1}" type="presParOf" srcId="{8009018F-E680-4C4B-9AAC-C56472EA7952}" destId="{E45081B4-52FF-47B1-A271-18EE474D76DE}" srcOrd="5" destOrd="0" presId="urn:microsoft.com/office/officeart/2005/8/layout/radial4"/>
    <dgm:cxn modelId="{53EE507A-5AD4-4EFE-A6F0-C1D15394ABD0}" type="presParOf" srcId="{8009018F-E680-4C4B-9AAC-C56472EA7952}" destId="{64DFB482-9327-4A64-AFB4-1D546093E3C8}"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95BAF4-9B76-41BD-A100-0A3D5A0938E5}"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709A0AD-3FF8-42F9-828C-5348320F1AC7}">
      <dgm:prSet phldrT="[Text]" custT="1"/>
      <dgm:spPr>
        <a:solidFill>
          <a:schemeClr val="accent3">
            <a:lumMod val="75000"/>
          </a:schemeClr>
        </a:solidFill>
      </dgm:spPr>
      <dgm:t>
        <a:bodyPr/>
        <a:lstStyle/>
        <a:p>
          <a:r>
            <a:rPr lang="en-US" sz="2000" b="1" dirty="0"/>
            <a:t>UHC</a:t>
          </a:r>
        </a:p>
      </dgm:t>
    </dgm:pt>
    <dgm:pt modelId="{E30D0717-7B4D-40CC-8676-B55D19494425}" type="parTrans" cxnId="{554CBE74-D98E-4A62-87E7-85DCF4A54D02}">
      <dgm:prSet/>
      <dgm:spPr/>
      <dgm:t>
        <a:bodyPr/>
        <a:lstStyle/>
        <a:p>
          <a:endParaRPr lang="en-US"/>
        </a:p>
      </dgm:t>
    </dgm:pt>
    <dgm:pt modelId="{ADA87D82-23B3-486E-8398-8872D53DF26C}" type="sibTrans" cxnId="{554CBE74-D98E-4A62-87E7-85DCF4A54D02}">
      <dgm:prSet/>
      <dgm:spPr/>
      <dgm:t>
        <a:bodyPr/>
        <a:lstStyle/>
        <a:p>
          <a:endParaRPr lang="en-US"/>
        </a:p>
      </dgm:t>
    </dgm:pt>
    <dgm:pt modelId="{21C8E128-93E6-4421-9B59-AA4A091088DE}">
      <dgm:prSet phldrT="[Text]" custT="1"/>
      <dgm:spPr/>
      <dgm:t>
        <a:bodyPr/>
        <a:lstStyle/>
        <a:p>
          <a:r>
            <a:rPr lang="en-US" sz="2000" dirty="0"/>
            <a:t>Quality of health services</a:t>
          </a:r>
        </a:p>
      </dgm:t>
    </dgm:pt>
    <dgm:pt modelId="{D5104F27-0015-47B3-8F1F-C697CCB6DE05}" type="parTrans" cxnId="{9B7F056F-C0EA-42E5-9269-73BA839AB99B}">
      <dgm:prSet/>
      <dgm:spPr/>
      <dgm:t>
        <a:bodyPr/>
        <a:lstStyle/>
        <a:p>
          <a:endParaRPr lang="en-US"/>
        </a:p>
      </dgm:t>
    </dgm:pt>
    <dgm:pt modelId="{5F521332-3BBD-4732-B24B-9F1A012D35C8}" type="sibTrans" cxnId="{9B7F056F-C0EA-42E5-9269-73BA839AB99B}">
      <dgm:prSet/>
      <dgm:spPr/>
      <dgm:t>
        <a:bodyPr/>
        <a:lstStyle/>
        <a:p>
          <a:endParaRPr lang="en-US"/>
        </a:p>
      </dgm:t>
    </dgm:pt>
    <dgm:pt modelId="{267C6AC1-4BD8-4D97-A7C9-1757990B38BF}">
      <dgm:prSet phldrT="[Text]" custT="1"/>
      <dgm:spPr>
        <a:ln w="38100">
          <a:solidFill>
            <a:srgbClr val="FFC000"/>
          </a:solidFill>
        </a:ln>
      </dgm:spPr>
      <dgm:t>
        <a:bodyPr/>
        <a:lstStyle/>
        <a:p>
          <a:r>
            <a:rPr lang="en-US" sz="2000" dirty="0"/>
            <a:t>Social protection against health risks</a:t>
          </a:r>
        </a:p>
      </dgm:t>
    </dgm:pt>
    <dgm:pt modelId="{15FF8986-49D6-4508-8115-5DA0E7800162}" type="parTrans" cxnId="{342E8BCD-878E-4061-8C7D-D1697AE97F54}">
      <dgm:prSet/>
      <dgm:spPr/>
      <dgm:t>
        <a:bodyPr/>
        <a:lstStyle/>
        <a:p>
          <a:endParaRPr lang="en-US"/>
        </a:p>
      </dgm:t>
    </dgm:pt>
    <dgm:pt modelId="{88FB207E-A9C3-429F-9E56-424E4F88784B}" type="sibTrans" cxnId="{342E8BCD-878E-4061-8C7D-D1697AE97F54}">
      <dgm:prSet/>
      <dgm:spPr/>
      <dgm:t>
        <a:bodyPr/>
        <a:lstStyle/>
        <a:p>
          <a:endParaRPr lang="en-US"/>
        </a:p>
      </dgm:t>
    </dgm:pt>
    <dgm:pt modelId="{3D458D6C-A7FC-4991-9813-23EEA7455762}">
      <dgm:prSet phldrT="[Text]" custT="1"/>
      <dgm:spPr/>
      <dgm:t>
        <a:bodyPr/>
        <a:lstStyle/>
        <a:p>
          <a:r>
            <a:rPr lang="en-US" sz="2000" dirty="0"/>
            <a:t>Range of health services</a:t>
          </a:r>
        </a:p>
      </dgm:t>
    </dgm:pt>
    <dgm:pt modelId="{84F650C9-FA25-4F15-983E-1BA2AF70B7AE}" type="parTrans" cxnId="{19E55C8A-5067-400E-AB56-BE7E1EF3A1F2}">
      <dgm:prSet/>
      <dgm:spPr/>
      <dgm:t>
        <a:bodyPr/>
        <a:lstStyle/>
        <a:p>
          <a:endParaRPr lang="en-US"/>
        </a:p>
      </dgm:t>
    </dgm:pt>
    <dgm:pt modelId="{D9B4470A-DEB2-4CC0-9972-C3B28482F01D}" type="sibTrans" cxnId="{19E55C8A-5067-400E-AB56-BE7E1EF3A1F2}">
      <dgm:prSet/>
      <dgm:spPr/>
      <dgm:t>
        <a:bodyPr/>
        <a:lstStyle/>
        <a:p>
          <a:endParaRPr lang="en-US"/>
        </a:p>
      </dgm:t>
    </dgm:pt>
    <dgm:pt modelId="{67AF0745-CC85-4A36-96D4-B3EA643187B2}">
      <dgm:prSet phldrT="[Text]" custT="1"/>
      <dgm:spPr/>
      <dgm:t>
        <a:bodyPr/>
        <a:lstStyle/>
        <a:p>
          <a:r>
            <a:rPr lang="en-US" sz="2000" dirty="0"/>
            <a:t>Access to health services</a:t>
          </a:r>
        </a:p>
      </dgm:t>
    </dgm:pt>
    <dgm:pt modelId="{4B59F649-DA9B-4591-BE85-BE4955C1F7B1}" type="parTrans" cxnId="{8DF5212D-C7B1-47E1-A56D-F0E8A5010A9A}">
      <dgm:prSet/>
      <dgm:spPr/>
      <dgm:t>
        <a:bodyPr/>
        <a:lstStyle/>
        <a:p>
          <a:endParaRPr lang="en-US"/>
        </a:p>
      </dgm:t>
    </dgm:pt>
    <dgm:pt modelId="{7A558928-E664-48FA-90BD-CCAF00DCEE57}" type="sibTrans" cxnId="{8DF5212D-C7B1-47E1-A56D-F0E8A5010A9A}">
      <dgm:prSet/>
      <dgm:spPr/>
      <dgm:t>
        <a:bodyPr/>
        <a:lstStyle/>
        <a:p>
          <a:endParaRPr lang="en-US"/>
        </a:p>
      </dgm:t>
    </dgm:pt>
    <dgm:pt modelId="{F00B3AC7-C75D-4E07-B89D-7F509517AB64}" type="pres">
      <dgm:prSet presAssocID="{7A95BAF4-9B76-41BD-A100-0A3D5A0938E5}" presName="cycle" presStyleCnt="0">
        <dgm:presLayoutVars>
          <dgm:chMax val="1"/>
          <dgm:dir/>
          <dgm:animLvl val="ctr"/>
          <dgm:resizeHandles val="exact"/>
        </dgm:presLayoutVars>
      </dgm:prSet>
      <dgm:spPr/>
    </dgm:pt>
    <dgm:pt modelId="{9AE2026F-4018-4136-8B34-CB664D027838}" type="pres">
      <dgm:prSet presAssocID="{2709A0AD-3FF8-42F9-828C-5348320F1AC7}" presName="centerShape" presStyleLbl="node0" presStyleIdx="0" presStyleCnt="1"/>
      <dgm:spPr/>
    </dgm:pt>
    <dgm:pt modelId="{5B056856-CD7F-4C6C-895C-C012DAA182BE}" type="pres">
      <dgm:prSet presAssocID="{D5104F27-0015-47B3-8F1F-C697CCB6DE05}" presName="Name9" presStyleLbl="parChTrans1D2" presStyleIdx="0" presStyleCnt="4"/>
      <dgm:spPr/>
    </dgm:pt>
    <dgm:pt modelId="{C560034F-25BE-4921-8FB5-55FB3A16F26A}" type="pres">
      <dgm:prSet presAssocID="{D5104F27-0015-47B3-8F1F-C697CCB6DE05}" presName="connTx" presStyleLbl="parChTrans1D2" presStyleIdx="0" presStyleCnt="4"/>
      <dgm:spPr/>
    </dgm:pt>
    <dgm:pt modelId="{F14E3C2B-CF05-4837-97C1-E5EF1691F521}" type="pres">
      <dgm:prSet presAssocID="{21C8E128-93E6-4421-9B59-AA4A091088DE}" presName="node" presStyleLbl="node1" presStyleIdx="0" presStyleCnt="4" custScaleX="129353" custScaleY="128404">
        <dgm:presLayoutVars>
          <dgm:bulletEnabled val="1"/>
        </dgm:presLayoutVars>
      </dgm:prSet>
      <dgm:spPr/>
    </dgm:pt>
    <dgm:pt modelId="{24D9B0F2-EAE6-4B5E-B07C-4AA23A9545E0}" type="pres">
      <dgm:prSet presAssocID="{15FF8986-49D6-4508-8115-5DA0E7800162}" presName="Name9" presStyleLbl="parChTrans1D2" presStyleIdx="1" presStyleCnt="4"/>
      <dgm:spPr/>
    </dgm:pt>
    <dgm:pt modelId="{AC500C3A-1AB2-4155-BF05-A7A8E44B076D}" type="pres">
      <dgm:prSet presAssocID="{15FF8986-49D6-4508-8115-5DA0E7800162}" presName="connTx" presStyleLbl="parChTrans1D2" presStyleIdx="1" presStyleCnt="4"/>
      <dgm:spPr/>
    </dgm:pt>
    <dgm:pt modelId="{440140DF-73F6-40DE-A67B-14997733338F}" type="pres">
      <dgm:prSet presAssocID="{267C6AC1-4BD8-4D97-A7C9-1757990B38BF}" presName="node" presStyleLbl="node1" presStyleIdx="1" presStyleCnt="4" custScaleX="149999" custScaleY="146585" custRadScaleRad="106846">
        <dgm:presLayoutVars>
          <dgm:bulletEnabled val="1"/>
        </dgm:presLayoutVars>
      </dgm:prSet>
      <dgm:spPr/>
    </dgm:pt>
    <dgm:pt modelId="{BF25FED9-5A48-4A74-BBF8-EB3712DE9B19}" type="pres">
      <dgm:prSet presAssocID="{84F650C9-FA25-4F15-983E-1BA2AF70B7AE}" presName="Name9" presStyleLbl="parChTrans1D2" presStyleIdx="2" presStyleCnt="4"/>
      <dgm:spPr/>
    </dgm:pt>
    <dgm:pt modelId="{A71E7E86-4548-4CAC-9F38-8C4D64623E1D}" type="pres">
      <dgm:prSet presAssocID="{84F650C9-FA25-4F15-983E-1BA2AF70B7AE}" presName="connTx" presStyleLbl="parChTrans1D2" presStyleIdx="2" presStyleCnt="4"/>
      <dgm:spPr/>
    </dgm:pt>
    <dgm:pt modelId="{1E3DE626-EFE9-40EB-A70B-95FB7B1D32AA}" type="pres">
      <dgm:prSet presAssocID="{3D458D6C-A7FC-4991-9813-23EEA7455762}" presName="node" presStyleLbl="node1" presStyleIdx="2" presStyleCnt="4" custScaleX="123432" custScaleY="124634">
        <dgm:presLayoutVars>
          <dgm:bulletEnabled val="1"/>
        </dgm:presLayoutVars>
      </dgm:prSet>
      <dgm:spPr/>
    </dgm:pt>
    <dgm:pt modelId="{B63681DB-21FC-405B-8684-A5BE9C2F8E0E}" type="pres">
      <dgm:prSet presAssocID="{4B59F649-DA9B-4591-BE85-BE4955C1F7B1}" presName="Name9" presStyleLbl="parChTrans1D2" presStyleIdx="3" presStyleCnt="4"/>
      <dgm:spPr/>
    </dgm:pt>
    <dgm:pt modelId="{23504423-4E99-4AE9-BC4C-25B0D5BAB7B2}" type="pres">
      <dgm:prSet presAssocID="{4B59F649-DA9B-4591-BE85-BE4955C1F7B1}" presName="connTx" presStyleLbl="parChTrans1D2" presStyleIdx="3" presStyleCnt="4"/>
      <dgm:spPr/>
    </dgm:pt>
    <dgm:pt modelId="{A777EBAF-7408-40D8-93A2-325328A3D778}" type="pres">
      <dgm:prSet presAssocID="{67AF0745-CC85-4A36-96D4-B3EA643187B2}" presName="node" presStyleLbl="node1" presStyleIdx="3" presStyleCnt="4" custScaleX="129462" custScaleY="122480">
        <dgm:presLayoutVars>
          <dgm:bulletEnabled val="1"/>
        </dgm:presLayoutVars>
      </dgm:prSet>
      <dgm:spPr/>
    </dgm:pt>
  </dgm:ptLst>
  <dgm:cxnLst>
    <dgm:cxn modelId="{AE1E8D04-3F6F-4D5A-97F4-2455452EBE8D}" type="presOf" srcId="{84F650C9-FA25-4F15-983E-1BA2AF70B7AE}" destId="{A71E7E86-4548-4CAC-9F38-8C4D64623E1D}" srcOrd="1" destOrd="0" presId="urn:microsoft.com/office/officeart/2005/8/layout/radial1"/>
    <dgm:cxn modelId="{9A138F08-4B4B-4E6E-B2A0-E61C946D6B36}" type="presOf" srcId="{D5104F27-0015-47B3-8F1F-C697CCB6DE05}" destId="{5B056856-CD7F-4C6C-895C-C012DAA182BE}" srcOrd="0" destOrd="0" presId="urn:microsoft.com/office/officeart/2005/8/layout/radial1"/>
    <dgm:cxn modelId="{D0D1301E-C88A-404C-8FEA-3CCCB2860624}" type="presOf" srcId="{267C6AC1-4BD8-4D97-A7C9-1757990B38BF}" destId="{440140DF-73F6-40DE-A67B-14997733338F}" srcOrd="0" destOrd="0" presId="urn:microsoft.com/office/officeart/2005/8/layout/radial1"/>
    <dgm:cxn modelId="{2293DD27-6EF1-4BE3-ABAC-261B2CC3F6F6}" type="presOf" srcId="{4B59F649-DA9B-4591-BE85-BE4955C1F7B1}" destId="{23504423-4E99-4AE9-BC4C-25B0D5BAB7B2}" srcOrd="1" destOrd="0" presId="urn:microsoft.com/office/officeart/2005/8/layout/radial1"/>
    <dgm:cxn modelId="{8DF5212D-C7B1-47E1-A56D-F0E8A5010A9A}" srcId="{2709A0AD-3FF8-42F9-828C-5348320F1AC7}" destId="{67AF0745-CC85-4A36-96D4-B3EA643187B2}" srcOrd="3" destOrd="0" parTransId="{4B59F649-DA9B-4591-BE85-BE4955C1F7B1}" sibTransId="{7A558928-E664-48FA-90BD-CCAF00DCEE57}"/>
    <dgm:cxn modelId="{B89E7E57-EB2A-4DC4-9726-A82A44A80B1B}" type="presOf" srcId="{21C8E128-93E6-4421-9B59-AA4A091088DE}" destId="{F14E3C2B-CF05-4837-97C1-E5EF1691F521}" srcOrd="0" destOrd="0" presId="urn:microsoft.com/office/officeart/2005/8/layout/radial1"/>
    <dgm:cxn modelId="{49D8215C-43A7-4188-AABD-F602C35E6B1A}" type="presOf" srcId="{15FF8986-49D6-4508-8115-5DA0E7800162}" destId="{24D9B0F2-EAE6-4B5E-B07C-4AA23A9545E0}" srcOrd="0" destOrd="0" presId="urn:microsoft.com/office/officeart/2005/8/layout/radial1"/>
    <dgm:cxn modelId="{9B7F056F-C0EA-42E5-9269-73BA839AB99B}" srcId="{2709A0AD-3FF8-42F9-828C-5348320F1AC7}" destId="{21C8E128-93E6-4421-9B59-AA4A091088DE}" srcOrd="0" destOrd="0" parTransId="{D5104F27-0015-47B3-8F1F-C697CCB6DE05}" sibTransId="{5F521332-3BBD-4732-B24B-9F1A012D35C8}"/>
    <dgm:cxn modelId="{554CBE74-D98E-4A62-87E7-85DCF4A54D02}" srcId="{7A95BAF4-9B76-41BD-A100-0A3D5A0938E5}" destId="{2709A0AD-3FF8-42F9-828C-5348320F1AC7}" srcOrd="0" destOrd="0" parTransId="{E30D0717-7B4D-40CC-8676-B55D19494425}" sibTransId="{ADA87D82-23B3-486E-8398-8872D53DF26C}"/>
    <dgm:cxn modelId="{F79C8B77-A3BD-4A9E-95F4-6BAB3F6A7532}" type="presOf" srcId="{15FF8986-49D6-4508-8115-5DA0E7800162}" destId="{AC500C3A-1AB2-4155-BF05-A7A8E44B076D}" srcOrd="1" destOrd="0" presId="urn:microsoft.com/office/officeart/2005/8/layout/radial1"/>
    <dgm:cxn modelId="{AA928589-478D-42BE-8762-5FE2FE6F8BFB}" type="presOf" srcId="{84F650C9-FA25-4F15-983E-1BA2AF70B7AE}" destId="{BF25FED9-5A48-4A74-BBF8-EB3712DE9B19}" srcOrd="0" destOrd="0" presId="urn:microsoft.com/office/officeart/2005/8/layout/radial1"/>
    <dgm:cxn modelId="{19E55C8A-5067-400E-AB56-BE7E1EF3A1F2}" srcId="{2709A0AD-3FF8-42F9-828C-5348320F1AC7}" destId="{3D458D6C-A7FC-4991-9813-23EEA7455762}" srcOrd="2" destOrd="0" parTransId="{84F650C9-FA25-4F15-983E-1BA2AF70B7AE}" sibTransId="{D9B4470A-DEB2-4CC0-9972-C3B28482F01D}"/>
    <dgm:cxn modelId="{ABAB4F91-AF09-4E67-A302-C1932443341B}" type="presOf" srcId="{7A95BAF4-9B76-41BD-A100-0A3D5A0938E5}" destId="{F00B3AC7-C75D-4E07-B89D-7F509517AB64}" srcOrd="0" destOrd="0" presId="urn:microsoft.com/office/officeart/2005/8/layout/radial1"/>
    <dgm:cxn modelId="{353412A1-D100-4F72-816E-90E82A020943}" type="presOf" srcId="{3D458D6C-A7FC-4991-9813-23EEA7455762}" destId="{1E3DE626-EFE9-40EB-A70B-95FB7B1D32AA}" srcOrd="0" destOrd="0" presId="urn:microsoft.com/office/officeart/2005/8/layout/radial1"/>
    <dgm:cxn modelId="{6DC16DB8-1CA7-4E86-87AB-62F662113F75}" type="presOf" srcId="{67AF0745-CC85-4A36-96D4-B3EA643187B2}" destId="{A777EBAF-7408-40D8-93A2-325328A3D778}" srcOrd="0" destOrd="0" presId="urn:microsoft.com/office/officeart/2005/8/layout/radial1"/>
    <dgm:cxn modelId="{155E03BA-E6D9-4F6A-82CB-7FA2139C260D}" type="presOf" srcId="{4B59F649-DA9B-4591-BE85-BE4955C1F7B1}" destId="{B63681DB-21FC-405B-8684-A5BE9C2F8E0E}" srcOrd="0" destOrd="0" presId="urn:microsoft.com/office/officeart/2005/8/layout/radial1"/>
    <dgm:cxn modelId="{342E8BCD-878E-4061-8C7D-D1697AE97F54}" srcId="{2709A0AD-3FF8-42F9-828C-5348320F1AC7}" destId="{267C6AC1-4BD8-4D97-A7C9-1757990B38BF}" srcOrd="1" destOrd="0" parTransId="{15FF8986-49D6-4508-8115-5DA0E7800162}" sibTransId="{88FB207E-A9C3-429F-9E56-424E4F88784B}"/>
    <dgm:cxn modelId="{CF551CD3-D45A-4E5C-B5BD-720484958CC5}" type="presOf" srcId="{D5104F27-0015-47B3-8F1F-C697CCB6DE05}" destId="{C560034F-25BE-4921-8FB5-55FB3A16F26A}" srcOrd="1" destOrd="0" presId="urn:microsoft.com/office/officeart/2005/8/layout/radial1"/>
    <dgm:cxn modelId="{E857E2F1-A352-49AD-BFE7-4F14ACC41505}" type="presOf" srcId="{2709A0AD-3FF8-42F9-828C-5348320F1AC7}" destId="{9AE2026F-4018-4136-8B34-CB664D027838}" srcOrd="0" destOrd="0" presId="urn:microsoft.com/office/officeart/2005/8/layout/radial1"/>
    <dgm:cxn modelId="{0DD9D5A7-7A7C-40CF-AB22-46727E306710}" type="presParOf" srcId="{F00B3AC7-C75D-4E07-B89D-7F509517AB64}" destId="{9AE2026F-4018-4136-8B34-CB664D027838}" srcOrd="0" destOrd="0" presId="urn:microsoft.com/office/officeart/2005/8/layout/radial1"/>
    <dgm:cxn modelId="{0153EA38-9357-4304-8F05-C71E2D053715}" type="presParOf" srcId="{F00B3AC7-C75D-4E07-B89D-7F509517AB64}" destId="{5B056856-CD7F-4C6C-895C-C012DAA182BE}" srcOrd="1" destOrd="0" presId="urn:microsoft.com/office/officeart/2005/8/layout/radial1"/>
    <dgm:cxn modelId="{E58D3F25-509A-4533-87C0-2D807189A466}" type="presParOf" srcId="{5B056856-CD7F-4C6C-895C-C012DAA182BE}" destId="{C560034F-25BE-4921-8FB5-55FB3A16F26A}" srcOrd="0" destOrd="0" presId="urn:microsoft.com/office/officeart/2005/8/layout/radial1"/>
    <dgm:cxn modelId="{847267E7-497E-4120-921F-2B9B970CFF82}" type="presParOf" srcId="{F00B3AC7-C75D-4E07-B89D-7F509517AB64}" destId="{F14E3C2B-CF05-4837-97C1-E5EF1691F521}" srcOrd="2" destOrd="0" presId="urn:microsoft.com/office/officeart/2005/8/layout/radial1"/>
    <dgm:cxn modelId="{93DC54FE-F410-4C0C-8566-3F8FF27B5E2E}" type="presParOf" srcId="{F00B3AC7-C75D-4E07-B89D-7F509517AB64}" destId="{24D9B0F2-EAE6-4B5E-B07C-4AA23A9545E0}" srcOrd="3" destOrd="0" presId="urn:microsoft.com/office/officeart/2005/8/layout/radial1"/>
    <dgm:cxn modelId="{B9D420CA-A0EE-4B2D-90EA-1B1EC6186C20}" type="presParOf" srcId="{24D9B0F2-EAE6-4B5E-B07C-4AA23A9545E0}" destId="{AC500C3A-1AB2-4155-BF05-A7A8E44B076D}" srcOrd="0" destOrd="0" presId="urn:microsoft.com/office/officeart/2005/8/layout/radial1"/>
    <dgm:cxn modelId="{FC0C9C4B-7248-476A-8F4A-3B2F525EC730}" type="presParOf" srcId="{F00B3AC7-C75D-4E07-B89D-7F509517AB64}" destId="{440140DF-73F6-40DE-A67B-14997733338F}" srcOrd="4" destOrd="0" presId="urn:microsoft.com/office/officeart/2005/8/layout/radial1"/>
    <dgm:cxn modelId="{15627CDF-5E26-4F62-A0B3-EF13B4ACCF3D}" type="presParOf" srcId="{F00B3AC7-C75D-4E07-B89D-7F509517AB64}" destId="{BF25FED9-5A48-4A74-BBF8-EB3712DE9B19}" srcOrd="5" destOrd="0" presId="urn:microsoft.com/office/officeart/2005/8/layout/radial1"/>
    <dgm:cxn modelId="{0A3B5CFE-FB24-415E-803C-C8100279FD2F}" type="presParOf" srcId="{BF25FED9-5A48-4A74-BBF8-EB3712DE9B19}" destId="{A71E7E86-4548-4CAC-9F38-8C4D64623E1D}" srcOrd="0" destOrd="0" presId="urn:microsoft.com/office/officeart/2005/8/layout/radial1"/>
    <dgm:cxn modelId="{AD916ADE-2E43-4629-8357-94DB45256D31}" type="presParOf" srcId="{F00B3AC7-C75D-4E07-B89D-7F509517AB64}" destId="{1E3DE626-EFE9-40EB-A70B-95FB7B1D32AA}" srcOrd="6" destOrd="0" presId="urn:microsoft.com/office/officeart/2005/8/layout/radial1"/>
    <dgm:cxn modelId="{86BA7E73-36E7-4639-8D84-36E19F9428CF}" type="presParOf" srcId="{F00B3AC7-C75D-4E07-B89D-7F509517AB64}" destId="{B63681DB-21FC-405B-8684-A5BE9C2F8E0E}" srcOrd="7" destOrd="0" presId="urn:microsoft.com/office/officeart/2005/8/layout/radial1"/>
    <dgm:cxn modelId="{E025DABA-C6DA-471D-A3A0-C119EF5A4B21}" type="presParOf" srcId="{B63681DB-21FC-405B-8684-A5BE9C2F8E0E}" destId="{23504423-4E99-4AE9-BC4C-25B0D5BAB7B2}" srcOrd="0" destOrd="0" presId="urn:microsoft.com/office/officeart/2005/8/layout/radial1"/>
    <dgm:cxn modelId="{DCF11278-23E6-4308-BC78-1ABA1A6F12A2}" type="presParOf" srcId="{F00B3AC7-C75D-4E07-B89D-7F509517AB64}" destId="{A777EBAF-7408-40D8-93A2-325328A3D778}"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39419A-2970-4679-92A8-6166FB46E7F1}"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68860452-1C5C-4B8C-832C-045C08039000}">
      <dgm:prSet phldrT="[Text]" custT="1"/>
      <dgm:spPr/>
      <dgm:t>
        <a:bodyPr/>
        <a:lstStyle/>
        <a:p>
          <a:r>
            <a:rPr lang="en-US" sz="1600" b="1" dirty="0"/>
            <a:t>Social (health) protection and financing schemes</a:t>
          </a:r>
        </a:p>
      </dgm:t>
    </dgm:pt>
    <dgm:pt modelId="{8EE8B5F2-0657-499C-AF56-42C2495B38DD}" type="parTrans" cxnId="{09B6D8E5-B194-4DEB-93D9-24723E6C2825}">
      <dgm:prSet/>
      <dgm:spPr/>
      <dgm:t>
        <a:bodyPr/>
        <a:lstStyle/>
        <a:p>
          <a:endParaRPr lang="en-US" sz="2000"/>
        </a:p>
      </dgm:t>
    </dgm:pt>
    <dgm:pt modelId="{59900C90-0B02-48CF-BFEE-1405B6D0F123}" type="sibTrans" cxnId="{09B6D8E5-B194-4DEB-93D9-24723E6C2825}">
      <dgm:prSet/>
      <dgm:spPr/>
      <dgm:t>
        <a:bodyPr/>
        <a:lstStyle/>
        <a:p>
          <a:endParaRPr lang="en-US" sz="2000"/>
        </a:p>
      </dgm:t>
    </dgm:pt>
    <dgm:pt modelId="{03C55A36-E10A-4363-8E66-C8514D83185A}">
      <dgm:prSet phldrT="[Text]" custT="1"/>
      <dgm:spPr/>
      <dgm:t>
        <a:bodyPr/>
        <a:lstStyle/>
        <a:p>
          <a:endParaRPr lang="en-US" sz="1600" b="1" dirty="0"/>
        </a:p>
      </dgm:t>
    </dgm:pt>
    <dgm:pt modelId="{FF328901-6249-4495-AEF0-81861C2DC4ED}" type="parTrans" cxnId="{410F957B-507E-4099-B9A3-5D633E1059DA}">
      <dgm:prSet/>
      <dgm:spPr/>
      <dgm:t>
        <a:bodyPr/>
        <a:lstStyle/>
        <a:p>
          <a:endParaRPr lang="en-US" sz="2000"/>
        </a:p>
      </dgm:t>
    </dgm:pt>
    <dgm:pt modelId="{6D2EC59E-3D60-41C4-BE09-06DD0D56A28D}" type="sibTrans" cxnId="{410F957B-507E-4099-B9A3-5D633E1059DA}">
      <dgm:prSet/>
      <dgm:spPr/>
      <dgm:t>
        <a:bodyPr/>
        <a:lstStyle/>
        <a:p>
          <a:endParaRPr lang="en-US" sz="1600"/>
        </a:p>
      </dgm:t>
    </dgm:pt>
    <dgm:pt modelId="{AD2313A7-155C-47E8-82AF-EDD290C72052}">
      <dgm:prSet phldrT="[Text]" custT="1"/>
      <dgm:spPr/>
      <dgm:t>
        <a:bodyPr/>
        <a:lstStyle/>
        <a:p>
          <a:pPr algn="ctr"/>
          <a:r>
            <a:rPr lang="en-US" sz="1600" b="1" dirty="0"/>
            <a:t>Focus on operational core of scheme management</a:t>
          </a:r>
          <a:endParaRPr lang="en-US" sz="1600" dirty="0"/>
        </a:p>
      </dgm:t>
    </dgm:pt>
    <dgm:pt modelId="{E62D4480-A695-4577-8B39-BE1284477B86}" type="parTrans" cxnId="{B814B868-D246-4E3A-A5EF-51AF292DA59B}">
      <dgm:prSet/>
      <dgm:spPr/>
      <dgm:t>
        <a:bodyPr/>
        <a:lstStyle/>
        <a:p>
          <a:endParaRPr lang="en-US" sz="2000"/>
        </a:p>
      </dgm:t>
    </dgm:pt>
    <dgm:pt modelId="{1FBE01D2-865E-4AE8-8411-437D551AC058}" type="sibTrans" cxnId="{B814B868-D246-4E3A-A5EF-51AF292DA59B}">
      <dgm:prSet/>
      <dgm:spPr/>
      <dgm:t>
        <a:bodyPr/>
        <a:lstStyle/>
        <a:p>
          <a:endParaRPr lang="en-US" sz="1600"/>
        </a:p>
      </dgm:t>
    </dgm:pt>
    <dgm:pt modelId="{6B5495A7-F64B-4C08-9389-5672D794223C}">
      <dgm:prSet phldrT="[Text]" custT="1"/>
      <dgm:spPr/>
      <dgm:t>
        <a:bodyPr/>
        <a:lstStyle/>
        <a:p>
          <a:pPr algn="ctr"/>
          <a:r>
            <a:rPr lang="en-US" sz="1600" b="1" dirty="0"/>
            <a:t>Complex business processes linking beneficiary, provider and payer data</a:t>
          </a:r>
          <a:r>
            <a:rPr lang="en-US" sz="1600" b="0" dirty="0"/>
            <a:t> (e.g. beneficiary enrolment, claims processing and provider reimbursement)</a:t>
          </a:r>
        </a:p>
      </dgm:t>
    </dgm:pt>
    <dgm:pt modelId="{739B5BCC-CC96-4978-ADD2-DB9463AF2D54}" type="parTrans" cxnId="{FD024FE6-BB88-44AF-A4E7-6C84AF3C4747}">
      <dgm:prSet/>
      <dgm:spPr/>
      <dgm:t>
        <a:bodyPr/>
        <a:lstStyle/>
        <a:p>
          <a:endParaRPr lang="en-US" sz="2000"/>
        </a:p>
      </dgm:t>
    </dgm:pt>
    <dgm:pt modelId="{319296AA-5C87-4E7C-8FA6-F4D597122BAA}" type="sibTrans" cxnId="{FD024FE6-BB88-44AF-A4E7-6C84AF3C4747}">
      <dgm:prSet/>
      <dgm:spPr/>
      <dgm:t>
        <a:bodyPr/>
        <a:lstStyle/>
        <a:p>
          <a:endParaRPr lang="en-US" sz="1600"/>
        </a:p>
      </dgm:t>
    </dgm:pt>
    <dgm:pt modelId="{A1CA7B61-D998-40CC-B267-176C1969FDE6}">
      <dgm:prSet phldrT="[Text]" custT="1"/>
      <dgm:spPr/>
      <dgm:t>
        <a:bodyPr/>
        <a:lstStyle/>
        <a:p>
          <a:endParaRPr lang="en-US" sz="1600" b="1" dirty="0"/>
        </a:p>
      </dgm:t>
    </dgm:pt>
    <dgm:pt modelId="{E12F2D38-CE95-4D3C-A467-32EEF1138B2E}" type="parTrans" cxnId="{55141AC8-45D1-4E8C-A28B-CDA41109A9D4}">
      <dgm:prSet/>
      <dgm:spPr/>
      <dgm:t>
        <a:bodyPr/>
        <a:lstStyle/>
        <a:p>
          <a:endParaRPr lang="en-US" sz="2000"/>
        </a:p>
      </dgm:t>
    </dgm:pt>
    <dgm:pt modelId="{F30879AF-D04C-4024-8625-CA5A3CC8B0EA}" type="sibTrans" cxnId="{55141AC8-45D1-4E8C-A28B-CDA41109A9D4}">
      <dgm:prSet/>
      <dgm:spPr/>
      <dgm:t>
        <a:bodyPr/>
        <a:lstStyle/>
        <a:p>
          <a:endParaRPr lang="en-US" sz="2000"/>
        </a:p>
      </dgm:t>
    </dgm:pt>
    <dgm:pt modelId="{A2E91899-4427-486F-8F92-6EC082E7A0CF}">
      <dgm:prSet phldrT="[Text]" custT="1"/>
      <dgm:spPr/>
      <dgm:t>
        <a:bodyPr/>
        <a:lstStyle/>
        <a:p>
          <a:pPr algn="ctr"/>
          <a:r>
            <a:rPr lang="en-US" sz="1600" b="1" dirty="0"/>
            <a:t>Expanding schemes to </a:t>
          </a:r>
          <a:br>
            <a:rPr lang="en-US" sz="1600" b="1" dirty="0"/>
          </a:br>
          <a:r>
            <a:rPr lang="en-US" sz="1600" b="1" dirty="0"/>
            <a:t>hitherto excluded populations</a:t>
          </a:r>
          <a:endParaRPr lang="en-US" sz="1600" dirty="0"/>
        </a:p>
      </dgm:t>
    </dgm:pt>
    <dgm:pt modelId="{6921911D-E74E-4837-AB4A-4322EB62ABFC}" type="parTrans" cxnId="{B32AB076-20E6-4A02-BFA3-D64933636776}">
      <dgm:prSet/>
      <dgm:spPr/>
      <dgm:t>
        <a:bodyPr/>
        <a:lstStyle/>
        <a:p>
          <a:endParaRPr lang="en-US" sz="2000"/>
        </a:p>
      </dgm:t>
    </dgm:pt>
    <dgm:pt modelId="{6C2E10DC-88AF-4D17-BE05-235E3BFCE1DE}" type="sibTrans" cxnId="{B32AB076-20E6-4A02-BFA3-D64933636776}">
      <dgm:prSet/>
      <dgm:spPr/>
      <dgm:t>
        <a:bodyPr/>
        <a:lstStyle/>
        <a:p>
          <a:endParaRPr lang="en-US" sz="1600"/>
        </a:p>
      </dgm:t>
    </dgm:pt>
    <dgm:pt modelId="{A6BDEB9D-2CFF-4D9C-82DD-B9C236C5A8CD}">
      <dgm:prSet phldrT="[Text]" custT="1"/>
      <dgm:spPr/>
      <dgm:t>
        <a:bodyPr/>
        <a:lstStyle/>
        <a:p>
          <a:pPr algn="ctr"/>
          <a:endParaRPr lang="en-US" sz="2000" b="1" dirty="0">
            <a:solidFill>
              <a:schemeClr val="accent1"/>
            </a:solidFill>
          </a:endParaRPr>
        </a:p>
      </dgm:t>
    </dgm:pt>
    <dgm:pt modelId="{BC544535-156D-48F5-B1A8-C6BC0DA1A43B}" type="sibTrans" cxnId="{93C203CC-DBE4-4695-B049-F352EF41FFE4}">
      <dgm:prSet/>
      <dgm:spPr/>
      <dgm:t>
        <a:bodyPr/>
        <a:lstStyle/>
        <a:p>
          <a:endParaRPr lang="en-US" sz="1600"/>
        </a:p>
      </dgm:t>
    </dgm:pt>
    <dgm:pt modelId="{9E79320E-D63F-486E-A0CB-C4C2406AB9E2}" type="parTrans" cxnId="{93C203CC-DBE4-4695-B049-F352EF41FFE4}">
      <dgm:prSet/>
      <dgm:spPr/>
      <dgm:t>
        <a:bodyPr/>
        <a:lstStyle/>
        <a:p>
          <a:endParaRPr lang="en-US" sz="2000"/>
        </a:p>
      </dgm:t>
    </dgm:pt>
    <dgm:pt modelId="{2FC832AF-1BD9-476F-AAE5-B34D13CA5EC0}" type="pres">
      <dgm:prSet presAssocID="{C139419A-2970-4679-92A8-6166FB46E7F1}" presName="Name0" presStyleCnt="0">
        <dgm:presLayoutVars>
          <dgm:chMax val="7"/>
          <dgm:chPref val="5"/>
        </dgm:presLayoutVars>
      </dgm:prSet>
      <dgm:spPr/>
    </dgm:pt>
    <dgm:pt modelId="{69688DC0-D645-4D05-A651-F0FFACC0E060}" type="pres">
      <dgm:prSet presAssocID="{C139419A-2970-4679-92A8-6166FB46E7F1}" presName="arrowNode" presStyleLbl="node1" presStyleIdx="0" presStyleCnt="1" custScaleX="121737" custLinFactNeighborX="-3456" custLinFactNeighborY="-253"/>
      <dgm:spPr>
        <a:solidFill>
          <a:srgbClr val="006273"/>
        </a:solidFill>
      </dgm:spPr>
    </dgm:pt>
    <dgm:pt modelId="{CE04EF47-C754-43A0-9168-A7DF01BF1893}" type="pres">
      <dgm:prSet presAssocID="{68860452-1C5C-4B8C-832C-045C08039000}" presName="txNode1" presStyleLbl="revTx" presStyleIdx="0" presStyleCnt="7" custScaleX="215078" custLinFactX="208" custLinFactNeighborX="100000" custLinFactNeighborY="16270">
        <dgm:presLayoutVars>
          <dgm:bulletEnabled val="1"/>
        </dgm:presLayoutVars>
      </dgm:prSet>
      <dgm:spPr/>
    </dgm:pt>
    <dgm:pt modelId="{63062E19-5517-46AA-964C-104D02B7E82C}" type="pres">
      <dgm:prSet presAssocID="{03C55A36-E10A-4363-8E66-C8514D83185A}" presName="txNode2" presStyleLbl="revTx" presStyleIdx="1" presStyleCnt="7" custScaleX="202318" custLinFactNeighborX="58700" custLinFactNeighborY="0">
        <dgm:presLayoutVars>
          <dgm:bulletEnabled val="1"/>
        </dgm:presLayoutVars>
      </dgm:prSet>
      <dgm:spPr/>
    </dgm:pt>
    <dgm:pt modelId="{12F381FC-809C-47D0-AF5E-30FC45B17E81}" type="pres">
      <dgm:prSet presAssocID="{6D2EC59E-3D60-41C4-BE09-06DD0D56A28D}" presName="dotNode2" presStyleCnt="0"/>
      <dgm:spPr/>
    </dgm:pt>
    <dgm:pt modelId="{6E1CE104-6DC4-429A-ADF4-582247137E40}" type="pres">
      <dgm:prSet presAssocID="{6D2EC59E-3D60-41C4-BE09-06DD0D56A28D}" presName="dotRepeatNode" presStyleLbl="fgShp" presStyleIdx="0" presStyleCnt="5" custLinFactX="-137679" custLinFactNeighborX="-200000"/>
      <dgm:spPr/>
    </dgm:pt>
    <dgm:pt modelId="{861D84FC-3051-4C46-A327-4E01173E1686}" type="pres">
      <dgm:prSet presAssocID="{AD2313A7-155C-47E8-82AF-EDD290C72052}" presName="txNode3" presStyleLbl="revTx" presStyleIdx="2" presStyleCnt="7" custScaleX="205959" custLinFactY="30449" custLinFactNeighborX="5621" custLinFactNeighborY="100000">
        <dgm:presLayoutVars>
          <dgm:bulletEnabled val="1"/>
        </dgm:presLayoutVars>
      </dgm:prSet>
      <dgm:spPr/>
    </dgm:pt>
    <dgm:pt modelId="{7E2C5BC1-F685-412D-BD77-A9677D4B0BDA}" type="pres">
      <dgm:prSet presAssocID="{1FBE01D2-865E-4AE8-8411-437D551AC058}" presName="dotNode3" presStyleCnt="0"/>
      <dgm:spPr/>
    </dgm:pt>
    <dgm:pt modelId="{BA6B93CF-D0AB-4E99-9CFF-053002680A18}" type="pres">
      <dgm:prSet presAssocID="{1FBE01D2-865E-4AE8-8411-437D551AC058}" presName="dotRepeatNode" presStyleLbl="fgShp" presStyleIdx="1" presStyleCnt="5" custLinFactNeighborX="16080"/>
      <dgm:spPr/>
    </dgm:pt>
    <dgm:pt modelId="{0F657AF5-6311-40BD-B9D1-B396AEBD08E8}" type="pres">
      <dgm:prSet presAssocID="{6B5495A7-F64B-4C08-9389-5672D794223C}" presName="txNode4" presStyleLbl="revTx" presStyleIdx="3" presStyleCnt="7" custScaleX="235164" custLinFactNeighborX="51208" custLinFactNeighborY="-44652">
        <dgm:presLayoutVars>
          <dgm:bulletEnabled val="1"/>
        </dgm:presLayoutVars>
      </dgm:prSet>
      <dgm:spPr/>
    </dgm:pt>
    <dgm:pt modelId="{2BFFE224-E877-442C-8FF9-A14ABE1F1A17}" type="pres">
      <dgm:prSet presAssocID="{319296AA-5C87-4E7C-8FA6-F4D597122BAA}" presName="dotNode4" presStyleCnt="0"/>
      <dgm:spPr/>
    </dgm:pt>
    <dgm:pt modelId="{5A9B29A3-E18B-42CF-A464-A6A94330424B}" type="pres">
      <dgm:prSet presAssocID="{319296AA-5C87-4E7C-8FA6-F4D597122BAA}" presName="dotRepeatNode" presStyleLbl="fgShp" presStyleIdx="2" presStyleCnt="5" custLinFactX="76879" custLinFactNeighborX="100000"/>
      <dgm:spPr/>
    </dgm:pt>
    <dgm:pt modelId="{CFC49C0B-1743-4A53-954F-2B9F66F40102}" type="pres">
      <dgm:prSet presAssocID="{A2E91899-4427-486F-8F92-6EC082E7A0CF}" presName="txNode5" presStyleLbl="revTx" presStyleIdx="4" presStyleCnt="7" custScaleX="197702" custLinFactX="58996" custLinFactY="100000" custLinFactNeighborX="100000" custLinFactNeighborY="116122">
        <dgm:presLayoutVars>
          <dgm:bulletEnabled val="1"/>
        </dgm:presLayoutVars>
      </dgm:prSet>
      <dgm:spPr/>
    </dgm:pt>
    <dgm:pt modelId="{0D2243CD-78F5-4E76-BCE1-078FC6D8C799}" type="pres">
      <dgm:prSet presAssocID="{6C2E10DC-88AF-4D17-BE05-235E3BFCE1DE}" presName="dotNode5" presStyleCnt="0"/>
      <dgm:spPr/>
    </dgm:pt>
    <dgm:pt modelId="{7CB7A232-821F-4220-AA4B-26B9AC879D00}" type="pres">
      <dgm:prSet presAssocID="{6C2E10DC-88AF-4D17-BE05-235E3BFCE1DE}" presName="dotRepeatNode" presStyleLbl="fgShp" presStyleIdx="3" presStyleCnt="5" custLinFactX="100000" custLinFactNeighborX="141200"/>
      <dgm:spPr/>
    </dgm:pt>
    <dgm:pt modelId="{AAF98599-17B2-4FCC-9544-14B17A08B06D}" type="pres">
      <dgm:prSet presAssocID="{A6BDEB9D-2CFF-4D9C-82DD-B9C236C5A8CD}" presName="txNode6" presStyleLbl="revTx" presStyleIdx="5" presStyleCnt="7" custFlipHor="1" custScaleX="131368" custLinFactNeighborX="31762" custLinFactNeighborY="3904">
        <dgm:presLayoutVars>
          <dgm:bulletEnabled val="1"/>
        </dgm:presLayoutVars>
      </dgm:prSet>
      <dgm:spPr/>
    </dgm:pt>
    <dgm:pt modelId="{26285518-19C0-4071-AD0A-696A233A6CF9}" type="pres">
      <dgm:prSet presAssocID="{BC544535-156D-48F5-B1A8-C6BC0DA1A43B}" presName="dotNode6" presStyleCnt="0"/>
      <dgm:spPr/>
    </dgm:pt>
    <dgm:pt modelId="{3C30EA66-2476-4CBC-92BA-3B4DF0175D9F}" type="pres">
      <dgm:prSet presAssocID="{BC544535-156D-48F5-B1A8-C6BC0DA1A43B}" presName="dotRepeatNode" presStyleLbl="fgShp" presStyleIdx="4" presStyleCnt="5" custLinFactX="105512" custLinFactNeighborX="200000" custLinFactNeighborY="1"/>
      <dgm:spPr/>
    </dgm:pt>
    <dgm:pt modelId="{1F49199D-B522-4FA5-9EDF-A68606CE84DA}" type="pres">
      <dgm:prSet presAssocID="{A1CA7B61-D998-40CC-B267-176C1969FDE6}" presName="txNode7" presStyleLbl="revTx" presStyleIdx="6" presStyleCnt="7">
        <dgm:presLayoutVars>
          <dgm:bulletEnabled val="1"/>
        </dgm:presLayoutVars>
      </dgm:prSet>
      <dgm:spPr/>
    </dgm:pt>
  </dgm:ptLst>
  <dgm:cxnLst>
    <dgm:cxn modelId="{4FFEB10B-823C-46D9-96E8-AF07F646BF4A}" type="presOf" srcId="{A1CA7B61-D998-40CC-B267-176C1969FDE6}" destId="{1F49199D-B522-4FA5-9EDF-A68606CE84DA}" srcOrd="0" destOrd="0" presId="urn:microsoft.com/office/officeart/2009/3/layout/DescendingProcess"/>
    <dgm:cxn modelId="{5C191012-5C2C-4DD5-B3DB-439E4BFAB6F8}" type="presOf" srcId="{1FBE01D2-865E-4AE8-8411-437D551AC058}" destId="{BA6B93CF-D0AB-4E99-9CFF-053002680A18}" srcOrd="0" destOrd="0" presId="urn:microsoft.com/office/officeart/2009/3/layout/DescendingProcess"/>
    <dgm:cxn modelId="{DCA31C1C-8644-4D7C-A9E9-F9AB59320649}" type="presOf" srcId="{AD2313A7-155C-47E8-82AF-EDD290C72052}" destId="{861D84FC-3051-4C46-A327-4E01173E1686}" srcOrd="0" destOrd="0" presId="urn:microsoft.com/office/officeart/2009/3/layout/DescendingProcess"/>
    <dgm:cxn modelId="{3948C324-C11B-41F3-BEDC-6BDDFC8AF65C}" type="presOf" srcId="{BC544535-156D-48F5-B1A8-C6BC0DA1A43B}" destId="{3C30EA66-2476-4CBC-92BA-3B4DF0175D9F}" srcOrd="0" destOrd="0" presId="urn:microsoft.com/office/officeart/2009/3/layout/DescendingProcess"/>
    <dgm:cxn modelId="{CD4C5E3C-EF58-456F-93CF-F919F2B6803B}" type="presOf" srcId="{C139419A-2970-4679-92A8-6166FB46E7F1}" destId="{2FC832AF-1BD9-476F-AAE5-B34D13CA5EC0}" srcOrd="0" destOrd="0" presId="urn:microsoft.com/office/officeart/2009/3/layout/DescendingProcess"/>
    <dgm:cxn modelId="{36837156-1C3F-4F2A-AD05-656FAC62329F}" type="presOf" srcId="{03C55A36-E10A-4363-8E66-C8514D83185A}" destId="{63062E19-5517-46AA-964C-104D02B7E82C}" srcOrd="0" destOrd="0" presId="urn:microsoft.com/office/officeart/2009/3/layout/DescendingProcess"/>
    <dgm:cxn modelId="{A825A15F-E3FC-4826-B950-7226CBE8A629}" type="presOf" srcId="{A6BDEB9D-2CFF-4D9C-82DD-B9C236C5A8CD}" destId="{AAF98599-17B2-4FCC-9544-14B17A08B06D}" srcOrd="0" destOrd="0" presId="urn:microsoft.com/office/officeart/2009/3/layout/DescendingProcess"/>
    <dgm:cxn modelId="{B814B868-D246-4E3A-A5EF-51AF292DA59B}" srcId="{C139419A-2970-4679-92A8-6166FB46E7F1}" destId="{AD2313A7-155C-47E8-82AF-EDD290C72052}" srcOrd="2" destOrd="0" parTransId="{E62D4480-A695-4577-8B39-BE1284477B86}" sibTransId="{1FBE01D2-865E-4AE8-8411-437D551AC058}"/>
    <dgm:cxn modelId="{D5418C6C-B477-4E5A-B4D5-7B2539BA0DF6}" type="presOf" srcId="{68860452-1C5C-4B8C-832C-045C08039000}" destId="{CE04EF47-C754-43A0-9168-A7DF01BF1893}" srcOrd="0" destOrd="0" presId="urn:microsoft.com/office/officeart/2009/3/layout/DescendingProcess"/>
    <dgm:cxn modelId="{6364E36C-1361-41DE-94EB-896DA13AE542}" type="presOf" srcId="{6D2EC59E-3D60-41C4-BE09-06DD0D56A28D}" destId="{6E1CE104-6DC4-429A-ADF4-582247137E40}" srcOrd="0" destOrd="0" presId="urn:microsoft.com/office/officeart/2009/3/layout/DescendingProcess"/>
    <dgm:cxn modelId="{FB346773-4CC9-48BC-82AE-CD674BA4DC2A}" type="presOf" srcId="{A2E91899-4427-486F-8F92-6EC082E7A0CF}" destId="{CFC49C0B-1743-4A53-954F-2B9F66F40102}" srcOrd="0" destOrd="0" presId="urn:microsoft.com/office/officeart/2009/3/layout/DescendingProcess"/>
    <dgm:cxn modelId="{B32AB076-20E6-4A02-BFA3-D64933636776}" srcId="{C139419A-2970-4679-92A8-6166FB46E7F1}" destId="{A2E91899-4427-486F-8F92-6EC082E7A0CF}" srcOrd="4" destOrd="0" parTransId="{6921911D-E74E-4837-AB4A-4322EB62ABFC}" sibTransId="{6C2E10DC-88AF-4D17-BE05-235E3BFCE1DE}"/>
    <dgm:cxn modelId="{410F957B-507E-4099-B9A3-5D633E1059DA}" srcId="{C139419A-2970-4679-92A8-6166FB46E7F1}" destId="{03C55A36-E10A-4363-8E66-C8514D83185A}" srcOrd="1" destOrd="0" parTransId="{FF328901-6249-4495-AEF0-81861C2DC4ED}" sibTransId="{6D2EC59E-3D60-41C4-BE09-06DD0D56A28D}"/>
    <dgm:cxn modelId="{81AA7F7D-E61B-4945-9A1A-EB9BB1F989FA}" type="presOf" srcId="{6B5495A7-F64B-4C08-9389-5672D794223C}" destId="{0F657AF5-6311-40BD-B9D1-B396AEBD08E8}" srcOrd="0" destOrd="0" presId="urn:microsoft.com/office/officeart/2009/3/layout/DescendingProcess"/>
    <dgm:cxn modelId="{FAB5C09A-2252-4316-AFA7-11E0E016284A}" type="presOf" srcId="{319296AA-5C87-4E7C-8FA6-F4D597122BAA}" destId="{5A9B29A3-E18B-42CF-A464-A6A94330424B}" srcOrd="0" destOrd="0" presId="urn:microsoft.com/office/officeart/2009/3/layout/DescendingProcess"/>
    <dgm:cxn modelId="{55141AC8-45D1-4E8C-A28B-CDA41109A9D4}" srcId="{C139419A-2970-4679-92A8-6166FB46E7F1}" destId="{A1CA7B61-D998-40CC-B267-176C1969FDE6}" srcOrd="6" destOrd="0" parTransId="{E12F2D38-CE95-4D3C-A467-32EEF1138B2E}" sibTransId="{F30879AF-D04C-4024-8625-CA5A3CC8B0EA}"/>
    <dgm:cxn modelId="{93C203CC-DBE4-4695-B049-F352EF41FFE4}" srcId="{C139419A-2970-4679-92A8-6166FB46E7F1}" destId="{A6BDEB9D-2CFF-4D9C-82DD-B9C236C5A8CD}" srcOrd="5" destOrd="0" parTransId="{9E79320E-D63F-486E-A0CB-C4C2406AB9E2}" sibTransId="{BC544535-156D-48F5-B1A8-C6BC0DA1A43B}"/>
    <dgm:cxn modelId="{1A588ACF-739F-47F1-B004-E405CEFCD7F0}" type="presOf" srcId="{6C2E10DC-88AF-4D17-BE05-235E3BFCE1DE}" destId="{7CB7A232-821F-4220-AA4B-26B9AC879D00}" srcOrd="0" destOrd="0" presId="urn:microsoft.com/office/officeart/2009/3/layout/DescendingProcess"/>
    <dgm:cxn modelId="{09B6D8E5-B194-4DEB-93D9-24723E6C2825}" srcId="{C139419A-2970-4679-92A8-6166FB46E7F1}" destId="{68860452-1C5C-4B8C-832C-045C08039000}" srcOrd="0" destOrd="0" parTransId="{8EE8B5F2-0657-499C-AF56-42C2495B38DD}" sibTransId="{59900C90-0B02-48CF-BFEE-1405B6D0F123}"/>
    <dgm:cxn modelId="{FD024FE6-BB88-44AF-A4E7-6C84AF3C4747}" srcId="{C139419A-2970-4679-92A8-6166FB46E7F1}" destId="{6B5495A7-F64B-4C08-9389-5672D794223C}" srcOrd="3" destOrd="0" parTransId="{739B5BCC-CC96-4978-ADD2-DB9463AF2D54}" sibTransId="{319296AA-5C87-4E7C-8FA6-F4D597122BAA}"/>
    <dgm:cxn modelId="{DE6DAFD1-591B-4FB3-B172-67258E764805}" type="presParOf" srcId="{2FC832AF-1BD9-476F-AAE5-B34D13CA5EC0}" destId="{69688DC0-D645-4D05-A651-F0FFACC0E060}" srcOrd="0" destOrd="0" presId="urn:microsoft.com/office/officeart/2009/3/layout/DescendingProcess"/>
    <dgm:cxn modelId="{4D573A32-5918-4584-91E1-9AB047FF2786}" type="presParOf" srcId="{2FC832AF-1BD9-476F-AAE5-B34D13CA5EC0}" destId="{CE04EF47-C754-43A0-9168-A7DF01BF1893}" srcOrd="1" destOrd="0" presId="urn:microsoft.com/office/officeart/2009/3/layout/DescendingProcess"/>
    <dgm:cxn modelId="{8DDA38D6-C91B-4E1E-A78E-E6E41C7DDF24}" type="presParOf" srcId="{2FC832AF-1BD9-476F-AAE5-B34D13CA5EC0}" destId="{63062E19-5517-46AA-964C-104D02B7E82C}" srcOrd="2" destOrd="0" presId="urn:microsoft.com/office/officeart/2009/3/layout/DescendingProcess"/>
    <dgm:cxn modelId="{685BA0FB-4B15-46D4-A244-5C37005FBF6A}" type="presParOf" srcId="{2FC832AF-1BD9-476F-AAE5-B34D13CA5EC0}" destId="{12F381FC-809C-47D0-AF5E-30FC45B17E81}" srcOrd="3" destOrd="0" presId="urn:microsoft.com/office/officeart/2009/3/layout/DescendingProcess"/>
    <dgm:cxn modelId="{30A5A506-B510-49EA-910C-43F4B917C340}" type="presParOf" srcId="{12F381FC-809C-47D0-AF5E-30FC45B17E81}" destId="{6E1CE104-6DC4-429A-ADF4-582247137E40}" srcOrd="0" destOrd="0" presId="urn:microsoft.com/office/officeart/2009/3/layout/DescendingProcess"/>
    <dgm:cxn modelId="{341A0172-5A65-4256-A26D-E36F9B2AB212}" type="presParOf" srcId="{2FC832AF-1BD9-476F-AAE5-B34D13CA5EC0}" destId="{861D84FC-3051-4C46-A327-4E01173E1686}" srcOrd="4" destOrd="0" presId="urn:microsoft.com/office/officeart/2009/3/layout/DescendingProcess"/>
    <dgm:cxn modelId="{950BCD2C-CCF5-4739-A435-D82F9B07A49B}" type="presParOf" srcId="{2FC832AF-1BD9-476F-AAE5-B34D13CA5EC0}" destId="{7E2C5BC1-F685-412D-BD77-A9677D4B0BDA}" srcOrd="5" destOrd="0" presId="urn:microsoft.com/office/officeart/2009/3/layout/DescendingProcess"/>
    <dgm:cxn modelId="{2C4F8E6F-4CE4-4DF7-B0CE-1B077B74EE25}" type="presParOf" srcId="{7E2C5BC1-F685-412D-BD77-A9677D4B0BDA}" destId="{BA6B93CF-D0AB-4E99-9CFF-053002680A18}" srcOrd="0" destOrd="0" presId="urn:microsoft.com/office/officeart/2009/3/layout/DescendingProcess"/>
    <dgm:cxn modelId="{DF05DE49-5FBE-40B2-A219-0DE4CD5785D2}" type="presParOf" srcId="{2FC832AF-1BD9-476F-AAE5-B34D13CA5EC0}" destId="{0F657AF5-6311-40BD-B9D1-B396AEBD08E8}" srcOrd="6" destOrd="0" presId="urn:microsoft.com/office/officeart/2009/3/layout/DescendingProcess"/>
    <dgm:cxn modelId="{4C656F4F-E862-4E5D-866B-EF39462076E1}" type="presParOf" srcId="{2FC832AF-1BD9-476F-AAE5-B34D13CA5EC0}" destId="{2BFFE224-E877-442C-8FF9-A14ABE1F1A17}" srcOrd="7" destOrd="0" presId="urn:microsoft.com/office/officeart/2009/3/layout/DescendingProcess"/>
    <dgm:cxn modelId="{CA40B0CC-1ADA-42A6-A0D9-DD7CA023F066}" type="presParOf" srcId="{2BFFE224-E877-442C-8FF9-A14ABE1F1A17}" destId="{5A9B29A3-E18B-42CF-A464-A6A94330424B}" srcOrd="0" destOrd="0" presId="urn:microsoft.com/office/officeart/2009/3/layout/DescendingProcess"/>
    <dgm:cxn modelId="{B282D976-459A-42C5-8728-D9133461F253}" type="presParOf" srcId="{2FC832AF-1BD9-476F-AAE5-B34D13CA5EC0}" destId="{CFC49C0B-1743-4A53-954F-2B9F66F40102}" srcOrd="8" destOrd="0" presId="urn:microsoft.com/office/officeart/2009/3/layout/DescendingProcess"/>
    <dgm:cxn modelId="{270230A9-4F2F-4F5E-836C-E896153FC302}" type="presParOf" srcId="{2FC832AF-1BD9-476F-AAE5-B34D13CA5EC0}" destId="{0D2243CD-78F5-4E76-BCE1-078FC6D8C799}" srcOrd="9" destOrd="0" presId="urn:microsoft.com/office/officeart/2009/3/layout/DescendingProcess"/>
    <dgm:cxn modelId="{6565A397-D742-4976-865D-1B04F6DBAE0A}" type="presParOf" srcId="{0D2243CD-78F5-4E76-BCE1-078FC6D8C799}" destId="{7CB7A232-821F-4220-AA4B-26B9AC879D00}" srcOrd="0" destOrd="0" presId="urn:microsoft.com/office/officeart/2009/3/layout/DescendingProcess"/>
    <dgm:cxn modelId="{EB311064-E26A-4D52-A6A7-2ABD3142DDFA}" type="presParOf" srcId="{2FC832AF-1BD9-476F-AAE5-B34D13CA5EC0}" destId="{AAF98599-17B2-4FCC-9544-14B17A08B06D}" srcOrd="10" destOrd="0" presId="urn:microsoft.com/office/officeart/2009/3/layout/DescendingProcess"/>
    <dgm:cxn modelId="{B91BAF48-5206-4D52-8DF9-03C7BC0F43C4}" type="presParOf" srcId="{2FC832AF-1BD9-476F-AAE5-B34D13CA5EC0}" destId="{26285518-19C0-4071-AD0A-696A233A6CF9}" srcOrd="11" destOrd="0" presId="urn:microsoft.com/office/officeart/2009/3/layout/DescendingProcess"/>
    <dgm:cxn modelId="{79E8A31B-1E68-4A91-BC46-D6576DF9FB9B}" type="presParOf" srcId="{26285518-19C0-4071-AD0A-696A233A6CF9}" destId="{3C30EA66-2476-4CBC-92BA-3B4DF0175D9F}" srcOrd="0" destOrd="0" presId="urn:microsoft.com/office/officeart/2009/3/layout/DescendingProcess"/>
    <dgm:cxn modelId="{95740441-ED8C-491C-B8AA-3CCE0D986422}" type="presParOf" srcId="{2FC832AF-1BD9-476F-AAE5-B34D13CA5EC0}" destId="{1F49199D-B522-4FA5-9EDF-A68606CE84DA}" srcOrd="12" destOrd="0" presId="urn:microsoft.com/office/officeart/2009/3/layout/Descending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685B48-8679-46EC-9663-2AD61BF7E4C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8A89F21-FF19-41F7-A6FC-2D5A9D69F4B4}">
      <dgm:prSet phldrT="[Text]" custT="1"/>
      <dgm:spPr/>
      <dgm:t>
        <a:bodyPr/>
        <a:lstStyle/>
        <a:p>
          <a:r>
            <a:rPr lang="en-US" sz="1800" b="1" dirty="0"/>
            <a:t>Management Information  System for social (health) protection schemes</a:t>
          </a:r>
        </a:p>
      </dgm:t>
    </dgm:pt>
    <dgm:pt modelId="{2BB613F5-0A81-4811-B5D4-7F579AADA9C8}" type="parTrans" cxnId="{2DCC9FC2-ABC1-469D-B267-141A944A3510}">
      <dgm:prSet/>
      <dgm:spPr/>
      <dgm:t>
        <a:bodyPr/>
        <a:lstStyle/>
        <a:p>
          <a:endParaRPr lang="en-US"/>
        </a:p>
      </dgm:t>
    </dgm:pt>
    <dgm:pt modelId="{240B3AC3-2547-43D1-8EF9-AEACFDCCCDF3}" type="sibTrans" cxnId="{2DCC9FC2-ABC1-469D-B267-141A944A3510}">
      <dgm:prSet/>
      <dgm:spPr/>
      <dgm:t>
        <a:bodyPr/>
        <a:lstStyle/>
        <a:p>
          <a:endParaRPr lang="en-US"/>
        </a:p>
      </dgm:t>
    </dgm:pt>
    <dgm:pt modelId="{7FEBA074-BE95-4E1A-8B46-8FEDC3419158}">
      <dgm:prSet phldrT="[Text]" custT="1"/>
      <dgm:spPr/>
      <dgm:t>
        <a:bodyPr/>
        <a:lstStyle/>
        <a:p>
          <a:r>
            <a:rPr lang="en-US" sz="1800" b="1" dirty="0"/>
            <a:t>Open source solution</a:t>
          </a:r>
        </a:p>
        <a:p>
          <a:r>
            <a:rPr lang="en-US" sz="1800" b="0" dirty="0"/>
            <a:t>Free download, changes to the code, feed new developments back to the Community</a:t>
          </a:r>
        </a:p>
      </dgm:t>
    </dgm:pt>
    <dgm:pt modelId="{E6A76BC3-1481-44DE-821F-C047DAA6D58F}" type="parTrans" cxnId="{4CF2AF5A-7A44-4A6D-8738-51643118590C}">
      <dgm:prSet/>
      <dgm:spPr/>
      <dgm:t>
        <a:bodyPr/>
        <a:lstStyle/>
        <a:p>
          <a:endParaRPr lang="en-US"/>
        </a:p>
      </dgm:t>
    </dgm:pt>
    <dgm:pt modelId="{C129C85E-840E-4E59-BEC0-AC1A4634AE1A}" type="sibTrans" cxnId="{4CF2AF5A-7A44-4A6D-8738-51643118590C}">
      <dgm:prSet/>
      <dgm:spPr/>
      <dgm:t>
        <a:bodyPr/>
        <a:lstStyle/>
        <a:p>
          <a:endParaRPr lang="en-US"/>
        </a:p>
      </dgm:t>
    </dgm:pt>
    <dgm:pt modelId="{263606F6-0F55-4E5F-A348-101AA0D9F676}">
      <dgm:prSet phldrT="[Text]" custT="1"/>
      <dgm:spPr/>
      <dgm:t>
        <a:bodyPr/>
        <a:lstStyle/>
        <a:p>
          <a:r>
            <a:rPr lang="en-US" sz="1800" b="1" dirty="0"/>
            <a:t>Sustainable approach</a:t>
          </a:r>
        </a:p>
        <a:p>
          <a:r>
            <a:rPr lang="en-US" sz="1800" b="0" dirty="0"/>
            <a:t>Continuously improved solution driven by Open source Software Community</a:t>
          </a:r>
        </a:p>
        <a:p>
          <a:r>
            <a:rPr lang="en-US" sz="1800" b="0"/>
            <a:t>Capacity </a:t>
          </a:r>
          <a:r>
            <a:rPr lang="en-US" sz="1800" b="0" dirty="0"/>
            <a:t>development and technical assistance</a:t>
          </a:r>
        </a:p>
      </dgm:t>
    </dgm:pt>
    <dgm:pt modelId="{6CBF3B9B-D9CB-42B9-9C93-0660E32599C9}" type="parTrans" cxnId="{14DBA967-B59F-4106-A165-6C58BE5663F7}">
      <dgm:prSet/>
      <dgm:spPr/>
      <dgm:t>
        <a:bodyPr/>
        <a:lstStyle/>
        <a:p>
          <a:endParaRPr lang="en-US"/>
        </a:p>
      </dgm:t>
    </dgm:pt>
    <dgm:pt modelId="{820AFFE8-7859-4547-A9D5-14582945C0EC}" type="sibTrans" cxnId="{14DBA967-B59F-4106-A165-6C58BE5663F7}">
      <dgm:prSet/>
      <dgm:spPr/>
      <dgm:t>
        <a:bodyPr/>
        <a:lstStyle/>
        <a:p>
          <a:endParaRPr lang="en-US"/>
        </a:p>
      </dgm:t>
    </dgm:pt>
    <dgm:pt modelId="{593E3F75-1C62-48D2-81A1-DF7F48D17FF1}">
      <dgm:prSet phldrT="[Text]" custT="1"/>
      <dgm:spPr/>
      <dgm:t>
        <a:bodyPr/>
        <a:lstStyle/>
        <a:p>
          <a:r>
            <a:rPr lang="en-US" sz="1800" b="1" dirty="0"/>
            <a:t>Interoperable system</a:t>
          </a:r>
        </a:p>
        <a:p>
          <a:r>
            <a:rPr lang="en-US" sz="1800" b="0" dirty="0"/>
            <a:t>Compatible formats and interfaces for data exchange (international standard protocols and codes)</a:t>
          </a:r>
        </a:p>
      </dgm:t>
    </dgm:pt>
    <dgm:pt modelId="{3C77C3C4-8BC7-4F02-9006-401C11F07F31}" type="parTrans" cxnId="{4DE16D17-4A6D-498B-9172-7457156C8E0F}">
      <dgm:prSet/>
      <dgm:spPr/>
      <dgm:t>
        <a:bodyPr/>
        <a:lstStyle/>
        <a:p>
          <a:endParaRPr lang="en-US"/>
        </a:p>
      </dgm:t>
    </dgm:pt>
    <dgm:pt modelId="{FA9FED71-B912-4C64-8DF9-B12B3B484F75}" type="sibTrans" cxnId="{4DE16D17-4A6D-498B-9172-7457156C8E0F}">
      <dgm:prSet/>
      <dgm:spPr/>
      <dgm:t>
        <a:bodyPr/>
        <a:lstStyle/>
        <a:p>
          <a:endParaRPr lang="en-US"/>
        </a:p>
      </dgm:t>
    </dgm:pt>
    <dgm:pt modelId="{4E1CB1DD-C583-4FB4-8D62-516F58FC76BE}">
      <dgm:prSet phldrT="[Text]" custT="1"/>
      <dgm:spPr/>
      <dgm:t>
        <a:bodyPr/>
        <a:lstStyle/>
        <a:p>
          <a:r>
            <a:rPr lang="en-US" sz="1800" b="1" dirty="0"/>
            <a:t>Adaptable and modular design</a:t>
          </a:r>
        </a:p>
        <a:p>
          <a:r>
            <a:rPr lang="en-US" sz="1800" b="0" dirty="0"/>
            <a:t>Customizable to different scheme types, organizational and country needs</a:t>
          </a:r>
          <a:r>
            <a:rPr lang="en-US" sz="1800" b="1" dirty="0"/>
            <a:t> </a:t>
          </a:r>
        </a:p>
      </dgm:t>
    </dgm:pt>
    <dgm:pt modelId="{A96218A0-52A8-4820-BE9A-D8671FEC2FC8}" type="parTrans" cxnId="{E2CB376C-A61B-4703-AF9B-C2490118394D}">
      <dgm:prSet/>
      <dgm:spPr/>
      <dgm:t>
        <a:bodyPr/>
        <a:lstStyle/>
        <a:p>
          <a:endParaRPr lang="en-US"/>
        </a:p>
      </dgm:t>
    </dgm:pt>
    <dgm:pt modelId="{C36B85BF-444B-4211-82A0-1F6C54982F79}" type="sibTrans" cxnId="{E2CB376C-A61B-4703-AF9B-C2490118394D}">
      <dgm:prSet/>
      <dgm:spPr/>
      <dgm:t>
        <a:bodyPr/>
        <a:lstStyle/>
        <a:p>
          <a:endParaRPr lang="en-US"/>
        </a:p>
      </dgm:t>
    </dgm:pt>
    <dgm:pt modelId="{27959304-3EC4-4C20-8625-ECC470E59C24}" type="pres">
      <dgm:prSet presAssocID="{33685B48-8679-46EC-9663-2AD61BF7E4C4}" presName="diagram" presStyleCnt="0">
        <dgm:presLayoutVars>
          <dgm:chMax val="1"/>
          <dgm:dir/>
          <dgm:animLvl val="ctr"/>
          <dgm:resizeHandles val="exact"/>
        </dgm:presLayoutVars>
      </dgm:prSet>
      <dgm:spPr/>
    </dgm:pt>
    <dgm:pt modelId="{299287AF-3A4C-4DED-8673-3C6D69B8F0A6}" type="pres">
      <dgm:prSet presAssocID="{33685B48-8679-46EC-9663-2AD61BF7E4C4}" presName="matrix" presStyleCnt="0"/>
      <dgm:spPr/>
    </dgm:pt>
    <dgm:pt modelId="{5DA054D3-FAD0-459D-B1FA-FAF2826D6B08}" type="pres">
      <dgm:prSet presAssocID="{33685B48-8679-46EC-9663-2AD61BF7E4C4}" presName="tile1" presStyleLbl="node1" presStyleIdx="0" presStyleCnt="4"/>
      <dgm:spPr/>
    </dgm:pt>
    <dgm:pt modelId="{7854D4E0-FCC7-43B6-BECB-849BA0B13F50}" type="pres">
      <dgm:prSet presAssocID="{33685B48-8679-46EC-9663-2AD61BF7E4C4}" presName="tile1text" presStyleLbl="node1" presStyleIdx="0" presStyleCnt="4">
        <dgm:presLayoutVars>
          <dgm:chMax val="0"/>
          <dgm:chPref val="0"/>
          <dgm:bulletEnabled val="1"/>
        </dgm:presLayoutVars>
      </dgm:prSet>
      <dgm:spPr/>
    </dgm:pt>
    <dgm:pt modelId="{6580BD47-AE24-44C2-8613-8F654276AA46}" type="pres">
      <dgm:prSet presAssocID="{33685B48-8679-46EC-9663-2AD61BF7E4C4}" presName="tile2" presStyleLbl="node1" presStyleIdx="1" presStyleCnt="4"/>
      <dgm:spPr/>
    </dgm:pt>
    <dgm:pt modelId="{0F61744D-A135-4D18-BBE1-81ACD990B0E3}" type="pres">
      <dgm:prSet presAssocID="{33685B48-8679-46EC-9663-2AD61BF7E4C4}" presName="tile2text" presStyleLbl="node1" presStyleIdx="1" presStyleCnt="4">
        <dgm:presLayoutVars>
          <dgm:chMax val="0"/>
          <dgm:chPref val="0"/>
          <dgm:bulletEnabled val="1"/>
        </dgm:presLayoutVars>
      </dgm:prSet>
      <dgm:spPr/>
    </dgm:pt>
    <dgm:pt modelId="{E9BE18CB-9F1F-4E2E-A86A-55E3C0698341}" type="pres">
      <dgm:prSet presAssocID="{33685B48-8679-46EC-9663-2AD61BF7E4C4}" presName="tile3" presStyleLbl="node1" presStyleIdx="2" presStyleCnt="4"/>
      <dgm:spPr/>
    </dgm:pt>
    <dgm:pt modelId="{E7DBCF57-7C8D-4C65-A0E8-AAE1558AE022}" type="pres">
      <dgm:prSet presAssocID="{33685B48-8679-46EC-9663-2AD61BF7E4C4}" presName="tile3text" presStyleLbl="node1" presStyleIdx="2" presStyleCnt="4">
        <dgm:presLayoutVars>
          <dgm:chMax val="0"/>
          <dgm:chPref val="0"/>
          <dgm:bulletEnabled val="1"/>
        </dgm:presLayoutVars>
      </dgm:prSet>
      <dgm:spPr/>
    </dgm:pt>
    <dgm:pt modelId="{FADB5A51-8DD5-4CA8-8A18-B2A0A113DAA5}" type="pres">
      <dgm:prSet presAssocID="{33685B48-8679-46EC-9663-2AD61BF7E4C4}" presName="tile4" presStyleLbl="node1" presStyleIdx="3" presStyleCnt="4"/>
      <dgm:spPr/>
    </dgm:pt>
    <dgm:pt modelId="{7E81103F-8E17-4F1A-B0CD-A901B5EBB1E5}" type="pres">
      <dgm:prSet presAssocID="{33685B48-8679-46EC-9663-2AD61BF7E4C4}" presName="tile4text" presStyleLbl="node1" presStyleIdx="3" presStyleCnt="4">
        <dgm:presLayoutVars>
          <dgm:chMax val="0"/>
          <dgm:chPref val="0"/>
          <dgm:bulletEnabled val="1"/>
        </dgm:presLayoutVars>
      </dgm:prSet>
      <dgm:spPr/>
    </dgm:pt>
    <dgm:pt modelId="{72AEE775-C5B9-41D7-ABF5-52C0F8320DAA}" type="pres">
      <dgm:prSet presAssocID="{33685B48-8679-46EC-9663-2AD61BF7E4C4}" presName="centerTile" presStyleLbl="fgShp" presStyleIdx="0" presStyleCnt="1">
        <dgm:presLayoutVars>
          <dgm:chMax val="0"/>
          <dgm:chPref val="0"/>
        </dgm:presLayoutVars>
      </dgm:prSet>
      <dgm:spPr/>
    </dgm:pt>
  </dgm:ptLst>
  <dgm:cxnLst>
    <dgm:cxn modelId="{4DE16D17-4A6D-498B-9172-7457156C8E0F}" srcId="{18A89F21-FF19-41F7-A6FC-2D5A9D69F4B4}" destId="{593E3F75-1C62-48D2-81A1-DF7F48D17FF1}" srcOrd="2" destOrd="0" parTransId="{3C77C3C4-8BC7-4F02-9006-401C11F07F31}" sibTransId="{FA9FED71-B912-4C64-8DF9-B12B3B484F75}"/>
    <dgm:cxn modelId="{99E1171C-EBE5-4CB8-B0BD-0B00B0AB0CD1}" type="presOf" srcId="{18A89F21-FF19-41F7-A6FC-2D5A9D69F4B4}" destId="{72AEE775-C5B9-41D7-ABF5-52C0F8320DAA}" srcOrd="0" destOrd="0" presId="urn:microsoft.com/office/officeart/2005/8/layout/matrix1"/>
    <dgm:cxn modelId="{B1BE4B22-3F9A-4335-86F0-2175BA4ED8B4}" type="presOf" srcId="{7FEBA074-BE95-4E1A-8B46-8FEDC3419158}" destId="{7854D4E0-FCC7-43B6-BECB-849BA0B13F50}" srcOrd="1" destOrd="0" presId="urn:microsoft.com/office/officeart/2005/8/layout/matrix1"/>
    <dgm:cxn modelId="{3CD4542B-4034-4485-B758-2ED8F54BCB5E}" type="presOf" srcId="{4E1CB1DD-C583-4FB4-8D62-516F58FC76BE}" destId="{7E81103F-8E17-4F1A-B0CD-A901B5EBB1E5}" srcOrd="1" destOrd="0" presId="urn:microsoft.com/office/officeart/2005/8/layout/matrix1"/>
    <dgm:cxn modelId="{34BCA244-17B9-4961-B651-52E6402423AD}" type="presOf" srcId="{263606F6-0F55-4E5F-A348-101AA0D9F676}" destId="{6580BD47-AE24-44C2-8613-8F654276AA46}" srcOrd="0" destOrd="0" presId="urn:microsoft.com/office/officeart/2005/8/layout/matrix1"/>
    <dgm:cxn modelId="{27C42A49-7210-40EA-8A33-EA6E40EF8945}" type="presOf" srcId="{593E3F75-1C62-48D2-81A1-DF7F48D17FF1}" destId="{E7DBCF57-7C8D-4C65-A0E8-AAE1558AE022}" srcOrd="1" destOrd="0" presId="urn:microsoft.com/office/officeart/2005/8/layout/matrix1"/>
    <dgm:cxn modelId="{8E61D553-B6B0-4FEF-97DF-D625756F9686}" type="presOf" srcId="{263606F6-0F55-4E5F-A348-101AA0D9F676}" destId="{0F61744D-A135-4D18-BBE1-81ACD990B0E3}" srcOrd="1" destOrd="0" presId="urn:microsoft.com/office/officeart/2005/8/layout/matrix1"/>
    <dgm:cxn modelId="{4CF2AF5A-7A44-4A6D-8738-51643118590C}" srcId="{18A89F21-FF19-41F7-A6FC-2D5A9D69F4B4}" destId="{7FEBA074-BE95-4E1A-8B46-8FEDC3419158}" srcOrd="0" destOrd="0" parTransId="{E6A76BC3-1481-44DE-821F-C047DAA6D58F}" sibTransId="{C129C85E-840E-4E59-BEC0-AC1A4634AE1A}"/>
    <dgm:cxn modelId="{14DBA967-B59F-4106-A165-6C58BE5663F7}" srcId="{18A89F21-FF19-41F7-A6FC-2D5A9D69F4B4}" destId="{263606F6-0F55-4E5F-A348-101AA0D9F676}" srcOrd="1" destOrd="0" parTransId="{6CBF3B9B-D9CB-42B9-9C93-0660E32599C9}" sibTransId="{820AFFE8-7859-4547-A9D5-14582945C0EC}"/>
    <dgm:cxn modelId="{E2CB376C-A61B-4703-AF9B-C2490118394D}" srcId="{18A89F21-FF19-41F7-A6FC-2D5A9D69F4B4}" destId="{4E1CB1DD-C583-4FB4-8D62-516F58FC76BE}" srcOrd="3" destOrd="0" parTransId="{A96218A0-52A8-4820-BE9A-D8671FEC2FC8}" sibTransId="{C36B85BF-444B-4211-82A0-1F6C54982F79}"/>
    <dgm:cxn modelId="{9CD5BE88-636B-4766-930A-D97A39B8B28F}" type="presOf" srcId="{33685B48-8679-46EC-9663-2AD61BF7E4C4}" destId="{27959304-3EC4-4C20-8625-ECC470E59C24}" srcOrd="0" destOrd="0" presId="urn:microsoft.com/office/officeart/2005/8/layout/matrix1"/>
    <dgm:cxn modelId="{48F309A5-A706-4B5F-B933-D893B5BFD598}" type="presOf" srcId="{4E1CB1DD-C583-4FB4-8D62-516F58FC76BE}" destId="{FADB5A51-8DD5-4CA8-8A18-B2A0A113DAA5}" srcOrd="0" destOrd="0" presId="urn:microsoft.com/office/officeart/2005/8/layout/matrix1"/>
    <dgm:cxn modelId="{9070C8A7-4877-4266-8CE9-FF8A2C48AE92}" type="presOf" srcId="{7FEBA074-BE95-4E1A-8B46-8FEDC3419158}" destId="{5DA054D3-FAD0-459D-B1FA-FAF2826D6B08}" srcOrd="0" destOrd="0" presId="urn:microsoft.com/office/officeart/2005/8/layout/matrix1"/>
    <dgm:cxn modelId="{2DCC9FC2-ABC1-469D-B267-141A944A3510}" srcId="{33685B48-8679-46EC-9663-2AD61BF7E4C4}" destId="{18A89F21-FF19-41F7-A6FC-2D5A9D69F4B4}" srcOrd="0" destOrd="0" parTransId="{2BB613F5-0A81-4811-B5D4-7F579AADA9C8}" sibTransId="{240B3AC3-2547-43D1-8EF9-AEACFDCCCDF3}"/>
    <dgm:cxn modelId="{C4A3D6F6-7CA0-4D3F-89D0-0EE03FB5E21A}" type="presOf" srcId="{593E3F75-1C62-48D2-81A1-DF7F48D17FF1}" destId="{E9BE18CB-9F1F-4E2E-A86A-55E3C0698341}" srcOrd="0" destOrd="0" presId="urn:microsoft.com/office/officeart/2005/8/layout/matrix1"/>
    <dgm:cxn modelId="{22B721B7-EECE-4B52-AEED-E404F339A77D}" type="presParOf" srcId="{27959304-3EC4-4C20-8625-ECC470E59C24}" destId="{299287AF-3A4C-4DED-8673-3C6D69B8F0A6}" srcOrd="0" destOrd="0" presId="urn:microsoft.com/office/officeart/2005/8/layout/matrix1"/>
    <dgm:cxn modelId="{B2149F3F-FF42-41C5-86E2-FD6628129368}" type="presParOf" srcId="{299287AF-3A4C-4DED-8673-3C6D69B8F0A6}" destId="{5DA054D3-FAD0-459D-B1FA-FAF2826D6B08}" srcOrd="0" destOrd="0" presId="urn:microsoft.com/office/officeart/2005/8/layout/matrix1"/>
    <dgm:cxn modelId="{E3D0123B-F100-49A3-8C42-2FFCC4ADF423}" type="presParOf" srcId="{299287AF-3A4C-4DED-8673-3C6D69B8F0A6}" destId="{7854D4E0-FCC7-43B6-BECB-849BA0B13F50}" srcOrd="1" destOrd="0" presId="urn:microsoft.com/office/officeart/2005/8/layout/matrix1"/>
    <dgm:cxn modelId="{83F55769-A0C7-4808-A503-F90670B949F5}" type="presParOf" srcId="{299287AF-3A4C-4DED-8673-3C6D69B8F0A6}" destId="{6580BD47-AE24-44C2-8613-8F654276AA46}" srcOrd="2" destOrd="0" presId="urn:microsoft.com/office/officeart/2005/8/layout/matrix1"/>
    <dgm:cxn modelId="{E5CFE7E2-3259-451B-8566-51A64BAB2562}" type="presParOf" srcId="{299287AF-3A4C-4DED-8673-3C6D69B8F0A6}" destId="{0F61744D-A135-4D18-BBE1-81ACD990B0E3}" srcOrd="3" destOrd="0" presId="urn:microsoft.com/office/officeart/2005/8/layout/matrix1"/>
    <dgm:cxn modelId="{2761F3C3-1CAD-41CC-9025-E179407957B8}" type="presParOf" srcId="{299287AF-3A4C-4DED-8673-3C6D69B8F0A6}" destId="{E9BE18CB-9F1F-4E2E-A86A-55E3C0698341}" srcOrd="4" destOrd="0" presId="urn:microsoft.com/office/officeart/2005/8/layout/matrix1"/>
    <dgm:cxn modelId="{9090752B-BC74-40B0-89F7-6BEE04C8D9CE}" type="presParOf" srcId="{299287AF-3A4C-4DED-8673-3C6D69B8F0A6}" destId="{E7DBCF57-7C8D-4C65-A0E8-AAE1558AE022}" srcOrd="5" destOrd="0" presId="urn:microsoft.com/office/officeart/2005/8/layout/matrix1"/>
    <dgm:cxn modelId="{906A57E8-1D52-436A-87E4-27E0205F6119}" type="presParOf" srcId="{299287AF-3A4C-4DED-8673-3C6D69B8F0A6}" destId="{FADB5A51-8DD5-4CA8-8A18-B2A0A113DAA5}" srcOrd="6" destOrd="0" presId="urn:microsoft.com/office/officeart/2005/8/layout/matrix1"/>
    <dgm:cxn modelId="{6A5B484E-9B0B-4F4C-9EDD-E0DEA69DA549}" type="presParOf" srcId="{299287AF-3A4C-4DED-8673-3C6D69B8F0A6}" destId="{7E81103F-8E17-4F1A-B0CD-A901B5EBB1E5}" srcOrd="7" destOrd="0" presId="urn:microsoft.com/office/officeart/2005/8/layout/matrix1"/>
    <dgm:cxn modelId="{5D554CE6-3CD8-48EE-9C44-A5891BC5F330}" type="presParOf" srcId="{27959304-3EC4-4C20-8625-ECC470E59C24}" destId="{72AEE775-C5B9-41D7-ABF5-52C0F8320DA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E22C3-9462-4F4E-8148-93E5EBC84DD4}">
      <dsp:nvSpPr>
        <dsp:cNvPr id="0" name=""/>
        <dsp:cNvSpPr/>
      </dsp:nvSpPr>
      <dsp:spPr>
        <a:xfrm>
          <a:off x="879942" y="2532922"/>
          <a:ext cx="1727991" cy="17279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noProof="0" dirty="0"/>
            <a:t>Individual poverty and societal welfare losses</a:t>
          </a:r>
        </a:p>
      </dsp:txBody>
      <dsp:txXfrm>
        <a:off x="1133000" y="2785980"/>
        <a:ext cx="1221875" cy="1221875"/>
      </dsp:txXfrm>
    </dsp:sp>
    <dsp:sp modelId="{2B9AD278-2765-45D0-B0DF-0A8295D1D508}">
      <dsp:nvSpPr>
        <dsp:cNvPr id="0" name=""/>
        <dsp:cNvSpPr/>
      </dsp:nvSpPr>
      <dsp:spPr>
        <a:xfrm rot="15137202">
          <a:off x="547722" y="1717391"/>
          <a:ext cx="1357990" cy="5286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CB1361-4671-46E4-9ECE-04EB23BE7EC7}">
      <dsp:nvSpPr>
        <dsp:cNvPr id="0" name=""/>
        <dsp:cNvSpPr/>
      </dsp:nvSpPr>
      <dsp:spPr>
        <a:xfrm>
          <a:off x="-15731" y="129360"/>
          <a:ext cx="1799992" cy="115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100 million people pushed into extreme poverty due to out-of-pocket payments</a:t>
          </a:r>
        </a:p>
      </dsp:txBody>
      <dsp:txXfrm>
        <a:off x="18010" y="163101"/>
        <a:ext cx="1732510" cy="1084518"/>
      </dsp:txXfrm>
    </dsp:sp>
    <dsp:sp modelId="{908F9586-EC93-473D-BFD6-6E1766027352}">
      <dsp:nvSpPr>
        <dsp:cNvPr id="0" name=""/>
        <dsp:cNvSpPr/>
      </dsp:nvSpPr>
      <dsp:spPr>
        <a:xfrm rot="14982895">
          <a:off x="3770840" y="1692709"/>
          <a:ext cx="1267339" cy="5286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238005-BA8F-4533-83DE-A38A70F4B4A7}">
      <dsp:nvSpPr>
        <dsp:cNvPr id="0" name=""/>
        <dsp:cNvSpPr/>
      </dsp:nvSpPr>
      <dsp:spPr>
        <a:xfrm>
          <a:off x="2738829" y="121645"/>
          <a:ext cx="1799992" cy="115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400 million people without access to complete set of essential health services</a:t>
          </a:r>
        </a:p>
      </dsp:txBody>
      <dsp:txXfrm>
        <a:off x="2772570" y="155386"/>
        <a:ext cx="1732510" cy="1084518"/>
      </dsp:txXfrm>
    </dsp:sp>
    <dsp:sp modelId="{E45081B4-52FF-47B1-A271-18EE474D76DE}">
      <dsp:nvSpPr>
        <dsp:cNvPr id="0" name=""/>
        <dsp:cNvSpPr/>
      </dsp:nvSpPr>
      <dsp:spPr>
        <a:xfrm rot="21326376">
          <a:off x="2654675" y="3078985"/>
          <a:ext cx="2089939" cy="5286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DFB482-9327-4A64-AFB4-1D546093E3C8}">
      <dsp:nvSpPr>
        <dsp:cNvPr id="0" name=""/>
        <dsp:cNvSpPr/>
      </dsp:nvSpPr>
      <dsp:spPr>
        <a:xfrm>
          <a:off x="3909777" y="2576379"/>
          <a:ext cx="1799992" cy="115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Ill-health</a:t>
          </a:r>
        </a:p>
      </dsp:txBody>
      <dsp:txXfrm>
        <a:off x="3943518" y="2610120"/>
        <a:ext cx="1732510" cy="1084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2026F-4018-4136-8B34-CB664D027838}">
      <dsp:nvSpPr>
        <dsp:cNvPr id="0" name=""/>
        <dsp:cNvSpPr/>
      </dsp:nvSpPr>
      <dsp:spPr>
        <a:xfrm>
          <a:off x="3334544" y="1464895"/>
          <a:ext cx="1104223" cy="1104223"/>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UHC</a:t>
          </a:r>
        </a:p>
      </dsp:txBody>
      <dsp:txXfrm>
        <a:off x="3496254" y="1626605"/>
        <a:ext cx="780803" cy="780803"/>
      </dsp:txXfrm>
    </dsp:sp>
    <dsp:sp modelId="{5B056856-CD7F-4C6C-895C-C012DAA182BE}">
      <dsp:nvSpPr>
        <dsp:cNvPr id="0" name=""/>
        <dsp:cNvSpPr/>
      </dsp:nvSpPr>
      <dsp:spPr>
        <a:xfrm rot="16200000">
          <a:off x="3798159" y="1363797"/>
          <a:ext cx="176994" cy="25201"/>
        </a:xfrm>
        <a:custGeom>
          <a:avLst/>
          <a:gdLst/>
          <a:ahLst/>
          <a:cxnLst/>
          <a:rect l="0" t="0" r="0" b="0"/>
          <a:pathLst>
            <a:path>
              <a:moveTo>
                <a:pt x="0" y="12600"/>
              </a:moveTo>
              <a:lnTo>
                <a:pt x="176994" y="126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2231" y="1371973"/>
        <a:ext cx="8849" cy="8849"/>
      </dsp:txXfrm>
    </dsp:sp>
    <dsp:sp modelId="{F14E3C2B-CF05-4837-97C1-E5EF1691F521}">
      <dsp:nvSpPr>
        <dsp:cNvPr id="0" name=""/>
        <dsp:cNvSpPr/>
      </dsp:nvSpPr>
      <dsp:spPr>
        <a:xfrm>
          <a:off x="3172483" y="-129965"/>
          <a:ext cx="1428346" cy="14178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Quality of health services</a:t>
          </a:r>
        </a:p>
      </dsp:txBody>
      <dsp:txXfrm>
        <a:off x="3381659" y="77677"/>
        <a:ext cx="1009994" cy="1002583"/>
      </dsp:txXfrm>
    </dsp:sp>
    <dsp:sp modelId="{24D9B0F2-EAE6-4B5E-B07C-4AA23A9545E0}">
      <dsp:nvSpPr>
        <dsp:cNvPr id="0" name=""/>
        <dsp:cNvSpPr/>
      </dsp:nvSpPr>
      <dsp:spPr>
        <a:xfrm>
          <a:off x="4438768" y="2004406"/>
          <a:ext cx="156213" cy="25201"/>
        </a:xfrm>
        <a:custGeom>
          <a:avLst/>
          <a:gdLst/>
          <a:ahLst/>
          <a:cxnLst/>
          <a:rect l="0" t="0" r="0" b="0"/>
          <a:pathLst>
            <a:path>
              <a:moveTo>
                <a:pt x="0" y="12600"/>
              </a:moveTo>
              <a:lnTo>
                <a:pt x="156213" y="126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12969" y="2013101"/>
        <a:ext cx="7810" cy="7810"/>
      </dsp:txXfrm>
    </dsp:sp>
    <dsp:sp modelId="{440140DF-73F6-40DE-A67B-14997733338F}">
      <dsp:nvSpPr>
        <dsp:cNvPr id="0" name=""/>
        <dsp:cNvSpPr/>
      </dsp:nvSpPr>
      <dsp:spPr>
        <a:xfrm>
          <a:off x="4594981" y="1207694"/>
          <a:ext cx="1656324" cy="1618625"/>
        </a:xfrm>
        <a:prstGeom prst="ellipse">
          <a:avLst/>
        </a:prstGeom>
        <a:solidFill>
          <a:schemeClr val="accent1">
            <a:hueOff val="0"/>
            <a:satOff val="0"/>
            <a:lumOff val="0"/>
            <a:alphaOff val="0"/>
          </a:schemeClr>
        </a:solidFill>
        <a:ln w="381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Social protection against health risks</a:t>
          </a:r>
        </a:p>
      </dsp:txBody>
      <dsp:txXfrm>
        <a:off x="4837544" y="1444736"/>
        <a:ext cx="1171198" cy="1144541"/>
      </dsp:txXfrm>
    </dsp:sp>
    <dsp:sp modelId="{BF25FED9-5A48-4A74-BBF8-EB3712DE9B19}">
      <dsp:nvSpPr>
        <dsp:cNvPr id="0" name=""/>
        <dsp:cNvSpPr/>
      </dsp:nvSpPr>
      <dsp:spPr>
        <a:xfrm rot="5400000">
          <a:off x="3787752" y="2655422"/>
          <a:ext cx="197808" cy="25201"/>
        </a:xfrm>
        <a:custGeom>
          <a:avLst/>
          <a:gdLst/>
          <a:ahLst/>
          <a:cxnLst/>
          <a:rect l="0" t="0" r="0" b="0"/>
          <a:pathLst>
            <a:path>
              <a:moveTo>
                <a:pt x="0" y="12600"/>
              </a:moveTo>
              <a:lnTo>
                <a:pt x="197808" y="126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1711" y="2663078"/>
        <a:ext cx="9890" cy="9890"/>
      </dsp:txXfrm>
    </dsp:sp>
    <dsp:sp modelId="{1E3DE626-EFE9-40EB-A70B-95FB7B1D32AA}">
      <dsp:nvSpPr>
        <dsp:cNvPr id="0" name=""/>
        <dsp:cNvSpPr/>
      </dsp:nvSpPr>
      <dsp:spPr>
        <a:xfrm>
          <a:off x="3205173" y="2766927"/>
          <a:ext cx="1362965" cy="137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Range of health services</a:t>
          </a:r>
        </a:p>
      </dsp:txBody>
      <dsp:txXfrm>
        <a:off x="3404775" y="2968472"/>
        <a:ext cx="963761" cy="973147"/>
      </dsp:txXfrm>
    </dsp:sp>
    <dsp:sp modelId="{B63681DB-21FC-405B-8684-A5BE9C2F8E0E}">
      <dsp:nvSpPr>
        <dsp:cNvPr id="0" name=""/>
        <dsp:cNvSpPr/>
      </dsp:nvSpPr>
      <dsp:spPr>
        <a:xfrm rot="10800000">
          <a:off x="3163391" y="2004406"/>
          <a:ext cx="171152" cy="25201"/>
        </a:xfrm>
        <a:custGeom>
          <a:avLst/>
          <a:gdLst/>
          <a:ahLst/>
          <a:cxnLst/>
          <a:rect l="0" t="0" r="0" b="0"/>
          <a:pathLst>
            <a:path>
              <a:moveTo>
                <a:pt x="0" y="12600"/>
              </a:moveTo>
              <a:lnTo>
                <a:pt x="171152" y="126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44689" y="2012728"/>
        <a:ext cx="8557" cy="8557"/>
      </dsp:txXfrm>
    </dsp:sp>
    <dsp:sp modelId="{A777EBAF-7408-40D8-93A2-325328A3D778}">
      <dsp:nvSpPr>
        <dsp:cNvPr id="0" name=""/>
        <dsp:cNvSpPr/>
      </dsp:nvSpPr>
      <dsp:spPr>
        <a:xfrm>
          <a:off x="1733842" y="1340780"/>
          <a:ext cx="1429549" cy="13524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Access to health services</a:t>
          </a:r>
        </a:p>
      </dsp:txBody>
      <dsp:txXfrm>
        <a:off x="1943195" y="1538842"/>
        <a:ext cx="1010843" cy="956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8DC0-D645-4D05-A651-F0FFACC0E060}">
      <dsp:nvSpPr>
        <dsp:cNvPr id="0" name=""/>
        <dsp:cNvSpPr/>
      </dsp:nvSpPr>
      <dsp:spPr>
        <a:xfrm rot="4396374">
          <a:off x="2100671" y="385546"/>
          <a:ext cx="3216164" cy="3242107"/>
        </a:xfrm>
        <a:prstGeom prst="swooshArrow">
          <a:avLst>
            <a:gd name="adj1" fmla="val 16310"/>
            <a:gd name="adj2" fmla="val 31370"/>
          </a:avLst>
        </a:prstGeom>
        <a:solidFill>
          <a:srgbClr val="0062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CE104-6DC4-429A-ADF4-582247137E40}">
      <dsp:nvSpPr>
        <dsp:cNvPr id="0" name=""/>
        <dsp:cNvSpPr/>
      </dsp:nvSpPr>
      <dsp:spPr>
        <a:xfrm>
          <a:off x="2976336" y="1037010"/>
          <a:ext cx="87487" cy="8748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6B93CF-D0AB-4E99-9CFF-053002680A18}">
      <dsp:nvSpPr>
        <dsp:cNvPr id="0" name=""/>
        <dsp:cNvSpPr/>
      </dsp:nvSpPr>
      <dsp:spPr>
        <a:xfrm>
          <a:off x="3705211" y="1330375"/>
          <a:ext cx="87487" cy="8748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9B29A3-E18B-42CF-A464-A6A94330424B}">
      <dsp:nvSpPr>
        <dsp:cNvPr id="0" name=""/>
        <dsp:cNvSpPr/>
      </dsp:nvSpPr>
      <dsp:spPr>
        <a:xfrm>
          <a:off x="4199052" y="1672300"/>
          <a:ext cx="87487" cy="8748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04EF47-C754-43A0-9168-A7DF01BF1893}">
      <dsp:nvSpPr>
        <dsp:cNvPr id="0" name=""/>
        <dsp:cNvSpPr/>
      </dsp:nvSpPr>
      <dsp:spPr>
        <a:xfrm>
          <a:off x="2555660" y="104471"/>
          <a:ext cx="3513024"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n-US" sz="1600" b="1" kern="1200" dirty="0"/>
            <a:t>Social (health) protection and financing schemes</a:t>
          </a:r>
        </a:p>
      </dsp:txBody>
      <dsp:txXfrm>
        <a:off x="2555660" y="104471"/>
        <a:ext cx="3513024" cy="642112"/>
      </dsp:txXfrm>
    </dsp:sp>
    <dsp:sp modelId="{63062E19-5517-46AA-964C-104D02B7E82C}">
      <dsp:nvSpPr>
        <dsp:cNvPr id="0" name=""/>
        <dsp:cNvSpPr/>
      </dsp:nvSpPr>
      <dsp:spPr>
        <a:xfrm>
          <a:off x="3316835" y="759698"/>
          <a:ext cx="5001566"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endParaRPr lang="en-US" sz="1600" b="1" kern="1200" dirty="0"/>
        </a:p>
      </dsp:txBody>
      <dsp:txXfrm>
        <a:off x="3316835" y="759698"/>
        <a:ext cx="5001566" cy="642112"/>
      </dsp:txXfrm>
    </dsp:sp>
    <dsp:sp modelId="{861D84FC-3051-4C46-A327-4E01173E1686}">
      <dsp:nvSpPr>
        <dsp:cNvPr id="0" name=""/>
        <dsp:cNvSpPr/>
      </dsp:nvSpPr>
      <dsp:spPr>
        <a:xfrm>
          <a:off x="1168801" y="1890692"/>
          <a:ext cx="3000393"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Focus on operational core of scheme management</a:t>
          </a:r>
          <a:endParaRPr lang="en-US" sz="1600" kern="1200" dirty="0"/>
        </a:p>
      </dsp:txBody>
      <dsp:txXfrm>
        <a:off x="1168801" y="1890692"/>
        <a:ext cx="3000393" cy="642112"/>
      </dsp:txXfrm>
    </dsp:sp>
    <dsp:sp modelId="{7CB7A232-821F-4220-AA4B-26B9AC879D00}">
      <dsp:nvSpPr>
        <dsp:cNvPr id="0" name=""/>
        <dsp:cNvSpPr/>
      </dsp:nvSpPr>
      <dsp:spPr>
        <a:xfrm>
          <a:off x="4560810" y="2050343"/>
          <a:ext cx="87487" cy="8748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57AF5-6311-40BD-B9D1-B396AEBD08E8}">
      <dsp:nvSpPr>
        <dsp:cNvPr id="0" name=""/>
        <dsp:cNvSpPr/>
      </dsp:nvSpPr>
      <dsp:spPr>
        <a:xfrm>
          <a:off x="4269668" y="1108272"/>
          <a:ext cx="4048731"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Complex business processes linking beneficiary, provider and payer data</a:t>
          </a:r>
          <a:r>
            <a:rPr lang="en-US" sz="1600" b="0" kern="1200" dirty="0"/>
            <a:t> (e.g. beneficiary enrolment, claims processing and provider reimbursement)</a:t>
          </a:r>
        </a:p>
      </dsp:txBody>
      <dsp:txXfrm>
        <a:off x="4269668" y="1108272"/>
        <a:ext cx="4048731" cy="642112"/>
      </dsp:txXfrm>
    </dsp:sp>
    <dsp:sp modelId="{CFC49C0B-1743-4A53-954F-2B9F66F40102}">
      <dsp:nvSpPr>
        <dsp:cNvPr id="0" name=""/>
        <dsp:cNvSpPr/>
      </dsp:nvSpPr>
      <dsp:spPr>
        <a:xfrm>
          <a:off x="3954604" y="3160777"/>
          <a:ext cx="4363797"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Expanding schemes to </a:t>
          </a:r>
          <a:br>
            <a:rPr lang="en-US" sz="1600" b="1" kern="1200" dirty="0"/>
          </a:br>
          <a:r>
            <a:rPr lang="en-US" sz="1600" b="1" kern="1200" dirty="0"/>
            <a:t>hitherto excluded populations</a:t>
          </a:r>
          <a:endParaRPr lang="en-US" sz="1600" kern="1200" dirty="0"/>
        </a:p>
      </dsp:txBody>
      <dsp:txXfrm>
        <a:off x="3954604" y="3160777"/>
        <a:ext cx="4363797" cy="642112"/>
      </dsp:txXfrm>
    </dsp:sp>
    <dsp:sp modelId="{3C30EA66-2476-4CBC-92BA-3B4DF0175D9F}">
      <dsp:nvSpPr>
        <dsp:cNvPr id="0" name=""/>
        <dsp:cNvSpPr/>
      </dsp:nvSpPr>
      <dsp:spPr>
        <a:xfrm>
          <a:off x="4863405" y="2436013"/>
          <a:ext cx="87487" cy="87487"/>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F98599-17B2-4FCC-9544-14B17A08B06D}">
      <dsp:nvSpPr>
        <dsp:cNvPr id="0" name=""/>
        <dsp:cNvSpPr/>
      </dsp:nvSpPr>
      <dsp:spPr>
        <a:xfrm flipH="1">
          <a:off x="5198857" y="2183768"/>
          <a:ext cx="1681787"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accent1"/>
            </a:solidFill>
          </a:endParaRPr>
        </a:p>
      </dsp:txBody>
      <dsp:txXfrm>
        <a:off x="5198857" y="2183768"/>
        <a:ext cx="1681787" cy="642112"/>
      </dsp:txXfrm>
    </dsp:sp>
    <dsp:sp modelId="{1F49199D-B522-4FA5-9EDF-A68606CE84DA}">
      <dsp:nvSpPr>
        <dsp:cNvPr id="0" name=""/>
        <dsp:cNvSpPr/>
      </dsp:nvSpPr>
      <dsp:spPr>
        <a:xfrm>
          <a:off x="4065976" y="3371088"/>
          <a:ext cx="2207260" cy="642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endParaRPr lang="en-US" sz="1600" b="1" kern="1200" dirty="0"/>
        </a:p>
      </dsp:txBody>
      <dsp:txXfrm>
        <a:off x="4065976" y="3371088"/>
        <a:ext cx="2207260" cy="642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054D3-FAD0-459D-B1FA-FAF2826D6B08}">
      <dsp:nvSpPr>
        <dsp:cNvPr id="0" name=""/>
        <dsp:cNvSpPr/>
      </dsp:nvSpPr>
      <dsp:spPr>
        <a:xfrm rot="16200000">
          <a:off x="887015" y="-887015"/>
          <a:ext cx="2169319" cy="394335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Open source solution</a:t>
          </a:r>
        </a:p>
        <a:p>
          <a:pPr marL="0" lvl="0" indent="0" algn="ctr" defTabSz="800100">
            <a:lnSpc>
              <a:spcPct val="90000"/>
            </a:lnSpc>
            <a:spcBef>
              <a:spcPct val="0"/>
            </a:spcBef>
            <a:spcAft>
              <a:spcPct val="35000"/>
            </a:spcAft>
            <a:buNone/>
          </a:pPr>
          <a:r>
            <a:rPr lang="en-US" sz="1800" b="0" kern="1200" dirty="0"/>
            <a:t>Free download, changes to the code, feed new developments back to the Community</a:t>
          </a:r>
        </a:p>
      </dsp:txBody>
      <dsp:txXfrm rot="5400000">
        <a:off x="0" y="0"/>
        <a:ext cx="3943350" cy="1626989"/>
      </dsp:txXfrm>
    </dsp:sp>
    <dsp:sp modelId="{6580BD47-AE24-44C2-8613-8F654276AA46}">
      <dsp:nvSpPr>
        <dsp:cNvPr id="0" name=""/>
        <dsp:cNvSpPr/>
      </dsp:nvSpPr>
      <dsp:spPr>
        <a:xfrm>
          <a:off x="3943350" y="0"/>
          <a:ext cx="3943350" cy="216931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Sustainable approach</a:t>
          </a:r>
        </a:p>
        <a:p>
          <a:pPr marL="0" lvl="0" indent="0" algn="ctr" defTabSz="800100">
            <a:lnSpc>
              <a:spcPct val="90000"/>
            </a:lnSpc>
            <a:spcBef>
              <a:spcPct val="0"/>
            </a:spcBef>
            <a:spcAft>
              <a:spcPct val="35000"/>
            </a:spcAft>
            <a:buNone/>
          </a:pPr>
          <a:r>
            <a:rPr lang="en-US" sz="1800" b="0" kern="1200" dirty="0"/>
            <a:t>Continuously improved solution driven by Open source Software Community</a:t>
          </a:r>
        </a:p>
        <a:p>
          <a:pPr marL="0" lvl="0" indent="0" algn="ctr" defTabSz="800100">
            <a:lnSpc>
              <a:spcPct val="90000"/>
            </a:lnSpc>
            <a:spcBef>
              <a:spcPct val="0"/>
            </a:spcBef>
            <a:spcAft>
              <a:spcPct val="35000"/>
            </a:spcAft>
            <a:buNone/>
          </a:pPr>
          <a:r>
            <a:rPr lang="en-US" sz="1800" b="0" kern="1200"/>
            <a:t>Capacity </a:t>
          </a:r>
          <a:r>
            <a:rPr lang="en-US" sz="1800" b="0" kern="1200" dirty="0"/>
            <a:t>development and technical assistance</a:t>
          </a:r>
        </a:p>
      </dsp:txBody>
      <dsp:txXfrm>
        <a:off x="3943350" y="0"/>
        <a:ext cx="3943350" cy="1626989"/>
      </dsp:txXfrm>
    </dsp:sp>
    <dsp:sp modelId="{E9BE18CB-9F1F-4E2E-A86A-55E3C0698341}">
      <dsp:nvSpPr>
        <dsp:cNvPr id="0" name=""/>
        <dsp:cNvSpPr/>
      </dsp:nvSpPr>
      <dsp:spPr>
        <a:xfrm rot="10800000">
          <a:off x="0" y="2169319"/>
          <a:ext cx="3943350" cy="216931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Interoperable system</a:t>
          </a:r>
        </a:p>
        <a:p>
          <a:pPr marL="0" lvl="0" indent="0" algn="ctr" defTabSz="800100">
            <a:lnSpc>
              <a:spcPct val="90000"/>
            </a:lnSpc>
            <a:spcBef>
              <a:spcPct val="0"/>
            </a:spcBef>
            <a:spcAft>
              <a:spcPct val="35000"/>
            </a:spcAft>
            <a:buNone/>
          </a:pPr>
          <a:r>
            <a:rPr lang="en-US" sz="1800" b="0" kern="1200" dirty="0"/>
            <a:t>Compatible formats and interfaces for data exchange (international standard protocols and codes)</a:t>
          </a:r>
        </a:p>
      </dsp:txBody>
      <dsp:txXfrm rot="10800000">
        <a:off x="0" y="2711648"/>
        <a:ext cx="3943350" cy="1626989"/>
      </dsp:txXfrm>
    </dsp:sp>
    <dsp:sp modelId="{FADB5A51-8DD5-4CA8-8A18-B2A0A113DAA5}">
      <dsp:nvSpPr>
        <dsp:cNvPr id="0" name=""/>
        <dsp:cNvSpPr/>
      </dsp:nvSpPr>
      <dsp:spPr>
        <a:xfrm rot="5400000">
          <a:off x="4830365" y="1282303"/>
          <a:ext cx="2169319" cy="394335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Adaptable and modular design</a:t>
          </a:r>
        </a:p>
        <a:p>
          <a:pPr marL="0" lvl="0" indent="0" algn="ctr" defTabSz="800100">
            <a:lnSpc>
              <a:spcPct val="90000"/>
            </a:lnSpc>
            <a:spcBef>
              <a:spcPct val="0"/>
            </a:spcBef>
            <a:spcAft>
              <a:spcPct val="35000"/>
            </a:spcAft>
            <a:buNone/>
          </a:pPr>
          <a:r>
            <a:rPr lang="en-US" sz="1800" b="0" kern="1200" dirty="0"/>
            <a:t>Customizable to different scheme types, organizational and country needs</a:t>
          </a:r>
          <a:r>
            <a:rPr lang="en-US" sz="1800" b="1" kern="1200" dirty="0"/>
            <a:t> </a:t>
          </a:r>
        </a:p>
      </dsp:txBody>
      <dsp:txXfrm rot="-5400000">
        <a:off x="3943350" y="2711648"/>
        <a:ext cx="3943350" cy="1626989"/>
      </dsp:txXfrm>
    </dsp:sp>
    <dsp:sp modelId="{72AEE775-C5B9-41D7-ABF5-52C0F8320DAA}">
      <dsp:nvSpPr>
        <dsp:cNvPr id="0" name=""/>
        <dsp:cNvSpPr/>
      </dsp:nvSpPr>
      <dsp:spPr>
        <a:xfrm>
          <a:off x="2760344" y="1626989"/>
          <a:ext cx="2366010" cy="1084659"/>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Management Information  System for social (health) protection schemes</a:t>
          </a:r>
        </a:p>
      </dsp:txBody>
      <dsp:txXfrm>
        <a:off x="2813293" y="1679938"/>
        <a:ext cx="2260112" cy="97876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E443113-8780-764B-BB1D-6A6A38840F9C}" type="datetimeFigureOut">
              <a:rPr lang="en-US" smtClean="0"/>
              <a:t>1/22/19</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AB0C2A1-E815-B441-8AB6-D9799C53F2A7}" type="slidenum">
              <a:rPr lang="en-US" smtClean="0"/>
              <a:t>‹#›</a:t>
            </a:fld>
            <a:endParaRPr lang="en-US"/>
          </a:p>
        </p:txBody>
      </p:sp>
    </p:spTree>
    <p:extLst>
      <p:ext uri="{BB962C8B-B14F-4D97-AF65-F5344CB8AC3E}">
        <p14:creationId xmlns:p14="http://schemas.microsoft.com/office/powerpoint/2010/main" val="53808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F431DD9-A281-E74D-979E-531BD59EABC6}" type="datetimeFigureOut">
              <a:rPr lang="en-US" smtClean="0"/>
              <a:t>1/22/19</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A8B75CE-28DA-9741-9347-754EC6DEC83C}" type="slidenum">
              <a:rPr lang="en-US" smtClean="0"/>
              <a:t>‹#›</a:t>
            </a:fld>
            <a:endParaRPr lang="en-US"/>
          </a:p>
        </p:txBody>
      </p:sp>
    </p:spTree>
    <p:extLst>
      <p:ext uri="{BB962C8B-B14F-4D97-AF65-F5344CB8AC3E}">
        <p14:creationId xmlns:p14="http://schemas.microsoft.com/office/powerpoint/2010/main" val="1410427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1</a:t>
            </a:fld>
            <a:endParaRPr lang="en-US"/>
          </a:p>
        </p:txBody>
      </p:sp>
    </p:spTree>
    <p:extLst>
      <p:ext uri="{BB962C8B-B14F-4D97-AF65-F5344CB8AC3E}">
        <p14:creationId xmlns:p14="http://schemas.microsoft.com/office/powerpoint/2010/main" val="112211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200" dirty="0"/>
              <a:t>She lives in Tanzania in </a:t>
            </a:r>
            <a:r>
              <a:rPr lang="en-US" sz="1200" dirty="0" err="1"/>
              <a:t>Milimani</a:t>
            </a:r>
            <a:r>
              <a:rPr lang="en-US" sz="1200" dirty="0"/>
              <a:t> village (300 </a:t>
            </a:r>
            <a:r>
              <a:rPr lang="en-US" sz="1200" dirty="0" err="1"/>
              <a:t>Kms</a:t>
            </a:r>
            <a:r>
              <a:rPr lang="en-US" sz="1200" dirty="0"/>
              <a:t> from Dar </a:t>
            </a:r>
            <a:r>
              <a:rPr lang="en-US" sz="1200" dirty="0" err="1"/>
              <a:t>es</a:t>
            </a:r>
            <a:r>
              <a:rPr lang="en-US" sz="1200" dirty="0"/>
              <a:t> Salaam). </a:t>
            </a:r>
          </a:p>
          <a:p>
            <a:pPr marL="171450" lvl="0" indent="-171450" fontAlgn="base">
              <a:buFont typeface="Arial" panose="020B0604020202020204" pitchFamily="34" charset="0"/>
              <a:buChar char="•"/>
            </a:pPr>
            <a:r>
              <a:rPr lang="en-US" sz="1200" dirty="0"/>
              <a:t>Her nearest health facility is </a:t>
            </a:r>
            <a:r>
              <a:rPr lang="en-US" sz="1200" dirty="0" err="1"/>
              <a:t>Dumila</a:t>
            </a:r>
            <a:r>
              <a:rPr lang="en-US" sz="1200" dirty="0"/>
              <a:t> dispensary manned by a health worker and is situated 20 </a:t>
            </a:r>
            <a:r>
              <a:rPr lang="en-US" sz="1200" dirty="0" err="1"/>
              <a:t>Kms</a:t>
            </a:r>
            <a:r>
              <a:rPr lang="en-US" sz="1200" dirty="0"/>
              <a:t> away from her village.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t>The health worker from </a:t>
            </a:r>
            <a:r>
              <a:rPr lang="en-US" sz="1200" dirty="0" err="1"/>
              <a:t>Dumila</a:t>
            </a:r>
            <a:r>
              <a:rPr lang="en-US" sz="1200" dirty="0"/>
              <a:t> dispensary visits her village twice a month to provide basic level of services – simple diagnosis, carries a few medicines and otherwise refers.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The nearest hospital is in Dar </a:t>
            </a:r>
            <a:r>
              <a:rPr lang="en-US" sz="1200" dirty="0" err="1"/>
              <a:t>es</a:t>
            </a:r>
            <a:r>
              <a:rPr lang="en-US" sz="1200" dirty="0"/>
              <a:t> Salaam where they can make more detailed diagnosis and have a broad range of medicines.</a:t>
            </a:r>
          </a:p>
          <a:p>
            <a:pPr marL="171450" lvl="0" indent="-171450" fontAlgn="base">
              <a:buFont typeface="Arial" panose="020B0604020202020204" pitchFamily="34" charset="0"/>
              <a:buChar char="•"/>
            </a:pPr>
            <a:r>
              <a:rPr lang="en-US" sz="1200" dirty="0"/>
              <a:t>In the hospital there are 50 doctors as well as nurses and support staff to provide administration and lab testing</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Her parents in the past have had to sell their livestock to cover hospitalization costs as well travel costs to go to Dar </a:t>
            </a:r>
            <a:r>
              <a:rPr lang="en-US" sz="1200" dirty="0" err="1"/>
              <a:t>es</a:t>
            </a:r>
            <a:r>
              <a:rPr lang="en-US" sz="1200" dirty="0"/>
              <a:t> Salaam to the government regional hospital.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This prompted them to join the government health insurance scheme and register into IMIS in 2011 when Malini was due to be born. While registering all members of the family had their photo taken along with name, age, gender, relationship, phone number and a government ID number that was directly recorded in a mobile phone and sent to the insurance database.</a:t>
            </a:r>
          </a:p>
          <a:p>
            <a:pPr marL="171450" lvl="0" indent="-171450" fontAlgn="base">
              <a:buFont typeface="Arial" panose="020B0604020202020204" pitchFamily="34" charset="0"/>
              <a:buChar char="•"/>
            </a:pPr>
            <a:r>
              <a:rPr lang="en-US" sz="1200" dirty="0"/>
              <a:t>Her parents want to be able to ensure she gets a good level of care today and that she can continue to receive this throughout her life.</a:t>
            </a:r>
          </a:p>
          <a:p>
            <a:endParaRPr lang="en-GB" dirty="0"/>
          </a:p>
        </p:txBody>
      </p:sp>
      <p:sp>
        <p:nvSpPr>
          <p:cNvPr id="4" name="Slide Number Placeholder 3"/>
          <p:cNvSpPr>
            <a:spLocks noGrp="1"/>
          </p:cNvSpPr>
          <p:nvPr>
            <p:ph type="sldNum" sz="quarter" idx="10"/>
          </p:nvPr>
        </p:nvSpPr>
        <p:spPr/>
        <p:txBody>
          <a:bodyPr/>
          <a:lstStyle/>
          <a:p>
            <a:fld id="{6A8B75CE-28DA-9741-9347-754EC6DEC83C}" type="slidenum">
              <a:rPr lang="en-US" smtClean="0"/>
              <a:t>11</a:t>
            </a:fld>
            <a:endParaRPr lang="en-US"/>
          </a:p>
        </p:txBody>
      </p:sp>
    </p:spTree>
    <p:extLst>
      <p:ext uri="{BB962C8B-B14F-4D97-AF65-F5344CB8AC3E}">
        <p14:creationId xmlns:p14="http://schemas.microsoft.com/office/powerpoint/2010/main" val="395928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200" dirty="0"/>
              <a:t>She lives in Tanzania in </a:t>
            </a:r>
            <a:r>
              <a:rPr lang="en-US" sz="1200" dirty="0" err="1"/>
              <a:t>Milimani</a:t>
            </a:r>
            <a:r>
              <a:rPr lang="en-US" sz="1200" dirty="0"/>
              <a:t> village (300 </a:t>
            </a:r>
            <a:r>
              <a:rPr lang="en-US" sz="1200" dirty="0" err="1"/>
              <a:t>Kms</a:t>
            </a:r>
            <a:r>
              <a:rPr lang="en-US" sz="1200" dirty="0"/>
              <a:t> from Dar </a:t>
            </a:r>
            <a:r>
              <a:rPr lang="en-US" sz="1200" dirty="0" err="1"/>
              <a:t>es</a:t>
            </a:r>
            <a:r>
              <a:rPr lang="en-US" sz="1200" dirty="0"/>
              <a:t> Salaam). </a:t>
            </a:r>
          </a:p>
          <a:p>
            <a:pPr marL="171450" lvl="0" indent="-171450" fontAlgn="base">
              <a:buFont typeface="Arial" panose="020B0604020202020204" pitchFamily="34" charset="0"/>
              <a:buChar char="•"/>
            </a:pPr>
            <a:r>
              <a:rPr lang="en-US" sz="1200" dirty="0"/>
              <a:t>Her nearest health facility is </a:t>
            </a:r>
            <a:r>
              <a:rPr lang="en-US" sz="1200" dirty="0" err="1"/>
              <a:t>Dumila</a:t>
            </a:r>
            <a:r>
              <a:rPr lang="en-US" sz="1200" dirty="0"/>
              <a:t> dispensary manned by a health worker and is situated 20 </a:t>
            </a:r>
            <a:r>
              <a:rPr lang="en-US" sz="1200" dirty="0" err="1"/>
              <a:t>Kms</a:t>
            </a:r>
            <a:r>
              <a:rPr lang="en-US" sz="1200" dirty="0"/>
              <a:t> away from her village.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t>The health worker from </a:t>
            </a:r>
            <a:r>
              <a:rPr lang="en-US" sz="1200" dirty="0" err="1"/>
              <a:t>Dumila</a:t>
            </a:r>
            <a:r>
              <a:rPr lang="en-US" sz="1200" dirty="0"/>
              <a:t> dispensary visits her village twice a month to provide basic level of services – simple diagnosis, carries a few medicines and otherwise refers.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The nearest hospital is in Dar </a:t>
            </a:r>
            <a:r>
              <a:rPr lang="en-US" sz="1200" dirty="0" err="1"/>
              <a:t>es</a:t>
            </a:r>
            <a:r>
              <a:rPr lang="en-US" sz="1200" dirty="0"/>
              <a:t> Salaam where they can make more detailed diagnosis and have a broad range of medicines.</a:t>
            </a:r>
          </a:p>
          <a:p>
            <a:pPr marL="171450" lvl="0" indent="-171450" fontAlgn="base">
              <a:buFont typeface="Arial" panose="020B0604020202020204" pitchFamily="34" charset="0"/>
              <a:buChar char="•"/>
            </a:pPr>
            <a:r>
              <a:rPr lang="en-US" sz="1200" dirty="0"/>
              <a:t>In the hospital there are 50 doctors as well as nurses and support staff to provide administration and lab testing</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Her parents in the past have had to sell their livestock to cover hospitalization costs as well travel costs to go to Dar </a:t>
            </a:r>
            <a:r>
              <a:rPr lang="en-US" sz="1200" dirty="0" err="1"/>
              <a:t>es</a:t>
            </a:r>
            <a:r>
              <a:rPr lang="en-US" sz="1200" dirty="0"/>
              <a:t> Salaam to the government regional hospital.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This prompted them to join the government health insurance scheme and register into IMIS in 2011 when Malini was due to be born. While registering all members of the family had their photo taken along with name, age, gender, relationship, phone number and a government ID number that was directly recorded in a mobile phone and sent to the insurance database.</a:t>
            </a:r>
          </a:p>
          <a:p>
            <a:pPr marL="171450" lvl="0" indent="-171450" fontAlgn="base">
              <a:buFont typeface="Arial" panose="020B0604020202020204" pitchFamily="34" charset="0"/>
              <a:buChar char="•"/>
            </a:pPr>
            <a:r>
              <a:rPr lang="en-US" sz="1200" dirty="0"/>
              <a:t>Her parents want to be able to ensure she gets a good level of care today and that she can continue to receive this throughout her life.</a:t>
            </a:r>
          </a:p>
          <a:p>
            <a:endParaRPr lang="en-US" dirty="0"/>
          </a:p>
        </p:txBody>
      </p:sp>
      <p:sp>
        <p:nvSpPr>
          <p:cNvPr id="4" name="Slide Number Placeholder 3"/>
          <p:cNvSpPr>
            <a:spLocks noGrp="1"/>
          </p:cNvSpPr>
          <p:nvPr>
            <p:ph type="sldNum" sz="quarter" idx="5"/>
          </p:nvPr>
        </p:nvSpPr>
        <p:spPr/>
        <p:txBody>
          <a:bodyPr/>
          <a:lstStyle/>
          <a:p>
            <a:fld id="{6A8B75CE-28DA-9741-9347-754EC6DEC83C}" type="slidenum">
              <a:rPr lang="en-US" smtClean="0"/>
              <a:t>12</a:t>
            </a:fld>
            <a:endParaRPr lang="en-US"/>
          </a:p>
        </p:txBody>
      </p:sp>
    </p:spTree>
    <p:extLst>
      <p:ext uri="{BB962C8B-B14F-4D97-AF65-F5344CB8AC3E}">
        <p14:creationId xmlns:p14="http://schemas.microsoft.com/office/powerpoint/2010/main" val="163407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200" dirty="0"/>
              <a:t>She lives in Tanzania in </a:t>
            </a:r>
            <a:r>
              <a:rPr lang="en-US" sz="1200" dirty="0" err="1"/>
              <a:t>Milimani</a:t>
            </a:r>
            <a:r>
              <a:rPr lang="en-US" sz="1200" dirty="0"/>
              <a:t> village (300 </a:t>
            </a:r>
            <a:r>
              <a:rPr lang="en-US" sz="1200" dirty="0" err="1"/>
              <a:t>Kms</a:t>
            </a:r>
            <a:r>
              <a:rPr lang="en-US" sz="1200" dirty="0"/>
              <a:t> from Dar </a:t>
            </a:r>
            <a:r>
              <a:rPr lang="en-US" sz="1200" dirty="0" err="1"/>
              <a:t>es</a:t>
            </a:r>
            <a:r>
              <a:rPr lang="en-US" sz="1200" dirty="0"/>
              <a:t> Salaam). </a:t>
            </a:r>
          </a:p>
          <a:p>
            <a:pPr marL="171450" lvl="0" indent="-171450" fontAlgn="base">
              <a:buFont typeface="Arial" panose="020B0604020202020204" pitchFamily="34" charset="0"/>
              <a:buChar char="•"/>
            </a:pPr>
            <a:r>
              <a:rPr lang="en-US" sz="1200" dirty="0"/>
              <a:t>Her nearest health facility is </a:t>
            </a:r>
            <a:r>
              <a:rPr lang="en-US" sz="1200" dirty="0" err="1"/>
              <a:t>Dumila</a:t>
            </a:r>
            <a:r>
              <a:rPr lang="en-US" sz="1200" dirty="0"/>
              <a:t> dispensary manned by a health worker and is situated 20 </a:t>
            </a:r>
            <a:r>
              <a:rPr lang="en-US" sz="1200" dirty="0" err="1"/>
              <a:t>Kms</a:t>
            </a:r>
            <a:r>
              <a:rPr lang="en-US" sz="1200" dirty="0"/>
              <a:t> away from her village.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t>The health worker from </a:t>
            </a:r>
            <a:r>
              <a:rPr lang="en-US" sz="1200" dirty="0" err="1"/>
              <a:t>Dumila</a:t>
            </a:r>
            <a:r>
              <a:rPr lang="en-US" sz="1200" dirty="0"/>
              <a:t> dispensary visits her village twice a month to provide basic level of services – simple diagnosis, carries a few medicines and otherwise refers.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The nearest hospital is in Dar </a:t>
            </a:r>
            <a:r>
              <a:rPr lang="en-US" sz="1200" dirty="0" err="1"/>
              <a:t>es</a:t>
            </a:r>
            <a:r>
              <a:rPr lang="en-US" sz="1200" dirty="0"/>
              <a:t> Salaam where they can make more detailed diagnosis and have a broad range of medicines.</a:t>
            </a:r>
          </a:p>
          <a:p>
            <a:pPr marL="171450" lvl="0" indent="-171450" fontAlgn="base">
              <a:buFont typeface="Arial" panose="020B0604020202020204" pitchFamily="34" charset="0"/>
              <a:buChar char="•"/>
            </a:pPr>
            <a:r>
              <a:rPr lang="en-US" sz="1200" dirty="0"/>
              <a:t>In the hospital there are 50 doctors as well as nurses and support staff to provide administration and lab testing</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Her parents in the past have had to sell their livestock to cover hospitalization costs as well travel costs to go to Dar </a:t>
            </a:r>
            <a:r>
              <a:rPr lang="en-US" sz="1200" dirty="0" err="1"/>
              <a:t>es</a:t>
            </a:r>
            <a:r>
              <a:rPr lang="en-US" sz="1200" dirty="0"/>
              <a:t> Salaam to the government regional hospital.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This prompted them to join the government health insurance scheme and register into IMIS in 2011 when Malini was due to be born. While registering all members of the family had their photo taken along with name, age, gender, relationship, phone number and a government ID number that was directly recorded in a mobile phone and sent to the insurance database.</a:t>
            </a:r>
          </a:p>
          <a:p>
            <a:pPr marL="171450" lvl="0" indent="-171450" fontAlgn="base">
              <a:buFont typeface="Arial" panose="020B0604020202020204" pitchFamily="34" charset="0"/>
              <a:buChar char="•"/>
            </a:pPr>
            <a:r>
              <a:rPr lang="en-US" sz="1200" dirty="0"/>
              <a:t>Her parents want to be able to ensure she gets a good level of care today and that she can continue to receive this throughout her life.</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We will return to Malini later in the workshop. Now we will explain some more about the context that Malini lives in </a:t>
            </a:r>
          </a:p>
          <a:p>
            <a:pPr marL="171450" lvl="0" indent="-171450" fontAlgn="base">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6A8B75CE-28DA-9741-9347-754EC6DEC83C}" type="slidenum">
              <a:rPr lang="en-US" smtClean="0"/>
              <a:t>13</a:t>
            </a:fld>
            <a:endParaRPr lang="en-US"/>
          </a:p>
        </p:txBody>
      </p:sp>
    </p:spTree>
    <p:extLst>
      <p:ext uri="{BB962C8B-B14F-4D97-AF65-F5344CB8AC3E}">
        <p14:creationId xmlns:p14="http://schemas.microsoft.com/office/powerpoint/2010/main" val="372718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Financing of health</a:t>
            </a:r>
            <a:r>
              <a:rPr lang="en-GB" baseline="0" dirty="0"/>
              <a:t> care is an essential building block of any health care system</a:t>
            </a: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with many struggling low resource</a:t>
            </a:r>
            <a:r>
              <a:rPr lang="en-GB" baseline="0" dirty="0"/>
              <a:t> settings/countries the financing of care has been/still is fragmented, quality of care is low, shortage of staff and drugs, facilities are far away, fragmented digitalization efforts, amongst others problems.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 terms of health insurance there have been different forms and the future direction is like in other such countries – Single National Health Insurer (centralized pooling, </a:t>
            </a:r>
            <a:r>
              <a:rPr lang="en-GB" baseline="0" dirty="0" err="1"/>
              <a:t>govt</a:t>
            </a:r>
            <a:r>
              <a:rPr lang="en-GB" baseline="0" dirty="0"/>
              <a:t> role, pre payment mechanism)!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But currently we talk about a low cost health insurance that </a:t>
            </a:r>
            <a:r>
              <a:rPr lang="en-GB" baseline="0" dirty="0" err="1"/>
              <a:t>Malini’s</a:t>
            </a:r>
            <a:r>
              <a:rPr lang="en-GB" baseline="0" dirty="0"/>
              <a:t> family is part of – The Community Health Funds/CHF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9F294-C644-4F10-A73A-9BC53049FEB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45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16</a:t>
            </a:fld>
            <a:endParaRPr lang="en-US"/>
          </a:p>
        </p:txBody>
      </p:sp>
    </p:spTree>
    <p:extLst>
      <p:ext uri="{BB962C8B-B14F-4D97-AF65-F5344CB8AC3E}">
        <p14:creationId xmlns:p14="http://schemas.microsoft.com/office/powerpoint/2010/main" val="384954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8B75CE-28DA-9741-9347-754EC6DEC83C}" type="slidenum">
              <a:rPr lang="en-US" smtClean="0"/>
              <a:t>17</a:t>
            </a:fld>
            <a:endParaRPr lang="en-US"/>
          </a:p>
        </p:txBody>
      </p:sp>
    </p:spTree>
    <p:extLst>
      <p:ext uri="{BB962C8B-B14F-4D97-AF65-F5344CB8AC3E}">
        <p14:creationId xmlns:p14="http://schemas.microsoft.com/office/powerpoint/2010/main" val="323857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baseline="0" dirty="0"/>
              <a:t>Emphasize on complex environment with different IT systems covering different interactions at different points (patient record systems, hospital management systems, billing and accounting systems, etc.)</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710A4F3A-9F95-4170-9AB8-FF0EDAAD7890}" type="slidenum">
              <a:rPr lang="en-US" smtClean="0"/>
              <a:t>19</a:t>
            </a:fld>
            <a:endParaRPr lang="en-US"/>
          </a:p>
        </p:txBody>
      </p:sp>
    </p:spTree>
    <p:extLst>
      <p:ext uri="{BB962C8B-B14F-4D97-AF65-F5344CB8AC3E}">
        <p14:creationId xmlns:p14="http://schemas.microsoft.com/office/powerpoint/2010/main" val="49008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Emphasize</a:t>
            </a:r>
            <a:r>
              <a:rPr lang="en-GB" baseline="0" dirty="0"/>
              <a:t> – motivation behind making it Global Public Good for Digital Health, what difference do we make and why is this a game changer!!</a:t>
            </a:r>
            <a:endParaRPr lang="en-GB" dirty="0"/>
          </a:p>
        </p:txBody>
      </p:sp>
      <p:sp>
        <p:nvSpPr>
          <p:cNvPr id="4" name="Slide Number Placeholder 3"/>
          <p:cNvSpPr>
            <a:spLocks noGrp="1"/>
          </p:cNvSpPr>
          <p:nvPr>
            <p:ph type="sldNum" sz="quarter" idx="10"/>
          </p:nvPr>
        </p:nvSpPr>
        <p:spPr/>
        <p:txBody>
          <a:bodyPr/>
          <a:lstStyle/>
          <a:p>
            <a:fld id="{710A4F3A-9F95-4170-9AB8-FF0EDAAD7890}" type="slidenum">
              <a:rPr lang="en-US" smtClean="0"/>
              <a:t>20</a:t>
            </a:fld>
            <a:endParaRPr lang="en-US"/>
          </a:p>
        </p:txBody>
      </p:sp>
    </p:spTree>
    <p:extLst>
      <p:ext uri="{BB962C8B-B14F-4D97-AF65-F5344CB8AC3E}">
        <p14:creationId xmlns:p14="http://schemas.microsoft.com/office/powerpoint/2010/main" val="3031867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22</a:t>
            </a:fld>
            <a:endParaRPr lang="en-US"/>
          </a:p>
        </p:txBody>
      </p:sp>
    </p:spTree>
    <p:extLst>
      <p:ext uri="{BB962C8B-B14F-4D97-AF65-F5344CB8AC3E}">
        <p14:creationId xmlns:p14="http://schemas.microsoft.com/office/powerpoint/2010/main" val="315065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98ABF-1AB6-DE49-A9A6-7EBB17D8BE6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95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2</a:t>
            </a:fld>
            <a:endParaRPr lang="en-US"/>
          </a:p>
        </p:txBody>
      </p:sp>
    </p:spTree>
    <p:extLst>
      <p:ext uri="{BB962C8B-B14F-4D97-AF65-F5344CB8AC3E}">
        <p14:creationId xmlns:p14="http://schemas.microsoft.com/office/powerpoint/2010/main" val="422856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34</a:t>
            </a:fld>
            <a:endParaRPr lang="en-US"/>
          </a:p>
        </p:txBody>
      </p:sp>
    </p:spTree>
    <p:extLst>
      <p:ext uri="{BB962C8B-B14F-4D97-AF65-F5344CB8AC3E}">
        <p14:creationId xmlns:p14="http://schemas.microsoft.com/office/powerpoint/2010/main" val="4183605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back with our persona Malini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going to work with her to define some aspects of Data Privacy principles and guidelines</a:t>
            </a:r>
          </a:p>
          <a:p>
            <a:endParaRPr lang="en-GB" dirty="0"/>
          </a:p>
        </p:txBody>
      </p:sp>
      <p:sp>
        <p:nvSpPr>
          <p:cNvPr id="4" name="Slide Number Placeholder 3"/>
          <p:cNvSpPr>
            <a:spLocks noGrp="1"/>
          </p:cNvSpPr>
          <p:nvPr>
            <p:ph type="sldNum" sz="quarter" idx="10"/>
          </p:nvPr>
        </p:nvSpPr>
        <p:spPr/>
        <p:txBody>
          <a:bodyPr/>
          <a:lstStyle/>
          <a:p>
            <a:fld id="{6A8B75CE-28DA-9741-9347-754EC6DEC83C}" type="slidenum">
              <a:rPr lang="en-US" smtClean="0"/>
              <a:t>35</a:t>
            </a:fld>
            <a:endParaRPr lang="en-US"/>
          </a:p>
        </p:txBody>
      </p:sp>
    </p:spTree>
    <p:extLst>
      <p:ext uri="{BB962C8B-B14F-4D97-AF65-F5344CB8AC3E}">
        <p14:creationId xmlns:p14="http://schemas.microsoft.com/office/powerpoint/2010/main" val="341547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back with our persona Malini</a:t>
            </a:r>
          </a:p>
          <a:p>
            <a:endParaRPr lang="en-GB" dirty="0"/>
          </a:p>
        </p:txBody>
      </p:sp>
      <p:sp>
        <p:nvSpPr>
          <p:cNvPr id="4" name="Slide Number Placeholder 3"/>
          <p:cNvSpPr>
            <a:spLocks noGrp="1"/>
          </p:cNvSpPr>
          <p:nvPr>
            <p:ph type="sldNum" sz="quarter" idx="10"/>
          </p:nvPr>
        </p:nvSpPr>
        <p:spPr/>
        <p:txBody>
          <a:bodyPr/>
          <a:lstStyle/>
          <a:p>
            <a:fld id="{6A8B75CE-28DA-9741-9347-754EC6DEC83C}" type="slidenum">
              <a:rPr lang="en-US" smtClean="0"/>
              <a:t>37</a:t>
            </a:fld>
            <a:endParaRPr lang="en-US"/>
          </a:p>
        </p:txBody>
      </p:sp>
    </p:spTree>
    <p:extLst>
      <p:ext uri="{BB962C8B-B14F-4D97-AF65-F5344CB8AC3E}">
        <p14:creationId xmlns:p14="http://schemas.microsoft.com/office/powerpoint/2010/main" val="1312218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200" dirty="0"/>
              <a:t>We are back with our persona Malini. </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Remember Malini lives in </a:t>
            </a:r>
            <a:r>
              <a:rPr lang="en-US" sz="1200" dirty="0" err="1"/>
              <a:t>Milimani</a:t>
            </a:r>
            <a:r>
              <a:rPr lang="en-US" sz="1200" dirty="0"/>
              <a:t> 300lms outside Dar </a:t>
            </a:r>
            <a:r>
              <a:rPr lang="en-US" sz="1200" dirty="0" err="1"/>
              <a:t>es</a:t>
            </a:r>
            <a:r>
              <a:rPr lang="en-US" sz="1200" dirty="0"/>
              <a:t> Salaam</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Her nearest Health care service is a dispensary 20kms away in </a:t>
            </a:r>
            <a:r>
              <a:rPr lang="en-US" sz="1200" dirty="0" err="1"/>
              <a:t>Dumila</a:t>
            </a:r>
            <a:endParaRPr lang="en-US" sz="1200" dirty="0"/>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dirty="0"/>
              <a:t>She is enrolled in the </a:t>
            </a:r>
            <a:r>
              <a:rPr lang="en-US" sz="1200" dirty="0" err="1"/>
              <a:t>openIMIS</a:t>
            </a:r>
            <a:r>
              <a:rPr lang="en-US" sz="1200" dirty="0"/>
              <a:t> program</a:t>
            </a:r>
          </a:p>
          <a:p>
            <a:pPr marL="171450" lvl="0" indent="-171450" fontAlgn="base">
              <a:buFont typeface="Arial" panose="020B0604020202020204" pitchFamily="34" charset="0"/>
              <a:buChar char="•"/>
            </a:pPr>
            <a:endParaRPr lang="en-US" sz="1200" dirty="0"/>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Malini’s parents decided to approach the health worker as they felt Malini was getting tired easily and seemed weak unlike her friends in the village.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Health worker on her regular visits had seen Malini twice. On the first visit she gave her paracetamol and an antibiotic.</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On the second visit she got a different antibiotic and chloroquine for Malaria. Both times she was given medicines that did not seem to help. (As Malini was insured no costs were incurred. The health worker recorded the drugs she administered on paper forms as there is intermittent internet connectivity in this village. When the health worker returned to the dispensary the data was entered on her mobile phone and sent to the insurer for claiming the payment)</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Her dissatisfied parents decided to take her to the regional hospital in Dar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Salaam where the support staff using their phone scanned her insurance card and identified her. The family did not have to pay anything for the visit.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The doctor who saw Malini did not have any of her medical history and hence asked for the history of her illness and family history of chronic illnesses. The doctor undertook a standard Physical examination to check for heart and lung functions and wrote down on a form a list of tests (blood tests and X ray) to be done to check for Anemia, Immunodeficiency disorders and Tuberculosis that were commonly diagnosed problems there. </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Luckily for Malini the regional hospital had all required departments to undertake these tests. Malini went from one department to another with this form within the same day she was able to get all these done. Each department captured her details in respective registers, undertook the tests and the billing section did not charge her due to her insurance status. She was sent back to the doctor who took her form and asked her family to come back after two weeks as the results of the tests would come from an external specialized lab. The form was sent to the administration department to submit them for claiming from the insurer.</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Two weeks later Malini travelled back to Dar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Salaam and met the doctor who diagnosed her as HIV + (in an early stage). He gave the family a prescription to buy ARV (anti-retroviral) drugs and a booklet to keep track of her diagnosis and treatment regime. She was asked to come back every 3 weeks. Her family was again not charged for the visit due to her insurance status and her patient form</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Due to the stigma her family preferred to buy the drugs at a pharmacy in Dar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Salaam to cover the time frame till the next visit. The family had to pay for these drugs.</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The family continued this routine for years and were able to manage and improve Malini’s situation.</a:t>
            </a:r>
            <a:endParaRPr lang="en-US" sz="1200" dirty="0"/>
          </a:p>
          <a:p>
            <a:pPr marL="171450" lvl="0" indent="-171450" fontAlgn="base">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6A8B75CE-28DA-9741-9347-754EC6DEC83C}" type="slidenum">
              <a:rPr lang="en-US" smtClean="0"/>
              <a:t>38</a:t>
            </a:fld>
            <a:endParaRPr lang="en-US"/>
          </a:p>
        </p:txBody>
      </p:sp>
    </p:spTree>
    <p:extLst>
      <p:ext uri="{BB962C8B-B14F-4D97-AF65-F5344CB8AC3E}">
        <p14:creationId xmlns:p14="http://schemas.microsoft.com/office/powerpoint/2010/main" val="2982166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8B75CE-28DA-9741-9347-754EC6DEC8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579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45</a:t>
            </a:fld>
            <a:endParaRPr lang="en-US"/>
          </a:p>
        </p:txBody>
      </p:sp>
    </p:spTree>
    <p:extLst>
      <p:ext uri="{BB962C8B-B14F-4D97-AF65-F5344CB8AC3E}">
        <p14:creationId xmlns:p14="http://schemas.microsoft.com/office/powerpoint/2010/main" val="314012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47</a:t>
            </a:fld>
            <a:endParaRPr lang="en-US"/>
          </a:p>
        </p:txBody>
      </p:sp>
    </p:spTree>
    <p:extLst>
      <p:ext uri="{BB962C8B-B14F-4D97-AF65-F5344CB8AC3E}">
        <p14:creationId xmlns:p14="http://schemas.microsoft.com/office/powerpoint/2010/main" val="94200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openIMIS</a:t>
            </a:r>
            <a:r>
              <a:rPr lang="en-GB" dirty="0"/>
              <a:t> Initiative – open source</a:t>
            </a:r>
            <a:r>
              <a:rPr lang="en-GB" baseline="0" dirty="0"/>
              <a:t>, modular, interoperable health insurance/financing solution. The roots of this IT solution/Initiative stems from strong Swiss involvement (Swiss Agency for Development Corporation and Swiss TPH) starting with a development project in Tanzania. Since then its turned into a collaborative global initiative, where we are establishing a vibrant community of contributors (developers, technical experts, implementers) in Asia and Africa as well as in Europe and beyond (more in subsequent presentation). We feel challenges we deal with in the </a:t>
            </a:r>
            <a:r>
              <a:rPr lang="en-GB" baseline="0" dirty="0" err="1"/>
              <a:t>openIMIS</a:t>
            </a:r>
            <a:r>
              <a:rPr lang="en-GB" baseline="0" dirty="0"/>
              <a:t> Initiative are also relevant in the health care ecosystem here. With the vast expertise and experience in the community here, with Day One we are attempting to create a bridge. We hope such events can help foster collaboration and we all gain from this. We intend to use todays discussion inputs to feed into similar discussions we try to facilitate in Tanzania next month around a data privacy policy for </a:t>
            </a:r>
            <a:r>
              <a:rPr lang="en-GB" baseline="0" dirty="0" err="1"/>
              <a:t>openIMIS</a:t>
            </a:r>
            <a:r>
              <a:rPr lang="en-GB" baseline="0" dirty="0"/>
              <a:t> that the government now wants to use nationally.</a:t>
            </a:r>
          </a:p>
          <a:p>
            <a:endParaRPr lang="en-US" sz="1200" dirty="0"/>
          </a:p>
          <a:p>
            <a:endParaRPr lang="en-US" sz="1200" dirty="0"/>
          </a:p>
          <a:p>
            <a:pPr algn="l"/>
            <a:r>
              <a:rPr lang="en-US" sz="1200" dirty="0" err="1"/>
              <a:t>DayOne</a:t>
            </a:r>
            <a:r>
              <a:rPr lang="en-US" sz="1200" dirty="0"/>
              <a:t> is an initiative managed by </a:t>
            </a:r>
            <a:r>
              <a:rPr lang="en-US" sz="1200" dirty="0" err="1"/>
              <a:t>BaselArea.Swiss</a:t>
            </a:r>
            <a:r>
              <a:rPr lang="en-US" sz="1200" dirty="0"/>
              <a:t> in close collaboration with Basel-Stadt</a:t>
            </a:r>
          </a:p>
          <a:p>
            <a:pPr algn="l"/>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Create a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world</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leading</a:t>
            </a:r>
            <a:endPar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hub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for</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healthcare</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innovation</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built</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on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the</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strength</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of</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the</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Basel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region</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respected</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for</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its</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impact</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and</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collaboration</a:t>
            </a:r>
            <a:endPar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across</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disciplines</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and</a:t>
            </a:r>
            <a:r>
              <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rPr>
              <a:t> </a:t>
            </a:r>
            <a:r>
              <a:rPr kumimoji="0" lang="de-DE" sz="1200" b="0" i="0" u="none" strike="noStrike" kern="1200" cap="none" spc="-20" normalizeH="0" baseline="0" noProof="0" dirty="0" err="1">
                <a:ln>
                  <a:noFill/>
                </a:ln>
                <a:solidFill>
                  <a:prstClr val="black"/>
                </a:solidFill>
                <a:effectLst/>
                <a:uLnTx/>
                <a:uFillTx/>
                <a:latin typeface="Calibri" panose="020F0502020204030204" pitchFamily="34" charset="0"/>
                <a:ea typeface="+mn-ea"/>
                <a:cs typeface="Calibri Light"/>
              </a:rPr>
              <a:t>industries</a:t>
            </a:r>
            <a:endPar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with</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focus</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on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precision</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medicine</a:t>
            </a:r>
            <a:endPar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mr-IN"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the</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convergence</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of</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diagnostics</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treatment</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and</a:t>
            </a:r>
            <a:r>
              <a:rPr kumimoji="0" lang="de-D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digital </a:t>
            </a:r>
            <a:r>
              <a:rPr kumimoji="0" lang="de-DE"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health</a:t>
            </a:r>
            <a:endParaRPr kumimoji="0" lang="de-DE" sz="1200" b="0" i="0" u="none" strike="noStrike" kern="1200" cap="none" spc="-20" normalizeH="0" baseline="0" noProof="0" dirty="0">
              <a:ln>
                <a:noFill/>
              </a:ln>
              <a:solidFill>
                <a:prstClr val="black"/>
              </a:solidFill>
              <a:effectLst/>
              <a:uLnTx/>
              <a:uFillTx/>
              <a:latin typeface="Calibri" panose="020F0502020204030204" pitchFamily="34" charset="0"/>
              <a:ea typeface="+mn-ea"/>
              <a:cs typeface="Calibri Light"/>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DayOne</a:t>
            </a:r>
            <a:r>
              <a:rPr lang="en-US" sz="1200" dirty="0"/>
              <a:t> – Why </a:t>
            </a:r>
            <a:r>
              <a:rPr lang="en-US" sz="1200" dirty="0" err="1"/>
              <a:t>openIMIS</a:t>
            </a:r>
            <a:r>
              <a:rPr lang="en-US" sz="1200" dirty="0"/>
              <a:t> is important (DH) – why Data Privacy (</a:t>
            </a:r>
            <a:r>
              <a:rPr lang="en-US" sz="1200" dirty="0" err="1"/>
              <a:t>Tbr</a:t>
            </a:r>
            <a:r>
              <a:rPr lang="en-US" sz="1200" dirty="0"/>
              <a:t>) </a:t>
            </a:r>
          </a:p>
          <a:p>
            <a:endParaRPr lang="en-US" sz="1200" dirty="0"/>
          </a:p>
          <a:p>
            <a:r>
              <a:rPr lang="en-US" sz="1200" dirty="0"/>
              <a:t>All – very excited that so many of you chose to spend the time here – believe this is an important topic and hope we can capture your expertise and provide you with a good experience with each other</a:t>
            </a:r>
          </a:p>
          <a:p>
            <a:endParaRPr lang="en-US" dirty="0"/>
          </a:p>
        </p:txBody>
      </p:sp>
      <p:sp>
        <p:nvSpPr>
          <p:cNvPr id="4" name="Slide Number Placeholder 3"/>
          <p:cNvSpPr>
            <a:spLocks noGrp="1"/>
          </p:cNvSpPr>
          <p:nvPr>
            <p:ph type="sldNum" sz="quarter" idx="5"/>
          </p:nvPr>
        </p:nvSpPr>
        <p:spPr/>
        <p:txBody>
          <a:bodyPr/>
          <a:lstStyle/>
          <a:p>
            <a:fld id="{6A8B75CE-28DA-9741-9347-754EC6DEC83C}" type="slidenum">
              <a:rPr lang="en-US" smtClean="0"/>
              <a:t>4</a:t>
            </a:fld>
            <a:endParaRPr lang="en-US"/>
          </a:p>
        </p:txBody>
      </p:sp>
    </p:spTree>
    <p:extLst>
      <p:ext uri="{BB962C8B-B14F-4D97-AF65-F5344CB8AC3E}">
        <p14:creationId xmlns:p14="http://schemas.microsoft.com/office/powerpoint/2010/main" val="328373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8B75CE-28DA-9741-9347-754EC6DEC8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57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8B75CE-28DA-9741-9347-754EC6DEC8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19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8B75CE-28DA-9741-9347-754EC6DEC8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14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8</a:t>
            </a:fld>
            <a:endParaRPr lang="en-US"/>
          </a:p>
        </p:txBody>
      </p:sp>
    </p:spTree>
    <p:extLst>
      <p:ext uri="{BB962C8B-B14F-4D97-AF65-F5344CB8AC3E}">
        <p14:creationId xmlns:p14="http://schemas.microsoft.com/office/powerpoint/2010/main" val="334292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9</a:t>
            </a:fld>
            <a:endParaRPr lang="en-US"/>
          </a:p>
        </p:txBody>
      </p:sp>
    </p:spTree>
    <p:extLst>
      <p:ext uri="{BB962C8B-B14F-4D97-AF65-F5344CB8AC3E}">
        <p14:creationId xmlns:p14="http://schemas.microsoft.com/office/powerpoint/2010/main" val="1739308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8B75CE-28DA-9741-9347-754EC6DEC83C}" type="slidenum">
              <a:rPr lang="en-US" smtClean="0"/>
              <a:t>10</a:t>
            </a:fld>
            <a:endParaRPr lang="en-US"/>
          </a:p>
        </p:txBody>
      </p:sp>
    </p:spTree>
    <p:extLst>
      <p:ext uri="{BB962C8B-B14F-4D97-AF65-F5344CB8AC3E}">
        <p14:creationId xmlns:p14="http://schemas.microsoft.com/office/powerpoint/2010/main" val="312625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CH" dirty="0"/>
              <a:t>Mastertitelformat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314969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379110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79333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lvl1pPr algn="r">
              <a:defRPr/>
            </a:lvl1pPr>
          </a:lstStyle>
          <a:p>
            <a:fld id="{D84CDF6C-759E-7E4D-984F-F252439B04E7}" type="slidenum">
              <a:rPr lang="de-DE" smtClean="0"/>
              <a:pPr/>
              <a:t>‹#›</a:t>
            </a:fld>
            <a:endParaRPr lang="de-DE"/>
          </a:p>
        </p:txBody>
      </p:sp>
    </p:spTree>
    <p:extLst>
      <p:ext uri="{BB962C8B-B14F-4D97-AF65-F5344CB8AC3E}">
        <p14:creationId xmlns:p14="http://schemas.microsoft.com/office/powerpoint/2010/main" val="344845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87338" y="1600200"/>
            <a:ext cx="8399462" cy="4525963"/>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cxnSp>
        <p:nvCxnSpPr>
          <p:cNvPr id="7" name="Gerade Verbindung 17">
            <a:extLst>
              <a:ext uri="{FF2B5EF4-FFF2-40B4-BE49-F238E27FC236}">
                <a16:creationId xmlns:a16="http://schemas.microsoft.com/office/drawing/2014/main" id="{6AD7F852-C61A-454E-A3DF-A4D1FD6A4934}"/>
              </a:ext>
            </a:extLst>
          </p:cNvPr>
          <p:cNvCxnSpPr/>
          <p:nvPr userDrawn="1"/>
        </p:nvCxnSpPr>
        <p:spPr>
          <a:xfrm>
            <a:off x="279400" y="1590675"/>
            <a:ext cx="8567801" cy="0"/>
          </a:xfrm>
          <a:prstGeom prst="line">
            <a:avLst/>
          </a:prstGeom>
          <a:ln w="6350" cmpd="sng"/>
        </p:spPr>
        <p:style>
          <a:lnRef idx="1">
            <a:schemeClr val="dk1"/>
          </a:lnRef>
          <a:fillRef idx="0">
            <a:schemeClr val="dk1"/>
          </a:fillRef>
          <a:effectRef idx="0">
            <a:schemeClr val="dk1"/>
          </a:effectRef>
          <a:fontRef idx="minor">
            <a:schemeClr val="tx1"/>
          </a:fontRef>
        </p:style>
      </p:cxnSp>
      <p:sp>
        <p:nvSpPr>
          <p:cNvPr id="10" name="Titel 1">
            <a:extLst>
              <a:ext uri="{FF2B5EF4-FFF2-40B4-BE49-F238E27FC236}">
                <a16:creationId xmlns:a16="http://schemas.microsoft.com/office/drawing/2014/main" id="{DD0D992F-2B5A-214C-ADE2-21464DF73114}"/>
              </a:ext>
            </a:extLst>
          </p:cNvPr>
          <p:cNvSpPr>
            <a:spLocks noGrp="1"/>
          </p:cNvSpPr>
          <p:nvPr>
            <p:ph type="title"/>
          </p:nvPr>
        </p:nvSpPr>
        <p:spPr>
          <a:xfrm>
            <a:off x="279399" y="892098"/>
            <a:ext cx="8567801" cy="698577"/>
          </a:xfrm>
          <a:prstGeom prst="rect">
            <a:avLst/>
          </a:prstGeom>
        </p:spPr>
        <p:txBody>
          <a:bodyPr/>
          <a:lstStyle>
            <a:lvl1pPr algn="l">
              <a:defRPr sz="2800"/>
            </a:lvl1pPr>
          </a:lstStyle>
          <a:p>
            <a:r>
              <a:rPr lang="en-US" dirty="0"/>
              <a:t>Click to edit Master title style</a:t>
            </a:r>
            <a:endParaRPr lang="de-DE" dirty="0"/>
          </a:p>
        </p:txBody>
      </p:sp>
      <p:cxnSp>
        <p:nvCxnSpPr>
          <p:cNvPr id="8" name="Gerade Verbindung 8">
            <a:extLst>
              <a:ext uri="{FF2B5EF4-FFF2-40B4-BE49-F238E27FC236}">
                <a16:creationId xmlns:a16="http://schemas.microsoft.com/office/drawing/2014/main" id="{319B0A66-5AEE-8C4F-8FFE-42C7C0EDBEE8}"/>
              </a:ext>
            </a:extLst>
          </p:cNvPr>
          <p:cNvCxnSpPr/>
          <p:nvPr userDrawn="1"/>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7137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de-DE" dirty="0"/>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602471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cxnSp>
        <p:nvCxnSpPr>
          <p:cNvPr id="9" name="Gerade Verbindung 17">
            <a:extLst>
              <a:ext uri="{FF2B5EF4-FFF2-40B4-BE49-F238E27FC236}">
                <a16:creationId xmlns:a16="http://schemas.microsoft.com/office/drawing/2014/main" id="{EA941D0A-EC22-6841-87A2-8953C63E8632}"/>
              </a:ext>
            </a:extLst>
          </p:cNvPr>
          <p:cNvCxnSpPr/>
          <p:nvPr userDrawn="1"/>
        </p:nvCxnSpPr>
        <p:spPr>
          <a:xfrm>
            <a:off x="279400" y="1590675"/>
            <a:ext cx="8567801" cy="0"/>
          </a:xfrm>
          <a:prstGeom prst="line">
            <a:avLst/>
          </a:prstGeom>
          <a:ln w="6350" cmpd="sng"/>
        </p:spPr>
        <p:style>
          <a:lnRef idx="1">
            <a:schemeClr val="dk1"/>
          </a:lnRef>
          <a:fillRef idx="0">
            <a:schemeClr val="dk1"/>
          </a:fillRef>
          <a:effectRef idx="0">
            <a:schemeClr val="dk1"/>
          </a:effectRef>
          <a:fontRef idx="minor">
            <a:schemeClr val="tx1"/>
          </a:fontRef>
        </p:style>
      </p:cxnSp>
      <p:sp>
        <p:nvSpPr>
          <p:cNvPr id="10" name="Textfeld 4">
            <a:extLst>
              <a:ext uri="{FF2B5EF4-FFF2-40B4-BE49-F238E27FC236}">
                <a16:creationId xmlns:a16="http://schemas.microsoft.com/office/drawing/2014/main" id="{AC6D40A3-C102-FE47-8430-C55229372C96}"/>
              </a:ext>
            </a:extLst>
          </p:cNvPr>
          <p:cNvSpPr txBox="1"/>
          <p:nvPr userDrawn="1"/>
        </p:nvSpPr>
        <p:spPr>
          <a:xfrm>
            <a:off x="261259" y="863600"/>
            <a:ext cx="8593815" cy="424732"/>
          </a:xfrm>
          <a:prstGeom prst="rect">
            <a:avLst/>
          </a:prstGeom>
          <a:noFill/>
        </p:spPr>
        <p:txBody>
          <a:bodyPr wrap="square" rtlCol="0">
            <a:spAutoFit/>
          </a:bodyPr>
          <a:lstStyle/>
          <a:p>
            <a:pPr>
              <a:lnSpc>
                <a:spcPct val="90000"/>
              </a:lnSpc>
            </a:pPr>
            <a:r>
              <a:rPr lang="en-US" sz="2400"/>
              <a:t>Click to edit Master title style</a:t>
            </a:r>
            <a:endParaRPr lang="de-DE" sz="2200" b="1" spc="-20">
              <a:latin typeface="Arial"/>
              <a:cs typeface="Arial"/>
            </a:endParaRPr>
          </a:p>
        </p:txBody>
      </p:sp>
    </p:spTree>
    <p:extLst>
      <p:ext uri="{BB962C8B-B14F-4D97-AF65-F5344CB8AC3E}">
        <p14:creationId xmlns:p14="http://schemas.microsoft.com/office/powerpoint/2010/main" val="62726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en-US" dirty="0"/>
              <a:t>Click to edit Master title style</a:t>
            </a:r>
            <a:endParaRPr lang="de-DE" dirty="0"/>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480774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
        <p:nvSpPr>
          <p:cNvPr id="6" name="Textfeld 4">
            <a:extLst>
              <a:ext uri="{FF2B5EF4-FFF2-40B4-BE49-F238E27FC236}">
                <a16:creationId xmlns:a16="http://schemas.microsoft.com/office/drawing/2014/main" id="{D600AC80-2A1D-134F-BFA8-2D47DCEAF16B}"/>
              </a:ext>
            </a:extLst>
          </p:cNvPr>
          <p:cNvSpPr txBox="1"/>
          <p:nvPr userDrawn="1"/>
        </p:nvSpPr>
        <p:spPr>
          <a:xfrm>
            <a:off x="261259" y="863600"/>
            <a:ext cx="8593815" cy="397032"/>
          </a:xfrm>
          <a:prstGeom prst="rect">
            <a:avLst/>
          </a:prstGeom>
          <a:noFill/>
        </p:spPr>
        <p:txBody>
          <a:bodyPr wrap="square" rtlCol="0">
            <a:spAutoFit/>
          </a:bodyPr>
          <a:lstStyle/>
          <a:p>
            <a:pPr>
              <a:lnSpc>
                <a:spcPct val="90000"/>
              </a:lnSpc>
            </a:pPr>
            <a:endParaRPr lang="de-DE" sz="2200" b="1" spc="-20">
              <a:latin typeface="Arial"/>
              <a:cs typeface="Arial"/>
            </a:endParaRPr>
          </a:p>
        </p:txBody>
      </p:sp>
    </p:spTree>
    <p:extLst>
      <p:ext uri="{BB962C8B-B14F-4D97-AF65-F5344CB8AC3E}">
        <p14:creationId xmlns:p14="http://schemas.microsoft.com/office/powerpoint/2010/main" val="142712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611235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75798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52932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273864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en-US"/>
              <a:t>Click to edit Master title style</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3398733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95666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022600" y="0"/>
            <a:ext cx="6121400" cy="16652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5" name="Rectangle 3"/>
          <p:cNvSpPr>
            <a:spLocks noChangeArrowheads="1"/>
          </p:cNvSpPr>
          <p:nvPr/>
        </p:nvSpPr>
        <p:spPr bwMode="auto">
          <a:xfrm>
            <a:off x="0" y="0"/>
            <a:ext cx="3027363" cy="1665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6" name="Rectangle 6"/>
          <p:cNvSpPr>
            <a:spLocks noChangeArrowheads="1"/>
          </p:cNvSpPr>
          <p:nvPr/>
        </p:nvSpPr>
        <p:spPr bwMode="auto">
          <a:xfrm>
            <a:off x="0" y="6421438"/>
            <a:ext cx="9140825" cy="431800"/>
          </a:xfrm>
          <a:prstGeom prst="rect">
            <a:avLst/>
          </a:prstGeom>
          <a:solidFill>
            <a:srgbClr val="E5E5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a:solidFill>
                <a:srgbClr val="000000"/>
              </a:solidFill>
            </a:endParaRPr>
          </a:p>
        </p:txBody>
      </p:sp>
      <p:pic>
        <p:nvPicPr>
          <p:cNvPr id="7" name="Picture 13" descr="deutsch-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900" y="201613"/>
            <a:ext cx="205422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Grp="1" noChangeArrowheads="1"/>
          </p:cNvSpPr>
          <p:nvPr>
            <p:ph type="ctrTitle"/>
          </p:nvPr>
        </p:nvSpPr>
        <p:spPr>
          <a:xfrm>
            <a:off x="3384552" y="620713"/>
            <a:ext cx="5400675" cy="874712"/>
          </a:xfrm>
        </p:spPr>
        <p:txBody>
          <a:bodyPr bIns="0" anchor="b"/>
          <a:lstStyle>
            <a:lvl1pPr>
              <a:lnSpc>
                <a:spcPts val="2200"/>
              </a:lnSpc>
              <a:defRPr sz="1800" b="0">
                <a:solidFill>
                  <a:schemeClr val="bg1"/>
                </a:solidFill>
              </a:defRPr>
            </a:lvl1pPr>
          </a:lstStyle>
          <a:p>
            <a:pPr lvl="0"/>
            <a:r>
              <a:rPr lang="de-CH" noProof="0"/>
              <a:t>Click to edit Master title style</a:t>
            </a:r>
          </a:p>
        </p:txBody>
      </p:sp>
      <p:sp>
        <p:nvSpPr>
          <p:cNvPr id="6149" name="Rectangle 5"/>
          <p:cNvSpPr>
            <a:spLocks noGrp="1" noChangeArrowheads="1"/>
          </p:cNvSpPr>
          <p:nvPr>
            <p:ph type="subTitle" idx="1"/>
          </p:nvPr>
        </p:nvSpPr>
        <p:spPr>
          <a:xfrm>
            <a:off x="719140" y="2338390"/>
            <a:ext cx="8061325" cy="3598862"/>
          </a:xfrm>
        </p:spPr>
        <p:txBody>
          <a:bodyPr/>
          <a:lstStyle>
            <a:lvl1pPr>
              <a:spcAft>
                <a:spcPct val="56000"/>
              </a:spcAft>
              <a:defRPr sz="3400"/>
            </a:lvl1pPr>
          </a:lstStyle>
          <a:p>
            <a:pPr lvl="0"/>
            <a:r>
              <a:rPr lang="de-CH" noProof="0"/>
              <a:t>Click to edit Master subtitle style</a:t>
            </a:r>
          </a:p>
        </p:txBody>
      </p:sp>
      <p:sp>
        <p:nvSpPr>
          <p:cNvPr id="8" name="Rectangle 7"/>
          <p:cNvSpPr>
            <a:spLocks noGrp="1" noChangeArrowheads="1"/>
          </p:cNvSpPr>
          <p:nvPr>
            <p:ph type="dt" sz="half" idx="10"/>
          </p:nvPr>
        </p:nvSpPr>
        <p:spPr>
          <a:xfrm>
            <a:off x="719138" y="6524625"/>
            <a:ext cx="1296987" cy="144463"/>
          </a:xfrm>
        </p:spPr>
        <p:txBody>
          <a:bodyPr/>
          <a:lstStyle>
            <a:lvl1pPr>
              <a:defRPr sz="1200"/>
            </a:lvl1pPr>
          </a:lstStyle>
          <a:p>
            <a:pPr>
              <a:defRPr/>
            </a:pPr>
            <a:endParaRPr lang="en-GB">
              <a:solidFill>
                <a:srgbClr val="000000"/>
              </a:solidFill>
            </a:endParaRPr>
          </a:p>
        </p:txBody>
      </p:sp>
      <p:sp>
        <p:nvSpPr>
          <p:cNvPr id="9" name="Rectangle 8"/>
          <p:cNvSpPr>
            <a:spLocks noGrp="1" noChangeArrowheads="1"/>
          </p:cNvSpPr>
          <p:nvPr>
            <p:ph type="ftr" sz="quarter" idx="11"/>
          </p:nvPr>
        </p:nvSpPr>
        <p:spPr>
          <a:xfrm>
            <a:off x="2773363" y="6489700"/>
            <a:ext cx="3959225" cy="231775"/>
          </a:xfrm>
        </p:spPr>
        <p:txBody>
          <a:bodyPr/>
          <a:lstStyle>
            <a:lvl1pPr>
              <a:defRPr sz="1200"/>
            </a:lvl1pPr>
          </a:lstStyle>
          <a:p>
            <a:pPr>
              <a:defRPr/>
            </a:pPr>
            <a:r>
              <a:rPr lang="en-GB">
                <a:solidFill>
                  <a:srgbClr val="000000"/>
                </a:solidFill>
              </a:rPr>
              <a:t>MBA module 3</a:t>
            </a:r>
          </a:p>
        </p:txBody>
      </p:sp>
      <p:sp>
        <p:nvSpPr>
          <p:cNvPr id="10" name="Rectangle 9"/>
          <p:cNvSpPr>
            <a:spLocks noGrp="1" noChangeArrowheads="1"/>
          </p:cNvSpPr>
          <p:nvPr>
            <p:ph type="sldNum" sz="quarter" idx="12"/>
          </p:nvPr>
        </p:nvSpPr>
        <p:spPr>
          <a:xfrm>
            <a:off x="7632700" y="6489700"/>
            <a:ext cx="1152525" cy="231775"/>
          </a:xfrm>
        </p:spPr>
        <p:txBody>
          <a:bodyPr/>
          <a:lstStyle>
            <a:lvl1pPr>
              <a:defRPr sz="1200"/>
            </a:lvl1pPr>
          </a:lstStyle>
          <a:p>
            <a:pPr>
              <a:defRPr/>
            </a:pPr>
            <a:fld id="{17DFF78D-C244-47E8-8CC3-FC78B49DA08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85874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6" name="Rectangle 7"/>
          <p:cNvSpPr>
            <a:spLocks noGrp="1" noChangeArrowheads="1"/>
          </p:cNvSpPr>
          <p:nvPr>
            <p:ph type="sldNum" sz="quarter" idx="12"/>
          </p:nvPr>
        </p:nvSpPr>
        <p:spPr>
          <a:ln/>
        </p:spPr>
        <p:txBody>
          <a:bodyPr/>
          <a:lstStyle>
            <a:lvl1pPr>
              <a:defRPr/>
            </a:lvl1pPr>
          </a:lstStyle>
          <a:p>
            <a:pPr>
              <a:defRPr/>
            </a:pPr>
            <a:fld id="{02A36D14-44EF-4812-845F-AC55A9F824B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43698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6" name="Rectangle 7"/>
          <p:cNvSpPr>
            <a:spLocks noGrp="1" noChangeArrowheads="1"/>
          </p:cNvSpPr>
          <p:nvPr>
            <p:ph type="sldNum" sz="quarter" idx="12"/>
          </p:nvPr>
        </p:nvSpPr>
        <p:spPr>
          <a:ln/>
        </p:spPr>
        <p:txBody>
          <a:bodyPr/>
          <a:lstStyle>
            <a:lvl1pPr>
              <a:defRPr/>
            </a:lvl1pPr>
          </a:lstStyle>
          <a:p>
            <a:pPr>
              <a:defRPr/>
            </a:pPr>
            <a:fld id="{84A6C81E-8C0D-47B0-99A4-EFF02DBA43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51166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139" y="1666877"/>
            <a:ext cx="3954463"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26003" y="1666877"/>
            <a:ext cx="3954463"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7" name="Rectangle 7"/>
          <p:cNvSpPr>
            <a:spLocks noGrp="1" noChangeArrowheads="1"/>
          </p:cNvSpPr>
          <p:nvPr>
            <p:ph type="sldNum" sz="quarter" idx="12"/>
          </p:nvPr>
        </p:nvSpPr>
        <p:spPr>
          <a:ln/>
        </p:spPr>
        <p:txBody>
          <a:bodyPr/>
          <a:lstStyle>
            <a:lvl1pPr>
              <a:defRPr/>
            </a:lvl1pPr>
          </a:lstStyle>
          <a:p>
            <a:pPr>
              <a:defRPr/>
            </a:pPr>
            <a:fld id="{47C7B5AC-55D6-4754-A9C6-6D8E4D5679D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1001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9" name="Rectangle 7"/>
          <p:cNvSpPr>
            <a:spLocks noGrp="1" noChangeArrowheads="1"/>
          </p:cNvSpPr>
          <p:nvPr>
            <p:ph type="sldNum" sz="quarter" idx="12"/>
          </p:nvPr>
        </p:nvSpPr>
        <p:spPr>
          <a:ln/>
        </p:spPr>
        <p:txBody>
          <a:bodyPr/>
          <a:lstStyle>
            <a:lvl1pPr>
              <a:defRPr/>
            </a:lvl1pPr>
          </a:lstStyle>
          <a:p>
            <a:pPr>
              <a:defRPr/>
            </a:pPr>
            <a:fld id="{A65F6627-5035-4197-B9B7-4D437E2BBDA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285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5" name="Rectangle 7"/>
          <p:cNvSpPr>
            <a:spLocks noGrp="1" noChangeArrowheads="1"/>
          </p:cNvSpPr>
          <p:nvPr>
            <p:ph type="sldNum" sz="quarter" idx="12"/>
          </p:nvPr>
        </p:nvSpPr>
        <p:spPr>
          <a:ln/>
        </p:spPr>
        <p:txBody>
          <a:bodyPr/>
          <a:lstStyle>
            <a:lvl1pPr>
              <a:defRPr/>
            </a:lvl1pPr>
          </a:lstStyle>
          <a:p>
            <a:pPr>
              <a:defRPr/>
            </a:pPr>
            <a:fld id="{9C50A44A-C361-4CCF-8F5F-B11E9AF9E4B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5307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4" name="Rectangle 7"/>
          <p:cNvSpPr>
            <a:spLocks noGrp="1" noChangeArrowheads="1"/>
          </p:cNvSpPr>
          <p:nvPr>
            <p:ph type="sldNum" sz="quarter" idx="12"/>
          </p:nvPr>
        </p:nvSpPr>
        <p:spPr>
          <a:ln/>
        </p:spPr>
        <p:txBody>
          <a:bodyPr/>
          <a:lstStyle>
            <a:lvl1pPr>
              <a:defRPr/>
            </a:lvl1pPr>
          </a:lstStyle>
          <a:p>
            <a:pPr>
              <a:defRPr/>
            </a:pPr>
            <a:fld id="{04675A6D-4169-40BD-BF8B-DEA57A7BD1E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122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CH" dirty="0"/>
              <a:t>Mastertitelformat bearbeiten</a:t>
            </a:r>
            <a:endParaRPr lang="de-DE" dirty="0"/>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709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7" name="Rectangle 7"/>
          <p:cNvSpPr>
            <a:spLocks noGrp="1" noChangeArrowheads="1"/>
          </p:cNvSpPr>
          <p:nvPr>
            <p:ph type="sldNum" sz="quarter" idx="12"/>
          </p:nvPr>
        </p:nvSpPr>
        <p:spPr>
          <a:ln/>
        </p:spPr>
        <p:txBody>
          <a:bodyPr/>
          <a:lstStyle>
            <a:lvl1pPr>
              <a:defRPr/>
            </a:lvl1pPr>
          </a:lstStyle>
          <a:p>
            <a:pPr>
              <a:defRPr/>
            </a:pPr>
            <a:fld id="{746B5311-DDC7-4670-8D44-5B40656B80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5733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7" name="Rectangle 7"/>
          <p:cNvSpPr>
            <a:spLocks noGrp="1" noChangeArrowheads="1"/>
          </p:cNvSpPr>
          <p:nvPr>
            <p:ph type="sldNum" sz="quarter" idx="12"/>
          </p:nvPr>
        </p:nvSpPr>
        <p:spPr>
          <a:ln/>
        </p:spPr>
        <p:txBody>
          <a:bodyPr/>
          <a:lstStyle>
            <a:lvl1pPr>
              <a:defRPr/>
            </a:lvl1pPr>
          </a:lstStyle>
          <a:p>
            <a:pPr>
              <a:defRPr/>
            </a:pPr>
            <a:fld id="{BC4B2A8D-12DE-4DC1-BD4D-3434740BFD8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45901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6" name="Rectangle 7"/>
          <p:cNvSpPr>
            <a:spLocks noGrp="1" noChangeArrowheads="1"/>
          </p:cNvSpPr>
          <p:nvPr>
            <p:ph type="sldNum" sz="quarter" idx="12"/>
          </p:nvPr>
        </p:nvSpPr>
        <p:spPr>
          <a:ln/>
        </p:spPr>
        <p:txBody>
          <a:bodyPr/>
          <a:lstStyle>
            <a:lvl1pPr>
              <a:defRPr/>
            </a:lvl1pPr>
          </a:lstStyle>
          <a:p>
            <a:pPr>
              <a:defRPr/>
            </a:pPr>
            <a:fld id="{B0FEDBB1-5AC1-4805-A3EA-1F8E8EE142B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9381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090613"/>
            <a:ext cx="2016125" cy="5038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137" y="1090613"/>
            <a:ext cx="5897563" cy="5038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6" name="Rectangle 7"/>
          <p:cNvSpPr>
            <a:spLocks noGrp="1" noChangeArrowheads="1"/>
          </p:cNvSpPr>
          <p:nvPr>
            <p:ph type="sldNum" sz="quarter" idx="12"/>
          </p:nvPr>
        </p:nvSpPr>
        <p:spPr>
          <a:ln/>
        </p:spPr>
        <p:txBody>
          <a:bodyPr/>
          <a:lstStyle>
            <a:lvl1pPr>
              <a:defRPr/>
            </a:lvl1pPr>
          </a:lstStyle>
          <a:p>
            <a:pPr>
              <a:defRPr/>
            </a:pPr>
            <a:fld id="{F2DC02EB-5B60-46DC-98C2-747C3B73B5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5643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41" y="1090615"/>
            <a:ext cx="8066087" cy="503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9139" y="1666877"/>
            <a:ext cx="3954463" cy="446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26003" y="1666877"/>
            <a:ext cx="3954463" cy="446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7" name="Rectangle 7"/>
          <p:cNvSpPr>
            <a:spLocks noGrp="1" noChangeArrowheads="1"/>
          </p:cNvSpPr>
          <p:nvPr>
            <p:ph type="sldNum" sz="quarter" idx="12"/>
          </p:nvPr>
        </p:nvSpPr>
        <p:spPr>
          <a:ln/>
        </p:spPr>
        <p:txBody>
          <a:bodyPr/>
          <a:lstStyle>
            <a:lvl1pPr>
              <a:defRPr/>
            </a:lvl1pPr>
          </a:lstStyle>
          <a:p>
            <a:pPr>
              <a:defRPr/>
            </a:pPr>
            <a:fld id="{6495D2AB-734F-4622-89A8-5455FF1DBD9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68803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41" y="1090615"/>
            <a:ext cx="8066087" cy="503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9139" y="1666877"/>
            <a:ext cx="3954463" cy="446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26003" y="1666875"/>
            <a:ext cx="3954463" cy="2154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26003" y="3973515"/>
            <a:ext cx="3954463" cy="215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GB">
                <a:solidFill>
                  <a:srgbClr val="000000"/>
                </a:solidFill>
              </a:rPr>
              <a:t>MBA module 3</a:t>
            </a:r>
          </a:p>
        </p:txBody>
      </p:sp>
      <p:sp>
        <p:nvSpPr>
          <p:cNvPr id="8" name="Rectangle 7"/>
          <p:cNvSpPr>
            <a:spLocks noGrp="1" noChangeArrowheads="1"/>
          </p:cNvSpPr>
          <p:nvPr>
            <p:ph type="sldNum" sz="quarter" idx="12"/>
          </p:nvPr>
        </p:nvSpPr>
        <p:spPr>
          <a:ln/>
        </p:spPr>
        <p:txBody>
          <a:bodyPr/>
          <a:lstStyle>
            <a:lvl1pPr>
              <a:defRPr/>
            </a:lvl1pPr>
          </a:lstStyle>
          <a:p>
            <a:pPr>
              <a:defRPr/>
            </a:pPr>
            <a:fld id="{313F18A1-8692-43FA-88ED-923E87FDC89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62468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9FAB4-1EE9-3940-BB55-A2083FA837A9}"/>
              </a:ext>
            </a:extLst>
          </p:cNvPr>
          <p:cNvSpPr>
            <a:spLocks noGrp="1"/>
          </p:cNvSpPr>
          <p:nvPr>
            <p:ph type="ctrTitle" hasCustomPrompt="1"/>
          </p:nvPr>
        </p:nvSpPr>
        <p:spPr>
          <a:xfrm>
            <a:off x="1143000" y="2580773"/>
            <a:ext cx="6858000" cy="2387600"/>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lstStyle>
            <a:lvl1pPr algn="ctr">
              <a:defRPr sz="6000" b="1" i="0">
                <a:latin typeface="Poppins SemiBold" pitchFamily="2" charset="77"/>
                <a:cs typeface="Poppins SemiBold" pitchFamily="2" charset="77"/>
              </a:defRPr>
            </a:lvl1pPr>
          </a:lstStyle>
          <a:p>
            <a:r>
              <a:rPr lang="de-DE" dirty="0"/>
              <a:t>MASTERTITELFORMAT BEARBEITEN</a:t>
            </a:r>
          </a:p>
        </p:txBody>
      </p:sp>
      <p:sp>
        <p:nvSpPr>
          <p:cNvPr id="3" name="Untertitel 2">
            <a:extLst>
              <a:ext uri="{FF2B5EF4-FFF2-40B4-BE49-F238E27FC236}">
                <a16:creationId xmlns:a16="http://schemas.microsoft.com/office/drawing/2014/main" id="{2282F92D-6907-CE45-97F2-CB51EBFE09A6}"/>
              </a:ext>
            </a:extLst>
          </p:cNvPr>
          <p:cNvSpPr>
            <a:spLocks noGrp="1"/>
          </p:cNvSpPr>
          <p:nvPr>
            <p:ph type="subTitle" idx="1"/>
          </p:nvPr>
        </p:nvSpPr>
        <p:spPr>
          <a:xfrm>
            <a:off x="1143000" y="5060448"/>
            <a:ext cx="6858000" cy="1655762"/>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lvl1pPr marL="0" indent="0" algn="ctr">
              <a:buNone/>
              <a:defRPr sz="1800" b="0" i="0">
                <a:latin typeface="Poppins" pitchFamily="2" charset="77"/>
                <a:cs typeface="Poppin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de-DE" dirty="0"/>
          </a:p>
        </p:txBody>
      </p:sp>
      <p:pic>
        <p:nvPicPr>
          <p:cNvPr id="6" name="Grafik 4">
            <a:extLst>
              <a:ext uri="{FF2B5EF4-FFF2-40B4-BE49-F238E27FC236}">
                <a16:creationId xmlns:a16="http://schemas.microsoft.com/office/drawing/2014/main" id="{935F22D5-F5C2-CF4F-82C8-120C447CB2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26324" y="736460"/>
            <a:ext cx="1691351" cy="1798275"/>
          </a:xfrm>
          <a:prstGeom prst="rect">
            <a:avLst/>
          </a:prstGeom>
        </p:spPr>
      </p:pic>
    </p:spTree>
    <p:extLst>
      <p:ext uri="{BB962C8B-B14F-4D97-AF65-F5344CB8AC3E}">
        <p14:creationId xmlns:p14="http://schemas.microsoft.com/office/powerpoint/2010/main" val="2352160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8" name="Grafik 9">
            <a:extLst>
              <a:ext uri="{FF2B5EF4-FFF2-40B4-BE49-F238E27FC236}">
                <a16:creationId xmlns:a16="http://schemas.microsoft.com/office/drawing/2014/main" id="{7EF33ECA-2998-6E4B-AE2D-2D3C6B6F6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1522" y="296376"/>
            <a:ext cx="1409700" cy="471456"/>
          </a:xfrm>
          <a:prstGeom prst="rect">
            <a:avLst/>
          </a:prstGeom>
        </p:spPr>
      </p:pic>
      <p:sp>
        <p:nvSpPr>
          <p:cNvPr id="2" name="Titel 1">
            <a:extLst>
              <a:ext uri="{FF2B5EF4-FFF2-40B4-BE49-F238E27FC236}">
                <a16:creationId xmlns:a16="http://schemas.microsoft.com/office/drawing/2014/main" id="{B7A65BC6-95DA-3F48-BF65-C5E7CCCF94DD}"/>
              </a:ext>
            </a:extLst>
          </p:cNvPr>
          <p:cNvSpPr>
            <a:spLocks noGrp="1"/>
          </p:cNvSpPr>
          <p:nvPr>
            <p:ph type="title" hasCustomPrompt="1"/>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C17216DD-2CF0-5247-A898-4D1031478F7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umsplatzhalter 3">
            <a:extLst>
              <a:ext uri="{FF2B5EF4-FFF2-40B4-BE49-F238E27FC236}">
                <a16:creationId xmlns:a16="http://schemas.microsoft.com/office/drawing/2014/main" id="{E4300BFD-D844-9842-A98E-FDBEDB7E7185}"/>
              </a:ext>
            </a:extLst>
          </p:cNvPr>
          <p:cNvSpPr>
            <a:spLocks noGrp="1"/>
          </p:cNvSpPr>
          <p:nvPr>
            <p:ph type="dt" sz="half" idx="10"/>
          </p:nvPr>
        </p:nvSpPr>
        <p:spPr/>
        <p:txBody>
          <a:bodyPr/>
          <a:lstStyle/>
          <a:p>
            <a:fld id="{7AB5139B-AAB4-41F2-A9F1-2124D5F82D0B}" type="datetime1">
              <a:rPr lang="de-DE" smtClean="0"/>
              <a:t>22.01.19</a:t>
            </a:fld>
            <a:endParaRPr lang="de-DE"/>
          </a:p>
        </p:txBody>
      </p:sp>
      <p:sp>
        <p:nvSpPr>
          <p:cNvPr id="5" name="Fußzeilenplatzhalter 4">
            <a:extLst>
              <a:ext uri="{FF2B5EF4-FFF2-40B4-BE49-F238E27FC236}">
                <a16:creationId xmlns:a16="http://schemas.microsoft.com/office/drawing/2014/main" id="{ED7E9B01-2145-DB4D-90C0-FE8CC55FD7E7}"/>
              </a:ext>
            </a:extLst>
          </p:cNvPr>
          <p:cNvSpPr>
            <a:spLocks noGrp="1"/>
          </p:cNvSpPr>
          <p:nvPr>
            <p:ph type="ftr" sz="quarter" idx="11"/>
          </p:nvPr>
        </p:nvSpPr>
        <p:spPr/>
        <p:txBody>
          <a:bodyPr/>
          <a:lstStyle/>
          <a:p>
            <a:r>
              <a:rPr lang="de-DE"/>
              <a:t>Uwe Wahser: Data Confidentiality @ re:publica Accra 2019 // DayOneLab, Basel</a:t>
            </a:r>
          </a:p>
        </p:txBody>
      </p:sp>
      <p:sp>
        <p:nvSpPr>
          <p:cNvPr id="9" name="Foliennummernplatzhalter 5">
            <a:extLst>
              <a:ext uri="{FF2B5EF4-FFF2-40B4-BE49-F238E27FC236}">
                <a16:creationId xmlns:a16="http://schemas.microsoft.com/office/drawing/2014/main" id="{35C545E5-C7BF-D64D-87F1-7981E953905A}"/>
              </a:ext>
            </a:extLst>
          </p:cNvPr>
          <p:cNvSpPr>
            <a:spLocks noGrp="1"/>
          </p:cNvSpPr>
          <p:nvPr>
            <p:ph type="sldNum" sz="quarter" idx="4"/>
          </p:nvPr>
        </p:nvSpPr>
        <p:spPr>
          <a:xfrm>
            <a:off x="6457950" y="377407"/>
            <a:ext cx="2057400" cy="365125"/>
          </a:xfrm>
          <a:prstGeom prst="rect">
            <a:avLst/>
          </a:prstGeom>
        </p:spPr>
        <p:txBody>
          <a:bodyPr vert="horz" lIns="91440" tIns="45720" rIns="91440" bIns="45720" rtlCol="0" anchor="ctr"/>
          <a:lstStyle>
            <a:lvl1pPr algn="r">
              <a:defRPr sz="1100" b="0" i="1">
                <a:solidFill>
                  <a:schemeClr val="tx1">
                    <a:tint val="75000"/>
                  </a:schemeClr>
                </a:solidFill>
                <a:latin typeface="Poppins Light" pitchFamily="2" charset="77"/>
                <a:cs typeface="Poppins Light" pitchFamily="2" charset="77"/>
              </a:defRPr>
            </a:lvl1pPr>
          </a:lstStyle>
          <a:p>
            <a:fld id="{0A9FBBF1-2128-0D46-A903-D4383F5E4CF1}" type="slidenum">
              <a:rPr lang="de-DE" smtClean="0"/>
              <a:pPr/>
              <a:t>‹#›</a:t>
            </a:fld>
            <a:endParaRPr lang="de-DE" dirty="0"/>
          </a:p>
        </p:txBody>
      </p:sp>
    </p:spTree>
    <p:extLst>
      <p:ext uri="{BB962C8B-B14F-4D97-AF65-F5344CB8AC3E}">
        <p14:creationId xmlns:p14="http://schemas.microsoft.com/office/powerpoint/2010/main" val="869440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wischentitel">
    <p:bg>
      <p:bgPr>
        <a:solidFill>
          <a:schemeClr val="accent1"/>
        </a:solidFill>
        <a:effectLst/>
      </p:bgPr>
    </p:bg>
    <p:spTree>
      <p:nvGrpSpPr>
        <p:cNvPr id="1" name=""/>
        <p:cNvGrpSpPr/>
        <p:nvPr/>
      </p:nvGrpSpPr>
      <p:grpSpPr>
        <a:xfrm>
          <a:off x="0" y="0"/>
          <a:ext cx="0" cy="0"/>
          <a:chOff x="0" y="0"/>
          <a:chExt cx="0" cy="0"/>
        </a:xfrm>
      </p:grpSpPr>
      <p:pic>
        <p:nvPicPr>
          <p:cNvPr id="6" name="Grafik 7">
            <a:extLst>
              <a:ext uri="{FF2B5EF4-FFF2-40B4-BE49-F238E27FC236}">
                <a16:creationId xmlns:a16="http://schemas.microsoft.com/office/drawing/2014/main" id="{4DBAD0A3-FBA4-9647-B602-38897102E7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0619" y="296381"/>
            <a:ext cx="1409700" cy="471455"/>
          </a:xfrm>
          <a:prstGeom prst="rect">
            <a:avLst/>
          </a:prstGeom>
        </p:spPr>
      </p:pic>
      <p:sp>
        <p:nvSpPr>
          <p:cNvPr id="2" name="Titel 1">
            <a:extLst>
              <a:ext uri="{FF2B5EF4-FFF2-40B4-BE49-F238E27FC236}">
                <a16:creationId xmlns:a16="http://schemas.microsoft.com/office/drawing/2014/main" id="{0F518EEE-8038-AC46-B178-685061859CF4}"/>
              </a:ext>
            </a:extLst>
          </p:cNvPr>
          <p:cNvSpPr>
            <a:spLocks noGrp="1"/>
          </p:cNvSpPr>
          <p:nvPr>
            <p:ph type="title" hasCustomPrompt="1"/>
          </p:nvPr>
        </p:nvSpPr>
        <p:spPr>
          <a:xfrm>
            <a:off x="623888" y="1709747"/>
            <a:ext cx="7886700" cy="2852737"/>
          </a:xfrm>
          <a:solidFill>
            <a:schemeClr val="accent1"/>
          </a:solidFill>
          <a:ln>
            <a:noFill/>
          </a:ln>
        </p:spPr>
        <p:style>
          <a:lnRef idx="0">
            <a:scrgbClr r="0" g="0" b="0"/>
          </a:lnRef>
          <a:fillRef idx="0">
            <a:scrgbClr r="0" g="0" b="0"/>
          </a:fillRef>
          <a:effectRef idx="0">
            <a:scrgbClr r="0" g="0" b="0"/>
          </a:effectRef>
          <a:fontRef idx="minor">
            <a:schemeClr val="lt1"/>
          </a:fontRef>
        </p:style>
        <p:txBody>
          <a:bodyPr anchor="b"/>
          <a:lstStyle>
            <a:lvl1pPr>
              <a:defRPr sz="6000" b="1" i="0">
                <a:latin typeface="Poppins SemiBold" pitchFamily="2" charset="77"/>
                <a:cs typeface="Poppins SemiBold" pitchFamily="2" charset="77"/>
              </a:defRPr>
            </a:lvl1pPr>
          </a:lstStyle>
          <a:p>
            <a:r>
              <a:rPr lang="de-DE" dirty="0"/>
              <a:t>MASTERTITELFORMAT BEARBEITEN</a:t>
            </a:r>
          </a:p>
        </p:txBody>
      </p:sp>
      <p:sp>
        <p:nvSpPr>
          <p:cNvPr id="3" name="Textplatzhalter 2">
            <a:extLst>
              <a:ext uri="{FF2B5EF4-FFF2-40B4-BE49-F238E27FC236}">
                <a16:creationId xmlns:a16="http://schemas.microsoft.com/office/drawing/2014/main" id="{98461E53-3DDD-3042-B451-43C390ACFEF2}"/>
              </a:ext>
            </a:extLst>
          </p:cNvPr>
          <p:cNvSpPr>
            <a:spLocks noGrp="1"/>
          </p:cNvSpPr>
          <p:nvPr>
            <p:ph type="body" idx="1"/>
          </p:nvPr>
        </p:nvSpPr>
        <p:spPr>
          <a:xfrm>
            <a:off x="623888" y="4589472"/>
            <a:ext cx="7886700" cy="1500187"/>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lvl1pPr marL="0" indent="0">
              <a:buNone/>
              <a:defRPr sz="1800" b="0" i="0">
                <a:solidFill>
                  <a:schemeClr val="bg1"/>
                </a:solidFill>
                <a:latin typeface="Poppins" pitchFamily="2" charset="77"/>
                <a:cs typeface="Poppins"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10358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9" name="Grafik 9">
            <a:extLst>
              <a:ext uri="{FF2B5EF4-FFF2-40B4-BE49-F238E27FC236}">
                <a16:creationId xmlns:a16="http://schemas.microsoft.com/office/drawing/2014/main" id="{7EF33ECA-2998-6E4B-AE2D-2D3C6B6F6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1522" y="296376"/>
            <a:ext cx="1409700" cy="471456"/>
          </a:xfrm>
          <a:prstGeom prst="rect">
            <a:avLst/>
          </a:prstGeom>
        </p:spPr>
      </p:pic>
      <p:sp>
        <p:nvSpPr>
          <p:cNvPr id="2" name="Titel 1">
            <a:extLst>
              <a:ext uri="{FF2B5EF4-FFF2-40B4-BE49-F238E27FC236}">
                <a16:creationId xmlns:a16="http://schemas.microsoft.com/office/drawing/2014/main" id="{AFEE2CCA-CF02-5743-A416-A289D4D5C9B8}"/>
              </a:ext>
            </a:extLst>
          </p:cNvPr>
          <p:cNvSpPr>
            <a:spLocks noGrp="1"/>
          </p:cNvSpPr>
          <p:nvPr>
            <p:ph type="title" hasCustomPrompt="1"/>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3CF97C85-F75B-394B-B9A8-498A7AC56E44}"/>
              </a:ext>
            </a:extLst>
          </p:cNvPr>
          <p:cNvSpPr>
            <a:spLocks noGrp="1"/>
          </p:cNvSpPr>
          <p:nvPr>
            <p:ph sz="half" idx="1"/>
          </p:nvPr>
        </p:nvSpPr>
        <p:spPr>
          <a:xfrm>
            <a:off x="628650" y="2176044"/>
            <a:ext cx="3886200" cy="4000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a:extLst>
              <a:ext uri="{FF2B5EF4-FFF2-40B4-BE49-F238E27FC236}">
                <a16:creationId xmlns:a16="http://schemas.microsoft.com/office/drawing/2014/main" id="{E9942077-9076-BD45-82A4-8F7139767597}"/>
              </a:ext>
            </a:extLst>
          </p:cNvPr>
          <p:cNvSpPr>
            <a:spLocks noGrp="1"/>
          </p:cNvSpPr>
          <p:nvPr>
            <p:ph sz="half" idx="2"/>
          </p:nvPr>
        </p:nvSpPr>
        <p:spPr>
          <a:xfrm>
            <a:off x="4629150" y="2176044"/>
            <a:ext cx="3886200" cy="4000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umsplatzhalter 4">
            <a:extLst>
              <a:ext uri="{FF2B5EF4-FFF2-40B4-BE49-F238E27FC236}">
                <a16:creationId xmlns:a16="http://schemas.microsoft.com/office/drawing/2014/main" id="{C9E6B7A6-870F-5949-8848-F27FCA7719D9}"/>
              </a:ext>
            </a:extLst>
          </p:cNvPr>
          <p:cNvSpPr>
            <a:spLocks noGrp="1"/>
          </p:cNvSpPr>
          <p:nvPr>
            <p:ph type="dt" sz="half" idx="10"/>
          </p:nvPr>
        </p:nvSpPr>
        <p:spPr/>
        <p:txBody>
          <a:bodyPr/>
          <a:lstStyle/>
          <a:p>
            <a:fld id="{F88E55C9-DDAD-465D-B309-03FC9DD9C2EB}" type="datetime1">
              <a:rPr lang="de-DE" smtClean="0"/>
              <a:t>22.01.19</a:t>
            </a:fld>
            <a:endParaRPr lang="de-DE"/>
          </a:p>
        </p:txBody>
      </p:sp>
      <p:sp>
        <p:nvSpPr>
          <p:cNvPr id="6" name="Fußzeilenplatzhalter 5">
            <a:extLst>
              <a:ext uri="{FF2B5EF4-FFF2-40B4-BE49-F238E27FC236}">
                <a16:creationId xmlns:a16="http://schemas.microsoft.com/office/drawing/2014/main" id="{36D04E6D-824C-CA4A-8678-8E2407335387}"/>
              </a:ext>
            </a:extLst>
          </p:cNvPr>
          <p:cNvSpPr>
            <a:spLocks noGrp="1"/>
          </p:cNvSpPr>
          <p:nvPr>
            <p:ph type="ftr" sz="quarter" idx="11"/>
          </p:nvPr>
        </p:nvSpPr>
        <p:spPr/>
        <p:txBody>
          <a:bodyPr/>
          <a:lstStyle/>
          <a:p>
            <a:r>
              <a:rPr lang="de-DE"/>
              <a:t>Uwe Wahser: Data Confidentiality @ re:publica Accra 2019 // DayOneLab, Basel</a:t>
            </a:r>
            <a:endParaRPr lang="de-DE" dirty="0"/>
          </a:p>
        </p:txBody>
      </p:sp>
      <p:sp>
        <p:nvSpPr>
          <p:cNvPr id="7" name="Foliennummernplatzhalter 6">
            <a:extLst>
              <a:ext uri="{FF2B5EF4-FFF2-40B4-BE49-F238E27FC236}">
                <a16:creationId xmlns:a16="http://schemas.microsoft.com/office/drawing/2014/main" id="{84F5F41F-7EAB-D343-9AD6-4E650724AD8B}"/>
              </a:ext>
            </a:extLst>
          </p:cNvPr>
          <p:cNvSpPr>
            <a:spLocks noGrp="1"/>
          </p:cNvSpPr>
          <p:nvPr>
            <p:ph type="sldNum" sz="quarter" idx="12"/>
          </p:nvPr>
        </p:nvSpPr>
        <p:spPr/>
        <p:txBody>
          <a:bodyPr/>
          <a:lstStyle/>
          <a:p>
            <a:fld id="{0A9FBBF1-2128-0D46-A903-D4383F5E4CF1}" type="slidenum">
              <a:rPr lang="de-DE" smtClean="0"/>
              <a:t>‹#›</a:t>
            </a:fld>
            <a:endParaRPr lang="de-DE"/>
          </a:p>
        </p:txBody>
      </p:sp>
    </p:spTree>
    <p:extLst>
      <p:ext uri="{BB962C8B-B14F-4D97-AF65-F5344CB8AC3E}">
        <p14:creationId xmlns:p14="http://schemas.microsoft.com/office/powerpoint/2010/main" val="380637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dirty="0"/>
              <a:t>Mastertitelformat bearbeiten</a:t>
            </a:r>
            <a:endParaRPr lang="de-DE" dirty="0"/>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286014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7" name="Grafik 9">
            <a:extLst>
              <a:ext uri="{FF2B5EF4-FFF2-40B4-BE49-F238E27FC236}">
                <a16:creationId xmlns:a16="http://schemas.microsoft.com/office/drawing/2014/main" id="{7EF33ECA-2998-6E4B-AE2D-2D3C6B6F6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1522" y="296376"/>
            <a:ext cx="1409700" cy="471456"/>
          </a:xfrm>
          <a:prstGeom prst="rect">
            <a:avLst/>
          </a:prstGeom>
        </p:spPr>
      </p:pic>
      <p:sp>
        <p:nvSpPr>
          <p:cNvPr id="2" name="Titel 1">
            <a:extLst>
              <a:ext uri="{FF2B5EF4-FFF2-40B4-BE49-F238E27FC236}">
                <a16:creationId xmlns:a16="http://schemas.microsoft.com/office/drawing/2014/main" id="{54B613CF-6DC7-EF4E-A41B-78295C63A840}"/>
              </a:ext>
            </a:extLst>
          </p:cNvPr>
          <p:cNvSpPr>
            <a:spLocks noGrp="1"/>
          </p:cNvSpPr>
          <p:nvPr>
            <p:ph type="title" hasCustomPrompt="1"/>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D1224801-83C3-FD4A-9F2D-DB633819EA3E}"/>
              </a:ext>
            </a:extLst>
          </p:cNvPr>
          <p:cNvSpPr>
            <a:spLocks noGrp="1"/>
          </p:cNvSpPr>
          <p:nvPr>
            <p:ph type="dt" sz="half" idx="10"/>
          </p:nvPr>
        </p:nvSpPr>
        <p:spPr/>
        <p:txBody>
          <a:bodyPr/>
          <a:lstStyle/>
          <a:p>
            <a:fld id="{D476D7CA-48EF-4B24-9963-06A7B82BB439}" type="datetime1">
              <a:rPr lang="de-DE" smtClean="0"/>
              <a:t>22.01.19</a:t>
            </a:fld>
            <a:endParaRPr lang="de-DE"/>
          </a:p>
        </p:txBody>
      </p:sp>
      <p:sp>
        <p:nvSpPr>
          <p:cNvPr id="4" name="Fußzeilenplatzhalter 3">
            <a:extLst>
              <a:ext uri="{FF2B5EF4-FFF2-40B4-BE49-F238E27FC236}">
                <a16:creationId xmlns:a16="http://schemas.microsoft.com/office/drawing/2014/main" id="{0C6868E9-4FB5-D24A-B901-41F1FCCF6B42}"/>
              </a:ext>
            </a:extLst>
          </p:cNvPr>
          <p:cNvSpPr>
            <a:spLocks noGrp="1"/>
          </p:cNvSpPr>
          <p:nvPr>
            <p:ph type="ftr" sz="quarter" idx="11"/>
          </p:nvPr>
        </p:nvSpPr>
        <p:spPr/>
        <p:txBody>
          <a:bodyPr/>
          <a:lstStyle/>
          <a:p>
            <a:r>
              <a:rPr lang="de-DE"/>
              <a:t>Uwe Wahser: Data Confidentiality @ re:publica Accra 2019 // DayOneLab, Basel</a:t>
            </a:r>
          </a:p>
        </p:txBody>
      </p:sp>
      <p:sp>
        <p:nvSpPr>
          <p:cNvPr id="5" name="Foliennummernplatzhalter 4">
            <a:extLst>
              <a:ext uri="{FF2B5EF4-FFF2-40B4-BE49-F238E27FC236}">
                <a16:creationId xmlns:a16="http://schemas.microsoft.com/office/drawing/2014/main" id="{104F39F7-1ED7-DB46-A4E6-DCB6D1D5BEBD}"/>
              </a:ext>
            </a:extLst>
          </p:cNvPr>
          <p:cNvSpPr>
            <a:spLocks noGrp="1"/>
          </p:cNvSpPr>
          <p:nvPr>
            <p:ph type="sldNum" sz="quarter" idx="12"/>
          </p:nvPr>
        </p:nvSpPr>
        <p:spPr/>
        <p:txBody>
          <a:bodyPr/>
          <a:lstStyle/>
          <a:p>
            <a:fld id="{0A9FBBF1-2128-0D46-A903-D4383F5E4CF1}" type="slidenum">
              <a:rPr lang="de-DE" smtClean="0"/>
              <a:t>‹#›</a:t>
            </a:fld>
            <a:endParaRPr lang="de-DE"/>
          </a:p>
        </p:txBody>
      </p:sp>
    </p:spTree>
    <p:extLst>
      <p:ext uri="{BB962C8B-B14F-4D97-AF65-F5344CB8AC3E}">
        <p14:creationId xmlns:p14="http://schemas.microsoft.com/office/powerpoint/2010/main" val="3177191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9">
            <a:extLst>
              <a:ext uri="{FF2B5EF4-FFF2-40B4-BE49-F238E27FC236}">
                <a16:creationId xmlns:a16="http://schemas.microsoft.com/office/drawing/2014/main" id="{7EF33ECA-2998-6E4B-AE2D-2D3C6B6F6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1522" y="296376"/>
            <a:ext cx="1409700" cy="471456"/>
          </a:xfrm>
          <a:prstGeom prst="rect">
            <a:avLst/>
          </a:prstGeom>
        </p:spPr>
      </p:pic>
      <p:sp>
        <p:nvSpPr>
          <p:cNvPr id="2" name="Datumsplatzhalter 1">
            <a:extLst>
              <a:ext uri="{FF2B5EF4-FFF2-40B4-BE49-F238E27FC236}">
                <a16:creationId xmlns:a16="http://schemas.microsoft.com/office/drawing/2014/main" id="{F6A25366-F27F-014D-80AE-4C0F93A7B74F}"/>
              </a:ext>
            </a:extLst>
          </p:cNvPr>
          <p:cNvSpPr>
            <a:spLocks noGrp="1"/>
          </p:cNvSpPr>
          <p:nvPr>
            <p:ph type="dt" sz="half" idx="10"/>
          </p:nvPr>
        </p:nvSpPr>
        <p:spPr/>
        <p:txBody>
          <a:bodyPr/>
          <a:lstStyle/>
          <a:p>
            <a:fld id="{0A5EB64A-597B-4E77-BE15-F36C31AF02A6}" type="datetime1">
              <a:rPr lang="de-DE" smtClean="0"/>
              <a:t>22.01.19</a:t>
            </a:fld>
            <a:endParaRPr lang="de-DE"/>
          </a:p>
        </p:txBody>
      </p:sp>
      <p:sp>
        <p:nvSpPr>
          <p:cNvPr id="3" name="Fußzeilenplatzhalter 2">
            <a:extLst>
              <a:ext uri="{FF2B5EF4-FFF2-40B4-BE49-F238E27FC236}">
                <a16:creationId xmlns:a16="http://schemas.microsoft.com/office/drawing/2014/main" id="{7C6E91EE-04A7-6545-AEAC-1FA0457E09B5}"/>
              </a:ext>
            </a:extLst>
          </p:cNvPr>
          <p:cNvSpPr>
            <a:spLocks noGrp="1"/>
          </p:cNvSpPr>
          <p:nvPr>
            <p:ph type="ftr" sz="quarter" idx="11"/>
          </p:nvPr>
        </p:nvSpPr>
        <p:spPr/>
        <p:txBody>
          <a:bodyPr/>
          <a:lstStyle/>
          <a:p>
            <a:r>
              <a:rPr lang="de-DE"/>
              <a:t>Uwe Wahser: Data Confidentiality @ re:publica Accra 2019 // DayOneLab, Basel</a:t>
            </a:r>
          </a:p>
        </p:txBody>
      </p:sp>
      <p:sp>
        <p:nvSpPr>
          <p:cNvPr id="4" name="Foliennummernplatzhalter 3">
            <a:extLst>
              <a:ext uri="{FF2B5EF4-FFF2-40B4-BE49-F238E27FC236}">
                <a16:creationId xmlns:a16="http://schemas.microsoft.com/office/drawing/2014/main" id="{A240ABEB-8F0B-4042-BFEC-FC32772AC64C}"/>
              </a:ext>
            </a:extLst>
          </p:cNvPr>
          <p:cNvSpPr>
            <a:spLocks noGrp="1"/>
          </p:cNvSpPr>
          <p:nvPr>
            <p:ph type="sldNum" sz="quarter" idx="12"/>
          </p:nvPr>
        </p:nvSpPr>
        <p:spPr/>
        <p:txBody>
          <a:bodyPr/>
          <a:lstStyle/>
          <a:p>
            <a:fld id="{0A9FBBF1-2128-0D46-A903-D4383F5E4CF1}" type="slidenum">
              <a:rPr lang="de-DE" smtClean="0"/>
              <a:t>‹#›</a:t>
            </a:fld>
            <a:endParaRPr lang="de-DE"/>
          </a:p>
        </p:txBody>
      </p:sp>
    </p:spTree>
    <p:extLst>
      <p:ext uri="{BB962C8B-B14F-4D97-AF65-F5344CB8AC3E}">
        <p14:creationId xmlns:p14="http://schemas.microsoft.com/office/powerpoint/2010/main" val="1103988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accent1"/>
        </a:solidFill>
        <a:effectLst/>
      </p:bgPr>
    </p:bg>
    <p:spTree>
      <p:nvGrpSpPr>
        <p:cNvPr id="1" name=""/>
        <p:cNvGrpSpPr/>
        <p:nvPr/>
      </p:nvGrpSpPr>
      <p:grpSpPr>
        <a:xfrm>
          <a:off x="0" y="0"/>
          <a:ext cx="0" cy="0"/>
          <a:chOff x="0" y="0"/>
          <a:chExt cx="0" cy="0"/>
        </a:xfrm>
      </p:grpSpPr>
      <p:pic>
        <p:nvPicPr>
          <p:cNvPr id="5" name="Grafik 7">
            <a:extLst>
              <a:ext uri="{FF2B5EF4-FFF2-40B4-BE49-F238E27FC236}">
                <a16:creationId xmlns:a16="http://schemas.microsoft.com/office/drawing/2014/main" id="{4DBAD0A3-FBA4-9647-B602-38897102E7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0619" y="296381"/>
            <a:ext cx="1409700" cy="471455"/>
          </a:xfrm>
          <a:prstGeom prst="rect">
            <a:avLst/>
          </a:prstGeom>
        </p:spPr>
      </p:pic>
      <p:sp>
        <p:nvSpPr>
          <p:cNvPr id="6" name="Inhaltsplatzhalter 2">
            <a:extLst>
              <a:ext uri="{FF2B5EF4-FFF2-40B4-BE49-F238E27FC236}">
                <a16:creationId xmlns:a16="http://schemas.microsoft.com/office/drawing/2014/main" id="{D1A6AD8C-A040-3F4D-A16F-861DC13FC4F0}"/>
              </a:ext>
            </a:extLst>
          </p:cNvPr>
          <p:cNvSpPr>
            <a:spLocks noGrp="1"/>
          </p:cNvSpPr>
          <p:nvPr>
            <p:ph sz="half" idx="1"/>
          </p:nvPr>
        </p:nvSpPr>
        <p:spPr>
          <a:xfrm>
            <a:off x="628650" y="2176044"/>
            <a:ext cx="3886200" cy="4000921"/>
          </a:xfrm>
        </p:spPr>
        <p:txBody>
          <a:bodyPr>
            <a:noAutofit/>
          </a:bodyPr>
          <a:lstStyle>
            <a:lvl1pPr marL="0" indent="0">
              <a:buNone/>
              <a:defRPr lang="de-DE" sz="1200" b="0" i="0" smtClean="0">
                <a:solidFill>
                  <a:schemeClr val="bg1"/>
                </a:solidFill>
                <a:effectLst/>
                <a:latin typeface="Poppins" pitchFamily="2" charset="77"/>
                <a:cs typeface="Poppins" pitchFamily="2" charset="77"/>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extLst>
      <p:ext uri="{BB962C8B-B14F-4D97-AF65-F5344CB8AC3E}">
        <p14:creationId xmlns:p14="http://schemas.microsoft.com/office/powerpoint/2010/main" val="399109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CH" dirty="0"/>
              <a:t>Mastertitelformat bearbeiten</a:t>
            </a:r>
            <a:endParaRPr lang="de-DE" dirty="0"/>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208252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77717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291282804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158524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39B85766-E31C-D942-BBD8-DCB9EE932F57}" type="datetimeFigureOut">
              <a:rPr lang="de-DE" smtClean="0"/>
              <a:t>22.01.19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287338" y="6424159"/>
            <a:ext cx="8650287" cy="136979"/>
          </a:xfrm>
          <a:prstGeom prst="rect">
            <a:avLst/>
          </a:prstGeom>
        </p:spPr>
        <p:txBody>
          <a:bodyPr/>
          <a:lstStyle/>
          <a:p>
            <a:fld id="{D84CDF6C-759E-7E4D-984F-F252439B04E7}" type="slidenum">
              <a:rPr lang="de-DE" smtClean="0"/>
              <a:t>‹#›</a:t>
            </a:fld>
            <a:endParaRPr lang="de-DE"/>
          </a:p>
        </p:txBody>
      </p:sp>
    </p:spTree>
    <p:extLst>
      <p:ext uri="{BB962C8B-B14F-4D97-AF65-F5344CB8AC3E}">
        <p14:creationId xmlns:p14="http://schemas.microsoft.com/office/powerpoint/2010/main" val="2146646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Gerade Verbindung 9"/>
          <p:cNvCxnSpPr/>
          <p:nvPr userDrawn="1"/>
        </p:nvCxnSpPr>
        <p:spPr>
          <a:xfrm>
            <a:off x="279400" y="863600"/>
            <a:ext cx="8575675" cy="0"/>
          </a:xfrm>
          <a:prstGeom prst="line">
            <a:avLst/>
          </a:prstGeom>
          <a:ln w="6350" cmpd="sng"/>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4075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Gerade Verbindung 9"/>
          <p:cNvCxnSpPr/>
          <p:nvPr userDrawn="1"/>
        </p:nvCxnSpPr>
        <p:spPr>
          <a:xfrm>
            <a:off x="279400" y="863600"/>
            <a:ext cx="8575675" cy="0"/>
          </a:xfrm>
          <a:prstGeom prst="line">
            <a:avLst/>
          </a:prstGeom>
          <a:ln w="6350" cmpd="sng"/>
        </p:spPr>
        <p:style>
          <a:lnRef idx="1">
            <a:schemeClr val="dk1"/>
          </a:lnRef>
          <a:fillRef idx="0">
            <a:schemeClr val="dk1"/>
          </a:fillRef>
          <a:effectRef idx="0">
            <a:schemeClr val="dk1"/>
          </a:effectRef>
          <a:fontRef idx="minor">
            <a:schemeClr val="tx1"/>
          </a:fontRef>
        </p:style>
      </p:cxnSp>
      <p:pic>
        <p:nvPicPr>
          <p:cNvPr id="3" name="Bild 19" descr="DayOne_logo_below_4cm_P3135.eps">
            <a:extLst>
              <a:ext uri="{FF2B5EF4-FFF2-40B4-BE49-F238E27FC236}">
                <a16:creationId xmlns:a16="http://schemas.microsoft.com/office/drawing/2014/main" id="{A0F62282-34B4-AE4A-8FCE-70B26759CE4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7546167" y="249706"/>
            <a:ext cx="1351222" cy="587006"/>
          </a:xfrm>
          <a:prstGeom prst="rect">
            <a:avLst/>
          </a:prstGeom>
        </p:spPr>
      </p:pic>
      <p:pic>
        <p:nvPicPr>
          <p:cNvPr id="4" name="Picture 13">
            <a:extLst>
              <a:ext uri="{FF2B5EF4-FFF2-40B4-BE49-F238E27FC236}">
                <a16:creationId xmlns:a16="http://schemas.microsoft.com/office/drawing/2014/main" id="{7BF274F0-93C8-BE42-B9AC-DE952A66004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851626" y="6464765"/>
            <a:ext cx="1037936" cy="344315"/>
          </a:xfrm>
          <a:prstGeom prst="rect">
            <a:avLst/>
          </a:prstGeom>
        </p:spPr>
      </p:pic>
      <p:grpSp>
        <p:nvGrpSpPr>
          <p:cNvPr id="5" name="Gruppierung 13">
            <a:extLst>
              <a:ext uri="{FF2B5EF4-FFF2-40B4-BE49-F238E27FC236}">
                <a16:creationId xmlns:a16="http://schemas.microsoft.com/office/drawing/2014/main" id="{D0FCC029-8E45-624A-941C-3488C770F529}"/>
              </a:ext>
            </a:extLst>
          </p:cNvPr>
          <p:cNvGrpSpPr/>
          <p:nvPr userDrawn="1"/>
        </p:nvGrpSpPr>
        <p:grpSpPr>
          <a:xfrm>
            <a:off x="261259" y="6464765"/>
            <a:ext cx="1628303" cy="344315"/>
            <a:chOff x="6467052" y="529253"/>
            <a:chExt cx="1105854" cy="233840"/>
          </a:xfrm>
        </p:grpSpPr>
        <p:pic>
          <p:nvPicPr>
            <p:cNvPr id="6" name="Bild 22" descr="BAS_Logo_screen_rot.jpg">
              <a:extLst>
                <a:ext uri="{FF2B5EF4-FFF2-40B4-BE49-F238E27FC236}">
                  <a16:creationId xmlns:a16="http://schemas.microsoft.com/office/drawing/2014/main" id="{51F8FAF5-1340-4D4D-BA67-66D2E74B42E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67052" y="551780"/>
              <a:ext cx="270943" cy="210259"/>
            </a:xfrm>
            <a:prstGeom prst="rect">
              <a:avLst/>
            </a:prstGeom>
          </p:spPr>
        </p:pic>
        <p:pic>
          <p:nvPicPr>
            <p:cNvPr id="7" name="Picture 13">
              <a:extLst>
                <a:ext uri="{FF2B5EF4-FFF2-40B4-BE49-F238E27FC236}">
                  <a16:creationId xmlns:a16="http://schemas.microsoft.com/office/drawing/2014/main" id="{6F473DA2-F1C2-FD43-9EF1-03805773E7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867997" y="529253"/>
              <a:ext cx="704909" cy="233840"/>
            </a:xfrm>
            <a:prstGeom prst="rect">
              <a:avLst/>
            </a:prstGeom>
          </p:spPr>
        </p:pic>
      </p:grpSp>
    </p:spTree>
    <p:extLst>
      <p:ext uri="{BB962C8B-B14F-4D97-AF65-F5344CB8AC3E}">
        <p14:creationId xmlns:p14="http://schemas.microsoft.com/office/powerpoint/2010/main" val="2474913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421438"/>
            <a:ext cx="9140825" cy="431800"/>
          </a:xfrm>
          <a:prstGeom prst="rect">
            <a:avLst/>
          </a:prstGeom>
          <a:solidFill>
            <a:srgbClr val="E5E5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27" name="Rectangle 3"/>
          <p:cNvSpPr>
            <a:spLocks noGrp="1" noChangeArrowheads="1"/>
          </p:cNvSpPr>
          <p:nvPr>
            <p:ph type="body" idx="1"/>
          </p:nvPr>
        </p:nvSpPr>
        <p:spPr bwMode="auto">
          <a:xfrm>
            <a:off x="719138" y="1666875"/>
            <a:ext cx="8061325"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ltLang="en-US"/>
              <a:t>Click to edit Master text styles</a:t>
            </a:r>
          </a:p>
          <a:p>
            <a:pPr lvl="1"/>
            <a:r>
              <a:rPr lang="de-CH" altLang="en-US"/>
              <a:t>Second level</a:t>
            </a:r>
          </a:p>
          <a:p>
            <a:pPr lvl="2"/>
            <a:r>
              <a:rPr lang="de-CH" altLang="en-US"/>
              <a:t>Third level</a:t>
            </a:r>
          </a:p>
          <a:p>
            <a:pPr lvl="3"/>
            <a:r>
              <a:rPr lang="de-CH" altLang="en-US"/>
              <a:t>Fourth level</a:t>
            </a:r>
          </a:p>
          <a:p>
            <a:pPr lvl="4"/>
            <a:r>
              <a:rPr lang="de-CH" altLang="en-US"/>
              <a:t>Fifth level</a:t>
            </a:r>
          </a:p>
        </p:txBody>
      </p:sp>
      <p:sp>
        <p:nvSpPr>
          <p:cNvPr id="1028" name="Rectangle 4"/>
          <p:cNvSpPr>
            <a:spLocks noGrp="1" noChangeArrowheads="1"/>
          </p:cNvSpPr>
          <p:nvPr>
            <p:ph type="title"/>
          </p:nvPr>
        </p:nvSpPr>
        <p:spPr bwMode="auto">
          <a:xfrm>
            <a:off x="719138" y="1090613"/>
            <a:ext cx="806608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t" anchorCtr="0" compatLnSpc="1">
            <a:prstTxWarp prst="textNoShape">
              <a:avLst/>
            </a:prstTxWarp>
          </a:bodyPr>
          <a:lstStyle/>
          <a:p>
            <a:pPr lvl="0"/>
            <a:r>
              <a:rPr lang="de-CH" altLang="en-US"/>
              <a:t>Click to edit Master title style</a:t>
            </a:r>
          </a:p>
        </p:txBody>
      </p:sp>
      <p:sp>
        <p:nvSpPr>
          <p:cNvPr id="5125" name="Rectangle 5"/>
          <p:cNvSpPr>
            <a:spLocks noGrp="1" noChangeArrowheads="1"/>
          </p:cNvSpPr>
          <p:nvPr>
            <p:ph type="dt" sz="half" idx="2"/>
          </p:nvPr>
        </p:nvSpPr>
        <p:spPr bwMode="auto">
          <a:xfrm>
            <a:off x="719138" y="6546850"/>
            <a:ext cx="1512887"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lvl1pPr>
          </a:lstStyle>
          <a:p>
            <a:pPr fontAlgn="base">
              <a:spcBef>
                <a:spcPct val="0"/>
              </a:spcBef>
              <a:spcAft>
                <a:spcPct val="0"/>
              </a:spcAft>
              <a:defRPr/>
            </a:pPr>
            <a:endParaRPr lang="en-GB">
              <a:solidFill>
                <a:srgbClr val="000000"/>
              </a:solidFill>
            </a:endParaRPr>
          </a:p>
        </p:txBody>
      </p:sp>
      <p:sp>
        <p:nvSpPr>
          <p:cNvPr id="5126" name="Rectangle 6"/>
          <p:cNvSpPr>
            <a:spLocks noGrp="1" noChangeArrowheads="1"/>
          </p:cNvSpPr>
          <p:nvPr>
            <p:ph type="ftr" sz="quarter" idx="3"/>
          </p:nvPr>
        </p:nvSpPr>
        <p:spPr bwMode="auto">
          <a:xfrm>
            <a:off x="2376488" y="6545263"/>
            <a:ext cx="475297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defRPr sz="1000"/>
            </a:lvl1pPr>
          </a:lstStyle>
          <a:p>
            <a:pPr fontAlgn="base">
              <a:spcBef>
                <a:spcPct val="0"/>
              </a:spcBef>
              <a:spcAft>
                <a:spcPct val="0"/>
              </a:spcAft>
              <a:defRPr/>
            </a:pPr>
            <a:r>
              <a:rPr lang="en-GB">
                <a:solidFill>
                  <a:srgbClr val="000000"/>
                </a:solidFill>
              </a:rPr>
              <a:t>MBA module 3</a:t>
            </a:r>
          </a:p>
        </p:txBody>
      </p:sp>
      <p:sp>
        <p:nvSpPr>
          <p:cNvPr id="5127" name="Rectangle 7"/>
          <p:cNvSpPr>
            <a:spLocks noGrp="1" noChangeArrowheads="1"/>
          </p:cNvSpPr>
          <p:nvPr>
            <p:ph type="sldNum" sz="quarter" idx="4"/>
          </p:nvPr>
        </p:nvSpPr>
        <p:spPr bwMode="auto">
          <a:xfrm>
            <a:off x="7273925" y="6545263"/>
            <a:ext cx="15113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a:lvl1pPr>
          </a:lstStyle>
          <a:p>
            <a:pPr fontAlgn="base">
              <a:spcBef>
                <a:spcPct val="0"/>
              </a:spcBef>
              <a:spcAft>
                <a:spcPct val="0"/>
              </a:spcAft>
              <a:defRPr/>
            </a:pPr>
            <a:fld id="{3E85F834-F4D7-4016-9807-EA4BBD34B097}" type="slidenum">
              <a:rPr lang="en-GB">
                <a:solidFill>
                  <a:srgbClr val="000000"/>
                </a:solidFill>
              </a:rPr>
              <a:pPr fontAlgn="base">
                <a:spcBef>
                  <a:spcPct val="0"/>
                </a:spcBef>
                <a:spcAft>
                  <a:spcPct val="0"/>
                </a:spcAft>
                <a:defRPr/>
              </a:pPr>
              <a:t>‹#›</a:t>
            </a:fld>
            <a:endParaRPr lang="en-GB">
              <a:solidFill>
                <a:srgbClr val="000000"/>
              </a:solidFill>
            </a:endParaRPr>
          </a:p>
        </p:txBody>
      </p:sp>
      <p:sp>
        <p:nvSpPr>
          <p:cNvPr id="1032" name="Rectangle 8"/>
          <p:cNvSpPr>
            <a:spLocks noChangeArrowheads="1"/>
          </p:cNvSpPr>
          <p:nvPr/>
        </p:nvSpPr>
        <p:spPr bwMode="auto">
          <a:xfrm>
            <a:off x="0" y="0"/>
            <a:ext cx="9144000" cy="7270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a:solidFill>
                <a:srgbClr val="000000"/>
              </a:solidFill>
            </a:endParaRPr>
          </a:p>
        </p:txBody>
      </p:sp>
      <p:pic>
        <p:nvPicPr>
          <p:cNvPr id="1033" name="Picture 9" descr="thp_logo_power2ohne"/>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112000" y="107950"/>
            <a:ext cx="16732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6672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342900" indent="-342900" algn="l" defTabSz="381000" rtl="0" eaLnBrk="0" fontAlgn="base" hangingPunct="0">
        <a:spcBef>
          <a:spcPct val="0"/>
        </a:spcBef>
        <a:spcAft>
          <a:spcPct val="40000"/>
        </a:spcAft>
        <a:buFont typeface="Arial" charset="0"/>
        <a:defRPr>
          <a:solidFill>
            <a:schemeClr val="tx1"/>
          </a:solidFill>
          <a:latin typeface="+mn-lt"/>
          <a:ea typeface="+mn-ea"/>
          <a:cs typeface="+mn-cs"/>
        </a:defRPr>
      </a:lvl1pPr>
      <a:lvl2pPr marL="381000" indent="-381000" algn="l" defTabSz="381000" rtl="0" eaLnBrk="0" fontAlgn="base" hangingPunct="0">
        <a:spcBef>
          <a:spcPct val="0"/>
        </a:spcBef>
        <a:spcAft>
          <a:spcPct val="40000"/>
        </a:spcAft>
        <a:buSzPct val="90000"/>
        <a:buFont typeface="Arial" charset="0"/>
        <a:buAutoNum type="arabicPeriod"/>
        <a:defRPr>
          <a:solidFill>
            <a:schemeClr val="tx1"/>
          </a:solidFill>
          <a:latin typeface="+mn-lt"/>
        </a:defRPr>
      </a:lvl2pPr>
      <a:lvl3pPr marL="381000" indent="533400" algn="l" defTabSz="381000" rtl="0" eaLnBrk="0" fontAlgn="base" hangingPunct="0">
        <a:spcBef>
          <a:spcPct val="0"/>
        </a:spcBef>
        <a:spcAft>
          <a:spcPct val="40000"/>
        </a:spcAft>
        <a:defRPr sz="1400">
          <a:solidFill>
            <a:schemeClr val="tx1"/>
          </a:solidFill>
          <a:latin typeface="+mn-lt"/>
        </a:defRPr>
      </a:lvl3pPr>
      <a:lvl4pPr marL="762000" indent="-381000" algn="l" defTabSz="381000" rtl="0" eaLnBrk="0" fontAlgn="base" hangingPunct="0">
        <a:spcBef>
          <a:spcPct val="0"/>
        </a:spcBef>
        <a:spcAft>
          <a:spcPct val="40000"/>
        </a:spcAft>
        <a:buSzPct val="90000"/>
        <a:buFont typeface="Arial" charset="0"/>
        <a:buAutoNum type="arabicPeriod"/>
        <a:defRPr sz="1400">
          <a:solidFill>
            <a:schemeClr val="tx1"/>
          </a:solidFill>
          <a:latin typeface="+mn-lt"/>
        </a:defRPr>
      </a:lvl4pPr>
      <a:lvl5pPr marL="762000" indent="1066800" algn="l" defTabSz="381000" rtl="0" eaLnBrk="0" fontAlgn="base" hangingPunct="0">
        <a:spcBef>
          <a:spcPct val="0"/>
        </a:spcBef>
        <a:spcAft>
          <a:spcPct val="40000"/>
        </a:spcAft>
        <a:defRPr sz="1000">
          <a:solidFill>
            <a:schemeClr val="tx1"/>
          </a:solidFill>
          <a:latin typeface="+mn-lt"/>
        </a:defRPr>
      </a:lvl5pPr>
      <a:lvl6pPr marL="1219200" algn="l" defTabSz="381000" rtl="0" fontAlgn="base">
        <a:spcBef>
          <a:spcPct val="0"/>
        </a:spcBef>
        <a:spcAft>
          <a:spcPct val="40000"/>
        </a:spcAft>
        <a:defRPr sz="1000">
          <a:solidFill>
            <a:schemeClr val="tx1"/>
          </a:solidFill>
          <a:latin typeface="+mn-lt"/>
        </a:defRPr>
      </a:lvl6pPr>
      <a:lvl7pPr marL="1676400" algn="l" defTabSz="381000" rtl="0" fontAlgn="base">
        <a:spcBef>
          <a:spcPct val="0"/>
        </a:spcBef>
        <a:spcAft>
          <a:spcPct val="40000"/>
        </a:spcAft>
        <a:defRPr sz="1000">
          <a:solidFill>
            <a:schemeClr val="tx1"/>
          </a:solidFill>
          <a:latin typeface="+mn-lt"/>
        </a:defRPr>
      </a:lvl7pPr>
      <a:lvl8pPr marL="2133600" algn="l" defTabSz="381000" rtl="0" fontAlgn="base">
        <a:spcBef>
          <a:spcPct val="0"/>
        </a:spcBef>
        <a:spcAft>
          <a:spcPct val="40000"/>
        </a:spcAft>
        <a:defRPr sz="1000">
          <a:solidFill>
            <a:schemeClr val="tx1"/>
          </a:solidFill>
          <a:latin typeface="+mn-lt"/>
        </a:defRPr>
      </a:lvl8pPr>
      <a:lvl9pPr marL="2590800" algn="l" defTabSz="381000" rtl="0" fontAlgn="base">
        <a:spcBef>
          <a:spcPct val="0"/>
        </a:spcBef>
        <a:spcAft>
          <a:spcPct val="40000"/>
        </a:spcAft>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F28167B-32A2-0448-8CFF-4DF40AEA0652}"/>
              </a:ext>
            </a:extLst>
          </p:cNvPr>
          <p:cNvSpPr>
            <a:spLocks noGrp="1"/>
          </p:cNvSpPr>
          <p:nvPr>
            <p:ph type="title"/>
          </p:nvPr>
        </p:nvSpPr>
        <p:spPr>
          <a:xfrm>
            <a:off x="628650" y="1132252"/>
            <a:ext cx="7886700" cy="940411"/>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423466F-B552-DA42-A04B-EAFA1317B0F5}"/>
              </a:ext>
            </a:extLst>
          </p:cNvPr>
          <p:cNvSpPr>
            <a:spLocks noGrp="1"/>
          </p:cNvSpPr>
          <p:nvPr>
            <p:ph type="body" idx="1"/>
          </p:nvPr>
        </p:nvSpPr>
        <p:spPr>
          <a:xfrm>
            <a:off x="628650" y="2164470"/>
            <a:ext cx="7886700" cy="4012497"/>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sp>
        <p:nvSpPr>
          <p:cNvPr id="4" name="Datumsplatzhalter 3">
            <a:extLst>
              <a:ext uri="{FF2B5EF4-FFF2-40B4-BE49-F238E27FC236}">
                <a16:creationId xmlns:a16="http://schemas.microsoft.com/office/drawing/2014/main" id="{C5AF2E70-6F05-9641-B535-C481861ED824}"/>
              </a:ext>
            </a:extLst>
          </p:cNvPr>
          <p:cNvSpPr>
            <a:spLocks noGrp="1"/>
          </p:cNvSpPr>
          <p:nvPr>
            <p:ph type="dt" sz="half" idx="2"/>
          </p:nvPr>
        </p:nvSpPr>
        <p:spPr>
          <a:xfrm>
            <a:off x="6457950" y="6356359"/>
            <a:ext cx="2057400" cy="365125"/>
          </a:xfrm>
          <a:prstGeom prst="rect">
            <a:avLst/>
          </a:prstGeom>
        </p:spPr>
        <p:txBody>
          <a:bodyPr vert="horz" lIns="91440" tIns="45720" rIns="91440" bIns="45720" rtlCol="0" anchor="ctr"/>
          <a:lstStyle>
            <a:lvl1pPr algn="r">
              <a:defRPr sz="1100" b="0" i="1">
                <a:solidFill>
                  <a:schemeClr val="accent1"/>
                </a:solidFill>
                <a:latin typeface="Poppins Light" pitchFamily="2" charset="77"/>
                <a:cs typeface="Poppins Light" pitchFamily="2" charset="77"/>
              </a:defRPr>
            </a:lvl1pPr>
          </a:lstStyle>
          <a:p>
            <a:fld id="{7679D33D-39AC-4668-835D-4B457B659168}" type="datetime1">
              <a:rPr lang="de-DE" smtClean="0"/>
              <a:t>22.01.19</a:t>
            </a:fld>
            <a:endParaRPr lang="de-DE" dirty="0"/>
          </a:p>
        </p:txBody>
      </p:sp>
      <p:sp>
        <p:nvSpPr>
          <p:cNvPr id="5" name="Fußzeilenplatzhalter 4">
            <a:extLst>
              <a:ext uri="{FF2B5EF4-FFF2-40B4-BE49-F238E27FC236}">
                <a16:creationId xmlns:a16="http://schemas.microsoft.com/office/drawing/2014/main" id="{FE6CC905-7515-524F-9C91-FD40AEF85C42}"/>
              </a:ext>
            </a:extLst>
          </p:cNvPr>
          <p:cNvSpPr>
            <a:spLocks noGrp="1"/>
          </p:cNvSpPr>
          <p:nvPr>
            <p:ph type="ftr" sz="quarter" idx="3"/>
          </p:nvPr>
        </p:nvSpPr>
        <p:spPr>
          <a:xfrm>
            <a:off x="628650" y="6356359"/>
            <a:ext cx="3086100" cy="365125"/>
          </a:xfrm>
          <a:prstGeom prst="rect">
            <a:avLst/>
          </a:prstGeom>
        </p:spPr>
        <p:txBody>
          <a:bodyPr vert="horz" lIns="91440" tIns="45720" rIns="91440" bIns="45720" rtlCol="0" anchor="ctr"/>
          <a:lstStyle>
            <a:lvl1pPr algn="l">
              <a:defRPr sz="1100" b="0" i="1">
                <a:solidFill>
                  <a:schemeClr val="tx1">
                    <a:tint val="75000"/>
                  </a:schemeClr>
                </a:solidFill>
                <a:latin typeface="Poppins Light" pitchFamily="2" charset="77"/>
                <a:cs typeface="Poppins Light" pitchFamily="2" charset="77"/>
              </a:defRPr>
            </a:lvl1pPr>
          </a:lstStyle>
          <a:p>
            <a:r>
              <a:rPr lang="de-DE"/>
              <a:t>Uwe Wahser: Data Confidentiality @ re:publica Accra 2019 // DayOneLab, Basel</a:t>
            </a:r>
            <a:endParaRPr lang="de-DE" dirty="0"/>
          </a:p>
        </p:txBody>
      </p:sp>
      <p:sp>
        <p:nvSpPr>
          <p:cNvPr id="6" name="Foliennummernplatzhalter 5">
            <a:extLst>
              <a:ext uri="{FF2B5EF4-FFF2-40B4-BE49-F238E27FC236}">
                <a16:creationId xmlns:a16="http://schemas.microsoft.com/office/drawing/2014/main" id="{37F2C558-D589-9546-A818-9AD8B89D1964}"/>
              </a:ext>
            </a:extLst>
          </p:cNvPr>
          <p:cNvSpPr>
            <a:spLocks noGrp="1"/>
          </p:cNvSpPr>
          <p:nvPr>
            <p:ph type="sldNum" sz="quarter" idx="4"/>
          </p:nvPr>
        </p:nvSpPr>
        <p:spPr>
          <a:xfrm>
            <a:off x="6457950" y="377407"/>
            <a:ext cx="2057400" cy="365125"/>
          </a:xfrm>
          <a:prstGeom prst="rect">
            <a:avLst/>
          </a:prstGeom>
        </p:spPr>
        <p:txBody>
          <a:bodyPr vert="horz" lIns="91440" tIns="45720" rIns="91440" bIns="45720" rtlCol="0" anchor="ctr"/>
          <a:lstStyle>
            <a:lvl1pPr algn="r">
              <a:defRPr sz="1100" b="0" i="1">
                <a:solidFill>
                  <a:schemeClr val="tx1">
                    <a:tint val="75000"/>
                  </a:schemeClr>
                </a:solidFill>
                <a:latin typeface="Poppins Light" pitchFamily="2" charset="77"/>
                <a:cs typeface="Poppins Light" pitchFamily="2" charset="77"/>
              </a:defRPr>
            </a:lvl1pPr>
          </a:lstStyle>
          <a:p>
            <a:fld id="{0A9FBBF1-2128-0D46-A903-D4383F5E4CF1}" type="slidenum">
              <a:rPr lang="de-DE" smtClean="0"/>
              <a:pPr/>
              <a:t>‹#›</a:t>
            </a:fld>
            <a:endParaRPr lang="de-DE" dirty="0"/>
          </a:p>
        </p:txBody>
      </p:sp>
    </p:spTree>
    <p:extLst>
      <p:ext uri="{BB962C8B-B14F-4D97-AF65-F5344CB8AC3E}">
        <p14:creationId xmlns:p14="http://schemas.microsoft.com/office/powerpoint/2010/main" val="17746553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hf hdr="0"/>
  <p:txStyles>
    <p:titleStyle>
      <a:lvl1pPr algn="l" defTabSz="914377" rtl="0" eaLnBrk="1" latinLnBrk="0" hangingPunct="1">
        <a:lnSpc>
          <a:spcPct val="90000"/>
        </a:lnSpc>
        <a:spcBef>
          <a:spcPct val="0"/>
        </a:spcBef>
        <a:buNone/>
        <a:defRPr sz="4000" b="1" i="0" kern="1200">
          <a:solidFill>
            <a:schemeClr val="tx1"/>
          </a:solidFill>
          <a:latin typeface="Poppins SemiBold" pitchFamily="2" charset="77"/>
          <a:ea typeface="+mj-ea"/>
          <a:cs typeface="Poppins SemiBold" pitchFamily="2" charset="77"/>
        </a:defRPr>
      </a:lvl1pPr>
    </p:titleStyle>
    <p:bodyStyle>
      <a:lvl1pPr marL="0" indent="0" algn="l" defTabSz="914377" rtl="0" eaLnBrk="1" latinLnBrk="0" hangingPunct="1">
        <a:lnSpc>
          <a:spcPct val="90000"/>
        </a:lnSpc>
        <a:spcBef>
          <a:spcPts val="1000"/>
        </a:spcBef>
        <a:buClr>
          <a:schemeClr val="accent1"/>
        </a:buClr>
        <a:buFont typeface="Arial" panose="020B0604020202020204" pitchFamily="34" charset="0"/>
        <a:buNone/>
        <a:defRPr sz="2400" b="0" i="0" kern="1200">
          <a:solidFill>
            <a:schemeClr val="tx1"/>
          </a:solidFill>
          <a:latin typeface="Poppins" pitchFamily="2" charset="77"/>
          <a:ea typeface="+mn-ea"/>
          <a:cs typeface="Poppins" pitchFamily="2" charset="77"/>
        </a:defRPr>
      </a:lvl1pPr>
      <a:lvl2pPr marL="457189" indent="0" algn="l" defTabSz="914377" rtl="0" eaLnBrk="1" latinLnBrk="0" hangingPunct="1">
        <a:lnSpc>
          <a:spcPct val="90000"/>
        </a:lnSpc>
        <a:spcBef>
          <a:spcPts val="500"/>
        </a:spcBef>
        <a:buClr>
          <a:schemeClr val="accent1"/>
        </a:buClr>
        <a:buFont typeface="Arial" panose="020B0604020202020204" pitchFamily="34" charset="0"/>
        <a:buNone/>
        <a:defRPr sz="2000" b="0" i="0" kern="1200">
          <a:solidFill>
            <a:schemeClr val="accent5"/>
          </a:solidFill>
          <a:latin typeface="Poppins" pitchFamily="2" charset="77"/>
          <a:ea typeface="+mn-ea"/>
          <a:cs typeface="Poppins" pitchFamily="2" charset="77"/>
        </a:defRPr>
      </a:lvl2pPr>
      <a:lvl3pPr marL="914377" indent="0" algn="l" defTabSz="914377" rtl="0" eaLnBrk="1" latinLnBrk="0" hangingPunct="1">
        <a:lnSpc>
          <a:spcPct val="90000"/>
        </a:lnSpc>
        <a:spcBef>
          <a:spcPts val="500"/>
        </a:spcBef>
        <a:buClr>
          <a:schemeClr val="accent1"/>
        </a:buClr>
        <a:buFont typeface="Arial" panose="020B0604020202020204" pitchFamily="34" charset="0"/>
        <a:buNone/>
        <a:defRPr sz="1800" b="0" i="0" kern="1200">
          <a:solidFill>
            <a:schemeClr val="accent5"/>
          </a:solidFill>
          <a:latin typeface="Poppins" pitchFamily="2" charset="77"/>
          <a:ea typeface="+mn-ea"/>
          <a:cs typeface="Poppins" pitchFamily="2" charset="77"/>
        </a:defRPr>
      </a:lvl3pPr>
      <a:lvl4pPr marL="1371566" indent="0" algn="l" defTabSz="914377" rtl="0" eaLnBrk="1" latinLnBrk="0" hangingPunct="1">
        <a:lnSpc>
          <a:spcPct val="90000"/>
        </a:lnSpc>
        <a:spcBef>
          <a:spcPts val="500"/>
        </a:spcBef>
        <a:buClr>
          <a:schemeClr val="accent1"/>
        </a:buClr>
        <a:buFont typeface="Symbol" pitchFamily="2" charset="2"/>
        <a:buNone/>
        <a:defRPr sz="1800" b="0" i="0" kern="1200">
          <a:solidFill>
            <a:schemeClr val="accent6"/>
          </a:solidFill>
          <a:latin typeface="Poppins Light" pitchFamily="2" charset="77"/>
          <a:ea typeface="+mn-ea"/>
          <a:cs typeface="Poppins Light" pitchFamily="2" charset="77"/>
        </a:defRPr>
      </a:lvl4pPr>
      <a:lvl5pPr marL="1828754" indent="0" algn="l" defTabSz="914377" rtl="0" eaLnBrk="1" latinLnBrk="0" hangingPunct="1">
        <a:lnSpc>
          <a:spcPct val="90000"/>
        </a:lnSpc>
        <a:spcBef>
          <a:spcPts val="500"/>
        </a:spcBef>
        <a:buClr>
          <a:schemeClr val="accent1"/>
        </a:buClr>
        <a:buFont typeface="Symbol" pitchFamily="2" charset="2"/>
        <a:buNone/>
        <a:defRPr sz="1800" b="0" i="0" kern="1200">
          <a:solidFill>
            <a:schemeClr val="accent6"/>
          </a:solidFill>
          <a:latin typeface="Poppins ExtraLight" pitchFamily="2" charset="77"/>
          <a:ea typeface="+mn-ea"/>
          <a:cs typeface="Poppins ExtraLight"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4.jp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jp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hyperlink" Target="https://www.youtube.com/watch?v=nSB3UCHXnd4"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openimis.atlassian.net/servicedesk/customer/portal/1" TargetMode="External"/><Relationship Id="rId3" Type="http://schemas.openxmlformats.org/officeDocument/2006/relationships/hyperlink" Target="https://openimis.atlassian.net/wiki/spaces/OP/pages/40566794/Steering+Group" TargetMode="External"/><Relationship Id="rId7" Type="http://schemas.openxmlformats.org/officeDocument/2006/relationships/hyperlink" Target="https://demo.openimis.org/" TargetMode="External"/><Relationship Id="rId2" Type="http://schemas.openxmlformats.org/officeDocument/2006/relationships/hyperlink" Target="http://www.openimis.org/" TargetMode="External"/><Relationship Id="rId1" Type="http://schemas.openxmlformats.org/officeDocument/2006/relationships/slideLayout" Target="../slideLayouts/slideLayout13.xml"/><Relationship Id="rId6" Type="http://schemas.openxmlformats.org/officeDocument/2006/relationships/hyperlink" Target="http://www.github.com/openimis" TargetMode="External"/><Relationship Id="rId5" Type="http://schemas.openxmlformats.org/officeDocument/2006/relationships/hyperlink" Target="https://openimis.atlassian.net/wiki/spaces/OP/overview" TargetMode="External"/><Relationship Id="rId4" Type="http://schemas.openxmlformats.org/officeDocument/2006/relationships/hyperlink" Target="https://openimis.atlassian.net/wiki/spaces/OP/pages/40763404/Technical+advisory+grou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jp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em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370624"/>
            <a:ext cx="9144000" cy="5206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52B59CD7-3B9F-C64A-8764-A56E422C6B3B}"/>
              </a:ext>
            </a:extLst>
          </p:cNvPr>
          <p:cNvSpPr/>
          <p:nvPr/>
        </p:nvSpPr>
        <p:spPr>
          <a:xfrm>
            <a:off x="1049356" y="2616516"/>
            <a:ext cx="7045287" cy="461665"/>
          </a:xfrm>
          <a:prstGeom prst="rect">
            <a:avLst/>
          </a:prstGeom>
        </p:spPr>
        <p:txBody>
          <a:bodyPr wrap="square">
            <a:spAutoFit/>
          </a:bodyPr>
          <a:lstStyle/>
          <a:p>
            <a:r>
              <a:rPr lang="en-US" sz="2400" dirty="0"/>
              <a:t>Data privacy choices – a greenfield opportunity with</a:t>
            </a:r>
          </a:p>
        </p:txBody>
      </p:sp>
      <p:pic>
        <p:nvPicPr>
          <p:cNvPr id="15" name="Bild 30" descr="DayOne_logo_byline_above_4cm_P3135.eps">
            <a:extLst>
              <a:ext uri="{FF2B5EF4-FFF2-40B4-BE49-F238E27FC236}">
                <a16:creationId xmlns:a16="http://schemas.microsoft.com/office/drawing/2014/main" id="{2F014F13-881A-2D4B-A8DF-69782FC734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4617"/>
          <a:stretch/>
        </p:blipFill>
        <p:spPr>
          <a:xfrm>
            <a:off x="5281344" y="785132"/>
            <a:ext cx="3216757" cy="1411202"/>
          </a:xfrm>
          <a:prstGeom prst="rect">
            <a:avLst/>
          </a:prstGeom>
        </p:spPr>
      </p:pic>
      <p:pic>
        <p:nvPicPr>
          <p:cNvPr id="1026" name="Picture 2" descr="https://openimis.atlassian.net/wiki/download/attachments/215744513/sdc.jpeg?version=1&amp;modificationDate=1530202180398&amp;cacheVersion=1&amp;api=v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889" y="5487253"/>
            <a:ext cx="2255059" cy="999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openimis.atlassian.net/wiki/download/attachments/215744513/bmz.png?version=1&amp;modificationDate=1530202181139&amp;cacheVersion=1&amp;api=v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9192" y="5509699"/>
            <a:ext cx="2320216" cy="951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penimis.atlassian.net/wiki/download/thumbnails/215744513/giz.jpg?version=1&amp;modificationDate=1530202180737&amp;cacheVersion=1&amp;api=v2&amp;width=300&amp;height=8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93546" y="5653596"/>
            <a:ext cx="2184045" cy="640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penimis.atlassian.net/wiki/download/attachments/195756039/OpenIMIS_RGB.PNG?version=1&amp;modificationDate=1528988988417&amp;cacheVersion=1&amp;api=v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24025" y="3199605"/>
            <a:ext cx="1995279" cy="21086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rivsi\AppData\Local\Temp\notesAF6053\thp_logo_o_rgb.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9755" y="990861"/>
            <a:ext cx="3477768" cy="99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10</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376429059"/>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249606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EEC30-A85D-4C42-BD9A-EEBBF43882E1}"/>
              </a:ext>
            </a:extLst>
          </p:cNvPr>
          <p:cNvSpPr>
            <a:spLocks noGrp="1"/>
          </p:cNvSpPr>
          <p:nvPr>
            <p:ph type="title"/>
          </p:nvPr>
        </p:nvSpPr>
        <p:spPr/>
        <p:txBody>
          <a:bodyPr/>
          <a:lstStyle/>
          <a:p>
            <a:r>
              <a:rPr lang="en-US" dirty="0"/>
              <a:t>Malini – </a:t>
            </a:r>
            <a:r>
              <a:rPr lang="en-US" dirty="0" err="1"/>
              <a:t>openIMIS</a:t>
            </a:r>
            <a:r>
              <a:rPr lang="en-US" dirty="0"/>
              <a:t> story</a:t>
            </a:r>
          </a:p>
        </p:txBody>
      </p:sp>
      <p:pic>
        <p:nvPicPr>
          <p:cNvPr id="2" name="Picture 1">
            <a:extLst>
              <a:ext uri="{FF2B5EF4-FFF2-40B4-BE49-F238E27FC236}">
                <a16:creationId xmlns:a16="http://schemas.microsoft.com/office/drawing/2014/main" id="{2F3F3630-B385-CD4F-8815-362B8E612913}"/>
              </a:ext>
            </a:extLst>
          </p:cNvPr>
          <p:cNvPicPr>
            <a:picLocks noChangeAspect="1"/>
          </p:cNvPicPr>
          <p:nvPr/>
        </p:nvPicPr>
        <p:blipFill>
          <a:blip r:embed="rId3"/>
          <a:stretch>
            <a:fillRect/>
          </a:stretch>
        </p:blipFill>
        <p:spPr>
          <a:xfrm>
            <a:off x="1358900" y="1590675"/>
            <a:ext cx="6426200" cy="4813300"/>
          </a:xfrm>
          <a:prstGeom prst="rect">
            <a:avLst/>
          </a:prstGeom>
        </p:spPr>
      </p:pic>
    </p:spTree>
    <p:extLst>
      <p:ext uri="{BB962C8B-B14F-4D97-AF65-F5344CB8AC3E}">
        <p14:creationId xmlns:p14="http://schemas.microsoft.com/office/powerpoint/2010/main" val="2188563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982795-E2D8-BD45-929F-4A76AB7414AA}"/>
              </a:ext>
            </a:extLst>
          </p:cNvPr>
          <p:cNvGrpSpPr/>
          <p:nvPr/>
        </p:nvGrpSpPr>
        <p:grpSpPr>
          <a:xfrm>
            <a:off x="402748" y="2834635"/>
            <a:ext cx="1511437" cy="1476006"/>
            <a:chOff x="402748" y="3031587"/>
            <a:chExt cx="1511437" cy="1476006"/>
          </a:xfrm>
        </p:grpSpPr>
        <p:pic>
          <p:nvPicPr>
            <p:cNvPr id="4" name="Picture 2" descr="https://lh6.googleusercontent.com/t8KvYsh8oxCiZvRZen-9T1srQGxGqnTqIpZgluSSY7uqnV0GK5mr4Njbf7VXuyGpGlW1mwV5kdW1AcFWfn578IAMOmzhqwVNXhlKc_qC3vqlc3TwXKLkeNW94Gg10iGTtsy8FRrg">
              <a:extLst>
                <a:ext uri="{FF2B5EF4-FFF2-40B4-BE49-F238E27FC236}">
                  <a16:creationId xmlns:a16="http://schemas.microsoft.com/office/drawing/2014/main" id="{A9EB735B-7B40-C049-8893-204F9EAE1D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9762" y="3031587"/>
              <a:ext cx="1337409" cy="1003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1565BC-EE41-5A42-A6AB-90CC717DB526}"/>
                </a:ext>
              </a:extLst>
            </p:cNvPr>
            <p:cNvSpPr txBox="1"/>
            <p:nvPr/>
          </p:nvSpPr>
          <p:spPr>
            <a:xfrm>
              <a:off x="402748" y="4045928"/>
              <a:ext cx="1511437" cy="461665"/>
            </a:xfrm>
            <a:prstGeom prst="rect">
              <a:avLst/>
            </a:prstGeom>
            <a:noFill/>
          </p:spPr>
          <p:txBody>
            <a:bodyPr wrap="square" rtlCol="0">
              <a:spAutoFit/>
            </a:bodyPr>
            <a:lstStyle/>
            <a:p>
              <a:pPr algn="ctr"/>
              <a:r>
                <a:rPr lang="en-US" sz="1200" dirty="0"/>
                <a:t>Malini lives in the village of </a:t>
              </a:r>
              <a:r>
                <a:rPr lang="en-US" sz="1200" dirty="0" err="1"/>
                <a:t>Milimani</a:t>
              </a:r>
              <a:endParaRPr lang="en-US" sz="1200" dirty="0"/>
            </a:p>
          </p:txBody>
        </p:sp>
      </p:grpSp>
      <p:grpSp>
        <p:nvGrpSpPr>
          <p:cNvPr id="2" name="Group 1">
            <a:extLst>
              <a:ext uri="{FF2B5EF4-FFF2-40B4-BE49-F238E27FC236}">
                <a16:creationId xmlns:a16="http://schemas.microsoft.com/office/drawing/2014/main" id="{A134AAF2-9D53-314C-9364-0412195A5B95}"/>
              </a:ext>
            </a:extLst>
          </p:cNvPr>
          <p:cNvGrpSpPr/>
          <p:nvPr/>
        </p:nvGrpSpPr>
        <p:grpSpPr>
          <a:xfrm>
            <a:off x="1827171" y="168812"/>
            <a:ext cx="3760651" cy="3167352"/>
            <a:chOff x="1827171" y="168812"/>
            <a:chExt cx="3760651" cy="3167352"/>
          </a:xfrm>
        </p:grpSpPr>
        <p:grpSp>
          <p:nvGrpSpPr>
            <p:cNvPr id="13" name="Group 12">
              <a:extLst>
                <a:ext uri="{FF2B5EF4-FFF2-40B4-BE49-F238E27FC236}">
                  <a16:creationId xmlns:a16="http://schemas.microsoft.com/office/drawing/2014/main" id="{3C1B4144-17F5-7D43-9312-41432D1ECF88}"/>
                </a:ext>
              </a:extLst>
            </p:cNvPr>
            <p:cNvGrpSpPr/>
            <p:nvPr/>
          </p:nvGrpSpPr>
          <p:grpSpPr>
            <a:xfrm>
              <a:off x="3867486" y="168812"/>
              <a:ext cx="1720336" cy="1748307"/>
              <a:chOff x="3170506" y="1378634"/>
              <a:chExt cx="1839644" cy="1963248"/>
            </a:xfrm>
          </p:grpSpPr>
          <p:pic>
            <p:nvPicPr>
              <p:cNvPr id="7" name="Picture 6" descr="A person sitting at a table&#10;&#10;Description automatically generated">
                <a:extLst>
                  <a:ext uri="{FF2B5EF4-FFF2-40B4-BE49-F238E27FC236}">
                    <a16:creationId xmlns:a16="http://schemas.microsoft.com/office/drawing/2014/main" id="{C937B5ED-10DE-3A44-9264-24D8D0EFF0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0506" y="1378634"/>
                <a:ext cx="1839644" cy="1226429"/>
              </a:xfrm>
              <a:prstGeom prst="rect">
                <a:avLst/>
              </a:prstGeom>
            </p:spPr>
          </p:pic>
          <p:sp>
            <p:nvSpPr>
              <p:cNvPr id="8" name="TextBox 7">
                <a:extLst>
                  <a:ext uri="{FF2B5EF4-FFF2-40B4-BE49-F238E27FC236}">
                    <a16:creationId xmlns:a16="http://schemas.microsoft.com/office/drawing/2014/main" id="{3281A0CF-0C13-7E42-88D1-2A5678A25354}"/>
                  </a:ext>
                </a:extLst>
              </p:cNvPr>
              <p:cNvSpPr txBox="1"/>
              <p:nvPr/>
            </p:nvSpPr>
            <p:spPr>
              <a:xfrm>
                <a:off x="3334609" y="2616089"/>
                <a:ext cx="1675540" cy="725793"/>
              </a:xfrm>
              <a:prstGeom prst="rect">
                <a:avLst/>
              </a:prstGeom>
              <a:noFill/>
            </p:spPr>
            <p:txBody>
              <a:bodyPr wrap="square" rtlCol="0">
                <a:spAutoFit/>
              </a:bodyPr>
              <a:lstStyle/>
              <a:p>
                <a:pPr algn="ctr"/>
                <a:r>
                  <a:rPr lang="en-US" sz="1200" dirty="0"/>
                  <a:t>Nearest health service - Dispensary in </a:t>
                </a:r>
                <a:r>
                  <a:rPr lang="en-US" sz="1200" dirty="0" err="1"/>
                  <a:t>Dumila</a:t>
                </a:r>
                <a:r>
                  <a:rPr lang="en-US" sz="1200" dirty="0"/>
                  <a:t>. 20kms away</a:t>
                </a:r>
              </a:p>
            </p:txBody>
          </p:sp>
        </p:grpSp>
        <p:cxnSp>
          <p:nvCxnSpPr>
            <p:cNvPr id="26" name="Straight Arrow Connector 25">
              <a:extLst>
                <a:ext uri="{FF2B5EF4-FFF2-40B4-BE49-F238E27FC236}">
                  <a16:creationId xmlns:a16="http://schemas.microsoft.com/office/drawing/2014/main" id="{71C45EE1-71EB-7740-90BE-5C84672129A5}"/>
                </a:ext>
              </a:extLst>
            </p:cNvPr>
            <p:cNvCxnSpPr>
              <a:cxnSpLocks/>
              <a:stCxn id="4" idx="3"/>
              <a:endCxn id="7" idx="1"/>
            </p:cNvCxnSpPr>
            <p:nvPr/>
          </p:nvCxnSpPr>
          <p:spPr>
            <a:xfrm flipV="1">
              <a:off x="1827171" y="714891"/>
              <a:ext cx="2040315" cy="2621273"/>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93DA994B-44CF-F344-B290-020210FF4826}"/>
              </a:ext>
            </a:extLst>
          </p:cNvPr>
          <p:cNvGrpSpPr/>
          <p:nvPr/>
        </p:nvGrpSpPr>
        <p:grpSpPr>
          <a:xfrm>
            <a:off x="1827171" y="1922147"/>
            <a:ext cx="3760651" cy="1659042"/>
            <a:chOff x="1827171" y="1922147"/>
            <a:chExt cx="3760651" cy="1659042"/>
          </a:xfrm>
        </p:grpSpPr>
        <p:grpSp>
          <p:nvGrpSpPr>
            <p:cNvPr id="17" name="Group 16">
              <a:extLst>
                <a:ext uri="{FF2B5EF4-FFF2-40B4-BE49-F238E27FC236}">
                  <a16:creationId xmlns:a16="http://schemas.microsoft.com/office/drawing/2014/main" id="{94605338-F43F-AE4E-A8BC-ED7D7275E429}"/>
                </a:ext>
              </a:extLst>
            </p:cNvPr>
            <p:cNvGrpSpPr/>
            <p:nvPr/>
          </p:nvGrpSpPr>
          <p:grpSpPr>
            <a:xfrm>
              <a:off x="3867486" y="1922147"/>
              <a:ext cx="1720336" cy="1659042"/>
              <a:chOff x="3747281" y="2248288"/>
              <a:chExt cx="1839644" cy="1863009"/>
            </a:xfrm>
          </p:grpSpPr>
          <p:pic>
            <p:nvPicPr>
              <p:cNvPr id="10" name="Picture 9" descr="A large white building&#10;&#10;Description automatically generated">
                <a:extLst>
                  <a:ext uri="{FF2B5EF4-FFF2-40B4-BE49-F238E27FC236}">
                    <a16:creationId xmlns:a16="http://schemas.microsoft.com/office/drawing/2014/main" id="{CAC3320E-9A37-4C47-AC11-BB0895891E16}"/>
                  </a:ext>
                </a:extLst>
              </p:cNvPr>
              <p:cNvPicPr>
                <a:picLocks noChangeAspect="1"/>
              </p:cNvPicPr>
              <p:nvPr/>
            </p:nvPicPr>
            <p:blipFill>
              <a:blip r:embed="rId5"/>
              <a:stretch>
                <a:fillRect/>
              </a:stretch>
            </p:blipFill>
            <p:spPr>
              <a:xfrm>
                <a:off x="3747281" y="2248288"/>
                <a:ext cx="1839644" cy="1227962"/>
              </a:xfrm>
              <a:prstGeom prst="rect">
                <a:avLst/>
              </a:prstGeom>
            </p:spPr>
          </p:pic>
          <p:sp>
            <p:nvSpPr>
              <p:cNvPr id="11" name="TextBox 10">
                <a:extLst>
                  <a:ext uri="{FF2B5EF4-FFF2-40B4-BE49-F238E27FC236}">
                    <a16:creationId xmlns:a16="http://schemas.microsoft.com/office/drawing/2014/main" id="{1653873A-39C6-EC45-B04A-DB4748321341}"/>
                  </a:ext>
                </a:extLst>
              </p:cNvPr>
              <p:cNvSpPr txBox="1"/>
              <p:nvPr/>
            </p:nvSpPr>
            <p:spPr>
              <a:xfrm>
                <a:off x="3911385" y="3464966"/>
                <a:ext cx="1511437" cy="646331"/>
              </a:xfrm>
              <a:prstGeom prst="rect">
                <a:avLst/>
              </a:prstGeom>
              <a:noFill/>
            </p:spPr>
            <p:txBody>
              <a:bodyPr wrap="square" rtlCol="0">
                <a:spAutoFit/>
              </a:bodyPr>
              <a:lstStyle/>
              <a:p>
                <a:pPr algn="ctr"/>
                <a:r>
                  <a:rPr lang="en-US" sz="1200" dirty="0"/>
                  <a:t>Nearest Hospital in Dar </a:t>
                </a:r>
                <a:r>
                  <a:rPr lang="en-US" sz="1200" dirty="0" err="1"/>
                  <a:t>es</a:t>
                </a:r>
                <a:r>
                  <a:rPr lang="en-US" sz="1200" dirty="0"/>
                  <a:t> Salaam. 300kms away</a:t>
                </a:r>
              </a:p>
            </p:txBody>
          </p:sp>
        </p:grpSp>
        <p:cxnSp>
          <p:nvCxnSpPr>
            <p:cNvPr id="27" name="Straight Arrow Connector 26">
              <a:extLst>
                <a:ext uri="{FF2B5EF4-FFF2-40B4-BE49-F238E27FC236}">
                  <a16:creationId xmlns:a16="http://schemas.microsoft.com/office/drawing/2014/main" id="{E402FE9A-E496-F54D-ABA3-041400890922}"/>
                </a:ext>
              </a:extLst>
            </p:cNvPr>
            <p:cNvCxnSpPr>
              <a:cxnSpLocks/>
              <a:stCxn id="4" idx="3"/>
              <a:endCxn id="10" idx="1"/>
            </p:cNvCxnSpPr>
            <p:nvPr/>
          </p:nvCxnSpPr>
          <p:spPr>
            <a:xfrm flipV="1">
              <a:off x="1827171" y="2468908"/>
              <a:ext cx="2040315" cy="867256"/>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38D725C-23F5-BC4A-9D73-1EECDDB91AFB}"/>
              </a:ext>
            </a:extLst>
          </p:cNvPr>
          <p:cNvGrpSpPr/>
          <p:nvPr/>
        </p:nvGrpSpPr>
        <p:grpSpPr>
          <a:xfrm>
            <a:off x="6263346" y="1008408"/>
            <a:ext cx="2476500" cy="1460500"/>
            <a:chOff x="6263346" y="1008408"/>
            <a:chExt cx="2476500" cy="1460500"/>
          </a:xfrm>
        </p:grpSpPr>
        <p:pic>
          <p:nvPicPr>
            <p:cNvPr id="9" name="Picture 8">
              <a:extLst>
                <a:ext uri="{FF2B5EF4-FFF2-40B4-BE49-F238E27FC236}">
                  <a16:creationId xmlns:a16="http://schemas.microsoft.com/office/drawing/2014/main" id="{7D67005E-0D21-874E-B112-273D1FA98CF9}"/>
                </a:ext>
              </a:extLst>
            </p:cNvPr>
            <p:cNvPicPr>
              <a:picLocks noChangeAspect="1"/>
            </p:cNvPicPr>
            <p:nvPr/>
          </p:nvPicPr>
          <p:blipFill>
            <a:blip r:embed="rId6"/>
            <a:stretch>
              <a:fillRect/>
            </a:stretch>
          </p:blipFill>
          <p:spPr>
            <a:xfrm>
              <a:off x="6263346" y="1008408"/>
              <a:ext cx="2019300" cy="1003300"/>
            </a:xfrm>
            <a:prstGeom prst="rect">
              <a:avLst/>
            </a:prstGeom>
          </p:spPr>
        </p:pic>
        <p:pic>
          <p:nvPicPr>
            <p:cNvPr id="35" name="Picture 34">
              <a:extLst>
                <a:ext uri="{FF2B5EF4-FFF2-40B4-BE49-F238E27FC236}">
                  <a16:creationId xmlns:a16="http://schemas.microsoft.com/office/drawing/2014/main" id="{7A82DE31-31BE-344D-9BBF-B65BB96289BF}"/>
                </a:ext>
              </a:extLst>
            </p:cNvPr>
            <p:cNvPicPr>
              <a:picLocks noChangeAspect="1"/>
            </p:cNvPicPr>
            <p:nvPr/>
          </p:nvPicPr>
          <p:blipFill>
            <a:blip r:embed="rId6"/>
            <a:stretch>
              <a:fillRect/>
            </a:stretch>
          </p:blipFill>
          <p:spPr>
            <a:xfrm>
              <a:off x="6415746" y="1160808"/>
              <a:ext cx="2019300" cy="1003300"/>
            </a:xfrm>
            <a:prstGeom prst="rect">
              <a:avLst/>
            </a:prstGeom>
          </p:spPr>
        </p:pic>
        <p:pic>
          <p:nvPicPr>
            <p:cNvPr id="37" name="Picture 36">
              <a:extLst>
                <a:ext uri="{FF2B5EF4-FFF2-40B4-BE49-F238E27FC236}">
                  <a16:creationId xmlns:a16="http://schemas.microsoft.com/office/drawing/2014/main" id="{8BCB1CCB-7BCC-5040-9166-98428453DFD5}"/>
                </a:ext>
              </a:extLst>
            </p:cNvPr>
            <p:cNvPicPr>
              <a:picLocks noChangeAspect="1"/>
            </p:cNvPicPr>
            <p:nvPr/>
          </p:nvPicPr>
          <p:blipFill>
            <a:blip r:embed="rId6"/>
            <a:stretch>
              <a:fillRect/>
            </a:stretch>
          </p:blipFill>
          <p:spPr>
            <a:xfrm>
              <a:off x="6568146" y="1313208"/>
              <a:ext cx="2019300" cy="1003300"/>
            </a:xfrm>
            <a:prstGeom prst="rect">
              <a:avLst/>
            </a:prstGeom>
          </p:spPr>
        </p:pic>
        <p:pic>
          <p:nvPicPr>
            <p:cNvPr id="38" name="Picture 37">
              <a:extLst>
                <a:ext uri="{FF2B5EF4-FFF2-40B4-BE49-F238E27FC236}">
                  <a16:creationId xmlns:a16="http://schemas.microsoft.com/office/drawing/2014/main" id="{DDB60FF3-A116-3645-8906-4105F62431BB}"/>
                </a:ext>
              </a:extLst>
            </p:cNvPr>
            <p:cNvPicPr>
              <a:picLocks noChangeAspect="1"/>
            </p:cNvPicPr>
            <p:nvPr/>
          </p:nvPicPr>
          <p:blipFill>
            <a:blip r:embed="rId6"/>
            <a:stretch>
              <a:fillRect/>
            </a:stretch>
          </p:blipFill>
          <p:spPr>
            <a:xfrm>
              <a:off x="6720546" y="1465608"/>
              <a:ext cx="2019300" cy="1003300"/>
            </a:xfrm>
            <a:prstGeom prst="rect">
              <a:avLst/>
            </a:prstGeom>
          </p:spPr>
        </p:pic>
      </p:grpSp>
    </p:spTree>
    <p:extLst>
      <p:ext uri="{BB962C8B-B14F-4D97-AF65-F5344CB8AC3E}">
        <p14:creationId xmlns:p14="http://schemas.microsoft.com/office/powerpoint/2010/main" val="341650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982795-E2D8-BD45-929F-4A76AB7414AA}"/>
              </a:ext>
            </a:extLst>
          </p:cNvPr>
          <p:cNvGrpSpPr/>
          <p:nvPr/>
        </p:nvGrpSpPr>
        <p:grpSpPr>
          <a:xfrm>
            <a:off x="402748" y="2834635"/>
            <a:ext cx="1511437" cy="1476006"/>
            <a:chOff x="402748" y="3031587"/>
            <a:chExt cx="1511437" cy="1476006"/>
          </a:xfrm>
        </p:grpSpPr>
        <p:pic>
          <p:nvPicPr>
            <p:cNvPr id="4" name="Picture 2" descr="https://lh6.googleusercontent.com/t8KvYsh8oxCiZvRZen-9T1srQGxGqnTqIpZgluSSY7uqnV0GK5mr4Njbf7VXuyGpGlW1mwV5kdW1AcFWfn578IAMOmzhqwVNXhlKc_qC3vqlc3TwXKLkeNW94Gg10iGTtsy8FRrg">
              <a:extLst>
                <a:ext uri="{FF2B5EF4-FFF2-40B4-BE49-F238E27FC236}">
                  <a16:creationId xmlns:a16="http://schemas.microsoft.com/office/drawing/2014/main" id="{A9EB735B-7B40-C049-8893-204F9EAE1D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9762" y="3031587"/>
              <a:ext cx="1337409" cy="1003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1565BC-EE41-5A42-A6AB-90CC717DB526}"/>
                </a:ext>
              </a:extLst>
            </p:cNvPr>
            <p:cNvSpPr txBox="1"/>
            <p:nvPr/>
          </p:nvSpPr>
          <p:spPr>
            <a:xfrm>
              <a:off x="402748" y="4045928"/>
              <a:ext cx="1511437" cy="461665"/>
            </a:xfrm>
            <a:prstGeom prst="rect">
              <a:avLst/>
            </a:prstGeom>
            <a:noFill/>
          </p:spPr>
          <p:txBody>
            <a:bodyPr wrap="square" rtlCol="0">
              <a:spAutoFit/>
            </a:bodyPr>
            <a:lstStyle/>
            <a:p>
              <a:pPr algn="ctr"/>
              <a:r>
                <a:rPr lang="en-US" sz="1200" dirty="0"/>
                <a:t>Malini lives in the village of </a:t>
              </a:r>
              <a:r>
                <a:rPr lang="en-US" sz="1200" dirty="0" err="1"/>
                <a:t>Milimani</a:t>
              </a:r>
              <a:endParaRPr lang="en-US" sz="1200" dirty="0"/>
            </a:p>
          </p:txBody>
        </p:sp>
      </p:grpSp>
      <p:grpSp>
        <p:nvGrpSpPr>
          <p:cNvPr id="13" name="Group 12">
            <a:extLst>
              <a:ext uri="{FF2B5EF4-FFF2-40B4-BE49-F238E27FC236}">
                <a16:creationId xmlns:a16="http://schemas.microsoft.com/office/drawing/2014/main" id="{3C1B4144-17F5-7D43-9312-41432D1ECF88}"/>
              </a:ext>
            </a:extLst>
          </p:cNvPr>
          <p:cNvGrpSpPr/>
          <p:nvPr/>
        </p:nvGrpSpPr>
        <p:grpSpPr>
          <a:xfrm>
            <a:off x="3867486" y="168812"/>
            <a:ext cx="1720336" cy="1748307"/>
            <a:chOff x="3170506" y="1378634"/>
            <a:chExt cx="1839644" cy="1963248"/>
          </a:xfrm>
        </p:grpSpPr>
        <p:pic>
          <p:nvPicPr>
            <p:cNvPr id="7" name="Picture 6" descr="A person sitting at a table&#10;&#10;Description automatically generated">
              <a:extLst>
                <a:ext uri="{FF2B5EF4-FFF2-40B4-BE49-F238E27FC236}">
                  <a16:creationId xmlns:a16="http://schemas.microsoft.com/office/drawing/2014/main" id="{C937B5ED-10DE-3A44-9264-24D8D0EFF0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0506" y="1378634"/>
              <a:ext cx="1839644" cy="1226429"/>
            </a:xfrm>
            <a:prstGeom prst="rect">
              <a:avLst/>
            </a:prstGeom>
          </p:spPr>
        </p:pic>
        <p:sp>
          <p:nvSpPr>
            <p:cNvPr id="8" name="TextBox 7">
              <a:extLst>
                <a:ext uri="{FF2B5EF4-FFF2-40B4-BE49-F238E27FC236}">
                  <a16:creationId xmlns:a16="http://schemas.microsoft.com/office/drawing/2014/main" id="{3281A0CF-0C13-7E42-88D1-2A5678A25354}"/>
                </a:ext>
              </a:extLst>
            </p:cNvPr>
            <p:cNvSpPr txBox="1"/>
            <p:nvPr/>
          </p:nvSpPr>
          <p:spPr>
            <a:xfrm>
              <a:off x="3334609" y="2616089"/>
              <a:ext cx="1675540" cy="725793"/>
            </a:xfrm>
            <a:prstGeom prst="rect">
              <a:avLst/>
            </a:prstGeom>
            <a:noFill/>
          </p:spPr>
          <p:txBody>
            <a:bodyPr wrap="square" rtlCol="0">
              <a:spAutoFit/>
            </a:bodyPr>
            <a:lstStyle/>
            <a:p>
              <a:pPr algn="ctr"/>
              <a:r>
                <a:rPr lang="en-US" sz="1200" dirty="0"/>
                <a:t>Nearest health service - Dispensary in </a:t>
              </a:r>
              <a:r>
                <a:rPr lang="en-US" sz="1200" dirty="0" err="1"/>
                <a:t>Dumila</a:t>
              </a:r>
              <a:r>
                <a:rPr lang="en-US" sz="1200" dirty="0"/>
                <a:t>. 20kms away</a:t>
              </a:r>
            </a:p>
          </p:txBody>
        </p:sp>
      </p:grpSp>
      <p:grpSp>
        <p:nvGrpSpPr>
          <p:cNvPr id="17" name="Group 16">
            <a:extLst>
              <a:ext uri="{FF2B5EF4-FFF2-40B4-BE49-F238E27FC236}">
                <a16:creationId xmlns:a16="http://schemas.microsoft.com/office/drawing/2014/main" id="{94605338-F43F-AE4E-A8BC-ED7D7275E429}"/>
              </a:ext>
            </a:extLst>
          </p:cNvPr>
          <p:cNvGrpSpPr/>
          <p:nvPr/>
        </p:nvGrpSpPr>
        <p:grpSpPr>
          <a:xfrm>
            <a:off x="3867486" y="1922147"/>
            <a:ext cx="1720336" cy="1659042"/>
            <a:chOff x="3747281" y="2248288"/>
            <a:chExt cx="1839644" cy="1863009"/>
          </a:xfrm>
        </p:grpSpPr>
        <p:pic>
          <p:nvPicPr>
            <p:cNvPr id="10" name="Picture 9" descr="A large white building&#10;&#10;Description automatically generated">
              <a:extLst>
                <a:ext uri="{FF2B5EF4-FFF2-40B4-BE49-F238E27FC236}">
                  <a16:creationId xmlns:a16="http://schemas.microsoft.com/office/drawing/2014/main" id="{CAC3320E-9A37-4C47-AC11-BB0895891E16}"/>
                </a:ext>
              </a:extLst>
            </p:cNvPr>
            <p:cNvPicPr>
              <a:picLocks noChangeAspect="1"/>
            </p:cNvPicPr>
            <p:nvPr/>
          </p:nvPicPr>
          <p:blipFill>
            <a:blip r:embed="rId5"/>
            <a:stretch>
              <a:fillRect/>
            </a:stretch>
          </p:blipFill>
          <p:spPr>
            <a:xfrm>
              <a:off x="3747281" y="2248288"/>
              <a:ext cx="1839644" cy="1227962"/>
            </a:xfrm>
            <a:prstGeom prst="rect">
              <a:avLst/>
            </a:prstGeom>
          </p:spPr>
        </p:pic>
        <p:sp>
          <p:nvSpPr>
            <p:cNvPr id="11" name="TextBox 10">
              <a:extLst>
                <a:ext uri="{FF2B5EF4-FFF2-40B4-BE49-F238E27FC236}">
                  <a16:creationId xmlns:a16="http://schemas.microsoft.com/office/drawing/2014/main" id="{1653873A-39C6-EC45-B04A-DB4748321341}"/>
                </a:ext>
              </a:extLst>
            </p:cNvPr>
            <p:cNvSpPr txBox="1"/>
            <p:nvPr/>
          </p:nvSpPr>
          <p:spPr>
            <a:xfrm>
              <a:off x="3911385" y="3464966"/>
              <a:ext cx="1511437" cy="646331"/>
            </a:xfrm>
            <a:prstGeom prst="rect">
              <a:avLst/>
            </a:prstGeom>
            <a:noFill/>
          </p:spPr>
          <p:txBody>
            <a:bodyPr wrap="square" rtlCol="0">
              <a:spAutoFit/>
            </a:bodyPr>
            <a:lstStyle/>
            <a:p>
              <a:pPr algn="ctr"/>
              <a:r>
                <a:rPr lang="en-US" sz="1200" dirty="0"/>
                <a:t>Nearest Hospital in Dar </a:t>
              </a:r>
              <a:r>
                <a:rPr lang="en-US" sz="1200" dirty="0" err="1"/>
                <a:t>es</a:t>
              </a:r>
              <a:r>
                <a:rPr lang="en-US" sz="1200" dirty="0"/>
                <a:t> Salaam. 300kms away</a:t>
              </a:r>
            </a:p>
          </p:txBody>
        </p:sp>
      </p:grpSp>
      <p:grpSp>
        <p:nvGrpSpPr>
          <p:cNvPr id="18" name="Group 17">
            <a:extLst>
              <a:ext uri="{FF2B5EF4-FFF2-40B4-BE49-F238E27FC236}">
                <a16:creationId xmlns:a16="http://schemas.microsoft.com/office/drawing/2014/main" id="{3B9BB7EA-824D-5142-B89F-FBE7B0F8CA44}"/>
              </a:ext>
            </a:extLst>
          </p:cNvPr>
          <p:cNvGrpSpPr/>
          <p:nvPr/>
        </p:nvGrpSpPr>
        <p:grpSpPr>
          <a:xfrm>
            <a:off x="3854548" y="3601929"/>
            <a:ext cx="1746212" cy="1739853"/>
            <a:chOff x="3733446" y="4276760"/>
            <a:chExt cx="1867314" cy="1953754"/>
          </a:xfrm>
        </p:grpSpPr>
        <p:sp>
          <p:nvSpPr>
            <p:cNvPr id="16" name="TextBox 15">
              <a:extLst>
                <a:ext uri="{FF2B5EF4-FFF2-40B4-BE49-F238E27FC236}">
                  <a16:creationId xmlns:a16="http://schemas.microsoft.com/office/drawing/2014/main" id="{3235255A-B697-1240-8873-81A644B6DB82}"/>
                </a:ext>
              </a:extLst>
            </p:cNvPr>
            <p:cNvSpPr txBox="1"/>
            <p:nvPr/>
          </p:nvSpPr>
          <p:spPr>
            <a:xfrm>
              <a:off x="3911384" y="5504722"/>
              <a:ext cx="1511437" cy="725792"/>
            </a:xfrm>
            <a:prstGeom prst="rect">
              <a:avLst/>
            </a:prstGeom>
            <a:noFill/>
          </p:spPr>
          <p:txBody>
            <a:bodyPr wrap="square" rtlCol="0">
              <a:spAutoFit/>
            </a:bodyPr>
            <a:lstStyle/>
            <a:p>
              <a:pPr algn="ctr"/>
              <a:r>
                <a:rPr lang="en-US" sz="1200" dirty="0" err="1"/>
                <a:t>OpenIMIS</a:t>
              </a:r>
              <a:r>
                <a:rPr lang="en-US" sz="1200" dirty="0"/>
                <a:t> – Insurance scheme Agent</a:t>
              </a:r>
            </a:p>
          </p:txBody>
        </p:sp>
        <p:pic>
          <p:nvPicPr>
            <p:cNvPr id="15" name="Picture 14">
              <a:extLst>
                <a:ext uri="{FF2B5EF4-FFF2-40B4-BE49-F238E27FC236}">
                  <a16:creationId xmlns:a16="http://schemas.microsoft.com/office/drawing/2014/main" id="{04E34227-8753-624C-9DB5-4B305F04676D}"/>
                </a:ext>
              </a:extLst>
            </p:cNvPr>
            <p:cNvPicPr>
              <a:picLocks noChangeAspect="1"/>
            </p:cNvPicPr>
            <p:nvPr/>
          </p:nvPicPr>
          <p:blipFill>
            <a:blip r:embed="rId6"/>
            <a:stretch>
              <a:fillRect/>
            </a:stretch>
          </p:blipFill>
          <p:spPr>
            <a:xfrm>
              <a:off x="3733446" y="4276760"/>
              <a:ext cx="1867314" cy="1227962"/>
            </a:xfrm>
            <a:prstGeom prst="rect">
              <a:avLst/>
            </a:prstGeom>
          </p:spPr>
        </p:pic>
      </p:grpSp>
      <p:cxnSp>
        <p:nvCxnSpPr>
          <p:cNvPr id="26" name="Straight Arrow Connector 25">
            <a:extLst>
              <a:ext uri="{FF2B5EF4-FFF2-40B4-BE49-F238E27FC236}">
                <a16:creationId xmlns:a16="http://schemas.microsoft.com/office/drawing/2014/main" id="{71C45EE1-71EB-7740-90BE-5C84672129A5}"/>
              </a:ext>
            </a:extLst>
          </p:cNvPr>
          <p:cNvCxnSpPr>
            <a:cxnSpLocks/>
            <a:stCxn id="4" idx="3"/>
            <a:endCxn id="7" idx="1"/>
          </p:cNvCxnSpPr>
          <p:nvPr/>
        </p:nvCxnSpPr>
        <p:spPr>
          <a:xfrm flipV="1">
            <a:off x="1827171" y="714891"/>
            <a:ext cx="2040315" cy="2621273"/>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402FE9A-E496-F54D-ABA3-041400890922}"/>
              </a:ext>
            </a:extLst>
          </p:cNvPr>
          <p:cNvCxnSpPr>
            <a:cxnSpLocks/>
            <a:stCxn id="4" idx="3"/>
            <a:endCxn id="10" idx="1"/>
          </p:cNvCxnSpPr>
          <p:nvPr/>
        </p:nvCxnSpPr>
        <p:spPr>
          <a:xfrm flipV="1">
            <a:off x="1827171" y="2468908"/>
            <a:ext cx="2040315" cy="867256"/>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5A66460-B1AC-774C-96EE-FA459C8441A0}"/>
              </a:ext>
            </a:extLst>
          </p:cNvPr>
          <p:cNvCxnSpPr>
            <a:cxnSpLocks/>
            <a:stCxn id="4" idx="3"/>
            <a:endCxn id="15" idx="1"/>
          </p:cNvCxnSpPr>
          <p:nvPr/>
        </p:nvCxnSpPr>
        <p:spPr>
          <a:xfrm>
            <a:off x="1827171" y="3336164"/>
            <a:ext cx="2027377" cy="812526"/>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FFEE741B-EF52-194E-BFAA-7285A6E30AE8}"/>
              </a:ext>
            </a:extLst>
          </p:cNvPr>
          <p:cNvGrpSpPr/>
          <p:nvPr/>
        </p:nvGrpSpPr>
        <p:grpSpPr>
          <a:xfrm>
            <a:off x="7316829" y="175874"/>
            <a:ext cx="1631853" cy="4519570"/>
            <a:chOff x="6500902" y="175874"/>
            <a:chExt cx="1631853" cy="4519570"/>
          </a:xfrm>
        </p:grpSpPr>
        <p:sp>
          <p:nvSpPr>
            <p:cNvPr id="40" name="Rectangle 39">
              <a:extLst>
                <a:ext uri="{FF2B5EF4-FFF2-40B4-BE49-F238E27FC236}">
                  <a16:creationId xmlns:a16="http://schemas.microsoft.com/office/drawing/2014/main" id="{D6895521-BA33-AE4F-AD1C-6192343337F7}"/>
                </a:ext>
              </a:extLst>
            </p:cNvPr>
            <p:cNvSpPr/>
            <p:nvPr/>
          </p:nvSpPr>
          <p:spPr>
            <a:xfrm>
              <a:off x="6500902" y="175874"/>
              <a:ext cx="1631853" cy="4519570"/>
            </a:xfrm>
            <a:prstGeom prst="rect">
              <a:avLst/>
            </a:prstGeom>
            <a:solidFill>
              <a:schemeClr val="bg1"/>
            </a:solidFill>
            <a:ln w="19050">
              <a:solidFill>
                <a:srgbClr val="0062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6" descr="https://openimis.atlassian.net/wiki/download/attachments/195756039/OpenIMIS_RGB.PNG?version=1&amp;modificationDate=1528988988417&amp;cacheVersion=1&amp;api=v2">
              <a:extLst>
                <a:ext uri="{FF2B5EF4-FFF2-40B4-BE49-F238E27FC236}">
                  <a16:creationId xmlns:a16="http://schemas.microsoft.com/office/drawing/2014/main" id="{A423D115-4FC2-4347-ADCD-10E4B422735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87854" y="1835982"/>
              <a:ext cx="1257950" cy="1329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Straight Arrow Connector 41">
            <a:extLst>
              <a:ext uri="{FF2B5EF4-FFF2-40B4-BE49-F238E27FC236}">
                <a16:creationId xmlns:a16="http://schemas.microsoft.com/office/drawing/2014/main" id="{523D1594-E0F4-114E-8874-1849DD5F140E}"/>
              </a:ext>
            </a:extLst>
          </p:cNvPr>
          <p:cNvCxnSpPr>
            <a:cxnSpLocks/>
          </p:cNvCxnSpPr>
          <p:nvPr/>
        </p:nvCxnSpPr>
        <p:spPr>
          <a:xfrm>
            <a:off x="5591212" y="714891"/>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AD7A447-63DA-E447-9C14-E7612097C17A}"/>
              </a:ext>
            </a:extLst>
          </p:cNvPr>
          <p:cNvCxnSpPr>
            <a:cxnSpLocks/>
          </p:cNvCxnSpPr>
          <p:nvPr/>
        </p:nvCxnSpPr>
        <p:spPr>
          <a:xfrm>
            <a:off x="5591212" y="2468908"/>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4EF32C9A-BCB6-8740-A7A0-E59CE2F1D243}"/>
              </a:ext>
            </a:extLst>
          </p:cNvPr>
          <p:cNvCxnSpPr>
            <a:cxnSpLocks/>
          </p:cNvCxnSpPr>
          <p:nvPr/>
        </p:nvCxnSpPr>
        <p:spPr>
          <a:xfrm>
            <a:off x="5591212" y="4222925"/>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57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What is </a:t>
            </a:r>
            <a:r>
              <a:rPr lang="en-GB" dirty="0" err="1"/>
              <a:t>Malini’s</a:t>
            </a:r>
            <a:r>
              <a:rPr lang="en-GB" dirty="0"/>
              <a:t> health system context?</a:t>
            </a:r>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36D14-44EF-4812-845F-AC55A9F824BA}"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0" y="1700808"/>
            <a:ext cx="666750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10055" y="6423719"/>
            <a:ext cx="75608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http://apps.who.int/iris/bitstream/10665/254757/1/9789241512107-eng.pdf?ua=1</a:t>
            </a:r>
          </a:p>
        </p:txBody>
      </p:sp>
      <p:sp>
        <p:nvSpPr>
          <p:cNvPr id="5" name="Oval Callout 4"/>
          <p:cNvSpPr/>
          <p:nvPr/>
        </p:nvSpPr>
        <p:spPr>
          <a:xfrm>
            <a:off x="251520" y="5517233"/>
            <a:ext cx="2736304" cy="844550"/>
          </a:xfrm>
          <a:prstGeom prst="wedgeEllipseCallout">
            <a:avLst>
              <a:gd name="adj1" fmla="val 81088"/>
              <a:gd name="adj2" fmla="val -77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Community Health Funds (CHF)</a:t>
            </a:r>
          </a:p>
        </p:txBody>
      </p:sp>
      <p:sp>
        <p:nvSpPr>
          <p:cNvPr id="8" name="Oval Callout 7"/>
          <p:cNvSpPr/>
          <p:nvPr/>
        </p:nvSpPr>
        <p:spPr>
          <a:xfrm>
            <a:off x="-129902" y="3356992"/>
            <a:ext cx="2736304" cy="844550"/>
          </a:xfrm>
          <a:prstGeom prst="wedgeEllipseCallout">
            <a:avLst>
              <a:gd name="adj1" fmla="val 111810"/>
              <a:gd name="adj2" fmla="val 1111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National Health Insurance Fund</a:t>
            </a:r>
          </a:p>
        </p:txBody>
      </p:sp>
      <p:sp>
        <p:nvSpPr>
          <p:cNvPr id="9" name="Oval Callout 8"/>
          <p:cNvSpPr/>
          <p:nvPr/>
        </p:nvSpPr>
        <p:spPr>
          <a:xfrm>
            <a:off x="5004048" y="5932488"/>
            <a:ext cx="2736304" cy="844550"/>
          </a:xfrm>
          <a:prstGeom prst="wedgeEllipseCallout">
            <a:avLst>
              <a:gd name="adj1" fmla="val -44934"/>
              <a:gd name="adj2" fmla="val -818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NGO based, savings groups, etc.</a:t>
            </a:r>
          </a:p>
        </p:txBody>
      </p:sp>
      <p:sp>
        <p:nvSpPr>
          <p:cNvPr id="10" name="Oval Callout 9"/>
          <p:cNvSpPr/>
          <p:nvPr/>
        </p:nvSpPr>
        <p:spPr>
          <a:xfrm>
            <a:off x="6660232" y="3095321"/>
            <a:ext cx="2483768" cy="1367891"/>
          </a:xfrm>
          <a:prstGeom prst="wedgeEllipseCallout">
            <a:avLst>
              <a:gd name="adj1" fmla="val -77559"/>
              <a:gd name="adj2" fmla="val 123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Multiple: companies – local/regional</a:t>
            </a:r>
          </a:p>
        </p:txBody>
      </p:sp>
      <p:sp>
        <p:nvSpPr>
          <p:cNvPr id="11" name="Oval Callout 10"/>
          <p:cNvSpPr/>
          <p:nvPr/>
        </p:nvSpPr>
        <p:spPr>
          <a:xfrm>
            <a:off x="7388696" y="4797152"/>
            <a:ext cx="1935832" cy="1765066"/>
          </a:xfrm>
          <a:prstGeom prst="wedgeEllipseCallout">
            <a:avLst>
              <a:gd name="adj1" fmla="val -65843"/>
              <a:gd name="adj2" fmla="val -9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Church based, Charitable health facilities, etc.</a:t>
            </a:r>
          </a:p>
        </p:txBody>
      </p:sp>
      <p:sp>
        <p:nvSpPr>
          <p:cNvPr id="7" name="Oval 6"/>
          <p:cNvSpPr/>
          <p:nvPr/>
        </p:nvSpPr>
        <p:spPr>
          <a:xfrm>
            <a:off x="1835696" y="2780928"/>
            <a:ext cx="3672408" cy="1080120"/>
          </a:xfrm>
          <a:prstGeom prst="ellipse">
            <a:avLst/>
          </a:prstGeom>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Single National Health Insurer</a:t>
            </a:r>
          </a:p>
        </p:txBody>
      </p:sp>
    </p:spTree>
    <p:extLst>
      <p:ext uri="{BB962C8B-B14F-4D97-AF65-F5344CB8AC3E}">
        <p14:creationId xmlns:p14="http://schemas.microsoft.com/office/powerpoint/2010/main" val="149637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383E7-F987-0C44-85A4-8743A60A97CD}"/>
              </a:ext>
            </a:extLst>
          </p:cNvPr>
          <p:cNvSpPr>
            <a:spLocks noGrp="1"/>
          </p:cNvSpPr>
          <p:nvPr>
            <p:ph type="title"/>
          </p:nvPr>
        </p:nvSpPr>
        <p:spPr/>
        <p:txBody>
          <a:bodyPr/>
          <a:lstStyle/>
          <a:p>
            <a:pPr algn="ctr"/>
            <a:r>
              <a:rPr lang="en-US" dirty="0"/>
              <a:t>What is the context of </a:t>
            </a:r>
            <a:r>
              <a:rPr lang="en-US" dirty="0" err="1"/>
              <a:t>Malini’s</a:t>
            </a:r>
            <a:r>
              <a:rPr lang="en-US" dirty="0"/>
              <a:t> experience in CHF?</a:t>
            </a:r>
          </a:p>
        </p:txBody>
      </p:sp>
      <p:sp>
        <p:nvSpPr>
          <p:cNvPr id="5" name="Rectangle 4">
            <a:extLst>
              <a:ext uri="{FF2B5EF4-FFF2-40B4-BE49-F238E27FC236}">
                <a16:creationId xmlns:a16="http://schemas.microsoft.com/office/drawing/2014/main" id="{5FD791D9-7160-9B49-8D19-AE0C37BE6FC4}"/>
              </a:ext>
            </a:extLst>
          </p:cNvPr>
          <p:cNvSpPr/>
          <p:nvPr/>
        </p:nvSpPr>
        <p:spPr>
          <a:xfrm>
            <a:off x="1347535" y="5889961"/>
            <a:ext cx="6448927" cy="369332"/>
          </a:xfrm>
          <a:prstGeom prst="rect">
            <a:avLst/>
          </a:prstGeom>
        </p:spPr>
        <p:txBody>
          <a:bodyPr wrap="square">
            <a:spAutoFit/>
          </a:bodyPr>
          <a:lstStyle/>
          <a:p>
            <a:r>
              <a:rPr lang="en-US" dirty="0">
                <a:hlinkClick r:id="rId2"/>
              </a:rPr>
              <a:t>https://www.youtube.com/watch?v=nSB3UCHXnd4</a:t>
            </a:r>
            <a:endParaRPr lang="en-US" dirty="0"/>
          </a:p>
        </p:txBody>
      </p:sp>
      <p:pic>
        <p:nvPicPr>
          <p:cNvPr id="4" name="Picture 3">
            <a:extLst>
              <a:ext uri="{FF2B5EF4-FFF2-40B4-BE49-F238E27FC236}">
                <a16:creationId xmlns:a16="http://schemas.microsoft.com/office/drawing/2014/main" id="{8A77531F-28AF-C443-89CD-6BA2078070C3}"/>
              </a:ext>
            </a:extLst>
          </p:cNvPr>
          <p:cNvPicPr>
            <a:picLocks noChangeAspect="1"/>
          </p:cNvPicPr>
          <p:nvPr/>
        </p:nvPicPr>
        <p:blipFill>
          <a:blip r:embed="rId3"/>
          <a:stretch>
            <a:fillRect/>
          </a:stretch>
        </p:blipFill>
        <p:spPr>
          <a:xfrm>
            <a:off x="965198" y="1708318"/>
            <a:ext cx="7213600" cy="4064000"/>
          </a:xfrm>
          <a:prstGeom prst="rect">
            <a:avLst/>
          </a:prstGeom>
        </p:spPr>
      </p:pic>
    </p:spTree>
    <p:extLst>
      <p:ext uri="{BB962C8B-B14F-4D97-AF65-F5344CB8AC3E}">
        <p14:creationId xmlns:p14="http://schemas.microsoft.com/office/powerpoint/2010/main" val="103731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16</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1804022936"/>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122487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issue at hand</a:t>
            </a:r>
          </a:p>
        </p:txBody>
      </p:sp>
      <p:graphicFrame>
        <p:nvGraphicFramePr>
          <p:cNvPr id="7" name="Content Placeholder 6"/>
          <p:cNvGraphicFramePr>
            <a:graphicFrameLocks noGrp="1"/>
          </p:cNvGraphicFramePr>
          <p:nvPr>
            <p:ph idx="1"/>
            <p:extLst/>
          </p:nvPr>
        </p:nvGraphicFramePr>
        <p:xfrm>
          <a:off x="628650" y="2163763"/>
          <a:ext cx="78867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294967295"/>
          </p:nvPr>
        </p:nvSpPr>
        <p:spPr>
          <a:xfrm>
            <a:off x="6457950" y="37740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
        <p:nvSpPr>
          <p:cNvPr id="11" name="Explosion 1 10"/>
          <p:cNvSpPr/>
          <p:nvPr/>
        </p:nvSpPr>
        <p:spPr>
          <a:xfrm>
            <a:off x="259287" y="1895141"/>
            <a:ext cx="1602337" cy="1533860"/>
          </a:xfrm>
          <a:prstGeom prst="irregularSeal1">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Calibri" panose="020F0502020204030204"/>
                <a:ea typeface="+mn-ea"/>
                <a:cs typeface="+mn-cs"/>
              </a:rPr>
              <a:t>Agenda 2030!</a:t>
            </a:r>
          </a:p>
        </p:txBody>
      </p:sp>
      <p:graphicFrame>
        <p:nvGraphicFramePr>
          <p:cNvPr id="3" name="Diagram 2"/>
          <p:cNvGraphicFramePr>
            <a:graphicFrameLocks noChangeAspect="1"/>
          </p:cNvGraphicFramePr>
          <p:nvPr>
            <p:extLst>
              <p:ext uri="{D42A27DB-BD31-4B8C-83A1-F6EECF244321}">
                <p14:modId xmlns:p14="http://schemas.microsoft.com/office/powerpoint/2010/main" val="1100045399"/>
              </p:ext>
            </p:extLst>
          </p:nvPr>
        </p:nvGraphicFramePr>
        <p:xfrm>
          <a:off x="2171701" y="1704975"/>
          <a:ext cx="5876924" cy="4561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5-Point Star 7"/>
          <p:cNvSpPr/>
          <p:nvPr/>
        </p:nvSpPr>
        <p:spPr>
          <a:xfrm>
            <a:off x="7352270" y="1740247"/>
            <a:ext cx="1532443" cy="1431065"/>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Calibri" panose="020F0502020204030204"/>
                <a:ea typeface="+mn-ea"/>
                <a:cs typeface="+mn-cs"/>
              </a:rPr>
              <a:t>SDG3, </a:t>
            </a:r>
            <a:r>
              <a:rPr kumimoji="0" lang="de-CH" sz="1400" b="0" i="0" u="none" strike="noStrike" kern="1200" cap="none" spc="0" normalizeH="0" baseline="0" noProof="0" dirty="0" err="1">
                <a:ln>
                  <a:noFill/>
                </a:ln>
                <a:solidFill>
                  <a:srgbClr val="FFFFFF"/>
                </a:solidFill>
                <a:effectLst/>
                <a:uLnTx/>
                <a:uFillTx/>
                <a:latin typeface="Calibri" panose="020F0502020204030204"/>
                <a:ea typeface="+mn-ea"/>
                <a:cs typeface="+mn-cs"/>
              </a:rPr>
              <a:t>target</a:t>
            </a:r>
            <a:r>
              <a:rPr kumimoji="0" lang="de-CH" sz="1400" b="0" i="0" u="none" strike="noStrike" kern="1200" cap="none" spc="0" normalizeH="0" baseline="0" noProof="0" dirty="0">
                <a:ln>
                  <a:noFill/>
                </a:ln>
                <a:solidFill>
                  <a:srgbClr val="FFFFFF"/>
                </a:solidFill>
                <a:effectLst/>
                <a:uLnTx/>
                <a:uFillTx/>
                <a:latin typeface="Calibri" panose="020F0502020204030204"/>
                <a:ea typeface="+mn-ea"/>
                <a:cs typeface="+mn-cs"/>
              </a:rPr>
              <a:t> 3.8</a:t>
            </a:r>
          </a:p>
        </p:txBody>
      </p:sp>
      <p:sp>
        <p:nvSpPr>
          <p:cNvPr id="10" name="5-Point Star 9"/>
          <p:cNvSpPr/>
          <p:nvPr/>
        </p:nvSpPr>
        <p:spPr>
          <a:xfrm>
            <a:off x="628650" y="4281354"/>
            <a:ext cx="2053649" cy="1533860"/>
          </a:xfrm>
          <a:prstGeom prst="star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Calibri" panose="020F0502020204030204"/>
                <a:ea typeface="+mn-ea"/>
                <a:cs typeface="+mn-cs"/>
              </a:rPr>
              <a:t>SDG1, </a:t>
            </a:r>
            <a:r>
              <a:rPr kumimoji="0" lang="de-CH" sz="1400" b="0" i="0" u="none" strike="noStrike" kern="1200" cap="none" spc="0" normalizeH="0" baseline="0" noProof="0" dirty="0" err="1">
                <a:ln>
                  <a:noFill/>
                </a:ln>
                <a:solidFill>
                  <a:srgbClr val="FFFFFF"/>
                </a:solidFill>
                <a:effectLst/>
                <a:uLnTx/>
                <a:uFillTx/>
                <a:latin typeface="Calibri" panose="020F0502020204030204"/>
                <a:ea typeface="+mn-ea"/>
                <a:cs typeface="+mn-cs"/>
              </a:rPr>
              <a:t>target</a:t>
            </a:r>
            <a:r>
              <a:rPr kumimoji="0" lang="de-CH" sz="1400" b="0" i="0" u="none" strike="noStrike" kern="1200" cap="none" spc="0" normalizeH="0" baseline="0" noProof="0" dirty="0">
                <a:ln>
                  <a:noFill/>
                </a:ln>
                <a:solidFill>
                  <a:srgbClr val="FFFFFF"/>
                </a:solidFill>
                <a:effectLst/>
                <a:uLnTx/>
                <a:uFillTx/>
                <a:latin typeface="Calibri" panose="020F0502020204030204"/>
                <a:ea typeface="+mn-ea"/>
                <a:cs typeface="+mn-cs"/>
              </a:rPr>
              <a:t> 1.3</a:t>
            </a:r>
          </a:p>
        </p:txBody>
      </p:sp>
    </p:spTree>
    <p:extLst>
      <p:ext uri="{BB962C8B-B14F-4D97-AF65-F5344CB8AC3E}">
        <p14:creationId xmlns:p14="http://schemas.microsoft.com/office/powerpoint/2010/main" val="151320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92440"/>
            <a:ext cx="7886700" cy="940411"/>
          </a:xfrm>
        </p:spPr>
        <p:txBody>
          <a:bodyPr>
            <a:normAutofit fontScale="90000"/>
          </a:bodyPr>
          <a:lstStyle/>
          <a:p>
            <a:pPr algn="ctr"/>
            <a:r>
              <a:rPr lang="en-GB" dirty="0"/>
              <a:t>Universal Health Coverage – a SDG 3 target and systemic approach to health</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37525732"/>
              </p:ext>
            </p:extLst>
          </p:nvPr>
        </p:nvGraphicFramePr>
        <p:xfrm>
          <a:off x="628650" y="2163763"/>
          <a:ext cx="7886700"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4294967295"/>
          </p:nvPr>
        </p:nvSpPr>
        <p:spPr>
          <a:xfrm>
            <a:off x="6457950" y="37740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
        <p:nvSpPr>
          <p:cNvPr id="8" name="Explosion 1 7"/>
          <p:cNvSpPr/>
          <p:nvPr/>
        </p:nvSpPr>
        <p:spPr>
          <a:xfrm>
            <a:off x="369151" y="3268899"/>
            <a:ext cx="1745645" cy="1418784"/>
          </a:xfrm>
          <a:prstGeom prst="irregularSeal1">
            <a:avLst/>
          </a:prstGeom>
          <a:ln w="38100">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Calibri" panose="020F0502020204030204"/>
                <a:ea typeface="+mn-ea"/>
                <a:cs typeface="+mn-cs"/>
              </a:rPr>
              <a:t>Equity!</a:t>
            </a:r>
          </a:p>
        </p:txBody>
      </p:sp>
      <p:sp>
        <p:nvSpPr>
          <p:cNvPr id="9" name="7-Point Star 8"/>
          <p:cNvSpPr/>
          <p:nvPr/>
        </p:nvSpPr>
        <p:spPr>
          <a:xfrm>
            <a:off x="6858587" y="2003662"/>
            <a:ext cx="2057400" cy="1265237"/>
          </a:xfrm>
          <a:prstGeom prst="star7">
            <a:avLst/>
          </a:prstGeom>
          <a:ln w="38100">
            <a:solidFill>
              <a:srgbClr val="00B050"/>
            </a:solidFill>
          </a:ln>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thinking!</a:t>
            </a:r>
          </a:p>
        </p:txBody>
      </p:sp>
    </p:spTree>
    <p:extLst>
      <p:ext uri="{BB962C8B-B14F-4D97-AF65-F5344CB8AC3E}">
        <p14:creationId xmlns:p14="http://schemas.microsoft.com/office/powerpoint/2010/main" val="152986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e-CH" dirty="0" err="1"/>
              <a:t>Why</a:t>
            </a:r>
            <a:r>
              <a:rPr lang="de-CH" dirty="0"/>
              <a:t> </a:t>
            </a:r>
            <a:r>
              <a:rPr lang="de-CH" dirty="0" err="1"/>
              <a:t>openIMIS</a:t>
            </a:r>
            <a:r>
              <a:rPr lang="de-CH" dirty="0"/>
              <a: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6553356"/>
              </p:ext>
            </p:extLst>
          </p:nvPr>
        </p:nvGraphicFramePr>
        <p:xfrm>
          <a:off x="279399" y="2149475"/>
          <a:ext cx="8318402"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294967295"/>
          </p:nvPr>
        </p:nvSpPr>
        <p:spPr>
          <a:xfrm>
            <a:off x="6457950" y="37740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pic>
        <p:nvPicPr>
          <p:cNvPr id="5" name="Picture 6" descr="https://openimis.atlassian.net/wiki/download/attachments/195756039/OpenIMIS_RGB.PNG?version=1&amp;modificationDate=1528988988417&amp;cacheVersion=1&amp;api=v2">
            <a:extLst>
              <a:ext uri="{FF2B5EF4-FFF2-40B4-BE49-F238E27FC236}">
                <a16:creationId xmlns:a16="http://schemas.microsoft.com/office/drawing/2014/main" id="{FE65782B-A2CF-F94B-AC97-D37B62C5BC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08699" y="4201569"/>
            <a:ext cx="1054198" cy="1114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3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2</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3407072946"/>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8AAD"/>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8AAD"/>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3367350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openIMIS</a:t>
            </a:r>
            <a:r>
              <a:rPr lang="en-GB" dirty="0"/>
              <a:t> – a global good advancing the Agenda 2030 and SDGs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37716381"/>
              </p:ext>
            </p:extLst>
          </p:nvPr>
        </p:nvGraphicFramePr>
        <p:xfrm>
          <a:off x="628650" y="1838325"/>
          <a:ext cx="7886700" cy="4338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294967295"/>
          </p:nvPr>
        </p:nvSpPr>
        <p:spPr>
          <a:xfrm>
            <a:off x="6457950" y="37740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177726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openIMIS</a:t>
            </a:r>
            <a:r>
              <a:rPr lang="en-US" dirty="0"/>
              <a:t> Community Resources</a:t>
            </a:r>
          </a:p>
        </p:txBody>
      </p:sp>
      <p:sp>
        <p:nvSpPr>
          <p:cNvPr id="3" name="Content Placeholder 2"/>
          <p:cNvSpPr>
            <a:spLocks noGrp="1"/>
          </p:cNvSpPr>
          <p:nvPr>
            <p:ph idx="1"/>
          </p:nvPr>
        </p:nvSpPr>
        <p:spPr>
          <a:xfrm>
            <a:off x="287338" y="1600200"/>
            <a:ext cx="8399462" cy="4365701"/>
          </a:xfrm>
        </p:spPr>
        <p:txBody>
          <a:bodyPr>
            <a:normAutofit fontScale="92500" lnSpcReduction="20000"/>
          </a:bodyPr>
          <a:lstStyle/>
          <a:p>
            <a:r>
              <a:rPr lang="en-US" sz="1600" dirty="0"/>
              <a:t>5 countries currently implementing the system</a:t>
            </a:r>
          </a:p>
          <a:p>
            <a:pPr marL="457200" indent="-457200">
              <a:buFont typeface="Arial" panose="020B0604020202020204" pitchFamily="34" charset="0"/>
              <a:buChar char="•"/>
            </a:pPr>
            <a:r>
              <a:rPr lang="en-US" sz="1600" dirty="0"/>
              <a:t>Dedicated development teams</a:t>
            </a:r>
          </a:p>
          <a:p>
            <a:pPr marL="457200" indent="-457200">
              <a:buFont typeface="Arial" panose="020B0604020202020204" pitchFamily="34" charset="0"/>
              <a:buChar char="•"/>
            </a:pPr>
            <a:r>
              <a:rPr lang="en-US" sz="1600" dirty="0"/>
              <a:t>Implementation support teams</a:t>
            </a:r>
          </a:p>
          <a:p>
            <a:r>
              <a:rPr lang="en-US" sz="1600" dirty="0"/>
              <a:t>across Asia, Africa and Europe!</a:t>
            </a:r>
          </a:p>
          <a:p>
            <a:endParaRPr lang="en-US" sz="1600" dirty="0">
              <a:hlinkClick r:id="rId2"/>
            </a:endParaRPr>
          </a:p>
          <a:p>
            <a:r>
              <a:rPr lang="en-US" sz="1600" dirty="0">
                <a:hlinkClick r:id="rId2"/>
              </a:rPr>
              <a:t>www.openimis.org</a:t>
            </a:r>
            <a:r>
              <a:rPr lang="en-US" sz="1600" dirty="0"/>
              <a:t> - Home of the openIMIS Initiative</a:t>
            </a:r>
          </a:p>
          <a:p>
            <a:endParaRPr lang="en-US" sz="1600" dirty="0"/>
          </a:p>
          <a:p>
            <a:r>
              <a:rPr lang="en-US" sz="1600" dirty="0"/>
              <a:t>Strategic direction given by a </a:t>
            </a:r>
            <a:r>
              <a:rPr lang="en-US" sz="1600" dirty="0">
                <a:hlinkClick r:id="rId3"/>
              </a:rPr>
              <a:t>Steering Group</a:t>
            </a:r>
            <a:endParaRPr lang="en-US" sz="1600" dirty="0"/>
          </a:p>
          <a:p>
            <a:endParaRPr lang="en-US" sz="1600" dirty="0"/>
          </a:p>
          <a:p>
            <a:r>
              <a:rPr lang="en-US" sz="1600" dirty="0"/>
              <a:t>Technical directions guided by a </a:t>
            </a:r>
            <a:r>
              <a:rPr lang="en-US" sz="1600" dirty="0">
                <a:hlinkClick r:id="rId4"/>
              </a:rPr>
              <a:t>Technical Advisory Group</a:t>
            </a:r>
            <a:endParaRPr lang="en-US" sz="1600" dirty="0"/>
          </a:p>
          <a:p>
            <a:endParaRPr lang="en-US" sz="1600" dirty="0">
              <a:hlinkClick r:id="rId5"/>
            </a:endParaRPr>
          </a:p>
          <a:p>
            <a:r>
              <a:rPr lang="en-US" sz="1600" dirty="0" err="1">
                <a:hlinkClick r:id="rId5"/>
              </a:rPr>
              <a:t>openIMIS</a:t>
            </a:r>
            <a:r>
              <a:rPr lang="en-US" sz="1600" dirty="0">
                <a:hlinkClick r:id="rId5"/>
              </a:rPr>
              <a:t> wiki</a:t>
            </a:r>
            <a:r>
              <a:rPr lang="en-US" sz="1600" dirty="0"/>
              <a:t> - Read more about openIMIS</a:t>
            </a:r>
          </a:p>
          <a:p>
            <a:endParaRPr lang="en-US" sz="1600" dirty="0"/>
          </a:p>
          <a:p>
            <a:r>
              <a:rPr lang="en-US" sz="1600" dirty="0">
                <a:hlinkClick r:id="rId6"/>
              </a:rPr>
              <a:t>www.github.com/openimis</a:t>
            </a:r>
            <a:r>
              <a:rPr lang="en-US" sz="1600" dirty="0"/>
              <a:t> - Download software and source code</a:t>
            </a:r>
          </a:p>
          <a:p>
            <a:endParaRPr lang="en-US" sz="1600" b="1" dirty="0">
              <a:solidFill>
                <a:srgbClr val="FF0000"/>
              </a:solidFill>
            </a:endParaRPr>
          </a:p>
          <a:p>
            <a:r>
              <a:rPr lang="en-US" sz="1600" dirty="0">
                <a:hlinkClick r:id="rId7"/>
              </a:rPr>
              <a:t>openIMIS Demo: demo.openimis.org</a:t>
            </a:r>
            <a:r>
              <a:rPr lang="en-US" sz="1600" dirty="0"/>
              <a:t> - use the demo now !</a:t>
            </a:r>
          </a:p>
          <a:p>
            <a:endParaRPr lang="en-US" sz="1600" dirty="0"/>
          </a:p>
          <a:p>
            <a:r>
              <a:rPr lang="en-US" sz="1600" dirty="0">
                <a:hlinkClick r:id="rId8"/>
              </a:rPr>
              <a:t>openIMIS Service Desk</a:t>
            </a:r>
            <a:r>
              <a:rPr lang="en-US" sz="1600" dirty="0"/>
              <a:t>- report issues, bugs, or </a:t>
            </a:r>
            <a:r>
              <a:rPr lang="en-US" sz="1600" b="1" dirty="0"/>
              <a:t>feature requests </a:t>
            </a:r>
            <a:r>
              <a:rPr lang="en-US" sz="1600" dirty="0"/>
              <a:t>!</a:t>
            </a:r>
          </a:p>
        </p:txBody>
      </p:sp>
      <p:sp>
        <p:nvSpPr>
          <p:cNvPr id="6" name="Slide Number Placeholder 5"/>
          <p:cNvSpPr>
            <a:spLocks noGrp="1"/>
          </p:cNvSpPr>
          <p:nvPr>
            <p:ph type="sldNum" sz="quarter" idx="4294967295"/>
          </p:nvPr>
        </p:nvSpPr>
        <p:spPr>
          <a:xfrm>
            <a:off x="6457950" y="37740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62175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22</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715351777"/>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2664657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888AD-FEAF-B64C-B279-94114512A42C}"/>
              </a:ext>
            </a:extLst>
          </p:cNvPr>
          <p:cNvSpPr>
            <a:spLocks noGrp="1"/>
          </p:cNvSpPr>
          <p:nvPr>
            <p:ph type="ctrTitle"/>
          </p:nvPr>
        </p:nvSpPr>
        <p:spPr/>
        <p:txBody>
          <a:bodyPr>
            <a:normAutofit/>
          </a:bodyPr>
          <a:lstStyle/>
          <a:p>
            <a:r>
              <a:rPr lang="de-DE" sz="4000" dirty="0"/>
              <a:t>Data </a:t>
            </a:r>
            <a:r>
              <a:rPr lang="de-DE" sz="4000" dirty="0" err="1"/>
              <a:t>Confidentiality</a:t>
            </a:r>
            <a:br>
              <a:rPr lang="de-DE" sz="4000" dirty="0"/>
            </a:br>
            <a:r>
              <a:rPr lang="de-DE" sz="2800" dirty="0"/>
              <a:t>@ re:publica Accra, 2018</a:t>
            </a:r>
            <a:br>
              <a:rPr lang="de-DE" sz="2800" dirty="0"/>
            </a:br>
            <a:br>
              <a:rPr lang="de-DE" sz="2800" dirty="0"/>
            </a:br>
            <a:r>
              <a:rPr lang="de-DE" sz="2800" dirty="0"/>
              <a:t>Uwe Wahser - </a:t>
            </a:r>
            <a:r>
              <a:rPr lang="de-DE" sz="2800" dirty="0" err="1"/>
              <a:t>DayOneLab</a:t>
            </a:r>
            <a:r>
              <a:rPr lang="de-DE" sz="2800" dirty="0"/>
              <a:t>, 18.01.2019</a:t>
            </a:r>
          </a:p>
        </p:txBody>
      </p:sp>
    </p:spTree>
    <p:extLst>
      <p:ext uri="{BB962C8B-B14F-4D97-AF65-F5344CB8AC3E}">
        <p14:creationId xmlns:p14="http://schemas.microsoft.com/office/powerpoint/2010/main" val="408579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01872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re:publica Accra 2019</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dirty="0"/>
              <a:t>December 14-15th, 2018 in Accra, Ghana</a:t>
            </a:r>
          </a:p>
          <a:p>
            <a:pPr marL="342900" indent="-342900">
              <a:buFont typeface="Arial" panose="020B0604020202020204" pitchFamily="34" charset="0"/>
              <a:buChar char="•"/>
            </a:pPr>
            <a:r>
              <a:rPr lang="en-GB" dirty="0"/>
              <a:t>spin-off from re:publica Berlin "Europe’s largest internet and digital society conference"</a:t>
            </a:r>
          </a:p>
          <a:p>
            <a:pPr marL="342900" indent="-342900">
              <a:buFont typeface="Arial" panose="020B0604020202020204" pitchFamily="34" charset="0"/>
              <a:buChar char="•"/>
            </a:pPr>
            <a:r>
              <a:rPr lang="en-GB" dirty="0"/>
              <a:t>Co-operation of re:publica </a:t>
            </a:r>
            <a:r>
              <a:rPr lang="en-GB" dirty="0" err="1"/>
              <a:t>Gmbh</a:t>
            </a:r>
            <a:r>
              <a:rPr lang="en-GB" dirty="0"/>
              <a:t>, Berlin and </a:t>
            </a:r>
            <a:r>
              <a:rPr lang="en-GB" dirty="0" err="1"/>
              <a:t>ImpactHub</a:t>
            </a:r>
            <a:r>
              <a:rPr lang="en-GB" dirty="0"/>
              <a:t>, Accra</a:t>
            </a:r>
          </a:p>
          <a:p>
            <a:pPr marL="342900" indent="-342900">
              <a:buFont typeface="Arial" panose="020B0604020202020204" pitchFamily="34" charset="0"/>
              <a:buChar char="•"/>
            </a:pPr>
            <a:r>
              <a:rPr lang="en-GB" dirty="0"/>
              <a:t>Support from German Federal Ministry for Economic Cooperation and Development (BMZ)</a:t>
            </a:r>
          </a:p>
          <a:p>
            <a:pPr marL="342900" indent="-342900">
              <a:buFont typeface="Arial" panose="020B0604020202020204" pitchFamily="34" charset="0"/>
              <a:buChar char="•"/>
            </a:pPr>
            <a:r>
              <a:rPr lang="en-GB" dirty="0"/>
              <a:t>ca. 2000 participants</a:t>
            </a:r>
          </a:p>
          <a:p>
            <a:pPr marL="342900" indent="-342900">
              <a:buFont typeface="Arial" panose="020B0604020202020204" pitchFamily="34" charset="0"/>
              <a:buChar char="•"/>
            </a:pPr>
            <a:r>
              <a:rPr lang="en-GB" dirty="0"/>
              <a:t>274 speakers from 30 countries</a:t>
            </a:r>
          </a:p>
          <a:p>
            <a:pPr marL="342900" indent="-342900">
              <a:buFont typeface="Arial" panose="020B0604020202020204" pitchFamily="34" charset="0"/>
              <a:buChar char="•"/>
            </a:pPr>
            <a:r>
              <a:rPr lang="en-GB" dirty="0"/>
              <a:t>110 hours of content</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B99F8-5C67-4A88-8150-8790084CF06F}"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343192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Motivation for Participation</a:t>
            </a:r>
          </a:p>
        </p:txBody>
      </p:sp>
      <p:sp>
        <p:nvSpPr>
          <p:cNvPr id="3" name="Content Placeholder 2"/>
          <p:cNvSpPr>
            <a:spLocks noGrp="1"/>
          </p:cNvSpPr>
          <p:nvPr>
            <p:ph idx="1"/>
          </p:nvPr>
        </p:nvSpPr>
        <p:spPr/>
        <p:txBody>
          <a:bodyPr/>
          <a:lstStyle/>
          <a:p>
            <a:r>
              <a:rPr lang="en-GB" dirty="0"/>
              <a:t>Where is the red line? </a:t>
            </a:r>
          </a:p>
          <a:p>
            <a:endParaRPr lang="en-GB" dirty="0"/>
          </a:p>
          <a:p>
            <a:pPr marL="342900" indent="-342900">
              <a:buFont typeface="Arial" panose="020B0604020202020204" pitchFamily="34" charset="0"/>
              <a:buChar char="•"/>
            </a:pPr>
            <a:r>
              <a:rPr lang="en-GB" dirty="0"/>
              <a:t>benefits of disruptive technologies</a:t>
            </a:r>
          </a:p>
          <a:p>
            <a:r>
              <a:rPr lang="en-GB" dirty="0"/>
              <a:t>vs.</a:t>
            </a:r>
          </a:p>
          <a:p>
            <a:pPr marL="342900" indent="-342900">
              <a:buFont typeface="Arial" panose="020B0604020202020204" pitchFamily="34" charset="0"/>
              <a:buChar char="•"/>
            </a:pPr>
            <a:r>
              <a:rPr lang="en-GB" dirty="0"/>
              <a:t>disadvantages because of weak systems</a:t>
            </a:r>
          </a:p>
          <a:p>
            <a:pPr marL="342900" indent="-342900">
              <a:buFont typeface="Arial" panose="020B0604020202020204" pitchFamily="34" charset="0"/>
              <a:buChar char="•"/>
            </a:pPr>
            <a:endParaRPr lang="en-GB" dirty="0"/>
          </a:p>
          <a:p>
            <a:r>
              <a:rPr lang="en-GB" dirty="0"/>
              <a:t>Example: </a:t>
            </a:r>
            <a:r>
              <a:rPr lang="en-GB" dirty="0" err="1"/>
              <a:t>mPESA</a:t>
            </a:r>
            <a:r>
              <a:rPr lang="en-GB" dirty="0"/>
              <a:t> Kenya</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396758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Panel on Data Confidentiality</a:t>
            </a:r>
          </a:p>
        </p:txBody>
      </p:sp>
      <p:sp>
        <p:nvSpPr>
          <p:cNvPr id="3" name="Content Placeholder 2"/>
          <p:cNvSpPr>
            <a:spLocks noGrp="1"/>
          </p:cNvSpPr>
          <p:nvPr>
            <p:ph idx="1"/>
          </p:nvPr>
        </p:nvSpPr>
        <p:spPr/>
        <p:txBody>
          <a:bodyPr/>
          <a:lstStyle/>
          <a:p>
            <a:r>
              <a:rPr lang="en-GB" dirty="0"/>
              <a:t>"Data Confidentiality vs. Shared Data: Enabler or Show Stopper for Development?"</a:t>
            </a:r>
          </a:p>
          <a:p>
            <a:pPr marL="342900" indent="-342900">
              <a:buFont typeface="Arial" panose="020B0604020202020204" pitchFamily="34" charset="0"/>
              <a:buChar char="•"/>
            </a:pPr>
            <a:r>
              <a:rPr lang="en-GB" dirty="0"/>
              <a:t>Edmund </a:t>
            </a:r>
            <a:r>
              <a:rPr lang="en-GB" dirty="0" err="1"/>
              <a:t>Benjamin-Addy</a:t>
            </a:r>
            <a:r>
              <a:rPr lang="en-GB" dirty="0"/>
              <a:t>, Cooperative </a:t>
            </a:r>
            <a:r>
              <a:rPr lang="en-GB" dirty="0" err="1"/>
              <a:t>Susu</a:t>
            </a:r>
            <a:r>
              <a:rPr lang="en-GB" dirty="0"/>
              <a:t> Collectors Association, Ghana </a:t>
            </a:r>
          </a:p>
          <a:p>
            <a:pPr marL="342900" indent="-342900">
              <a:buFont typeface="Arial" panose="020B0604020202020204" pitchFamily="34" charset="0"/>
              <a:buChar char="•"/>
            </a:pPr>
            <a:r>
              <a:rPr lang="en-GB" dirty="0"/>
              <a:t>Faith Tonkei, National Hospital Insurance Fund, Kenya</a:t>
            </a:r>
          </a:p>
          <a:p>
            <a:pPr marL="342900" indent="-342900">
              <a:buFont typeface="Arial" panose="020B0604020202020204" pitchFamily="34" charset="0"/>
              <a:buChar char="•"/>
            </a:pPr>
            <a:r>
              <a:rPr lang="en-GB" dirty="0"/>
              <a:t>Peter </a:t>
            </a:r>
            <a:r>
              <a:rPr lang="en-GB" dirty="0" err="1"/>
              <a:t>Ngallya</a:t>
            </a:r>
            <a:r>
              <a:rPr lang="en-GB" dirty="0"/>
              <a:t>, President’s Office Regional Administration and Local Government (PO-RALG), Tanzania</a:t>
            </a:r>
          </a:p>
          <a:p>
            <a:pPr marL="342900" indent="-342900">
              <a:buFont typeface="Arial" panose="020B0604020202020204" pitchFamily="34" charset="0"/>
              <a:buChar char="•"/>
            </a:pPr>
            <a:r>
              <a:rPr lang="en-GB" dirty="0"/>
              <a:t>Moderator: Elizabeth Mwashuma, Good Partners, Kenya</a:t>
            </a:r>
          </a:p>
          <a:p>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197059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EB64A-597B-4E77-BE15-F36C31AF02A6}"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endParaRPr>
          </a:p>
        </p:txBody>
      </p:sp>
      <p:pic>
        <p:nvPicPr>
          <p:cNvPr id="6" name="Picture 5">
            <a:extLst>
              <a:ext uri="{FF2B5EF4-FFF2-40B4-BE49-F238E27FC236}">
                <a16:creationId xmlns:a16="http://schemas.microsoft.com/office/drawing/2014/main" id="{F8472519-509C-884F-A839-56EC97C68AD2}"/>
              </a:ext>
            </a:extLst>
          </p:cNvPr>
          <p:cNvPicPr>
            <a:picLocks noChangeAspect="1"/>
          </p:cNvPicPr>
          <p:nvPr/>
        </p:nvPicPr>
        <p:blipFill>
          <a:blip r:embed="rId2"/>
          <a:stretch>
            <a:fillRect/>
          </a:stretch>
        </p:blipFill>
        <p:spPr>
          <a:xfrm>
            <a:off x="0" y="749300"/>
            <a:ext cx="9144000" cy="5359400"/>
          </a:xfrm>
          <a:prstGeom prst="rect">
            <a:avLst/>
          </a:prstGeom>
        </p:spPr>
      </p:pic>
    </p:spTree>
    <p:extLst>
      <p:ext uri="{BB962C8B-B14F-4D97-AF65-F5344CB8AC3E}">
        <p14:creationId xmlns:p14="http://schemas.microsoft.com/office/powerpoint/2010/main" val="2899504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Discussion Points</a:t>
            </a:r>
          </a:p>
        </p:txBody>
      </p:sp>
      <p:sp>
        <p:nvSpPr>
          <p:cNvPr id="3" name="Content Placeholder 2"/>
          <p:cNvSpPr>
            <a:spLocks noGrp="1"/>
          </p:cNvSpPr>
          <p:nvPr>
            <p:ph idx="1"/>
          </p:nvPr>
        </p:nvSpPr>
        <p:spPr/>
        <p:txBody>
          <a:bodyPr/>
          <a:lstStyle/>
          <a:p>
            <a:r>
              <a:rPr lang="en-GB" dirty="0"/>
              <a:t>Interview Format</a:t>
            </a:r>
          </a:p>
          <a:p>
            <a:pPr marL="342900" indent="-342900">
              <a:buFont typeface="Arial" panose="020B0604020202020204" pitchFamily="34" charset="0"/>
              <a:buChar char="•"/>
            </a:pPr>
            <a:r>
              <a:rPr lang="en-GB" dirty="0"/>
              <a:t>Definition of Confidential Data</a:t>
            </a:r>
          </a:p>
          <a:p>
            <a:pPr marL="342900" indent="-342900">
              <a:buFont typeface="Arial" panose="020B0604020202020204" pitchFamily="34" charset="0"/>
              <a:buChar char="•"/>
            </a:pPr>
            <a:r>
              <a:rPr lang="en-GB" dirty="0"/>
              <a:t>Benefits of Data Confidentiality</a:t>
            </a:r>
          </a:p>
          <a:p>
            <a:pPr marL="342900" indent="-342900">
              <a:buFont typeface="Arial" panose="020B0604020202020204" pitchFamily="34" charset="0"/>
              <a:buChar char="•"/>
            </a:pPr>
            <a:r>
              <a:rPr lang="en-GB" dirty="0"/>
              <a:t>Data Sharing: Benefits &amp; Challenges</a:t>
            </a:r>
          </a:p>
          <a:p>
            <a:pPr marL="342900" indent="-342900">
              <a:buFont typeface="Arial" panose="020B0604020202020204" pitchFamily="34" charset="0"/>
              <a:buChar char="•"/>
            </a:pPr>
            <a:r>
              <a:rPr lang="en-GB" dirty="0"/>
              <a:t>Protection mechanisms</a:t>
            </a:r>
          </a:p>
          <a:p>
            <a:pPr marL="342900" indent="-342900">
              <a:buFont typeface="Arial" panose="020B0604020202020204" pitchFamily="34" charset="0"/>
              <a:buChar char="•"/>
            </a:pPr>
            <a:r>
              <a:rPr lang="en-GB" dirty="0"/>
              <a:t>Data Confidentiality as showstopper</a:t>
            </a:r>
          </a:p>
          <a:p>
            <a:pPr marL="342900" indent="-342900">
              <a:buFont typeface="Arial" panose="020B0604020202020204" pitchFamily="34" charset="0"/>
              <a:buChar char="•"/>
            </a:pPr>
            <a:endParaRPr lang="en-GB" dirty="0"/>
          </a:p>
          <a:p>
            <a:r>
              <a:rPr lang="en-GB" dirty="0"/>
              <a:t>Q &amp; A with audience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324247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F973C1-676E-004B-9150-39F6C79049C0}"/>
              </a:ext>
            </a:extLst>
          </p:cNvPr>
          <p:cNvSpPr>
            <a:spLocks noGrp="1"/>
          </p:cNvSpPr>
          <p:nvPr>
            <p:ph idx="1"/>
          </p:nvPr>
        </p:nvSpPr>
        <p:spPr/>
        <p:txBody>
          <a:bodyPr anchor="ctr"/>
          <a:lstStyle/>
          <a:p>
            <a:r>
              <a:rPr lang="en-US" dirty="0"/>
              <a:t>Please let us know if you don’t want your picture and name used</a:t>
            </a:r>
          </a:p>
          <a:p>
            <a:endParaRPr lang="en-US" dirty="0"/>
          </a:p>
          <a:p>
            <a:r>
              <a:rPr lang="en-US" dirty="0"/>
              <a:t>@</a:t>
            </a:r>
            <a:r>
              <a:rPr lang="en-US" dirty="0" err="1"/>
              <a:t>openIMIS</a:t>
            </a:r>
            <a:endParaRPr lang="en-US" dirty="0"/>
          </a:p>
          <a:p>
            <a:r>
              <a:rPr lang="en-US" dirty="0"/>
              <a:t>@</a:t>
            </a:r>
            <a:r>
              <a:rPr lang="en-US" dirty="0" err="1"/>
              <a:t>SwissTPH</a:t>
            </a:r>
            <a:endParaRPr lang="en-US" dirty="0"/>
          </a:p>
          <a:p>
            <a:r>
              <a:rPr lang="en-US" dirty="0"/>
              <a:t>#</a:t>
            </a:r>
            <a:r>
              <a:rPr lang="en-US" dirty="0" err="1"/>
              <a:t>dayonebasel</a:t>
            </a:r>
            <a:endParaRPr lang="en-US" dirty="0"/>
          </a:p>
          <a:p>
            <a:r>
              <a:rPr lang="en-US" dirty="0"/>
              <a:t>@</a:t>
            </a:r>
            <a:r>
              <a:rPr lang="en-US" dirty="0" err="1"/>
              <a:t>baselarea.swiss</a:t>
            </a:r>
            <a:endParaRPr lang="en-US" dirty="0"/>
          </a:p>
          <a:p>
            <a:endParaRPr lang="en-US" dirty="0"/>
          </a:p>
        </p:txBody>
      </p:sp>
      <p:sp>
        <p:nvSpPr>
          <p:cNvPr id="3" name="Title 2">
            <a:extLst>
              <a:ext uri="{FF2B5EF4-FFF2-40B4-BE49-F238E27FC236}">
                <a16:creationId xmlns:a16="http://schemas.microsoft.com/office/drawing/2014/main" id="{37360819-398C-BC4A-8521-A09D13BFA486}"/>
              </a:ext>
            </a:extLst>
          </p:cNvPr>
          <p:cNvSpPr>
            <a:spLocks noGrp="1"/>
          </p:cNvSpPr>
          <p:nvPr>
            <p:ph type="title"/>
          </p:nvPr>
        </p:nvSpPr>
        <p:spPr/>
        <p:txBody>
          <a:bodyPr/>
          <a:lstStyle/>
          <a:p>
            <a:r>
              <a:rPr lang="en-US" dirty="0"/>
              <a:t>Social media and reporting on the day</a:t>
            </a:r>
          </a:p>
        </p:txBody>
      </p:sp>
    </p:spTree>
    <p:extLst>
      <p:ext uri="{BB962C8B-B14F-4D97-AF65-F5344CB8AC3E}">
        <p14:creationId xmlns:p14="http://schemas.microsoft.com/office/powerpoint/2010/main" val="3621671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Highlights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Awareness of importance amongst audience &amp; panellists - "Don't worry - we care"</a:t>
            </a:r>
          </a:p>
          <a:p>
            <a:pPr marL="342900" indent="-342900">
              <a:buFont typeface="Arial" panose="020B0604020202020204" pitchFamily="34" charset="0"/>
              <a:buChar char="•"/>
            </a:pPr>
            <a:r>
              <a:rPr lang="en-GB" dirty="0"/>
              <a:t>"Data confidentiality results in client confidentiality"</a:t>
            </a:r>
          </a:p>
          <a:p>
            <a:pPr marL="342900" indent="-342900">
              <a:buFont typeface="Arial" panose="020B0604020202020204" pitchFamily="34" charset="0"/>
              <a:buChar char="•"/>
            </a:pPr>
            <a:r>
              <a:rPr lang="en-GB" dirty="0"/>
              <a:t>All countries have legal frameworks in place and organisations act according to it</a:t>
            </a:r>
          </a:p>
          <a:p>
            <a:pPr marL="342900" indent="-342900">
              <a:buFont typeface="Arial" panose="020B0604020202020204" pitchFamily="34" charset="0"/>
              <a:buChar char="•"/>
            </a:pPr>
            <a:r>
              <a:rPr lang="en-GB" dirty="0"/>
              <a:t>Donor support is needed to strengthen systems</a:t>
            </a:r>
          </a:p>
          <a:p>
            <a:pPr marL="342900" indent="-342900">
              <a:buFont typeface="Arial" panose="020B0604020202020204" pitchFamily="34" charset="0"/>
              <a:buChar char="•"/>
            </a:pPr>
            <a:r>
              <a:rPr lang="en-GB" dirty="0"/>
              <a:t>Donors requesting data to plan support</a:t>
            </a:r>
          </a:p>
          <a:p>
            <a:pPr marL="342900" indent="-342900">
              <a:buFont typeface="Arial" panose="020B0604020202020204" pitchFamily="34" charset="0"/>
              <a:buChar char="•"/>
            </a:pPr>
            <a:endParaRPr lang="en-GB" dirty="0"/>
          </a:p>
          <a:p>
            <a:pPr marL="342900" indent="-342900">
              <a:buFont typeface="Wingdings" panose="05000000000000000000" pitchFamily="2" charset="2"/>
              <a:buChar char="Ø"/>
            </a:pPr>
            <a:r>
              <a:rPr lang="en-GB" dirty="0"/>
              <a:t>Footage will be available on YouTube</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3274657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Impression</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Unique Session: one of two sessions on Data Confidentiality</a:t>
            </a:r>
          </a:p>
          <a:p>
            <a:pPr marL="342900" indent="-342900">
              <a:buFont typeface="Arial" panose="020B0604020202020204" pitchFamily="34" charset="0"/>
              <a:buChar char="•"/>
            </a:pPr>
            <a:r>
              <a:rPr lang="en-GB" dirty="0"/>
              <a:t>Involvement of stakeholders from classic organisations rare</a:t>
            </a:r>
          </a:p>
          <a:p>
            <a:pPr marL="342900" indent="-342900">
              <a:buFont typeface="Arial" panose="020B0604020202020204" pitchFamily="34" charset="0"/>
              <a:buChar char="•"/>
            </a:pPr>
            <a:r>
              <a:rPr lang="en-GB" dirty="0"/>
              <a:t>Discussion between society and actors important</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1755831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Thoughts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Cultural parameters for the red line are defined locally</a:t>
            </a:r>
          </a:p>
          <a:p>
            <a:pPr marL="342900" indent="-342900">
              <a:buFont typeface="Arial" panose="020B0604020202020204" pitchFamily="34" charset="0"/>
              <a:buChar char="•"/>
            </a:pPr>
            <a:r>
              <a:rPr lang="en-GB" dirty="0"/>
              <a:t>Also consider Data Validity &amp; Data Ownership</a:t>
            </a:r>
          </a:p>
          <a:p>
            <a:pPr marL="342900" indent="-342900">
              <a:buFont typeface="Wingdings" panose="05000000000000000000" pitchFamily="2" charset="2"/>
              <a:buChar char="Ø"/>
            </a:pPr>
            <a:r>
              <a:rPr lang="en-GB" dirty="0"/>
              <a:t>GIZ Guidelines on Responsible Data Use</a:t>
            </a:r>
          </a:p>
          <a:p>
            <a:endParaRPr lang="en-GB" dirty="0"/>
          </a:p>
          <a:p>
            <a:r>
              <a:rPr lang="en-GB" dirty="0"/>
              <a:t>Looking at </a:t>
            </a:r>
            <a:r>
              <a:rPr lang="en-GB" dirty="0" err="1"/>
              <a:t>openIMIS</a:t>
            </a:r>
            <a:r>
              <a:rPr lang="en-GB" dirty="0"/>
              <a:t>:</a:t>
            </a:r>
          </a:p>
          <a:p>
            <a:pPr marL="342900" indent="-342900">
              <a:buFont typeface="Arial" panose="020B0604020202020204" pitchFamily="34" charset="0"/>
              <a:buChar char="•"/>
            </a:pPr>
            <a:r>
              <a:rPr lang="en-GB" dirty="0"/>
              <a:t>A robust </a:t>
            </a:r>
            <a:r>
              <a:rPr lang="en-GB" dirty="0" err="1"/>
              <a:t>openIMS</a:t>
            </a:r>
            <a:r>
              <a:rPr lang="en-GB" dirty="0"/>
              <a:t> can improve Data Protection</a:t>
            </a:r>
          </a:p>
          <a:p>
            <a:pPr marL="342900" indent="-342900">
              <a:buFont typeface="Arial" panose="020B0604020202020204" pitchFamily="34" charset="0"/>
              <a:buChar char="•"/>
            </a:pPr>
            <a:r>
              <a:rPr lang="en-GB" dirty="0"/>
              <a:t>System must be ready for maximum standards</a:t>
            </a:r>
          </a:p>
          <a:p>
            <a:pPr marL="342900" indent="-342900">
              <a:buFont typeface="Arial" panose="020B0604020202020204" pitchFamily="34" charset="0"/>
              <a:buChar char="•"/>
            </a:pPr>
            <a:r>
              <a:rPr lang="en-GB" dirty="0"/>
              <a:t>Support needed for hardening of systems</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spTree>
    <p:extLst>
      <p:ext uri="{BB962C8B-B14F-4D97-AF65-F5344CB8AC3E}">
        <p14:creationId xmlns:p14="http://schemas.microsoft.com/office/powerpoint/2010/main" val="430394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5139B-AAB4-41F2-A9F1-2124D5F82D0B}" type="datetime1">
              <a:rPr kumimoji="0" lang="de-DE" sz="1100" b="0" i="1" u="none" strike="noStrike" kern="1200" cap="none" spc="0" normalizeH="0" baseline="0" noProof="0" smtClean="0">
                <a:ln>
                  <a:noFill/>
                </a:ln>
                <a:solidFill>
                  <a:srgbClr val="006374"/>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22.01.19</a:t>
            </a:fld>
            <a:endParaRPr kumimoji="0" lang="de-DE" sz="1100" b="0" i="1" u="none" strike="noStrike" kern="1200" cap="none" spc="0" normalizeH="0" baseline="0" noProof="0">
              <a:ln>
                <a:noFill/>
              </a:ln>
              <a:solidFill>
                <a:srgbClr val="006374"/>
              </a:solidFill>
              <a:effectLst/>
              <a:uLnTx/>
              <a:uFillTx/>
              <a:latin typeface="Poppins Light" pitchFamily="2" charset="77"/>
              <a:ea typeface="+mn-e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1" u="none" strike="noStrike" kern="1200" cap="none" spc="0" normalizeH="0" baseline="0" noProof="0">
                <a:ln>
                  <a:noFill/>
                </a:ln>
                <a:solidFill>
                  <a:srgbClr val="000000">
                    <a:tint val="75000"/>
                  </a:srgbClr>
                </a:solidFill>
                <a:effectLst/>
                <a:uLnTx/>
                <a:uFillTx/>
                <a:latin typeface="Poppins Light" pitchFamily="2" charset="77"/>
                <a:ea typeface="+mn-ea"/>
              </a:rPr>
              <a:t>Uwe Wahser: Data Confidentiality @ re:publica Accra 2019 // DayOneLab, Basel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FBBF1-2128-0D46-A903-D4383F5E4CF1}" type="slidenum">
              <a:rPr kumimoji="0" lang="de-DE" sz="1100" b="0" i="1" u="none" strike="noStrike" kern="1200" cap="none" spc="0" normalizeH="0" baseline="0" noProof="0" smtClean="0">
                <a:ln>
                  <a:noFill/>
                </a:ln>
                <a:solidFill>
                  <a:srgbClr val="000000">
                    <a:tint val="75000"/>
                  </a:srgbClr>
                </a:solidFill>
                <a:effectLst/>
                <a:uLnTx/>
                <a:uFillTx/>
                <a:latin typeface="Poppins Light" pitchFamily="2"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100" b="0" i="1" u="none" strike="noStrike" kern="1200" cap="none" spc="0" normalizeH="0" baseline="0" noProof="0" dirty="0">
              <a:ln>
                <a:noFill/>
              </a:ln>
              <a:solidFill>
                <a:srgbClr val="000000">
                  <a:tint val="75000"/>
                </a:srgbClr>
              </a:solidFill>
              <a:effectLst/>
              <a:uLnTx/>
              <a:uFillTx/>
              <a:latin typeface="Poppins Light" pitchFamily="2" charset="77"/>
              <a:ea typeface="+mn-ea"/>
            </a:endParaRPr>
          </a:p>
        </p:txBody>
      </p:sp>
      <p:pic>
        <p:nvPicPr>
          <p:cNvPr id="2" name="Picture 1">
            <a:extLst>
              <a:ext uri="{FF2B5EF4-FFF2-40B4-BE49-F238E27FC236}">
                <a16:creationId xmlns:a16="http://schemas.microsoft.com/office/drawing/2014/main" id="{92D935FB-F9A0-8D4A-B83A-D66FC98A99A9}"/>
              </a:ext>
            </a:extLst>
          </p:cNvPr>
          <p:cNvPicPr>
            <a:picLocks noChangeAspect="1"/>
          </p:cNvPicPr>
          <p:nvPr/>
        </p:nvPicPr>
        <p:blipFill>
          <a:blip r:embed="rId2"/>
          <a:stretch>
            <a:fillRect/>
          </a:stretch>
        </p:blipFill>
        <p:spPr>
          <a:xfrm>
            <a:off x="0" y="860817"/>
            <a:ext cx="9144000" cy="5136366"/>
          </a:xfrm>
          <a:prstGeom prst="rect">
            <a:avLst/>
          </a:prstGeom>
        </p:spPr>
      </p:pic>
    </p:spTree>
    <p:extLst>
      <p:ext uri="{BB962C8B-B14F-4D97-AF65-F5344CB8AC3E}">
        <p14:creationId xmlns:p14="http://schemas.microsoft.com/office/powerpoint/2010/main" val="115519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34</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1618677692"/>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351423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EEC30-A85D-4C42-BD9A-EEBBF43882E1}"/>
              </a:ext>
            </a:extLst>
          </p:cNvPr>
          <p:cNvSpPr>
            <a:spLocks noGrp="1"/>
          </p:cNvSpPr>
          <p:nvPr>
            <p:ph type="title"/>
          </p:nvPr>
        </p:nvSpPr>
        <p:spPr/>
        <p:txBody>
          <a:bodyPr/>
          <a:lstStyle/>
          <a:p>
            <a:r>
              <a:rPr lang="en-US" dirty="0"/>
              <a:t>Malini – </a:t>
            </a:r>
            <a:r>
              <a:rPr lang="en-US" dirty="0" err="1"/>
              <a:t>openIMIS</a:t>
            </a:r>
            <a:r>
              <a:rPr lang="en-US" dirty="0"/>
              <a:t> story</a:t>
            </a:r>
          </a:p>
        </p:txBody>
      </p:sp>
      <p:pic>
        <p:nvPicPr>
          <p:cNvPr id="2" name="Picture 1">
            <a:extLst>
              <a:ext uri="{FF2B5EF4-FFF2-40B4-BE49-F238E27FC236}">
                <a16:creationId xmlns:a16="http://schemas.microsoft.com/office/drawing/2014/main" id="{7BE1CA5A-3392-9B44-AAEE-2A569A515792}"/>
              </a:ext>
            </a:extLst>
          </p:cNvPr>
          <p:cNvPicPr>
            <a:picLocks noChangeAspect="1"/>
          </p:cNvPicPr>
          <p:nvPr/>
        </p:nvPicPr>
        <p:blipFill>
          <a:blip r:embed="rId3"/>
          <a:stretch>
            <a:fillRect/>
          </a:stretch>
        </p:blipFill>
        <p:spPr>
          <a:xfrm>
            <a:off x="1350199" y="1590675"/>
            <a:ext cx="6426200" cy="4813300"/>
          </a:xfrm>
          <a:prstGeom prst="rect">
            <a:avLst/>
          </a:prstGeom>
        </p:spPr>
      </p:pic>
    </p:spTree>
    <p:extLst>
      <p:ext uri="{BB962C8B-B14F-4D97-AF65-F5344CB8AC3E}">
        <p14:creationId xmlns:p14="http://schemas.microsoft.com/office/powerpoint/2010/main" val="3043211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B12EFDE-0481-7341-92F8-8C7A8FE8E980}"/>
              </a:ext>
            </a:extLst>
          </p:cNvPr>
          <p:cNvCxnSpPr>
            <a:cxnSpLocks/>
          </p:cNvCxnSpPr>
          <p:nvPr/>
        </p:nvCxnSpPr>
        <p:spPr>
          <a:xfrm flipH="1">
            <a:off x="6852156" y="2602523"/>
            <a:ext cx="327900"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7947F1E-C75E-0A44-B222-8EA2759BE1B2}"/>
              </a:ext>
            </a:extLst>
          </p:cNvPr>
          <p:cNvCxnSpPr/>
          <p:nvPr/>
        </p:nvCxnSpPr>
        <p:spPr>
          <a:xfrm>
            <a:off x="1603717" y="2602523"/>
            <a:ext cx="327901"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039E0A7-F825-3D4C-AFFC-4738DBAB6F8B}"/>
              </a:ext>
            </a:extLst>
          </p:cNvPr>
          <p:cNvCxnSpPr>
            <a:cxnSpLocks/>
          </p:cNvCxnSpPr>
          <p:nvPr/>
        </p:nvCxnSpPr>
        <p:spPr>
          <a:xfrm>
            <a:off x="1603717" y="1955409"/>
            <a:ext cx="327901"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F44C3340-527F-1542-AEE8-537B60FBEF2A}"/>
              </a:ext>
            </a:extLst>
          </p:cNvPr>
          <p:cNvSpPr>
            <a:spLocks noGrp="1"/>
          </p:cNvSpPr>
          <p:nvPr>
            <p:ph type="title"/>
          </p:nvPr>
        </p:nvSpPr>
        <p:spPr/>
        <p:txBody>
          <a:bodyPr/>
          <a:lstStyle/>
          <a:p>
            <a:r>
              <a:rPr lang="en-US" sz="2000" dirty="0"/>
              <a:t>Persona Group Work – input into what data should flow and how to get the balance between openness and privacy </a:t>
            </a:r>
          </a:p>
        </p:txBody>
      </p:sp>
      <p:sp>
        <p:nvSpPr>
          <p:cNvPr id="4" name="Pentagon 3">
            <a:extLst>
              <a:ext uri="{FF2B5EF4-FFF2-40B4-BE49-F238E27FC236}">
                <a16:creationId xmlns:a16="http://schemas.microsoft.com/office/drawing/2014/main" id="{3DD59507-47CC-D941-A33C-7F6C82FE27DB}"/>
              </a:ext>
            </a:extLst>
          </p:cNvPr>
          <p:cNvSpPr/>
          <p:nvPr/>
        </p:nvSpPr>
        <p:spPr>
          <a:xfrm>
            <a:off x="279399" y="1955409"/>
            <a:ext cx="1652219" cy="647114"/>
          </a:xfrm>
          <a:prstGeom prst="homePlate">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Malini’s story</a:t>
            </a:r>
          </a:p>
        </p:txBody>
      </p:sp>
      <p:sp>
        <p:nvSpPr>
          <p:cNvPr id="7" name="Chevron 6">
            <a:extLst>
              <a:ext uri="{FF2B5EF4-FFF2-40B4-BE49-F238E27FC236}">
                <a16:creationId xmlns:a16="http://schemas.microsoft.com/office/drawing/2014/main" id="{69102DF3-B579-5047-B817-1021011275BD}"/>
              </a:ext>
            </a:extLst>
          </p:cNvPr>
          <p:cNvSpPr/>
          <p:nvPr/>
        </p:nvSpPr>
        <p:spPr>
          <a:xfrm>
            <a:off x="1931618" y="2743198"/>
            <a:ext cx="1944000" cy="647114"/>
          </a:xfrm>
          <a:prstGeom prst="chevron">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What data should flow today? How?</a:t>
            </a:r>
          </a:p>
        </p:txBody>
      </p:sp>
      <p:sp>
        <p:nvSpPr>
          <p:cNvPr id="8" name="Chevron 7">
            <a:extLst>
              <a:ext uri="{FF2B5EF4-FFF2-40B4-BE49-F238E27FC236}">
                <a16:creationId xmlns:a16="http://schemas.microsoft.com/office/drawing/2014/main" id="{92841E49-2EF4-2A41-9E08-B4A8199AEB67}"/>
              </a:ext>
            </a:extLst>
          </p:cNvPr>
          <p:cNvSpPr/>
          <p:nvPr/>
        </p:nvSpPr>
        <p:spPr>
          <a:xfrm>
            <a:off x="3583837" y="2743198"/>
            <a:ext cx="1944000" cy="647114"/>
          </a:xfrm>
          <a:prstGeom prst="chevron">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What data could flow? Why? </a:t>
            </a:r>
          </a:p>
        </p:txBody>
      </p:sp>
      <p:sp>
        <p:nvSpPr>
          <p:cNvPr id="9" name="Chevron 8">
            <a:extLst>
              <a:ext uri="{FF2B5EF4-FFF2-40B4-BE49-F238E27FC236}">
                <a16:creationId xmlns:a16="http://schemas.microsoft.com/office/drawing/2014/main" id="{F934462A-3EF2-114F-8A3F-6DCD112E517E}"/>
              </a:ext>
            </a:extLst>
          </p:cNvPr>
          <p:cNvSpPr/>
          <p:nvPr/>
        </p:nvSpPr>
        <p:spPr>
          <a:xfrm>
            <a:off x="5236056" y="2743198"/>
            <a:ext cx="1944000" cy="647114"/>
          </a:xfrm>
          <a:prstGeom prst="chevron">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What can go wrong?</a:t>
            </a:r>
          </a:p>
        </p:txBody>
      </p:sp>
      <p:sp>
        <p:nvSpPr>
          <p:cNvPr id="10" name="Chevron 9">
            <a:extLst>
              <a:ext uri="{FF2B5EF4-FFF2-40B4-BE49-F238E27FC236}">
                <a16:creationId xmlns:a16="http://schemas.microsoft.com/office/drawing/2014/main" id="{8D04790A-03B4-E540-9712-A03591E5B831}"/>
              </a:ext>
            </a:extLst>
          </p:cNvPr>
          <p:cNvSpPr/>
          <p:nvPr/>
        </p:nvSpPr>
        <p:spPr>
          <a:xfrm>
            <a:off x="7160771" y="1955409"/>
            <a:ext cx="1671501" cy="647114"/>
          </a:xfrm>
          <a:prstGeom prst="chevron">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Discussion</a:t>
            </a:r>
          </a:p>
        </p:txBody>
      </p:sp>
      <p:sp>
        <p:nvSpPr>
          <p:cNvPr id="11" name="TextBox 10">
            <a:extLst>
              <a:ext uri="{FF2B5EF4-FFF2-40B4-BE49-F238E27FC236}">
                <a16:creationId xmlns:a16="http://schemas.microsoft.com/office/drawing/2014/main" id="{B145DCC0-492F-364A-887C-792C028DDBFC}"/>
              </a:ext>
            </a:extLst>
          </p:cNvPr>
          <p:cNvSpPr txBox="1"/>
          <p:nvPr/>
        </p:nvSpPr>
        <p:spPr>
          <a:xfrm>
            <a:off x="279399" y="2841674"/>
            <a:ext cx="1652219" cy="1323439"/>
          </a:xfrm>
          <a:prstGeom prst="rect">
            <a:avLst/>
          </a:prstGeom>
          <a:noFill/>
        </p:spPr>
        <p:txBody>
          <a:bodyPr wrap="square" rtlCol="0">
            <a:spAutoFit/>
          </a:bodyPr>
          <a:lstStyle/>
          <a:p>
            <a:r>
              <a:rPr lang="en-US" sz="1600" dirty="0"/>
              <a:t>Plenum </a:t>
            </a:r>
          </a:p>
          <a:p>
            <a:r>
              <a:rPr lang="en-US" sz="1600" dirty="0"/>
              <a:t>5-10 minutes</a:t>
            </a:r>
          </a:p>
          <a:p>
            <a:endParaRPr lang="en-US" sz="1600" dirty="0"/>
          </a:p>
          <a:p>
            <a:r>
              <a:rPr lang="en-US" sz="1600" dirty="0"/>
              <a:t>Introduction of the story</a:t>
            </a:r>
          </a:p>
        </p:txBody>
      </p:sp>
      <p:sp>
        <p:nvSpPr>
          <p:cNvPr id="12" name="TextBox 11">
            <a:extLst>
              <a:ext uri="{FF2B5EF4-FFF2-40B4-BE49-F238E27FC236}">
                <a16:creationId xmlns:a16="http://schemas.microsoft.com/office/drawing/2014/main" id="{96E4DA0D-3281-9047-9502-B112F8D9B77C}"/>
              </a:ext>
            </a:extLst>
          </p:cNvPr>
          <p:cNvSpPr txBox="1"/>
          <p:nvPr/>
        </p:nvSpPr>
        <p:spPr>
          <a:xfrm>
            <a:off x="1762362" y="3629463"/>
            <a:ext cx="1924715" cy="2554545"/>
          </a:xfrm>
          <a:prstGeom prst="rect">
            <a:avLst/>
          </a:prstGeom>
          <a:noFill/>
        </p:spPr>
        <p:txBody>
          <a:bodyPr wrap="square" rtlCol="0">
            <a:spAutoFit/>
          </a:bodyPr>
          <a:lstStyle/>
          <a:p>
            <a:r>
              <a:rPr lang="en-US" sz="1600" dirty="0"/>
              <a:t>Group work</a:t>
            </a:r>
          </a:p>
          <a:p>
            <a:r>
              <a:rPr lang="en-US" sz="1600" dirty="0"/>
              <a:t>~10-15 minutes</a:t>
            </a:r>
          </a:p>
          <a:p>
            <a:endParaRPr lang="en-US" sz="1600" dirty="0"/>
          </a:p>
          <a:p>
            <a:r>
              <a:rPr lang="en-US" sz="1600" dirty="0"/>
              <a:t>What data is missing to provide care?</a:t>
            </a:r>
          </a:p>
          <a:p>
            <a:r>
              <a:rPr lang="en-US" sz="1600" dirty="0"/>
              <a:t>What data should be kept Private (kept within the organization that collects it)?</a:t>
            </a:r>
          </a:p>
        </p:txBody>
      </p:sp>
      <p:sp>
        <p:nvSpPr>
          <p:cNvPr id="13" name="TextBox 12">
            <a:extLst>
              <a:ext uri="{FF2B5EF4-FFF2-40B4-BE49-F238E27FC236}">
                <a16:creationId xmlns:a16="http://schemas.microsoft.com/office/drawing/2014/main" id="{4C4193E4-78F6-8B45-BA66-1F2CC162CE1D}"/>
              </a:ext>
            </a:extLst>
          </p:cNvPr>
          <p:cNvSpPr txBox="1"/>
          <p:nvPr/>
        </p:nvSpPr>
        <p:spPr>
          <a:xfrm>
            <a:off x="3562735" y="3629463"/>
            <a:ext cx="1924715" cy="2062103"/>
          </a:xfrm>
          <a:prstGeom prst="rect">
            <a:avLst/>
          </a:prstGeom>
          <a:noFill/>
        </p:spPr>
        <p:txBody>
          <a:bodyPr wrap="square" rtlCol="0">
            <a:spAutoFit/>
          </a:bodyPr>
          <a:lstStyle/>
          <a:p>
            <a:r>
              <a:rPr lang="en-US" sz="1600" dirty="0"/>
              <a:t>Group work</a:t>
            </a:r>
          </a:p>
          <a:p>
            <a:r>
              <a:rPr lang="en-US" sz="1600" dirty="0"/>
              <a:t>~20-25 minutes</a:t>
            </a:r>
          </a:p>
          <a:p>
            <a:endParaRPr lang="en-US" sz="1600" dirty="0"/>
          </a:p>
          <a:p>
            <a:r>
              <a:rPr lang="en-US" sz="1600" dirty="0"/>
              <a:t>What extra data could flow? To whom?</a:t>
            </a:r>
          </a:p>
          <a:p>
            <a:r>
              <a:rPr lang="en-US" sz="1600" dirty="0"/>
              <a:t>What value could be created? For whom?</a:t>
            </a:r>
          </a:p>
        </p:txBody>
      </p:sp>
      <p:sp>
        <p:nvSpPr>
          <p:cNvPr id="14" name="TextBox 13">
            <a:extLst>
              <a:ext uri="{FF2B5EF4-FFF2-40B4-BE49-F238E27FC236}">
                <a16:creationId xmlns:a16="http://schemas.microsoft.com/office/drawing/2014/main" id="{7B4908CD-9D9E-A947-8897-6722568A090B}"/>
              </a:ext>
            </a:extLst>
          </p:cNvPr>
          <p:cNvSpPr txBox="1"/>
          <p:nvPr/>
        </p:nvSpPr>
        <p:spPr>
          <a:xfrm>
            <a:off x="5363108" y="3629463"/>
            <a:ext cx="1924715" cy="2554545"/>
          </a:xfrm>
          <a:prstGeom prst="rect">
            <a:avLst/>
          </a:prstGeom>
          <a:noFill/>
        </p:spPr>
        <p:txBody>
          <a:bodyPr wrap="square" rtlCol="0">
            <a:spAutoFit/>
          </a:bodyPr>
          <a:lstStyle/>
          <a:p>
            <a:r>
              <a:rPr lang="en-US" sz="1600" dirty="0"/>
              <a:t>Group work</a:t>
            </a:r>
          </a:p>
          <a:p>
            <a:r>
              <a:rPr lang="en-US" sz="1600" dirty="0"/>
              <a:t>~20-25 minutes</a:t>
            </a:r>
          </a:p>
          <a:p>
            <a:endParaRPr lang="en-US" sz="1600" dirty="0"/>
          </a:p>
          <a:p>
            <a:r>
              <a:rPr lang="en-US" sz="1600" dirty="0"/>
              <a:t>What could go wrong?</a:t>
            </a:r>
          </a:p>
          <a:p>
            <a:r>
              <a:rPr lang="en-US" sz="1600" dirty="0"/>
              <a:t>What principles and guidelines are needed to prevent this doomsday scenario?</a:t>
            </a:r>
          </a:p>
        </p:txBody>
      </p:sp>
      <p:sp>
        <p:nvSpPr>
          <p:cNvPr id="15" name="TextBox 14">
            <a:extLst>
              <a:ext uri="{FF2B5EF4-FFF2-40B4-BE49-F238E27FC236}">
                <a16:creationId xmlns:a16="http://schemas.microsoft.com/office/drawing/2014/main" id="{D7E8F221-F4D1-B247-80F5-9FD3CB924C1B}"/>
              </a:ext>
            </a:extLst>
          </p:cNvPr>
          <p:cNvSpPr txBox="1"/>
          <p:nvPr/>
        </p:nvSpPr>
        <p:spPr>
          <a:xfrm>
            <a:off x="7160772" y="2752576"/>
            <a:ext cx="1652219" cy="1569660"/>
          </a:xfrm>
          <a:prstGeom prst="rect">
            <a:avLst/>
          </a:prstGeom>
          <a:noFill/>
        </p:spPr>
        <p:txBody>
          <a:bodyPr wrap="square" rtlCol="0">
            <a:spAutoFit/>
          </a:bodyPr>
          <a:lstStyle/>
          <a:p>
            <a:r>
              <a:rPr lang="en-US" sz="1600" dirty="0"/>
              <a:t>Plenum</a:t>
            </a:r>
          </a:p>
          <a:p>
            <a:r>
              <a:rPr lang="en-US" sz="1600" dirty="0"/>
              <a:t>~40 minutes</a:t>
            </a:r>
          </a:p>
          <a:p>
            <a:endParaRPr lang="en-US" sz="1600" dirty="0"/>
          </a:p>
          <a:p>
            <a:r>
              <a:rPr lang="en-US" sz="1600" dirty="0"/>
              <a:t>Sharing of experiences and discussion</a:t>
            </a:r>
          </a:p>
        </p:txBody>
      </p:sp>
      <p:cxnSp>
        <p:nvCxnSpPr>
          <p:cNvPr id="22" name="Straight Connector 21">
            <a:extLst>
              <a:ext uri="{FF2B5EF4-FFF2-40B4-BE49-F238E27FC236}">
                <a16:creationId xmlns:a16="http://schemas.microsoft.com/office/drawing/2014/main" id="{F4F9A267-B561-994D-B7AC-FD32C5F2337C}"/>
              </a:ext>
            </a:extLst>
          </p:cNvPr>
          <p:cNvCxnSpPr>
            <a:cxnSpLocks/>
          </p:cNvCxnSpPr>
          <p:nvPr/>
        </p:nvCxnSpPr>
        <p:spPr>
          <a:xfrm flipH="1">
            <a:off x="6852155" y="1955409"/>
            <a:ext cx="327902"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33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EEC30-A85D-4C42-BD9A-EEBBF43882E1}"/>
              </a:ext>
            </a:extLst>
          </p:cNvPr>
          <p:cNvSpPr>
            <a:spLocks noGrp="1"/>
          </p:cNvSpPr>
          <p:nvPr>
            <p:ph type="title"/>
          </p:nvPr>
        </p:nvSpPr>
        <p:spPr/>
        <p:txBody>
          <a:bodyPr/>
          <a:lstStyle/>
          <a:p>
            <a:r>
              <a:rPr lang="en-US" dirty="0"/>
              <a:t>Round 1 - Malini – An </a:t>
            </a:r>
            <a:r>
              <a:rPr lang="en-US" dirty="0" err="1"/>
              <a:t>openIMIS</a:t>
            </a:r>
            <a:r>
              <a:rPr lang="en-US" dirty="0"/>
              <a:t> story</a:t>
            </a:r>
          </a:p>
        </p:txBody>
      </p:sp>
      <p:pic>
        <p:nvPicPr>
          <p:cNvPr id="4" name="Picture 2" descr="https://lh6.googleusercontent.com/t8KvYsh8oxCiZvRZen-9T1srQGxGqnTqIpZgluSSY7uqnV0GK5mr4Njbf7VXuyGpGlW1mwV5kdW1AcFWfn578IAMOmzhqwVNXhlKc_qC3vqlc3TwXKLkeNW94Gg10iGTtsy8FRrg">
            <a:extLst>
              <a:ext uri="{FF2B5EF4-FFF2-40B4-BE49-F238E27FC236}">
                <a16:creationId xmlns:a16="http://schemas.microsoft.com/office/drawing/2014/main" id="{1451D10A-E378-CE4C-A9B8-5AD3969E79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3589" y="1599687"/>
            <a:ext cx="6416823" cy="481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1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982795-E2D8-BD45-929F-4A76AB7414AA}"/>
              </a:ext>
            </a:extLst>
          </p:cNvPr>
          <p:cNvGrpSpPr/>
          <p:nvPr/>
        </p:nvGrpSpPr>
        <p:grpSpPr>
          <a:xfrm>
            <a:off x="402748" y="2834635"/>
            <a:ext cx="1511437" cy="1291340"/>
            <a:chOff x="402748" y="3031587"/>
            <a:chExt cx="1511437" cy="1291340"/>
          </a:xfrm>
        </p:grpSpPr>
        <p:pic>
          <p:nvPicPr>
            <p:cNvPr id="4" name="Picture 2" descr="https://lh6.googleusercontent.com/t8KvYsh8oxCiZvRZen-9T1srQGxGqnTqIpZgluSSY7uqnV0GK5mr4Njbf7VXuyGpGlW1mwV5kdW1AcFWfn578IAMOmzhqwVNXhlKc_qC3vqlc3TwXKLkeNW94Gg10iGTtsy8FRrg">
              <a:extLst>
                <a:ext uri="{FF2B5EF4-FFF2-40B4-BE49-F238E27FC236}">
                  <a16:creationId xmlns:a16="http://schemas.microsoft.com/office/drawing/2014/main" id="{A9EB735B-7B40-C049-8893-204F9EAE1D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9762" y="3031587"/>
              <a:ext cx="1337409" cy="1003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1565BC-EE41-5A42-A6AB-90CC717DB526}"/>
                </a:ext>
              </a:extLst>
            </p:cNvPr>
            <p:cNvSpPr txBox="1"/>
            <p:nvPr/>
          </p:nvSpPr>
          <p:spPr>
            <a:xfrm>
              <a:off x="402748" y="4045928"/>
              <a:ext cx="1511437" cy="276999"/>
            </a:xfrm>
            <a:prstGeom prst="rect">
              <a:avLst/>
            </a:prstGeom>
            <a:noFill/>
          </p:spPr>
          <p:txBody>
            <a:bodyPr wrap="square" rtlCol="0">
              <a:spAutoFit/>
            </a:bodyPr>
            <a:lstStyle/>
            <a:p>
              <a:pPr algn="ctr"/>
              <a:r>
                <a:rPr lang="en-US" sz="1200" dirty="0" err="1"/>
                <a:t>Milimani</a:t>
              </a:r>
              <a:endParaRPr lang="en-US" sz="1200" dirty="0"/>
            </a:p>
          </p:txBody>
        </p:sp>
      </p:grpSp>
      <p:grpSp>
        <p:nvGrpSpPr>
          <p:cNvPr id="13" name="Group 12">
            <a:extLst>
              <a:ext uri="{FF2B5EF4-FFF2-40B4-BE49-F238E27FC236}">
                <a16:creationId xmlns:a16="http://schemas.microsoft.com/office/drawing/2014/main" id="{3C1B4144-17F5-7D43-9312-41432D1ECF88}"/>
              </a:ext>
            </a:extLst>
          </p:cNvPr>
          <p:cNvGrpSpPr/>
          <p:nvPr/>
        </p:nvGrpSpPr>
        <p:grpSpPr>
          <a:xfrm>
            <a:off x="3867486" y="168812"/>
            <a:ext cx="1720336" cy="1378975"/>
            <a:chOff x="3170506" y="1378634"/>
            <a:chExt cx="1839644" cy="1548510"/>
          </a:xfrm>
        </p:grpSpPr>
        <p:pic>
          <p:nvPicPr>
            <p:cNvPr id="7" name="Picture 6" descr="A person sitting at a table&#10;&#10;Description automatically generated">
              <a:extLst>
                <a:ext uri="{FF2B5EF4-FFF2-40B4-BE49-F238E27FC236}">
                  <a16:creationId xmlns:a16="http://schemas.microsoft.com/office/drawing/2014/main" id="{C937B5ED-10DE-3A44-9264-24D8D0EFF0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0506" y="1378634"/>
              <a:ext cx="1839644" cy="1226429"/>
            </a:xfrm>
            <a:prstGeom prst="rect">
              <a:avLst/>
            </a:prstGeom>
          </p:spPr>
        </p:pic>
        <p:sp>
          <p:nvSpPr>
            <p:cNvPr id="8" name="TextBox 7">
              <a:extLst>
                <a:ext uri="{FF2B5EF4-FFF2-40B4-BE49-F238E27FC236}">
                  <a16:creationId xmlns:a16="http://schemas.microsoft.com/office/drawing/2014/main" id="{3281A0CF-0C13-7E42-88D1-2A5678A25354}"/>
                </a:ext>
              </a:extLst>
            </p:cNvPr>
            <p:cNvSpPr txBox="1"/>
            <p:nvPr/>
          </p:nvSpPr>
          <p:spPr>
            <a:xfrm>
              <a:off x="3334609" y="2616090"/>
              <a:ext cx="1675540" cy="311054"/>
            </a:xfrm>
            <a:prstGeom prst="rect">
              <a:avLst/>
            </a:prstGeom>
            <a:noFill/>
          </p:spPr>
          <p:txBody>
            <a:bodyPr wrap="square" rtlCol="0">
              <a:spAutoFit/>
            </a:bodyPr>
            <a:lstStyle/>
            <a:p>
              <a:pPr algn="ctr"/>
              <a:r>
                <a:rPr lang="en-US" sz="1200" dirty="0"/>
                <a:t>Dispensary</a:t>
              </a:r>
            </a:p>
          </p:txBody>
        </p:sp>
      </p:grpSp>
      <p:grpSp>
        <p:nvGrpSpPr>
          <p:cNvPr id="17" name="Group 16">
            <a:extLst>
              <a:ext uri="{FF2B5EF4-FFF2-40B4-BE49-F238E27FC236}">
                <a16:creationId xmlns:a16="http://schemas.microsoft.com/office/drawing/2014/main" id="{94605338-F43F-AE4E-A8BC-ED7D7275E429}"/>
              </a:ext>
            </a:extLst>
          </p:cNvPr>
          <p:cNvGrpSpPr/>
          <p:nvPr/>
        </p:nvGrpSpPr>
        <p:grpSpPr>
          <a:xfrm>
            <a:off x="3867486" y="1922147"/>
            <a:ext cx="1720336" cy="1360472"/>
            <a:chOff x="3747281" y="2248288"/>
            <a:chExt cx="1839644" cy="1527732"/>
          </a:xfrm>
        </p:grpSpPr>
        <p:pic>
          <p:nvPicPr>
            <p:cNvPr id="10" name="Picture 9" descr="A large white building&#10;&#10;Description automatically generated">
              <a:extLst>
                <a:ext uri="{FF2B5EF4-FFF2-40B4-BE49-F238E27FC236}">
                  <a16:creationId xmlns:a16="http://schemas.microsoft.com/office/drawing/2014/main" id="{CAC3320E-9A37-4C47-AC11-BB0895891E16}"/>
                </a:ext>
              </a:extLst>
            </p:cNvPr>
            <p:cNvPicPr>
              <a:picLocks noChangeAspect="1"/>
            </p:cNvPicPr>
            <p:nvPr/>
          </p:nvPicPr>
          <p:blipFill>
            <a:blip r:embed="rId5"/>
            <a:stretch>
              <a:fillRect/>
            </a:stretch>
          </p:blipFill>
          <p:spPr>
            <a:xfrm>
              <a:off x="3747281" y="2248288"/>
              <a:ext cx="1839644" cy="1227962"/>
            </a:xfrm>
            <a:prstGeom prst="rect">
              <a:avLst/>
            </a:prstGeom>
          </p:spPr>
        </p:pic>
        <p:sp>
          <p:nvSpPr>
            <p:cNvPr id="11" name="TextBox 10">
              <a:extLst>
                <a:ext uri="{FF2B5EF4-FFF2-40B4-BE49-F238E27FC236}">
                  <a16:creationId xmlns:a16="http://schemas.microsoft.com/office/drawing/2014/main" id="{1653873A-39C6-EC45-B04A-DB4748321341}"/>
                </a:ext>
              </a:extLst>
            </p:cNvPr>
            <p:cNvSpPr txBox="1"/>
            <p:nvPr/>
          </p:nvSpPr>
          <p:spPr>
            <a:xfrm>
              <a:off x="3911385" y="3464966"/>
              <a:ext cx="1511436" cy="311054"/>
            </a:xfrm>
            <a:prstGeom prst="rect">
              <a:avLst/>
            </a:prstGeom>
            <a:noFill/>
          </p:spPr>
          <p:txBody>
            <a:bodyPr wrap="square" rtlCol="0">
              <a:spAutoFit/>
            </a:bodyPr>
            <a:lstStyle/>
            <a:p>
              <a:pPr algn="ctr"/>
              <a:r>
                <a:rPr lang="en-US" sz="1200" dirty="0"/>
                <a:t>Hospital</a:t>
              </a:r>
            </a:p>
          </p:txBody>
        </p:sp>
      </p:grpSp>
      <p:grpSp>
        <p:nvGrpSpPr>
          <p:cNvPr id="18" name="Group 17">
            <a:extLst>
              <a:ext uri="{FF2B5EF4-FFF2-40B4-BE49-F238E27FC236}">
                <a16:creationId xmlns:a16="http://schemas.microsoft.com/office/drawing/2014/main" id="{3B9BB7EA-824D-5142-B89F-FBE7B0F8CA44}"/>
              </a:ext>
            </a:extLst>
          </p:cNvPr>
          <p:cNvGrpSpPr/>
          <p:nvPr/>
        </p:nvGrpSpPr>
        <p:grpSpPr>
          <a:xfrm>
            <a:off x="3854548" y="3601928"/>
            <a:ext cx="1746212" cy="1370521"/>
            <a:chOff x="3733446" y="4276760"/>
            <a:chExt cx="1867314" cy="1539016"/>
          </a:xfrm>
        </p:grpSpPr>
        <p:sp>
          <p:nvSpPr>
            <p:cNvPr id="16" name="TextBox 15">
              <a:extLst>
                <a:ext uri="{FF2B5EF4-FFF2-40B4-BE49-F238E27FC236}">
                  <a16:creationId xmlns:a16="http://schemas.microsoft.com/office/drawing/2014/main" id="{3235255A-B697-1240-8873-81A644B6DB82}"/>
                </a:ext>
              </a:extLst>
            </p:cNvPr>
            <p:cNvSpPr txBox="1"/>
            <p:nvPr/>
          </p:nvSpPr>
          <p:spPr>
            <a:xfrm>
              <a:off x="3911384" y="5504722"/>
              <a:ext cx="1511437" cy="311054"/>
            </a:xfrm>
            <a:prstGeom prst="rect">
              <a:avLst/>
            </a:prstGeom>
            <a:noFill/>
          </p:spPr>
          <p:txBody>
            <a:bodyPr wrap="square" rtlCol="0">
              <a:spAutoFit/>
            </a:bodyPr>
            <a:lstStyle/>
            <a:p>
              <a:pPr algn="ctr"/>
              <a:r>
                <a:rPr lang="en-US" sz="1200" dirty="0" err="1"/>
                <a:t>OpenIMIS</a:t>
              </a:r>
              <a:r>
                <a:rPr lang="en-US" sz="1200" dirty="0"/>
                <a:t> –Agent</a:t>
              </a:r>
            </a:p>
          </p:txBody>
        </p:sp>
        <p:pic>
          <p:nvPicPr>
            <p:cNvPr id="15" name="Picture 14">
              <a:extLst>
                <a:ext uri="{FF2B5EF4-FFF2-40B4-BE49-F238E27FC236}">
                  <a16:creationId xmlns:a16="http://schemas.microsoft.com/office/drawing/2014/main" id="{04E34227-8753-624C-9DB5-4B305F04676D}"/>
                </a:ext>
              </a:extLst>
            </p:cNvPr>
            <p:cNvPicPr>
              <a:picLocks noChangeAspect="1"/>
            </p:cNvPicPr>
            <p:nvPr/>
          </p:nvPicPr>
          <p:blipFill>
            <a:blip r:embed="rId6"/>
            <a:stretch>
              <a:fillRect/>
            </a:stretch>
          </p:blipFill>
          <p:spPr>
            <a:xfrm>
              <a:off x="3733446" y="4276760"/>
              <a:ext cx="1867314" cy="1227962"/>
            </a:xfrm>
            <a:prstGeom prst="rect">
              <a:avLst/>
            </a:prstGeom>
          </p:spPr>
        </p:pic>
      </p:grpSp>
      <p:cxnSp>
        <p:nvCxnSpPr>
          <p:cNvPr id="26" name="Straight Arrow Connector 25">
            <a:extLst>
              <a:ext uri="{FF2B5EF4-FFF2-40B4-BE49-F238E27FC236}">
                <a16:creationId xmlns:a16="http://schemas.microsoft.com/office/drawing/2014/main" id="{71C45EE1-71EB-7740-90BE-5C84672129A5}"/>
              </a:ext>
            </a:extLst>
          </p:cNvPr>
          <p:cNvCxnSpPr>
            <a:cxnSpLocks/>
            <a:stCxn id="4" idx="3"/>
            <a:endCxn id="7" idx="1"/>
          </p:cNvCxnSpPr>
          <p:nvPr/>
        </p:nvCxnSpPr>
        <p:spPr>
          <a:xfrm flipV="1">
            <a:off x="1827171" y="714891"/>
            <a:ext cx="2040315" cy="2621273"/>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402FE9A-E496-F54D-ABA3-041400890922}"/>
              </a:ext>
            </a:extLst>
          </p:cNvPr>
          <p:cNvCxnSpPr>
            <a:cxnSpLocks/>
            <a:stCxn id="4" idx="3"/>
            <a:endCxn id="10" idx="1"/>
          </p:cNvCxnSpPr>
          <p:nvPr/>
        </p:nvCxnSpPr>
        <p:spPr>
          <a:xfrm flipV="1">
            <a:off x="1827171" y="2468908"/>
            <a:ext cx="2040315" cy="867256"/>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5A66460-B1AC-774C-96EE-FA459C8441A0}"/>
              </a:ext>
            </a:extLst>
          </p:cNvPr>
          <p:cNvCxnSpPr>
            <a:cxnSpLocks/>
            <a:stCxn id="4" idx="3"/>
            <a:endCxn id="15" idx="1"/>
          </p:cNvCxnSpPr>
          <p:nvPr/>
        </p:nvCxnSpPr>
        <p:spPr>
          <a:xfrm>
            <a:off x="1827171" y="3336164"/>
            <a:ext cx="2027377" cy="812526"/>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FFEE741B-EF52-194E-BFAA-7285A6E30AE8}"/>
              </a:ext>
            </a:extLst>
          </p:cNvPr>
          <p:cNvGrpSpPr/>
          <p:nvPr/>
        </p:nvGrpSpPr>
        <p:grpSpPr>
          <a:xfrm>
            <a:off x="7316829" y="175874"/>
            <a:ext cx="1631853" cy="5165908"/>
            <a:chOff x="6500902" y="175874"/>
            <a:chExt cx="1631853" cy="5165908"/>
          </a:xfrm>
        </p:grpSpPr>
        <p:sp>
          <p:nvSpPr>
            <p:cNvPr id="40" name="Rectangle 39">
              <a:extLst>
                <a:ext uri="{FF2B5EF4-FFF2-40B4-BE49-F238E27FC236}">
                  <a16:creationId xmlns:a16="http://schemas.microsoft.com/office/drawing/2014/main" id="{D6895521-BA33-AE4F-AD1C-6192343337F7}"/>
                </a:ext>
              </a:extLst>
            </p:cNvPr>
            <p:cNvSpPr/>
            <p:nvPr/>
          </p:nvSpPr>
          <p:spPr>
            <a:xfrm>
              <a:off x="6500902" y="175874"/>
              <a:ext cx="1631853" cy="5165908"/>
            </a:xfrm>
            <a:prstGeom prst="rect">
              <a:avLst/>
            </a:prstGeom>
            <a:solidFill>
              <a:schemeClr val="bg1"/>
            </a:solidFill>
            <a:ln w="19050">
              <a:solidFill>
                <a:srgbClr val="0062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6" descr="https://openimis.atlassian.net/wiki/download/attachments/195756039/OpenIMIS_RGB.PNG?version=1&amp;modificationDate=1528988988417&amp;cacheVersion=1&amp;api=v2">
              <a:extLst>
                <a:ext uri="{FF2B5EF4-FFF2-40B4-BE49-F238E27FC236}">
                  <a16:creationId xmlns:a16="http://schemas.microsoft.com/office/drawing/2014/main" id="{A423D115-4FC2-4347-ADCD-10E4B422735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87854" y="2159833"/>
              <a:ext cx="1257950" cy="1329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Straight Arrow Connector 41">
            <a:extLst>
              <a:ext uri="{FF2B5EF4-FFF2-40B4-BE49-F238E27FC236}">
                <a16:creationId xmlns:a16="http://schemas.microsoft.com/office/drawing/2014/main" id="{523D1594-E0F4-114E-8874-1849DD5F140E}"/>
              </a:ext>
            </a:extLst>
          </p:cNvPr>
          <p:cNvCxnSpPr>
            <a:cxnSpLocks/>
          </p:cNvCxnSpPr>
          <p:nvPr/>
        </p:nvCxnSpPr>
        <p:spPr>
          <a:xfrm>
            <a:off x="5591212" y="714891"/>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AD7A447-63DA-E447-9C14-E7612097C17A}"/>
              </a:ext>
            </a:extLst>
          </p:cNvPr>
          <p:cNvCxnSpPr>
            <a:cxnSpLocks/>
          </p:cNvCxnSpPr>
          <p:nvPr/>
        </p:nvCxnSpPr>
        <p:spPr>
          <a:xfrm>
            <a:off x="5591212" y="2468908"/>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4EF32C9A-BCB6-8740-A7A0-E59CE2F1D243}"/>
              </a:ext>
            </a:extLst>
          </p:cNvPr>
          <p:cNvCxnSpPr>
            <a:cxnSpLocks/>
          </p:cNvCxnSpPr>
          <p:nvPr/>
        </p:nvCxnSpPr>
        <p:spPr>
          <a:xfrm>
            <a:off x="5591212" y="4222925"/>
            <a:ext cx="1741945" cy="0"/>
          </a:xfrm>
          <a:prstGeom prst="straightConnector1">
            <a:avLst/>
          </a:prstGeom>
          <a:ln>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36BD82DF-4E67-3241-BB21-994DDF159320}"/>
              </a:ext>
            </a:extLst>
          </p:cNvPr>
          <p:cNvSpPr/>
          <p:nvPr/>
        </p:nvSpPr>
        <p:spPr>
          <a:xfrm>
            <a:off x="1312185" y="533991"/>
            <a:ext cx="743918" cy="889045"/>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Visit 1</a:t>
            </a:r>
          </a:p>
          <a:p>
            <a:pPr algn="ctr"/>
            <a:endParaRPr lang="en-US" sz="1000" dirty="0"/>
          </a:p>
          <a:p>
            <a:pPr algn="ctr"/>
            <a:r>
              <a:rPr lang="en-US" sz="1000" dirty="0"/>
              <a:t>Paracetamol</a:t>
            </a:r>
          </a:p>
        </p:txBody>
      </p:sp>
      <p:sp>
        <p:nvSpPr>
          <p:cNvPr id="32" name="Rectangle 31">
            <a:extLst>
              <a:ext uri="{FF2B5EF4-FFF2-40B4-BE49-F238E27FC236}">
                <a16:creationId xmlns:a16="http://schemas.microsoft.com/office/drawing/2014/main" id="{C24BD26B-EE28-2E49-BDEE-DA9978EDD399}"/>
              </a:ext>
            </a:extLst>
          </p:cNvPr>
          <p:cNvSpPr/>
          <p:nvPr/>
        </p:nvSpPr>
        <p:spPr>
          <a:xfrm>
            <a:off x="2265534" y="533991"/>
            <a:ext cx="743918" cy="889045"/>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Visit 2</a:t>
            </a:r>
          </a:p>
          <a:p>
            <a:pPr algn="ctr"/>
            <a:endParaRPr lang="en-US" sz="1000" dirty="0"/>
          </a:p>
          <a:p>
            <a:pPr algn="ctr"/>
            <a:r>
              <a:rPr lang="en-US" sz="1000" dirty="0"/>
              <a:t>Malaria?</a:t>
            </a:r>
          </a:p>
        </p:txBody>
      </p:sp>
      <p:sp>
        <p:nvSpPr>
          <p:cNvPr id="33" name="Rectangle 32">
            <a:extLst>
              <a:ext uri="{FF2B5EF4-FFF2-40B4-BE49-F238E27FC236}">
                <a16:creationId xmlns:a16="http://schemas.microsoft.com/office/drawing/2014/main" id="{152EC243-949F-A24A-AE22-3794E5DB33F1}"/>
              </a:ext>
            </a:extLst>
          </p:cNvPr>
          <p:cNvSpPr/>
          <p:nvPr/>
        </p:nvSpPr>
        <p:spPr>
          <a:xfrm>
            <a:off x="6080366" y="826265"/>
            <a:ext cx="900000" cy="889045"/>
          </a:xfrm>
          <a:prstGeom prst="rect">
            <a:avLst/>
          </a:prstGeom>
          <a:solidFill>
            <a:srgbClr val="93CDDD"/>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Claims</a:t>
            </a:r>
          </a:p>
        </p:txBody>
      </p:sp>
      <p:sp>
        <p:nvSpPr>
          <p:cNvPr id="34" name="Rectangle 33">
            <a:extLst>
              <a:ext uri="{FF2B5EF4-FFF2-40B4-BE49-F238E27FC236}">
                <a16:creationId xmlns:a16="http://schemas.microsoft.com/office/drawing/2014/main" id="{40C35366-F84E-C148-8ACC-8DEE20144B6A}"/>
              </a:ext>
            </a:extLst>
          </p:cNvPr>
          <p:cNvSpPr/>
          <p:nvPr/>
        </p:nvSpPr>
        <p:spPr>
          <a:xfrm>
            <a:off x="2265534" y="3918094"/>
            <a:ext cx="873472" cy="889045"/>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Registration data</a:t>
            </a:r>
          </a:p>
        </p:txBody>
      </p:sp>
      <p:sp>
        <p:nvSpPr>
          <p:cNvPr id="35" name="Rectangle 34">
            <a:extLst>
              <a:ext uri="{FF2B5EF4-FFF2-40B4-BE49-F238E27FC236}">
                <a16:creationId xmlns:a16="http://schemas.microsoft.com/office/drawing/2014/main" id="{77D539BB-99C5-234A-A2F4-47D6D40A6CF7}"/>
              </a:ext>
            </a:extLst>
          </p:cNvPr>
          <p:cNvSpPr/>
          <p:nvPr/>
        </p:nvSpPr>
        <p:spPr>
          <a:xfrm>
            <a:off x="2864653" y="1985945"/>
            <a:ext cx="743918" cy="458884"/>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Visit 1</a:t>
            </a:r>
          </a:p>
        </p:txBody>
      </p:sp>
      <p:sp>
        <p:nvSpPr>
          <p:cNvPr id="37" name="Rectangle 36">
            <a:extLst>
              <a:ext uri="{FF2B5EF4-FFF2-40B4-BE49-F238E27FC236}">
                <a16:creationId xmlns:a16="http://schemas.microsoft.com/office/drawing/2014/main" id="{B4963838-10A8-7946-A4CB-3283E8D4F0AB}"/>
              </a:ext>
            </a:extLst>
          </p:cNvPr>
          <p:cNvSpPr/>
          <p:nvPr/>
        </p:nvSpPr>
        <p:spPr>
          <a:xfrm>
            <a:off x="2870246" y="2513131"/>
            <a:ext cx="743918" cy="517548"/>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Diagnosis</a:t>
            </a:r>
          </a:p>
          <a:p>
            <a:pPr algn="ctr"/>
            <a:r>
              <a:rPr lang="en-US" sz="1000" dirty="0"/>
              <a:t>HIV</a:t>
            </a:r>
          </a:p>
        </p:txBody>
      </p:sp>
      <p:sp>
        <p:nvSpPr>
          <p:cNvPr id="38" name="Rectangle 37">
            <a:extLst>
              <a:ext uri="{FF2B5EF4-FFF2-40B4-BE49-F238E27FC236}">
                <a16:creationId xmlns:a16="http://schemas.microsoft.com/office/drawing/2014/main" id="{F4D01772-06A1-5949-913E-59C8D5FB0415}"/>
              </a:ext>
            </a:extLst>
          </p:cNvPr>
          <p:cNvSpPr/>
          <p:nvPr/>
        </p:nvSpPr>
        <p:spPr>
          <a:xfrm>
            <a:off x="2875656" y="3121613"/>
            <a:ext cx="743918" cy="517548"/>
          </a:xfrm>
          <a:prstGeom prst="rect">
            <a:avLst/>
          </a:prstGeom>
          <a:solidFill>
            <a:srgbClr val="006273"/>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Repeat visits</a:t>
            </a:r>
          </a:p>
        </p:txBody>
      </p:sp>
      <p:sp>
        <p:nvSpPr>
          <p:cNvPr id="43" name="Rectangle 42">
            <a:extLst>
              <a:ext uri="{FF2B5EF4-FFF2-40B4-BE49-F238E27FC236}">
                <a16:creationId xmlns:a16="http://schemas.microsoft.com/office/drawing/2014/main" id="{3891E1BC-B52D-EB49-B397-1D0635DFBA53}"/>
              </a:ext>
            </a:extLst>
          </p:cNvPr>
          <p:cNvSpPr/>
          <p:nvPr/>
        </p:nvSpPr>
        <p:spPr>
          <a:xfrm>
            <a:off x="6086117" y="2561097"/>
            <a:ext cx="900000" cy="889045"/>
          </a:xfrm>
          <a:prstGeom prst="rect">
            <a:avLst/>
          </a:prstGeom>
          <a:solidFill>
            <a:srgbClr val="93CDDD"/>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Claims</a:t>
            </a:r>
          </a:p>
        </p:txBody>
      </p:sp>
      <p:sp>
        <p:nvSpPr>
          <p:cNvPr id="44" name="Rectangle 43">
            <a:extLst>
              <a:ext uri="{FF2B5EF4-FFF2-40B4-BE49-F238E27FC236}">
                <a16:creationId xmlns:a16="http://schemas.microsoft.com/office/drawing/2014/main" id="{85B42FC3-B105-9249-89DD-683257AD7312}"/>
              </a:ext>
            </a:extLst>
          </p:cNvPr>
          <p:cNvSpPr/>
          <p:nvPr/>
        </p:nvSpPr>
        <p:spPr>
          <a:xfrm>
            <a:off x="6091866" y="4295929"/>
            <a:ext cx="900000" cy="889045"/>
          </a:xfrm>
          <a:prstGeom prst="rect">
            <a:avLst/>
          </a:prstGeom>
          <a:solidFill>
            <a:srgbClr val="93CDDD"/>
          </a:solidFill>
          <a:ln>
            <a:solidFill>
              <a:srgbClr val="008A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Registration and payment data</a:t>
            </a:r>
          </a:p>
        </p:txBody>
      </p:sp>
    </p:spTree>
    <p:extLst>
      <p:ext uri="{BB962C8B-B14F-4D97-AF65-F5344CB8AC3E}">
        <p14:creationId xmlns:p14="http://schemas.microsoft.com/office/powerpoint/2010/main" val="297068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P spid="35" grpId="0" animBg="1"/>
      <p:bldP spid="37" grpId="0" animBg="1"/>
      <p:bldP spid="38"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AF7C0-1054-904E-A141-B86DBF3B5F6F}"/>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1989B879-BAF6-F645-94A9-C72DE2FF0650}"/>
              </a:ext>
            </a:extLst>
          </p:cNvPr>
          <p:cNvPicPr>
            <a:picLocks noChangeAspect="1"/>
          </p:cNvPicPr>
          <p:nvPr/>
        </p:nvPicPr>
        <p:blipFill>
          <a:blip r:embed="rId2"/>
          <a:stretch>
            <a:fillRect/>
          </a:stretch>
        </p:blipFill>
        <p:spPr>
          <a:xfrm>
            <a:off x="0" y="199869"/>
            <a:ext cx="9144000" cy="6458262"/>
          </a:xfrm>
          <a:prstGeom prst="rect">
            <a:avLst/>
          </a:prstGeom>
        </p:spPr>
      </p:pic>
    </p:spTree>
    <p:extLst>
      <p:ext uri="{BB962C8B-B14F-4D97-AF65-F5344CB8AC3E}">
        <p14:creationId xmlns:p14="http://schemas.microsoft.com/office/powerpoint/2010/main" val="335189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02319-FBC0-894F-8E88-8D8008C3DDC0}"/>
              </a:ext>
            </a:extLst>
          </p:cNvPr>
          <p:cNvSpPr>
            <a:spLocks noGrp="1"/>
          </p:cNvSpPr>
          <p:nvPr>
            <p:ph type="title"/>
          </p:nvPr>
        </p:nvSpPr>
        <p:spPr/>
        <p:txBody>
          <a:bodyPr/>
          <a:lstStyle/>
          <a:p>
            <a:r>
              <a:rPr lang="en-US" dirty="0"/>
              <a:t>Why are we here?</a:t>
            </a:r>
          </a:p>
        </p:txBody>
      </p:sp>
      <p:pic>
        <p:nvPicPr>
          <p:cNvPr id="4" name="Bild 30" descr="DayOne_logo_byline_above_4cm_P3135.eps">
            <a:extLst>
              <a:ext uri="{FF2B5EF4-FFF2-40B4-BE49-F238E27FC236}">
                <a16:creationId xmlns:a16="http://schemas.microsoft.com/office/drawing/2014/main" id="{82976166-E509-3448-A305-00BAA9BAD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4617"/>
          <a:stretch/>
        </p:blipFill>
        <p:spPr>
          <a:xfrm>
            <a:off x="5337615" y="2459187"/>
            <a:ext cx="3216757" cy="1411202"/>
          </a:xfrm>
          <a:prstGeom prst="rect">
            <a:avLst/>
          </a:prstGeom>
        </p:spPr>
      </p:pic>
      <p:pic>
        <p:nvPicPr>
          <p:cNvPr id="5" name="Picture 8" descr="C:\Users\srivsi\AppData\Local\Temp\notesAF6053\thp_logo_o_rgb.jpg">
            <a:extLst>
              <a:ext uri="{FF2B5EF4-FFF2-40B4-BE49-F238E27FC236}">
                <a16:creationId xmlns:a16="http://schemas.microsoft.com/office/drawing/2014/main" id="{61F1C355-E9D9-754A-A255-F87BFE1A6C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6026" y="2664916"/>
            <a:ext cx="3477768" cy="99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46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7947F1E-C75E-0A44-B222-8EA2759BE1B2}"/>
              </a:ext>
            </a:extLst>
          </p:cNvPr>
          <p:cNvCxnSpPr/>
          <p:nvPr/>
        </p:nvCxnSpPr>
        <p:spPr>
          <a:xfrm>
            <a:off x="1603717" y="2602523"/>
            <a:ext cx="327901"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039E0A7-F825-3D4C-AFFC-4738DBAB6F8B}"/>
              </a:ext>
            </a:extLst>
          </p:cNvPr>
          <p:cNvCxnSpPr>
            <a:cxnSpLocks/>
          </p:cNvCxnSpPr>
          <p:nvPr/>
        </p:nvCxnSpPr>
        <p:spPr>
          <a:xfrm>
            <a:off x="1603717" y="1955409"/>
            <a:ext cx="327901" cy="787789"/>
          </a:xfrm>
          <a:prstGeom prst="line">
            <a:avLst/>
          </a:prstGeom>
          <a:ln w="12700">
            <a:solidFill>
              <a:srgbClr val="006273"/>
            </a:solidFill>
            <a:prstDash val="dash"/>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F44C3340-527F-1542-AEE8-537B60FBEF2A}"/>
              </a:ext>
            </a:extLst>
          </p:cNvPr>
          <p:cNvSpPr>
            <a:spLocks noGrp="1"/>
          </p:cNvSpPr>
          <p:nvPr>
            <p:ph type="title"/>
          </p:nvPr>
        </p:nvSpPr>
        <p:spPr/>
        <p:txBody>
          <a:bodyPr/>
          <a:lstStyle/>
          <a:p>
            <a:r>
              <a:rPr lang="en-US" sz="2000" dirty="0"/>
              <a:t>Persona Group Work – input into what data should flow and how to get the balance between openness and privacy </a:t>
            </a:r>
          </a:p>
        </p:txBody>
      </p:sp>
      <p:sp>
        <p:nvSpPr>
          <p:cNvPr id="4" name="Pentagon 3">
            <a:extLst>
              <a:ext uri="{FF2B5EF4-FFF2-40B4-BE49-F238E27FC236}">
                <a16:creationId xmlns:a16="http://schemas.microsoft.com/office/drawing/2014/main" id="{3DD59507-47CC-D941-A33C-7F6C82FE27DB}"/>
              </a:ext>
            </a:extLst>
          </p:cNvPr>
          <p:cNvSpPr/>
          <p:nvPr/>
        </p:nvSpPr>
        <p:spPr>
          <a:xfrm>
            <a:off x="279399" y="1955409"/>
            <a:ext cx="1652219" cy="647114"/>
          </a:xfrm>
          <a:prstGeom prst="homePlate">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Malini’s story</a:t>
            </a:r>
          </a:p>
        </p:txBody>
      </p:sp>
      <p:sp>
        <p:nvSpPr>
          <p:cNvPr id="7" name="Chevron 6">
            <a:extLst>
              <a:ext uri="{FF2B5EF4-FFF2-40B4-BE49-F238E27FC236}">
                <a16:creationId xmlns:a16="http://schemas.microsoft.com/office/drawing/2014/main" id="{69102DF3-B579-5047-B817-1021011275BD}"/>
              </a:ext>
            </a:extLst>
          </p:cNvPr>
          <p:cNvSpPr/>
          <p:nvPr/>
        </p:nvSpPr>
        <p:spPr>
          <a:xfrm>
            <a:off x="1931618" y="2743198"/>
            <a:ext cx="1944000" cy="647114"/>
          </a:xfrm>
          <a:prstGeom prst="chevron">
            <a:avLst/>
          </a:prstGeom>
          <a:solidFill>
            <a:srgbClr val="006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What data should flow today? How?</a:t>
            </a:r>
          </a:p>
        </p:txBody>
      </p:sp>
      <p:sp>
        <p:nvSpPr>
          <p:cNvPr id="11" name="TextBox 10">
            <a:extLst>
              <a:ext uri="{FF2B5EF4-FFF2-40B4-BE49-F238E27FC236}">
                <a16:creationId xmlns:a16="http://schemas.microsoft.com/office/drawing/2014/main" id="{B145DCC0-492F-364A-887C-792C028DDBFC}"/>
              </a:ext>
            </a:extLst>
          </p:cNvPr>
          <p:cNvSpPr txBox="1"/>
          <p:nvPr/>
        </p:nvSpPr>
        <p:spPr>
          <a:xfrm>
            <a:off x="279399" y="2841674"/>
            <a:ext cx="1652219" cy="1323439"/>
          </a:xfrm>
          <a:prstGeom prst="rect">
            <a:avLst/>
          </a:prstGeom>
          <a:noFill/>
        </p:spPr>
        <p:txBody>
          <a:bodyPr wrap="square" rtlCol="0">
            <a:spAutoFit/>
          </a:bodyPr>
          <a:lstStyle/>
          <a:p>
            <a:r>
              <a:rPr lang="en-US" sz="1600" dirty="0"/>
              <a:t>Plenum </a:t>
            </a:r>
          </a:p>
          <a:p>
            <a:r>
              <a:rPr lang="en-US" sz="1600" dirty="0"/>
              <a:t>5-10 minutes</a:t>
            </a:r>
          </a:p>
          <a:p>
            <a:endParaRPr lang="en-US" sz="1600" dirty="0"/>
          </a:p>
          <a:p>
            <a:r>
              <a:rPr lang="en-US" sz="1600" dirty="0"/>
              <a:t>Introduction of the story</a:t>
            </a:r>
          </a:p>
        </p:txBody>
      </p:sp>
      <p:sp>
        <p:nvSpPr>
          <p:cNvPr id="12" name="TextBox 11">
            <a:extLst>
              <a:ext uri="{FF2B5EF4-FFF2-40B4-BE49-F238E27FC236}">
                <a16:creationId xmlns:a16="http://schemas.microsoft.com/office/drawing/2014/main" id="{96E4DA0D-3281-9047-9502-B112F8D9B77C}"/>
              </a:ext>
            </a:extLst>
          </p:cNvPr>
          <p:cNvSpPr txBox="1"/>
          <p:nvPr/>
        </p:nvSpPr>
        <p:spPr>
          <a:xfrm>
            <a:off x="1762362" y="3629463"/>
            <a:ext cx="1924715" cy="2554545"/>
          </a:xfrm>
          <a:prstGeom prst="rect">
            <a:avLst/>
          </a:prstGeom>
          <a:noFill/>
        </p:spPr>
        <p:txBody>
          <a:bodyPr wrap="square" rtlCol="0">
            <a:spAutoFit/>
          </a:bodyPr>
          <a:lstStyle/>
          <a:p>
            <a:r>
              <a:rPr lang="en-US" sz="1600" dirty="0"/>
              <a:t>Group work</a:t>
            </a:r>
          </a:p>
          <a:p>
            <a:r>
              <a:rPr lang="en-US" sz="1600" dirty="0"/>
              <a:t>~10-15 minutes</a:t>
            </a:r>
          </a:p>
          <a:p>
            <a:endParaRPr lang="en-US" sz="1600" dirty="0"/>
          </a:p>
          <a:p>
            <a:r>
              <a:rPr lang="en-US" sz="1600" dirty="0"/>
              <a:t>What data is missing to provide care?</a:t>
            </a:r>
          </a:p>
          <a:p>
            <a:r>
              <a:rPr lang="en-US" sz="1600" dirty="0"/>
              <a:t>What data should be kept Private (kept within the organization that collects it)?</a:t>
            </a:r>
          </a:p>
        </p:txBody>
      </p:sp>
    </p:spTree>
    <p:extLst>
      <p:ext uri="{BB962C8B-B14F-4D97-AF65-F5344CB8AC3E}">
        <p14:creationId xmlns:p14="http://schemas.microsoft.com/office/powerpoint/2010/main" val="1837433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EEC30-A85D-4C42-BD9A-EEBBF43882E1}"/>
              </a:ext>
            </a:extLst>
          </p:cNvPr>
          <p:cNvSpPr>
            <a:spLocks noGrp="1"/>
          </p:cNvSpPr>
          <p:nvPr>
            <p:ph type="title"/>
          </p:nvPr>
        </p:nvSpPr>
        <p:spPr/>
        <p:txBody>
          <a:bodyPr/>
          <a:lstStyle/>
          <a:p>
            <a:r>
              <a:rPr lang="en-US" dirty="0"/>
              <a:t>Groups</a:t>
            </a:r>
          </a:p>
        </p:txBody>
      </p:sp>
      <p:graphicFrame>
        <p:nvGraphicFramePr>
          <p:cNvPr id="2" name="Table 1">
            <a:extLst>
              <a:ext uri="{FF2B5EF4-FFF2-40B4-BE49-F238E27FC236}">
                <a16:creationId xmlns:a16="http://schemas.microsoft.com/office/drawing/2014/main" id="{69C46372-EF0C-7744-BC04-6DF30E5A7FC4}"/>
              </a:ext>
            </a:extLst>
          </p:cNvPr>
          <p:cNvGraphicFramePr>
            <a:graphicFrameLocks noGrp="1"/>
          </p:cNvGraphicFramePr>
          <p:nvPr>
            <p:extLst>
              <p:ext uri="{D42A27DB-BD31-4B8C-83A1-F6EECF244321}">
                <p14:modId xmlns:p14="http://schemas.microsoft.com/office/powerpoint/2010/main" val="1572668722"/>
              </p:ext>
            </p:extLst>
          </p:nvPr>
        </p:nvGraphicFramePr>
        <p:xfrm>
          <a:off x="1252537" y="2339975"/>
          <a:ext cx="5661660" cy="3337560"/>
        </p:xfrm>
        <a:graphic>
          <a:graphicData uri="http://schemas.openxmlformats.org/drawingml/2006/table">
            <a:tbl>
              <a:tblPr firstRow="1" bandRow="1">
                <a:tableStyleId>{5C22544A-7EE6-4342-B048-85BDC9FD1C3A}</a:tableStyleId>
              </a:tblPr>
              <a:tblGrid>
                <a:gridCol w="1415415">
                  <a:extLst>
                    <a:ext uri="{9D8B030D-6E8A-4147-A177-3AD203B41FA5}">
                      <a16:colId xmlns:a16="http://schemas.microsoft.com/office/drawing/2014/main" val="3393274204"/>
                    </a:ext>
                  </a:extLst>
                </a:gridCol>
                <a:gridCol w="1415415">
                  <a:extLst>
                    <a:ext uri="{9D8B030D-6E8A-4147-A177-3AD203B41FA5}">
                      <a16:colId xmlns:a16="http://schemas.microsoft.com/office/drawing/2014/main" val="813116811"/>
                    </a:ext>
                  </a:extLst>
                </a:gridCol>
                <a:gridCol w="1415415">
                  <a:extLst>
                    <a:ext uri="{9D8B030D-6E8A-4147-A177-3AD203B41FA5}">
                      <a16:colId xmlns:a16="http://schemas.microsoft.com/office/drawing/2014/main" val="2162994199"/>
                    </a:ext>
                  </a:extLst>
                </a:gridCol>
                <a:gridCol w="1415415">
                  <a:extLst>
                    <a:ext uri="{9D8B030D-6E8A-4147-A177-3AD203B41FA5}">
                      <a16:colId xmlns:a16="http://schemas.microsoft.com/office/drawing/2014/main" val="3212576372"/>
                    </a:ext>
                  </a:extLst>
                </a:gridCol>
              </a:tblGrid>
              <a:tr h="370840">
                <a:tc>
                  <a:txBody>
                    <a:bodyPr/>
                    <a:lstStyle/>
                    <a:p>
                      <a:endParaRPr lang="en-US" sz="1400" dirty="0"/>
                    </a:p>
                  </a:txBody>
                  <a:tcPr>
                    <a:noFill/>
                  </a:tcPr>
                </a:tc>
                <a:tc>
                  <a:txBody>
                    <a:bodyPr/>
                    <a:lstStyle/>
                    <a:p>
                      <a:r>
                        <a:rPr lang="en-US" sz="1400" dirty="0"/>
                        <a:t>Group 1</a:t>
                      </a:r>
                    </a:p>
                  </a:txBody>
                  <a:tcPr/>
                </a:tc>
                <a:tc>
                  <a:txBody>
                    <a:bodyPr/>
                    <a:lstStyle/>
                    <a:p>
                      <a:r>
                        <a:rPr lang="en-US" sz="1400" dirty="0"/>
                        <a:t>Group 2</a:t>
                      </a:r>
                    </a:p>
                  </a:txBody>
                  <a:tcPr/>
                </a:tc>
                <a:tc>
                  <a:txBody>
                    <a:bodyPr/>
                    <a:lstStyle/>
                    <a:p>
                      <a:r>
                        <a:rPr lang="en-US" sz="1400" dirty="0"/>
                        <a:t>Group 3</a:t>
                      </a:r>
                    </a:p>
                  </a:txBody>
                  <a:tcPr/>
                </a:tc>
                <a:extLst>
                  <a:ext uri="{0D108BD9-81ED-4DB2-BD59-A6C34878D82A}">
                    <a16:rowId xmlns:a16="http://schemas.microsoft.com/office/drawing/2014/main" val="3953132735"/>
                  </a:ext>
                </a:extLst>
              </a:tr>
              <a:tr h="370840">
                <a:tc>
                  <a:txBody>
                    <a:bodyPr/>
                    <a:lstStyle/>
                    <a:p>
                      <a:endParaRPr lang="en-US" sz="1400" dirty="0"/>
                    </a:p>
                  </a:txBody>
                  <a:tcPr>
                    <a:noFill/>
                  </a:tcPr>
                </a:tc>
                <a:tc>
                  <a:txBody>
                    <a:bodyPr/>
                    <a:lstStyle/>
                    <a:p>
                      <a:pPr algn="l" fontAlgn="b"/>
                      <a:r>
                        <a:rPr lang="en-US" sz="1400" b="0" i="0" u="none" strike="noStrike" dirty="0">
                          <a:solidFill>
                            <a:srgbClr val="000000"/>
                          </a:solidFill>
                          <a:effectLst/>
                          <a:latin typeface="Calibri" panose="020F0502020204030204" pitchFamily="34" charset="0"/>
                        </a:rPr>
                        <a:t>Andrew Bushell </a:t>
                      </a: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Isabel </a:t>
                      </a:r>
                      <a:r>
                        <a:rPr lang="en-US" sz="1400" b="0" i="0" u="none" strike="noStrike" dirty="0" err="1">
                          <a:solidFill>
                            <a:srgbClr val="000000"/>
                          </a:solidFill>
                          <a:effectLst/>
                          <a:latin typeface="Calibri" panose="020F0502020204030204" pitchFamily="34" charset="0"/>
                        </a:rPr>
                        <a:t>Knodel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Covino Giancarlo </a:t>
                      </a:r>
                    </a:p>
                  </a:txBody>
                  <a:tcPr marL="9525" marR="9525" marT="9525" marB="0" anchor="b"/>
                </a:tc>
                <a:extLst>
                  <a:ext uri="{0D108BD9-81ED-4DB2-BD59-A6C34878D82A}">
                    <a16:rowId xmlns:a16="http://schemas.microsoft.com/office/drawing/2014/main" val="2768302013"/>
                  </a:ext>
                </a:extLst>
              </a:tr>
              <a:tr h="370840">
                <a:tc>
                  <a:txBody>
                    <a:bodyPr/>
                    <a:lstStyle/>
                    <a:p>
                      <a:endParaRPr lang="en-US" sz="1400" dirty="0"/>
                    </a:p>
                  </a:txBody>
                  <a:tcPr>
                    <a:noFill/>
                  </a:tcPr>
                </a:tc>
                <a:tc>
                  <a:txBody>
                    <a:bodyPr/>
                    <a:lstStyle/>
                    <a:p>
                      <a:pPr algn="l" fontAlgn="b"/>
                      <a:r>
                        <a:rPr lang="en-US" sz="1400" b="0" i="0" u="none" strike="noStrike">
                          <a:solidFill>
                            <a:srgbClr val="000000"/>
                          </a:solidFill>
                          <a:effectLst/>
                          <a:latin typeface="Calibri" panose="020F0502020204030204" pitchFamily="34" charset="0"/>
                        </a:rPr>
                        <a:t>Daniel Burgwinkel</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Carsten Danzer</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Peter Speyer</a:t>
                      </a:r>
                    </a:p>
                  </a:txBody>
                  <a:tcPr marL="9525" marR="9525" marT="9525" marB="0" anchor="b"/>
                </a:tc>
                <a:extLst>
                  <a:ext uri="{0D108BD9-81ED-4DB2-BD59-A6C34878D82A}">
                    <a16:rowId xmlns:a16="http://schemas.microsoft.com/office/drawing/2014/main" val="638492208"/>
                  </a:ext>
                </a:extLst>
              </a:tr>
              <a:tr h="370840">
                <a:tc>
                  <a:txBody>
                    <a:bodyPr/>
                    <a:lstStyle/>
                    <a:p>
                      <a:endParaRPr lang="en-US" sz="1400" dirty="0"/>
                    </a:p>
                  </a:txBody>
                  <a:tcPr>
                    <a:noFill/>
                  </a:tcPr>
                </a:tc>
                <a:tc>
                  <a:txBody>
                    <a:bodyPr/>
                    <a:lstStyle/>
                    <a:p>
                      <a:pPr algn="l" fontAlgn="b"/>
                      <a:r>
                        <a:rPr lang="en-US" sz="1400" b="0" i="0" u="none" strike="noStrike">
                          <a:solidFill>
                            <a:srgbClr val="000000"/>
                          </a:solidFill>
                          <a:effectLst/>
                          <a:latin typeface="Calibri" panose="020F0502020204030204" pitchFamily="34" charset="0"/>
                        </a:rPr>
                        <a:t>Dirk Siegler</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Abhi Vermu</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Luis Magalhaes</a:t>
                      </a:r>
                    </a:p>
                  </a:txBody>
                  <a:tcPr marL="9525" marR="9525" marT="9525" marB="0" anchor="b"/>
                </a:tc>
                <a:extLst>
                  <a:ext uri="{0D108BD9-81ED-4DB2-BD59-A6C34878D82A}">
                    <a16:rowId xmlns:a16="http://schemas.microsoft.com/office/drawing/2014/main" val="3633556867"/>
                  </a:ext>
                </a:extLst>
              </a:tr>
              <a:tr h="370840">
                <a:tc>
                  <a:txBody>
                    <a:bodyPr/>
                    <a:lstStyle/>
                    <a:p>
                      <a:endParaRPr lang="en-US" sz="1400" dirty="0"/>
                    </a:p>
                  </a:txBody>
                  <a:tcPr>
                    <a:noFill/>
                  </a:tcPr>
                </a:tc>
                <a:tc>
                  <a:txBody>
                    <a:bodyPr/>
                    <a:lstStyle/>
                    <a:p>
                      <a:pPr algn="l" fontAlgn="b"/>
                      <a:r>
                        <a:rPr lang="en-US" sz="1400" b="0" i="0" u="none" strike="noStrike">
                          <a:solidFill>
                            <a:srgbClr val="000000"/>
                          </a:solidFill>
                          <a:effectLst/>
                          <a:latin typeface="Calibri" panose="020F0502020204030204" pitchFamily="34" charset="0"/>
                        </a:rPr>
                        <a:t>Stefan Germann</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Leila Alexander </a:t>
                      </a: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Matthias </a:t>
                      </a:r>
                      <a:r>
                        <a:rPr lang="en-US" sz="1400" b="0" i="0" u="none" strike="noStrike" dirty="0" err="1">
                          <a:solidFill>
                            <a:srgbClr val="000000"/>
                          </a:solidFill>
                          <a:effectLst/>
                          <a:latin typeface="Calibri" panose="020F0502020204030204" pitchFamily="34" charset="0"/>
                        </a:rPr>
                        <a:t>Cullmann</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1843408"/>
                  </a:ext>
                </a:extLst>
              </a:tr>
              <a:tr h="370840">
                <a:tc>
                  <a:txBody>
                    <a:bodyPr/>
                    <a:lstStyle/>
                    <a:p>
                      <a:endParaRPr lang="en-US" sz="1400" dirty="0"/>
                    </a:p>
                  </a:txBody>
                  <a:tcPr>
                    <a:noFill/>
                  </a:tcPr>
                </a:tc>
                <a:tc>
                  <a:txBody>
                    <a:bodyPr/>
                    <a:lstStyle/>
                    <a:p>
                      <a:pPr algn="l" fontAlgn="b"/>
                      <a:r>
                        <a:rPr lang="en-US" sz="1400" b="0" i="0" u="none" strike="noStrike" dirty="0">
                          <a:solidFill>
                            <a:srgbClr val="000000"/>
                          </a:solidFill>
                          <a:effectLst/>
                          <a:latin typeface="Calibri" panose="020F0502020204030204" pitchFamily="34" charset="0"/>
                        </a:rPr>
                        <a:t>Michael </a:t>
                      </a:r>
                      <a:r>
                        <a:rPr lang="en-US" sz="1400" b="0" i="0" u="none" strike="noStrike" dirty="0" err="1">
                          <a:solidFill>
                            <a:srgbClr val="000000"/>
                          </a:solidFill>
                          <a:effectLst/>
                          <a:latin typeface="Calibri" panose="020F0502020204030204" pitchFamily="34" charset="0"/>
                        </a:rPr>
                        <a:t>Rebhan</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err="1">
                          <a:solidFill>
                            <a:srgbClr val="000000"/>
                          </a:solidFill>
                          <a:effectLst/>
                          <a:latin typeface="Calibri" panose="020F0502020204030204" pitchFamily="34" charset="0"/>
                        </a:rPr>
                        <a:t>Effy</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Vayena</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endParaRPr lang="en-US" sz="1400" dirty="0"/>
                    </a:p>
                  </a:txBody>
                  <a:tcPr/>
                </a:tc>
                <a:extLst>
                  <a:ext uri="{0D108BD9-81ED-4DB2-BD59-A6C34878D82A}">
                    <a16:rowId xmlns:a16="http://schemas.microsoft.com/office/drawing/2014/main" val="3436468091"/>
                  </a:ext>
                </a:extLst>
              </a:tr>
              <a:tr h="370840">
                <a:tc>
                  <a:txBody>
                    <a:bodyPr/>
                    <a:lstStyle/>
                    <a:p>
                      <a:endParaRPr lang="en-US" sz="1400"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Plus TPH/SDC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Plus TPH/SDC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Plus TPH/SDC</a:t>
                      </a:r>
                    </a:p>
                  </a:txBody>
                  <a:tcPr/>
                </a:tc>
                <a:extLst>
                  <a:ext uri="{0D108BD9-81ED-4DB2-BD59-A6C34878D82A}">
                    <a16:rowId xmlns:a16="http://schemas.microsoft.com/office/drawing/2014/main" val="332792021"/>
                  </a:ext>
                </a:extLst>
              </a:tr>
              <a:tr h="370840">
                <a:tc>
                  <a:txBody>
                    <a:bodyPr/>
                    <a:lstStyle/>
                    <a:p>
                      <a:r>
                        <a:rPr lang="en-US" sz="1400" b="1" dirty="0"/>
                        <a:t>Room</a:t>
                      </a:r>
                    </a:p>
                  </a:txBody>
                  <a:tcPr>
                    <a:noFill/>
                  </a:tcPr>
                </a:tc>
                <a:tc>
                  <a:txBody>
                    <a:bodyPr/>
                    <a:lstStyle/>
                    <a:p>
                      <a:r>
                        <a:rPr lang="en-US" sz="1400" dirty="0"/>
                        <a:t>Main room</a:t>
                      </a:r>
                    </a:p>
                  </a:txBody>
                  <a:tcPr/>
                </a:tc>
                <a:tc>
                  <a:txBody>
                    <a:bodyPr/>
                    <a:lstStyle/>
                    <a:p>
                      <a:r>
                        <a:rPr lang="en-US" sz="1400" dirty="0"/>
                        <a:t>Main room</a:t>
                      </a:r>
                    </a:p>
                  </a:txBody>
                  <a:tcPr/>
                </a:tc>
                <a:tc>
                  <a:txBody>
                    <a:bodyPr/>
                    <a:lstStyle/>
                    <a:p>
                      <a:r>
                        <a:rPr lang="en-US" sz="1400" dirty="0"/>
                        <a:t>Main room</a:t>
                      </a:r>
                    </a:p>
                  </a:txBody>
                  <a:tcPr/>
                </a:tc>
                <a:extLst>
                  <a:ext uri="{0D108BD9-81ED-4DB2-BD59-A6C34878D82A}">
                    <a16:rowId xmlns:a16="http://schemas.microsoft.com/office/drawing/2014/main" val="2845395389"/>
                  </a:ext>
                </a:extLst>
              </a:tr>
              <a:tr h="370840">
                <a:tc>
                  <a:txBody>
                    <a:bodyPr/>
                    <a:lstStyle/>
                    <a:p>
                      <a:endParaRPr lang="en-US" sz="1400" b="1" dirty="0"/>
                    </a:p>
                  </a:txBody>
                  <a:tcPr>
                    <a:noFill/>
                  </a:tcPr>
                </a:tc>
                <a:tc>
                  <a:txBody>
                    <a:bodyPr/>
                    <a:lstStyle/>
                    <a:p>
                      <a:r>
                        <a:rPr lang="en-US" sz="1400" dirty="0"/>
                        <a:t>Doug </a:t>
                      </a:r>
                    </a:p>
                  </a:txBody>
                  <a:tcPr/>
                </a:tc>
                <a:tc>
                  <a:txBody>
                    <a:bodyPr/>
                    <a:lstStyle/>
                    <a:p>
                      <a:r>
                        <a:rPr lang="en-US" sz="1400" dirty="0"/>
                        <a:t>Siddharth</a:t>
                      </a:r>
                    </a:p>
                  </a:txBody>
                  <a:tcPr/>
                </a:tc>
                <a:tc>
                  <a:txBody>
                    <a:bodyPr/>
                    <a:lstStyle/>
                    <a:p>
                      <a:r>
                        <a:rPr lang="en-US" sz="1400" dirty="0"/>
                        <a:t>Thomas</a:t>
                      </a:r>
                    </a:p>
                  </a:txBody>
                  <a:tcPr/>
                </a:tc>
                <a:extLst>
                  <a:ext uri="{0D108BD9-81ED-4DB2-BD59-A6C34878D82A}">
                    <a16:rowId xmlns:a16="http://schemas.microsoft.com/office/drawing/2014/main" val="1636460587"/>
                  </a:ext>
                </a:extLst>
              </a:tr>
            </a:tbl>
          </a:graphicData>
        </a:graphic>
      </p:graphicFrame>
    </p:spTree>
    <p:extLst>
      <p:ext uri="{BB962C8B-B14F-4D97-AF65-F5344CB8AC3E}">
        <p14:creationId xmlns:p14="http://schemas.microsoft.com/office/powerpoint/2010/main" val="2110623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6863B-9787-7A4D-B911-2BCFC49E3902}"/>
              </a:ext>
            </a:extLst>
          </p:cNvPr>
          <p:cNvSpPr>
            <a:spLocks noGrp="1"/>
          </p:cNvSpPr>
          <p:nvPr>
            <p:ph type="title"/>
          </p:nvPr>
        </p:nvSpPr>
        <p:spPr>
          <a:xfrm>
            <a:off x="296800" y="892098"/>
            <a:ext cx="8567801" cy="698577"/>
          </a:xfrm>
        </p:spPr>
        <p:txBody>
          <a:bodyPr/>
          <a:lstStyle/>
          <a:p>
            <a:r>
              <a:rPr lang="en-US" dirty="0"/>
              <a:t>Group 1</a:t>
            </a:r>
          </a:p>
        </p:txBody>
      </p:sp>
      <p:sp>
        <p:nvSpPr>
          <p:cNvPr id="7" name="Content Placeholder 6">
            <a:extLst>
              <a:ext uri="{FF2B5EF4-FFF2-40B4-BE49-F238E27FC236}">
                <a16:creationId xmlns:a16="http://schemas.microsoft.com/office/drawing/2014/main" id="{2FA808E1-56FF-EA45-80B2-ECF9035930EB}"/>
              </a:ext>
            </a:extLst>
          </p:cNvPr>
          <p:cNvSpPr>
            <a:spLocks noGrp="1"/>
          </p:cNvSpPr>
          <p:nvPr>
            <p:ph idx="1"/>
          </p:nvPr>
        </p:nvSpPr>
        <p:spPr>
          <a:xfrm>
            <a:off x="4645141" y="1131336"/>
            <a:ext cx="4202059" cy="4595327"/>
          </a:xfrm>
          <a:solidFill>
            <a:schemeClr val="bg1"/>
          </a:solidFill>
        </p:spPr>
        <p:txBody>
          <a:bodyPr/>
          <a:lstStyle/>
          <a:p>
            <a:r>
              <a:rPr lang="en-US" sz="900" b="1" dirty="0"/>
              <a:t>Round 1</a:t>
            </a:r>
          </a:p>
          <a:p>
            <a:pPr marL="171450" indent="-171450">
              <a:buFont typeface="Arial" panose="020B0604020202020204" pitchFamily="34" charset="0"/>
              <a:buChar char="•"/>
            </a:pPr>
            <a:r>
              <a:rPr lang="en-US" sz="900" dirty="0"/>
              <a:t>Missing data/actions – </a:t>
            </a:r>
          </a:p>
          <a:p>
            <a:pPr marL="914400" lvl="1" indent="-171450">
              <a:buFont typeface="Arial" panose="020B0604020202020204" pitchFamily="34" charset="0"/>
              <a:buChar char="•"/>
            </a:pPr>
            <a:r>
              <a:rPr lang="en-US" sz="900" dirty="0"/>
              <a:t>Family data</a:t>
            </a:r>
          </a:p>
          <a:p>
            <a:pPr marL="914400" lvl="1" indent="-171450">
              <a:buFont typeface="Arial" panose="020B0604020202020204" pitchFamily="34" charset="0"/>
              <a:buChar char="•"/>
            </a:pPr>
            <a:r>
              <a:rPr lang="en-US" sz="900" dirty="0"/>
              <a:t>Village data</a:t>
            </a:r>
          </a:p>
          <a:p>
            <a:pPr marL="914400" lvl="1" indent="-171450">
              <a:buFont typeface="Arial" panose="020B0604020202020204" pitchFamily="34" charset="0"/>
              <a:buChar char="•"/>
            </a:pPr>
            <a:r>
              <a:rPr lang="en-US" sz="900" dirty="0"/>
              <a:t>Data consent</a:t>
            </a:r>
          </a:p>
          <a:p>
            <a:pPr marL="171450" indent="-171450">
              <a:buFont typeface="Arial" panose="020B0604020202020204" pitchFamily="34" charset="0"/>
              <a:buChar char="•"/>
            </a:pPr>
            <a:r>
              <a:rPr lang="en-US" sz="900" dirty="0" err="1"/>
              <a:t>Metaquestions</a:t>
            </a:r>
            <a:r>
              <a:rPr lang="en-US" sz="900" dirty="0"/>
              <a:t>/overarching principles</a:t>
            </a:r>
          </a:p>
          <a:p>
            <a:pPr marL="914400" lvl="1" indent="-171450">
              <a:buFont typeface="Arial" panose="020B0604020202020204" pitchFamily="34" charset="0"/>
              <a:buChar char="•"/>
            </a:pPr>
            <a:r>
              <a:rPr lang="en-US" sz="900" dirty="0"/>
              <a:t>Minimum data for any action</a:t>
            </a:r>
          </a:p>
          <a:p>
            <a:pPr marL="914400" lvl="1" indent="-171450">
              <a:buFont typeface="Arial" panose="020B0604020202020204" pitchFamily="34" charset="0"/>
              <a:buChar char="•"/>
            </a:pPr>
            <a:r>
              <a:rPr lang="en-US" sz="900" dirty="0"/>
              <a:t>What is the data used for?</a:t>
            </a:r>
          </a:p>
          <a:p>
            <a:pPr marL="914400" lvl="1" indent="-171450">
              <a:buFont typeface="Arial" panose="020B0604020202020204" pitchFamily="34" charset="0"/>
              <a:buChar char="•"/>
            </a:pPr>
            <a:r>
              <a:rPr lang="en-US" sz="900" dirty="0"/>
              <a:t>Is the data correct? Is it validated? Can it be deleted when wrong?</a:t>
            </a:r>
          </a:p>
          <a:p>
            <a:pPr marL="171450" indent="-171450">
              <a:buFont typeface="Arial" panose="020B0604020202020204" pitchFamily="34" charset="0"/>
              <a:buChar char="•"/>
            </a:pPr>
            <a:r>
              <a:rPr lang="en-US" sz="900" dirty="0"/>
              <a:t>Private – see chart</a:t>
            </a:r>
          </a:p>
          <a:p>
            <a:r>
              <a:rPr lang="en-US" sz="900" b="1" dirty="0"/>
              <a:t>Round 2</a:t>
            </a:r>
          </a:p>
          <a:p>
            <a:pPr marL="171450" indent="-171450">
              <a:buFont typeface="Arial" panose="020B0604020202020204" pitchFamily="34" charset="0"/>
              <a:buChar char="•"/>
            </a:pPr>
            <a:r>
              <a:rPr lang="en-US" sz="900" dirty="0"/>
              <a:t>Should IMIS be used for hospital billing?</a:t>
            </a:r>
          </a:p>
          <a:p>
            <a:pPr marL="171450" indent="-171450">
              <a:buFont typeface="Arial" panose="020B0604020202020204" pitchFamily="34" charset="0"/>
              <a:buChar char="•"/>
            </a:pPr>
            <a:r>
              <a:rPr lang="en-US" sz="900" dirty="0"/>
              <a:t>Outcomes data - help to improve process with health dept.</a:t>
            </a:r>
          </a:p>
          <a:p>
            <a:pPr marL="171450" indent="-171450">
              <a:buFont typeface="Arial" panose="020B0604020202020204" pitchFamily="34" charset="0"/>
              <a:buChar char="•"/>
            </a:pPr>
            <a:r>
              <a:rPr lang="en-US" sz="900" dirty="0"/>
              <a:t>Specialty care teams to share data</a:t>
            </a:r>
          </a:p>
          <a:p>
            <a:pPr marL="171450" indent="-171450">
              <a:buFont typeface="Arial" panose="020B0604020202020204" pitchFamily="34" charset="0"/>
              <a:buChar char="•"/>
            </a:pPr>
            <a:r>
              <a:rPr lang="en-US" sz="900" dirty="0"/>
              <a:t>Health information exchange (HIE)</a:t>
            </a:r>
          </a:p>
          <a:p>
            <a:pPr marL="171450" indent="-171450">
              <a:buFont typeface="Arial" panose="020B0604020202020204" pitchFamily="34" charset="0"/>
              <a:buChar char="•"/>
            </a:pPr>
            <a:r>
              <a:rPr lang="en-US" sz="900" u="sng" dirty="0"/>
              <a:t>IMIS + EMR + HIE – selected use case</a:t>
            </a:r>
          </a:p>
          <a:p>
            <a:r>
              <a:rPr lang="en-US" sz="900" b="1" dirty="0"/>
              <a:t>Round 3A</a:t>
            </a:r>
          </a:p>
          <a:p>
            <a:pPr marL="171450" indent="-171450">
              <a:buFont typeface="Arial" panose="020B0604020202020204" pitchFamily="34" charset="0"/>
              <a:buChar char="•"/>
            </a:pPr>
            <a:r>
              <a:rPr lang="en-US" sz="900" dirty="0"/>
              <a:t>What can go wrong  if IMIS + EMR?</a:t>
            </a:r>
          </a:p>
          <a:p>
            <a:pPr marL="171450" indent="-171450">
              <a:buFont typeface="Arial" panose="020B0604020202020204" pitchFamily="34" charset="0"/>
              <a:buChar char="•"/>
            </a:pPr>
            <a:r>
              <a:rPr lang="en-US" sz="900" dirty="0"/>
              <a:t>Wrong data to wrong person</a:t>
            </a:r>
          </a:p>
          <a:p>
            <a:pPr marL="171450" indent="-171450">
              <a:buFont typeface="Arial" panose="020B0604020202020204" pitchFamily="34" charset="0"/>
              <a:buChar char="•"/>
            </a:pPr>
            <a:r>
              <a:rPr lang="en-US" sz="900" dirty="0" err="1"/>
              <a:t>Syncronisation</a:t>
            </a:r>
            <a:endParaRPr lang="en-US" sz="900" dirty="0"/>
          </a:p>
          <a:p>
            <a:pPr marL="171450" indent="-171450">
              <a:buFont typeface="Arial" panose="020B0604020202020204" pitchFamily="34" charset="0"/>
              <a:buChar char="•"/>
            </a:pPr>
            <a:r>
              <a:rPr lang="en-US" sz="900" dirty="0"/>
              <a:t>More data --&gt; more attractive target</a:t>
            </a:r>
          </a:p>
          <a:p>
            <a:pPr marL="171450" indent="-171450">
              <a:buFont typeface="Arial" panose="020B0604020202020204" pitchFamily="34" charset="0"/>
              <a:buChar char="•"/>
            </a:pPr>
            <a:r>
              <a:rPr lang="en-US" sz="900" dirty="0"/>
              <a:t>Identity fraud</a:t>
            </a:r>
          </a:p>
          <a:p>
            <a:pPr marL="171450" indent="-171450">
              <a:buFont typeface="Arial" panose="020B0604020202020204" pitchFamily="34" charset="0"/>
              <a:buChar char="•"/>
            </a:pPr>
            <a:r>
              <a:rPr lang="en-US" sz="900" dirty="0"/>
              <a:t>Ownership of data/data access </a:t>
            </a:r>
            <a:r>
              <a:rPr lang="en-US" sz="900" dirty="0">
                <a:sym typeface="Wingdings" pitchFamily="2" charset="2"/>
              </a:rPr>
              <a:t> trust?</a:t>
            </a:r>
          </a:p>
          <a:p>
            <a:pPr marL="171450" indent="-171450">
              <a:buFont typeface="Arial" panose="020B0604020202020204" pitchFamily="34" charset="0"/>
              <a:buChar char="•"/>
            </a:pPr>
            <a:r>
              <a:rPr lang="en-US" sz="900" u="sng" dirty="0">
                <a:sym typeface="Wingdings" pitchFamily="2" charset="2"/>
              </a:rPr>
              <a:t>What if the data is misused by the data owner? – selected problem</a:t>
            </a:r>
          </a:p>
          <a:p>
            <a:pPr marL="914400" lvl="1" indent="-171450">
              <a:buFont typeface="Arial" panose="020B0604020202020204" pitchFamily="34" charset="0"/>
              <a:buChar char="•"/>
            </a:pPr>
            <a:r>
              <a:rPr lang="en-US" sz="900" dirty="0">
                <a:sym typeface="Wingdings" pitchFamily="2" charset="2"/>
              </a:rPr>
              <a:t>Country sells data, changes model, runs out of money?</a:t>
            </a:r>
          </a:p>
          <a:p>
            <a:r>
              <a:rPr lang="en-US" sz="900" b="1" dirty="0">
                <a:sym typeface="Wingdings" pitchFamily="2" charset="2"/>
              </a:rPr>
              <a:t>Round 3B – How to prevent it happening?</a:t>
            </a:r>
          </a:p>
          <a:p>
            <a:pPr marL="171450" indent="-171450">
              <a:buFont typeface="Arial" panose="020B0604020202020204" pitchFamily="34" charset="0"/>
              <a:buChar char="•"/>
            </a:pPr>
            <a:r>
              <a:rPr lang="en-US" sz="900" dirty="0">
                <a:sym typeface="Wingdings" pitchFamily="2" charset="2"/>
              </a:rPr>
              <a:t>Delete your data – is this even possible – probably not in most systems</a:t>
            </a:r>
          </a:p>
          <a:p>
            <a:pPr marL="171450" indent="-171450">
              <a:buFont typeface="Arial" panose="020B0604020202020204" pitchFamily="34" charset="0"/>
              <a:buChar char="•"/>
            </a:pPr>
            <a:r>
              <a:rPr lang="en-US" sz="900" dirty="0">
                <a:sym typeface="Wingdings" pitchFamily="2" charset="2"/>
              </a:rPr>
              <a:t>Meaningful individual control – how to achieve this?</a:t>
            </a:r>
          </a:p>
          <a:p>
            <a:pPr marL="171450" indent="-171450">
              <a:buFont typeface="Arial" panose="020B0604020202020204" pitchFamily="34" charset="0"/>
              <a:buChar char="•"/>
            </a:pPr>
            <a:r>
              <a:rPr lang="en-US" sz="900" dirty="0">
                <a:sym typeface="Wingdings" pitchFamily="2" charset="2"/>
              </a:rPr>
              <a:t>Role of inter country entities? UN – someone else? Who has the right to be police?</a:t>
            </a:r>
          </a:p>
          <a:p>
            <a:pPr marL="171450" indent="-171450">
              <a:buFont typeface="Arial" panose="020B0604020202020204" pitchFamily="34" charset="0"/>
              <a:buChar char="•"/>
            </a:pPr>
            <a:r>
              <a:rPr lang="en-US" sz="900" dirty="0">
                <a:sym typeface="Wingdings" pitchFamily="2" charset="2"/>
              </a:rPr>
              <a:t>How to certify hosting authorities?</a:t>
            </a:r>
          </a:p>
          <a:p>
            <a:pPr marL="914400" lvl="1" indent="-171450">
              <a:buFont typeface="Arial" panose="020B0604020202020204" pitchFamily="34" charset="0"/>
              <a:buChar char="•"/>
            </a:pPr>
            <a:r>
              <a:rPr lang="en-US" sz="900" dirty="0">
                <a:sym typeface="Wingdings" pitchFamily="2" charset="2"/>
              </a:rPr>
              <a:t>Global certificate? </a:t>
            </a:r>
          </a:p>
          <a:p>
            <a:pPr marL="914400" lvl="1" indent="-171450">
              <a:buFont typeface="Arial" panose="020B0604020202020204" pitchFamily="34" charset="0"/>
              <a:buChar char="•"/>
            </a:pPr>
            <a:r>
              <a:rPr lang="en-US" sz="900" dirty="0">
                <a:sym typeface="Wingdings" pitchFamily="2" charset="2"/>
              </a:rPr>
              <a:t>UN rules? </a:t>
            </a:r>
          </a:p>
          <a:p>
            <a:endParaRPr lang="en-US" sz="1000" b="1" dirty="0">
              <a:sym typeface="Wingdings" pitchFamily="2" charset="2"/>
            </a:endParaRPr>
          </a:p>
          <a:p>
            <a:endParaRPr lang="en-US" sz="1000" b="1" dirty="0"/>
          </a:p>
        </p:txBody>
      </p:sp>
      <p:pic>
        <p:nvPicPr>
          <p:cNvPr id="5" name="Picture 4">
            <a:extLst>
              <a:ext uri="{FF2B5EF4-FFF2-40B4-BE49-F238E27FC236}">
                <a16:creationId xmlns:a16="http://schemas.microsoft.com/office/drawing/2014/main" id="{516415B4-7AEF-4942-B295-3EE70310EF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399" y="1590675"/>
            <a:ext cx="4202060" cy="4525963"/>
          </a:xfrm>
          <a:prstGeom prst="rect">
            <a:avLst/>
          </a:prstGeom>
        </p:spPr>
      </p:pic>
    </p:spTree>
    <p:extLst>
      <p:ext uri="{BB962C8B-B14F-4D97-AF65-F5344CB8AC3E}">
        <p14:creationId xmlns:p14="http://schemas.microsoft.com/office/powerpoint/2010/main" val="188763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6863B-9787-7A4D-B911-2BCFC49E3902}"/>
              </a:ext>
            </a:extLst>
          </p:cNvPr>
          <p:cNvSpPr>
            <a:spLocks noGrp="1"/>
          </p:cNvSpPr>
          <p:nvPr>
            <p:ph type="title"/>
          </p:nvPr>
        </p:nvSpPr>
        <p:spPr>
          <a:xfrm>
            <a:off x="296800" y="892098"/>
            <a:ext cx="8567801" cy="698577"/>
          </a:xfrm>
        </p:spPr>
        <p:txBody>
          <a:bodyPr/>
          <a:lstStyle/>
          <a:p>
            <a:r>
              <a:rPr lang="en-US" dirty="0"/>
              <a:t>Group 2</a:t>
            </a:r>
          </a:p>
        </p:txBody>
      </p:sp>
      <p:sp>
        <p:nvSpPr>
          <p:cNvPr id="9" name="Content Placeholder 6">
            <a:extLst>
              <a:ext uri="{FF2B5EF4-FFF2-40B4-BE49-F238E27FC236}">
                <a16:creationId xmlns:a16="http://schemas.microsoft.com/office/drawing/2014/main" id="{0AF86C48-40E9-974F-9206-BDD6A3032357}"/>
              </a:ext>
            </a:extLst>
          </p:cNvPr>
          <p:cNvSpPr>
            <a:spLocks noGrp="1"/>
          </p:cNvSpPr>
          <p:nvPr>
            <p:ph idx="1"/>
          </p:nvPr>
        </p:nvSpPr>
        <p:spPr>
          <a:xfrm>
            <a:off x="3946849" y="1590675"/>
            <a:ext cx="4900351" cy="4595327"/>
          </a:xfrm>
          <a:solidFill>
            <a:schemeClr val="bg1"/>
          </a:solidFill>
        </p:spPr>
        <p:txBody>
          <a:bodyPr/>
          <a:lstStyle/>
          <a:p>
            <a:r>
              <a:rPr lang="en-US" sz="900" b="1" dirty="0"/>
              <a:t>Round 1 – What data is private?</a:t>
            </a:r>
          </a:p>
          <a:p>
            <a:pPr marL="171450" indent="-171450">
              <a:buFont typeface="Arial" panose="020B0604020202020204" pitchFamily="34" charset="0"/>
              <a:buChar char="•"/>
            </a:pPr>
            <a:r>
              <a:rPr lang="en-US" sz="900" dirty="0"/>
              <a:t>question  is rather generic </a:t>
            </a:r>
          </a:p>
          <a:p>
            <a:pPr marL="171450" indent="-171450">
              <a:buFont typeface="Arial" panose="020B0604020202020204" pitchFamily="34" charset="0"/>
              <a:buChar char="•"/>
            </a:pPr>
            <a:r>
              <a:rPr lang="en-US" sz="900" dirty="0"/>
              <a:t>data transfer depends always on safeguards available</a:t>
            </a:r>
          </a:p>
          <a:p>
            <a:pPr marL="171450" indent="-171450">
              <a:buFont typeface="Arial" panose="020B0604020202020204" pitchFamily="34" charset="0"/>
              <a:buChar char="•"/>
            </a:pPr>
            <a:r>
              <a:rPr lang="en-US" sz="900" dirty="0"/>
              <a:t>privacy is about risk management, not about locking data away </a:t>
            </a:r>
          </a:p>
          <a:p>
            <a:pPr marL="171450" indent="-171450">
              <a:buFont typeface="Arial" panose="020B0604020202020204" pitchFamily="34" charset="0"/>
              <a:buChar char="•"/>
            </a:pPr>
            <a:r>
              <a:rPr lang="en-US" sz="900" dirty="0"/>
              <a:t>as seen from </a:t>
            </a:r>
            <a:r>
              <a:rPr lang="en-US" sz="900" dirty="0" err="1"/>
              <a:t>Malini</a:t>
            </a:r>
            <a:r>
              <a:rPr lang="en-US" sz="900" dirty="0"/>
              <a:t> </a:t>
            </a:r>
            <a:r>
              <a:rPr lang="en-US" sz="900" dirty="0" err="1"/>
              <a:t>eg</a:t>
            </a:r>
            <a:r>
              <a:rPr lang="en-US" sz="900" dirty="0"/>
              <a:t>., privacy does matter a lot - what can save your life can also threaten it</a:t>
            </a:r>
          </a:p>
          <a:p>
            <a:pPr marL="171450" indent="-171450">
              <a:buFont typeface="Arial" panose="020B0604020202020204" pitchFamily="34" charset="0"/>
              <a:buChar char="•"/>
            </a:pPr>
            <a:r>
              <a:rPr lang="en-US" sz="900" dirty="0"/>
              <a:t>who owns the data – patient should define own data</a:t>
            </a:r>
          </a:p>
          <a:p>
            <a:pPr marL="171450" indent="-171450">
              <a:buFont typeface="Arial" panose="020B0604020202020204" pitchFamily="34" charset="0"/>
              <a:buChar char="•"/>
            </a:pPr>
            <a:r>
              <a:rPr lang="en-US" sz="900" dirty="0"/>
              <a:t>data transfer, important to define: to whom, for what purpose, under which condition</a:t>
            </a:r>
          </a:p>
          <a:p>
            <a:pPr marL="171450" indent="-171450">
              <a:buFont typeface="Arial" panose="020B0604020202020204" pitchFamily="34" charset="0"/>
              <a:buChar char="•"/>
            </a:pPr>
            <a:r>
              <a:rPr lang="en-US" sz="900" dirty="0"/>
              <a:t>a significant risk is that you do not know who will manage the data in the future (even NHS tried to sell patient data), in a LMIC setting that is a question of even higher relevance</a:t>
            </a:r>
          </a:p>
          <a:p>
            <a:pPr marL="171450" indent="-171450">
              <a:buFont typeface="Arial" panose="020B0604020202020204" pitchFamily="34" charset="0"/>
              <a:buChar char="•"/>
            </a:pPr>
            <a:r>
              <a:rPr lang="en-US" sz="900" dirty="0"/>
              <a:t>education of patients is important - digital health literacy - so that they can take informed decisions (e.g. opt-in/opt-out), do they know what data is captured about them?</a:t>
            </a:r>
          </a:p>
          <a:p>
            <a:pPr marL="171450" indent="-171450">
              <a:buFont typeface="Arial" panose="020B0604020202020204" pitchFamily="34" charset="0"/>
              <a:buChar char="•"/>
            </a:pPr>
            <a:r>
              <a:rPr lang="en-US" sz="900" dirty="0"/>
              <a:t>Identifiers (like unique ID no.) are important to avoid using private data while referring to a person across systems.</a:t>
            </a:r>
          </a:p>
          <a:p>
            <a:r>
              <a:rPr lang="en-US" sz="900" b="1" dirty="0"/>
              <a:t>Round 2 – What additional data could be captured?</a:t>
            </a:r>
          </a:p>
          <a:p>
            <a:pPr marL="171450" indent="-171450">
              <a:buFont typeface="Arial" panose="020B0604020202020204" pitchFamily="34" charset="0"/>
              <a:buChar char="•"/>
            </a:pPr>
            <a:r>
              <a:rPr lang="en-US" sz="900" dirty="0"/>
              <a:t>opt-in/opt-out  - capture consent for every data element captured</a:t>
            </a:r>
          </a:p>
          <a:p>
            <a:r>
              <a:rPr lang="en-US" sz="900" b="1" dirty="0"/>
              <a:t>Round 3A – What could go wrong</a:t>
            </a:r>
          </a:p>
          <a:p>
            <a:pPr marL="171450" indent="-171450">
              <a:buFont typeface="Arial" panose="020B0604020202020204" pitchFamily="34" charset="0"/>
              <a:buChar char="•"/>
            </a:pPr>
            <a:r>
              <a:rPr lang="en-US" sz="900" dirty="0"/>
              <a:t>what can go wrong - depends on </a:t>
            </a:r>
            <a:r>
              <a:rPr lang="en-US" sz="900" dirty="0" err="1"/>
              <a:t>behavioural</a:t>
            </a:r>
            <a:r>
              <a:rPr lang="en-US" sz="900" dirty="0"/>
              <a:t> economics</a:t>
            </a:r>
          </a:p>
          <a:p>
            <a:pPr marL="171450" indent="-171450">
              <a:buFont typeface="Arial" panose="020B0604020202020204" pitchFamily="34" charset="0"/>
              <a:buChar char="•"/>
            </a:pPr>
            <a:r>
              <a:rPr lang="en-US" sz="900" dirty="0"/>
              <a:t>risk that too many opt-outs will threaten provision of services/insurance provision</a:t>
            </a:r>
          </a:p>
          <a:p>
            <a:pPr marL="171450" indent="-171450">
              <a:buFont typeface="Arial" panose="020B0604020202020204" pitchFamily="34" charset="0"/>
              <a:buChar char="•"/>
            </a:pPr>
            <a:r>
              <a:rPr lang="en-US" sz="900" dirty="0"/>
              <a:t>it has to be clear what happens when you opt-in/opt-out otherwise data captured is inconsistent</a:t>
            </a:r>
          </a:p>
          <a:p>
            <a:pPr marL="171450" indent="-171450">
              <a:buFont typeface="Arial" panose="020B0604020202020204" pitchFamily="34" charset="0"/>
              <a:buChar char="•"/>
            </a:pPr>
            <a:r>
              <a:rPr lang="en-US" sz="900" dirty="0"/>
              <a:t>is individual or house-hold consent more appropriate? Based on context this could vary</a:t>
            </a:r>
          </a:p>
          <a:p>
            <a:pPr marL="171450" indent="-171450">
              <a:buFont typeface="Arial" panose="020B0604020202020204" pitchFamily="34" charset="0"/>
              <a:buChar char="•"/>
            </a:pPr>
            <a:r>
              <a:rPr lang="en-US" sz="900" dirty="0"/>
              <a:t>opting-out from sharing data should not hinder getting access to services</a:t>
            </a:r>
          </a:p>
          <a:p>
            <a:r>
              <a:rPr lang="en-US" sz="900" b="1" dirty="0">
                <a:sym typeface="Wingdings" pitchFamily="2" charset="2"/>
              </a:rPr>
              <a:t>Round 3B – How to prevent it happening?</a:t>
            </a:r>
          </a:p>
          <a:p>
            <a:pPr marL="171450" indent="-171450">
              <a:buFont typeface="Arial" panose="020B0604020202020204" pitchFamily="34" charset="0"/>
              <a:buChar char="•"/>
            </a:pPr>
            <a:r>
              <a:rPr lang="en-US" sz="900" dirty="0"/>
              <a:t>important to empower/educate data owners - Carefully design communication and ensure no negative consequence for not giving consent (treatment should not be affected – no punishment) </a:t>
            </a:r>
          </a:p>
          <a:p>
            <a:pPr marL="171450" indent="-171450">
              <a:buFont typeface="Arial" panose="020B0604020202020204" pitchFamily="34" charset="0"/>
              <a:buChar char="•"/>
            </a:pPr>
            <a:r>
              <a:rPr lang="en-US" sz="900" dirty="0"/>
              <a:t>develop a good system to capture consent </a:t>
            </a:r>
          </a:p>
          <a:p>
            <a:pPr marL="171450" indent="-171450">
              <a:buFont typeface="Arial" panose="020B0604020202020204" pitchFamily="34" charset="0"/>
              <a:buChar char="•"/>
            </a:pPr>
            <a:r>
              <a:rPr lang="en-US" sz="900" dirty="0"/>
              <a:t>cultural sensitivity in data privacy management</a:t>
            </a:r>
          </a:p>
          <a:p>
            <a:pPr marL="171450" indent="-171450">
              <a:buFont typeface="Arial" panose="020B0604020202020204" pitchFamily="34" charset="0"/>
              <a:buChar char="•"/>
            </a:pPr>
            <a:r>
              <a:rPr lang="en-US" sz="900" dirty="0"/>
              <a:t>Perhaps have a minimum set of mandatory consent (essential data to run operations) and ask for consent to additional data elements</a:t>
            </a:r>
          </a:p>
          <a:p>
            <a:pPr marL="171450" indent="-171450">
              <a:buFont typeface="Arial" panose="020B0604020202020204" pitchFamily="34" charset="0"/>
              <a:buChar char="•"/>
            </a:pPr>
            <a:r>
              <a:rPr lang="en-US" sz="900" dirty="0"/>
              <a:t>Have an independent agency monitor whether this  consent system is functioning properly</a:t>
            </a:r>
          </a:p>
          <a:p>
            <a:pPr marL="171450" indent="-171450">
              <a:buFont typeface="Arial" panose="020B0604020202020204" pitchFamily="34" charset="0"/>
              <a:buChar char="•"/>
            </a:pPr>
            <a:r>
              <a:rPr lang="en-US" sz="900" dirty="0"/>
              <a:t>regulatory frame is crucial - will define which policy can be enforced – define smart protocols  that  adjust as per regulation changes</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endParaRPr lang="en-US" sz="900" dirty="0">
              <a:sym typeface="Wingdings" pitchFamily="2" charset="2"/>
            </a:endParaRPr>
          </a:p>
          <a:p>
            <a:endParaRPr lang="en-US" sz="1000" b="1" dirty="0">
              <a:sym typeface="Wingdings" pitchFamily="2" charset="2"/>
            </a:endParaRPr>
          </a:p>
          <a:p>
            <a:endParaRPr lang="en-US" sz="1000" b="1" dirty="0"/>
          </a:p>
        </p:txBody>
      </p:sp>
      <p:pic>
        <p:nvPicPr>
          <p:cNvPr id="6" name="Picture 5">
            <a:extLst>
              <a:ext uri="{FF2B5EF4-FFF2-40B4-BE49-F238E27FC236}">
                <a16:creationId xmlns:a16="http://schemas.microsoft.com/office/drawing/2014/main" id="{29D9264C-DC96-1B42-915C-F3636CC88C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399" y="1590675"/>
            <a:ext cx="3406193" cy="4764452"/>
          </a:xfrm>
          <a:prstGeom prst="rect">
            <a:avLst/>
          </a:prstGeom>
        </p:spPr>
      </p:pic>
    </p:spTree>
    <p:extLst>
      <p:ext uri="{BB962C8B-B14F-4D97-AF65-F5344CB8AC3E}">
        <p14:creationId xmlns:p14="http://schemas.microsoft.com/office/powerpoint/2010/main" val="3443058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6863B-9787-7A4D-B911-2BCFC49E3902}"/>
              </a:ext>
            </a:extLst>
          </p:cNvPr>
          <p:cNvSpPr>
            <a:spLocks noGrp="1"/>
          </p:cNvSpPr>
          <p:nvPr>
            <p:ph type="title"/>
          </p:nvPr>
        </p:nvSpPr>
        <p:spPr>
          <a:xfrm>
            <a:off x="296800" y="892098"/>
            <a:ext cx="8567801" cy="698577"/>
          </a:xfrm>
        </p:spPr>
        <p:txBody>
          <a:bodyPr/>
          <a:lstStyle/>
          <a:p>
            <a:r>
              <a:rPr lang="en-US" dirty="0"/>
              <a:t>Group 3</a:t>
            </a:r>
          </a:p>
        </p:txBody>
      </p:sp>
      <p:sp>
        <p:nvSpPr>
          <p:cNvPr id="7" name="Content Placeholder 6">
            <a:extLst>
              <a:ext uri="{FF2B5EF4-FFF2-40B4-BE49-F238E27FC236}">
                <a16:creationId xmlns:a16="http://schemas.microsoft.com/office/drawing/2014/main" id="{2FA808E1-56FF-EA45-80B2-ECF9035930EB}"/>
              </a:ext>
            </a:extLst>
          </p:cNvPr>
          <p:cNvSpPr>
            <a:spLocks noGrp="1"/>
          </p:cNvSpPr>
          <p:nvPr>
            <p:ph idx="1"/>
          </p:nvPr>
        </p:nvSpPr>
        <p:spPr>
          <a:xfrm>
            <a:off x="5173212" y="1637326"/>
            <a:ext cx="3691390" cy="4595327"/>
          </a:xfrm>
          <a:solidFill>
            <a:schemeClr val="bg1"/>
          </a:solidFill>
        </p:spPr>
        <p:txBody>
          <a:bodyPr/>
          <a:lstStyle/>
          <a:p>
            <a:r>
              <a:rPr lang="en-US" sz="800" b="1" dirty="0"/>
              <a:t>Round 1</a:t>
            </a:r>
          </a:p>
          <a:p>
            <a:pPr marL="171450" indent="-171450">
              <a:buFont typeface="Arial" panose="020B0604020202020204" pitchFamily="34" charset="0"/>
              <a:buChar char="•"/>
            </a:pPr>
            <a:r>
              <a:rPr lang="en-US" sz="800" dirty="0"/>
              <a:t>Generally persons related data is private.  </a:t>
            </a:r>
            <a:endParaRPr lang="en-US" sz="800" b="1" dirty="0"/>
          </a:p>
          <a:p>
            <a:pPr marL="171450" indent="-171450">
              <a:buFont typeface="Arial" panose="020B0604020202020204" pitchFamily="34" charset="0"/>
              <a:buChar char="•"/>
            </a:pPr>
            <a:r>
              <a:rPr lang="en-US" sz="800" dirty="0"/>
              <a:t>Health data is mostly private</a:t>
            </a:r>
          </a:p>
          <a:p>
            <a:r>
              <a:rPr lang="en-US" sz="800" dirty="0"/>
              <a:t>This means for the system:</a:t>
            </a:r>
          </a:p>
          <a:p>
            <a:pPr marL="171450" indent="-171450">
              <a:buFont typeface="Arial" panose="020B0604020202020204" pitchFamily="34" charset="0"/>
              <a:buChar char="•"/>
            </a:pPr>
            <a:r>
              <a:rPr lang="en-US" sz="800" dirty="0"/>
              <a:t>Transmission of data has to be secure – encryption</a:t>
            </a:r>
          </a:p>
          <a:p>
            <a:pPr marL="171450" indent="-171450">
              <a:buFont typeface="Arial" panose="020B0604020202020204" pitchFamily="34" charset="0"/>
              <a:buChar char="•"/>
            </a:pPr>
            <a:r>
              <a:rPr lang="en-US" sz="800" dirty="0"/>
              <a:t>Broader Use of health data is only possible through anonymization</a:t>
            </a:r>
          </a:p>
          <a:p>
            <a:pPr marL="171450" indent="-171450">
              <a:buFont typeface="Arial" panose="020B0604020202020204" pitchFamily="34" charset="0"/>
              <a:buChar char="•"/>
            </a:pPr>
            <a:r>
              <a:rPr lang="en-US" sz="800" dirty="0"/>
              <a:t>Specific Use of health data needs consent of patient</a:t>
            </a:r>
          </a:p>
          <a:p>
            <a:r>
              <a:rPr lang="en-US" sz="800" dirty="0"/>
              <a:t>What is missing:</a:t>
            </a:r>
          </a:p>
          <a:p>
            <a:pPr marL="171450" indent="-171450">
              <a:buFontTx/>
              <a:buChar char="-"/>
            </a:pPr>
            <a:r>
              <a:rPr lang="en-US" sz="800" dirty="0"/>
              <a:t>Symptoms</a:t>
            </a:r>
          </a:p>
          <a:p>
            <a:pPr marL="171450" indent="-171450">
              <a:buFontTx/>
              <a:buChar char="-"/>
            </a:pPr>
            <a:r>
              <a:rPr lang="en-US" sz="800" dirty="0"/>
              <a:t>Access to health history record of health worker (consent patient)</a:t>
            </a:r>
          </a:p>
          <a:p>
            <a:pPr marL="171450" indent="-171450">
              <a:buFontTx/>
              <a:buChar char="-"/>
            </a:pPr>
            <a:r>
              <a:rPr lang="en-US" sz="800" dirty="0"/>
              <a:t>Transmission of case record/ history to hospital (consent patient)</a:t>
            </a:r>
          </a:p>
          <a:p>
            <a:r>
              <a:rPr lang="en-US" sz="800" b="1" dirty="0"/>
              <a:t>Additional Story – Use Case</a:t>
            </a:r>
          </a:p>
          <a:p>
            <a:r>
              <a:rPr lang="en-US" sz="800" dirty="0"/>
              <a:t>1) Open IMIS offers personal Identification</a:t>
            </a:r>
          </a:p>
          <a:p>
            <a:r>
              <a:rPr lang="en-US" sz="800" dirty="0"/>
              <a:t>2) Open IMIS also collects </a:t>
            </a:r>
            <a:r>
              <a:rPr lang="en-US" sz="800" dirty="0" err="1"/>
              <a:t>healt</a:t>
            </a:r>
            <a:r>
              <a:rPr lang="en-US" sz="800" dirty="0"/>
              <a:t> data, integrate health record and </a:t>
            </a:r>
            <a:r>
              <a:rPr lang="en-US" sz="800" dirty="0" err="1"/>
              <a:t>claoms</a:t>
            </a:r>
            <a:r>
              <a:rPr lang="en-US" sz="800" dirty="0"/>
              <a:t> systems. </a:t>
            </a:r>
          </a:p>
          <a:p>
            <a:r>
              <a:rPr lang="en-US" sz="800" dirty="0"/>
              <a:t>Group chose to follow 2) </a:t>
            </a:r>
            <a:r>
              <a:rPr lang="en-US" sz="800" dirty="0">
                <a:sym typeface="Wingdings" panose="05000000000000000000" pitchFamily="2" charset="2"/>
              </a:rPr>
              <a:t> Data could be provided to third parties (Pharmaceutical industry)</a:t>
            </a:r>
          </a:p>
          <a:p>
            <a:r>
              <a:rPr lang="en-US" sz="800" b="1" dirty="0"/>
              <a:t>Round 3A – What could go wrong</a:t>
            </a:r>
          </a:p>
          <a:p>
            <a:pPr marL="171450" indent="-171450">
              <a:buFont typeface="Arial" panose="020B0604020202020204" pitchFamily="34" charset="0"/>
              <a:buChar char="•"/>
            </a:pPr>
            <a:r>
              <a:rPr lang="en-US" sz="800" dirty="0"/>
              <a:t>Discrimination of patients: if some one is </a:t>
            </a:r>
            <a:r>
              <a:rPr lang="en-US" sz="800" dirty="0" err="1"/>
              <a:t>cronically</a:t>
            </a:r>
            <a:r>
              <a:rPr lang="en-US" sz="800" dirty="0"/>
              <a:t> ill it is better for health insurer to not cure him than to pay for long term consequences</a:t>
            </a:r>
          </a:p>
          <a:p>
            <a:pPr marL="171450" indent="-171450">
              <a:buFont typeface="Arial" panose="020B0604020202020204" pitchFamily="34" charset="0"/>
              <a:buChar char="•"/>
            </a:pPr>
            <a:r>
              <a:rPr lang="en-US" sz="800" dirty="0"/>
              <a:t>Data colonialism: how to fairly distribute the value created by the Data provided to Industry – will it be used for developing therapeutics that improve healthcare in LMCs? – do patients/community get their share? (- example coffee: farmer get’s 2 percent of value of the espresso sold in CH – most likely this scenario will repeat itself)</a:t>
            </a:r>
          </a:p>
          <a:p>
            <a:r>
              <a:rPr lang="en-US" sz="800" b="1" dirty="0">
                <a:sym typeface="Wingdings" pitchFamily="2" charset="2"/>
              </a:rPr>
              <a:t>Round 3B – How to prevent it happening?</a:t>
            </a:r>
          </a:p>
          <a:p>
            <a:pPr marL="171450" indent="-171450">
              <a:buFont typeface="Arial" panose="020B0604020202020204" pitchFamily="34" charset="0"/>
              <a:buChar char="•"/>
            </a:pPr>
            <a:r>
              <a:rPr lang="en-US" sz="800" dirty="0">
                <a:sym typeface="Wingdings" pitchFamily="2" charset="2"/>
              </a:rPr>
              <a:t>Top Down: Need for a global agreement on governance of health data – will take more than a decade.</a:t>
            </a:r>
          </a:p>
          <a:p>
            <a:pPr marL="171450" indent="-171450">
              <a:buFont typeface="Arial" panose="020B0604020202020204" pitchFamily="34" charset="0"/>
              <a:buChar char="•"/>
            </a:pPr>
            <a:r>
              <a:rPr lang="en-US" sz="800" dirty="0">
                <a:sym typeface="Wingdings" pitchFamily="2" charset="2"/>
              </a:rPr>
              <a:t>Audit by ethic </a:t>
            </a:r>
            <a:r>
              <a:rPr lang="en-US" sz="800" dirty="0" err="1">
                <a:sym typeface="Wingdings" pitchFamily="2" charset="2"/>
              </a:rPr>
              <a:t>commitees</a:t>
            </a:r>
            <a:r>
              <a:rPr lang="en-US" sz="800" dirty="0">
                <a:sym typeface="Wingdings" pitchFamily="2" charset="2"/>
              </a:rPr>
              <a:t> </a:t>
            </a:r>
          </a:p>
          <a:p>
            <a:pPr marL="171450" indent="-171450">
              <a:buFont typeface="Arial" panose="020B0604020202020204" pitchFamily="34" charset="0"/>
              <a:buChar char="•"/>
            </a:pPr>
            <a:r>
              <a:rPr lang="en-US" sz="800" dirty="0">
                <a:sym typeface="Wingdings" pitchFamily="2" charset="2"/>
              </a:rPr>
              <a:t>Bring the decision of data usage back to community/village level – empower Open IMIS agent to engage this process</a:t>
            </a:r>
          </a:p>
          <a:p>
            <a:pPr marL="171450" indent="-171450">
              <a:buFont typeface="Arial" panose="020B0604020202020204" pitchFamily="34" charset="0"/>
              <a:buChar char="•"/>
            </a:pPr>
            <a:endParaRPr lang="en-US" sz="900" dirty="0">
              <a:sym typeface="Wingdings" pitchFamily="2" charset="2"/>
            </a:endParaRPr>
          </a:p>
          <a:p>
            <a:r>
              <a:rPr lang="en-US" sz="1000" b="1" dirty="0">
                <a:sym typeface="Wingdings" pitchFamily="2" charset="2"/>
              </a:rPr>
              <a:t> </a:t>
            </a:r>
          </a:p>
          <a:p>
            <a:endParaRPr lang="en-US" sz="1000" b="1" dirty="0"/>
          </a:p>
        </p:txBody>
      </p:sp>
      <p:pic>
        <p:nvPicPr>
          <p:cNvPr id="5" name="Picture 4" descr="A close up of a sign&#10;&#10;Description automatically generated">
            <a:extLst>
              <a:ext uri="{FF2B5EF4-FFF2-40B4-BE49-F238E27FC236}">
                <a16:creationId xmlns:a16="http://schemas.microsoft.com/office/drawing/2014/main" id="{07CA15E2-74BC-7744-BD64-7C0B9F1B7D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9398" y="1637326"/>
            <a:ext cx="4876411" cy="4460033"/>
          </a:xfrm>
          <a:prstGeom prst="rect">
            <a:avLst/>
          </a:prstGeom>
        </p:spPr>
      </p:pic>
    </p:spTree>
    <p:extLst>
      <p:ext uri="{BB962C8B-B14F-4D97-AF65-F5344CB8AC3E}">
        <p14:creationId xmlns:p14="http://schemas.microsoft.com/office/powerpoint/2010/main" val="3933101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45</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DDD"/>
                    </a:solidFill>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3219173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C8088-2F50-9A49-A45F-5153CB5FCC09}"/>
              </a:ext>
            </a:extLst>
          </p:cNvPr>
          <p:cNvSpPr>
            <a:spLocks noGrp="1"/>
          </p:cNvSpPr>
          <p:nvPr>
            <p:ph type="title"/>
          </p:nvPr>
        </p:nvSpPr>
        <p:spPr/>
        <p:txBody>
          <a:bodyPr/>
          <a:lstStyle/>
          <a:p>
            <a:r>
              <a:rPr lang="en-US" dirty="0"/>
              <a:t>Parking lot and final discussion</a:t>
            </a:r>
          </a:p>
        </p:txBody>
      </p:sp>
      <p:sp>
        <p:nvSpPr>
          <p:cNvPr id="2" name="Content Placeholder 1">
            <a:extLst>
              <a:ext uri="{FF2B5EF4-FFF2-40B4-BE49-F238E27FC236}">
                <a16:creationId xmlns:a16="http://schemas.microsoft.com/office/drawing/2014/main" id="{C39ACE9D-F988-1F43-B217-280223992ACE}"/>
              </a:ext>
            </a:extLst>
          </p:cNvPr>
          <p:cNvSpPr>
            <a:spLocks noGrp="1"/>
          </p:cNvSpPr>
          <p:nvPr>
            <p:ph idx="1"/>
          </p:nvPr>
        </p:nvSpPr>
        <p:spPr>
          <a:xfrm>
            <a:off x="3597442" y="1600200"/>
            <a:ext cx="5089358" cy="4525963"/>
          </a:xfrm>
        </p:spPr>
        <p:txBody>
          <a:bodyPr/>
          <a:lstStyle/>
          <a:p>
            <a:r>
              <a:rPr lang="en-US" sz="2400" dirty="0"/>
              <a:t>Key themes</a:t>
            </a:r>
          </a:p>
          <a:p>
            <a:pPr marL="342900" indent="-342900">
              <a:buFont typeface="Arial" panose="020B0604020202020204" pitchFamily="34" charset="0"/>
              <a:buChar char="•"/>
            </a:pPr>
            <a:r>
              <a:rPr lang="en-US" sz="2400" dirty="0"/>
              <a:t>Data Privacy needs are contextual including security options</a:t>
            </a:r>
          </a:p>
          <a:p>
            <a:pPr marL="342900" indent="-342900">
              <a:buFont typeface="Arial" panose="020B0604020202020204" pitchFamily="34" charset="0"/>
              <a:buChar char="•"/>
            </a:pPr>
            <a:r>
              <a:rPr lang="en-US" sz="2400" dirty="0"/>
              <a:t>Option to enable Consent is likely to be needed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6" name="Content Placeholder 4" descr="A close up of text on a white surface&#10;&#10;Description automatically generated">
            <a:extLst>
              <a:ext uri="{FF2B5EF4-FFF2-40B4-BE49-F238E27FC236}">
                <a16:creationId xmlns:a16="http://schemas.microsoft.com/office/drawing/2014/main" id="{55BDF8AD-07FA-2D48-B0BF-E3B8E7195EAA}"/>
              </a:ext>
            </a:extLst>
          </p:cNvPr>
          <p:cNvPicPr>
            <a:picLocks noGrp="1" noChangeAspect="1"/>
          </p:cNvPicPr>
          <p:nvPr/>
        </p:nvPicPr>
        <p:blipFill rotWithShape="1">
          <a:blip r:embed="rId2" cstate="print">
            <a:extLst>
              <a:ext uri="{28A0092B-C50C-407E-A947-70E740481C1C}">
                <a14:useLocalDpi xmlns:a14="http://schemas.microsoft.com/office/drawing/2010/main"/>
              </a:ext>
            </a:extLst>
          </a:blip>
          <a:srcRect/>
          <a:stretch/>
        </p:blipFill>
        <p:spPr>
          <a:xfrm>
            <a:off x="578125" y="1609725"/>
            <a:ext cx="2634988" cy="4525963"/>
          </a:xfrm>
          <a:prstGeom prst="rect">
            <a:avLst/>
          </a:prstGeom>
        </p:spPr>
      </p:pic>
    </p:spTree>
    <p:extLst>
      <p:ext uri="{BB962C8B-B14F-4D97-AF65-F5344CB8AC3E}">
        <p14:creationId xmlns:p14="http://schemas.microsoft.com/office/powerpoint/2010/main" val="3410494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47</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ext uri="{D42A27DB-BD31-4B8C-83A1-F6EECF244321}">
                <p14:modId xmlns:p14="http://schemas.microsoft.com/office/powerpoint/2010/main" val="827120985"/>
              </p:ext>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38DD5"/>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solidFill>
                      <a:srgbClr val="93CDDD"/>
                    </a:solidFill>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solidFill>
                      <a:srgbClr val="93CDDD"/>
                    </a:solidFill>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392592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50F15-61E1-4046-B887-EE0DB1DC0E25}"/>
              </a:ext>
            </a:extLst>
          </p:cNvPr>
          <p:cNvSpPr>
            <a:spLocks noGrp="1"/>
          </p:cNvSpPr>
          <p:nvPr>
            <p:ph idx="1"/>
          </p:nvPr>
        </p:nvSpPr>
        <p:spPr/>
        <p:txBody>
          <a:bodyPr anchor="t"/>
          <a:lstStyle/>
          <a:p>
            <a:pPr algn="ctr"/>
            <a:endParaRPr lang="en-US" dirty="0"/>
          </a:p>
          <a:p>
            <a:pPr algn="ctr"/>
            <a:endParaRPr lang="en-US" dirty="0"/>
          </a:p>
          <a:p>
            <a:pPr algn="ctr"/>
            <a:r>
              <a:rPr lang="en-US" sz="5400" dirty="0"/>
              <a:t>Thank you!</a:t>
            </a:r>
          </a:p>
        </p:txBody>
      </p:sp>
      <p:sp>
        <p:nvSpPr>
          <p:cNvPr id="3" name="Title 2">
            <a:extLst>
              <a:ext uri="{FF2B5EF4-FFF2-40B4-BE49-F238E27FC236}">
                <a16:creationId xmlns:a16="http://schemas.microsoft.com/office/drawing/2014/main" id="{A57EDACB-A364-2746-AEBF-D9314D7840AD}"/>
              </a:ext>
            </a:extLst>
          </p:cNvPr>
          <p:cNvSpPr>
            <a:spLocks noGrp="1"/>
          </p:cNvSpPr>
          <p:nvPr>
            <p:ph type="title"/>
          </p:nvPr>
        </p:nvSpPr>
        <p:spPr/>
        <p:txBody>
          <a:bodyPr/>
          <a:lstStyle/>
          <a:p>
            <a:endParaRPr lang="en-US"/>
          </a:p>
        </p:txBody>
      </p:sp>
      <p:pic>
        <p:nvPicPr>
          <p:cNvPr id="4" name="Bild 30" descr="DayOne_logo_byline_above_4cm_P3135.eps">
            <a:extLst>
              <a:ext uri="{FF2B5EF4-FFF2-40B4-BE49-F238E27FC236}">
                <a16:creationId xmlns:a16="http://schemas.microsoft.com/office/drawing/2014/main" id="{6D638EC6-4217-A24A-929E-C6EACCB89C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4617"/>
          <a:stretch/>
        </p:blipFill>
        <p:spPr>
          <a:xfrm>
            <a:off x="5188789" y="4177261"/>
            <a:ext cx="3216757" cy="1411202"/>
          </a:xfrm>
          <a:prstGeom prst="rect">
            <a:avLst/>
          </a:prstGeom>
        </p:spPr>
      </p:pic>
      <p:pic>
        <p:nvPicPr>
          <p:cNvPr id="5" name="Picture 8" descr="C:\Users\srivsi\AppData\Local\Temp\notesAF6053\thp_logo_o_rgb.jpg">
            <a:extLst>
              <a:ext uri="{FF2B5EF4-FFF2-40B4-BE49-F238E27FC236}">
                <a16:creationId xmlns:a16="http://schemas.microsoft.com/office/drawing/2014/main" id="{A14E22E3-33DE-7E40-A007-22F00CE92E5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4382990"/>
            <a:ext cx="3477768" cy="99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88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6302" y="855679"/>
            <a:ext cx="8676589" cy="75713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Industry</a:t>
            </a:r>
            <a:r>
              <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transformation</a:t>
            </a:r>
            <a:endPar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lang="de-DE" sz="2400" spc="-20" dirty="0">
                <a:solidFill>
                  <a:prstClr val="black"/>
                </a:solidFill>
                <a:latin typeface="Arial" panose="020B0604020202020204" pitchFamily="34" charset="0"/>
                <a:cs typeface="Arial" panose="020B0604020202020204" pitchFamily="34" charset="0"/>
              </a:rPr>
              <a:t>H</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ow</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data</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played</a:t>
            </a:r>
            <a:r>
              <a:rPr lang="de-DE" sz="2400" spc="-20" dirty="0">
                <a:solidFill>
                  <a:prstClr val="black"/>
                </a:solidFill>
                <a:latin typeface="Arial" panose="020B0604020202020204" pitchFamily="34" charset="0"/>
                <a:cs typeface="Arial" panose="020B0604020202020204" pitchFamily="34" charset="0"/>
              </a:rPr>
              <a:t>?</a:t>
            </a:r>
            <a:endPar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3" name="Gerade Verbindung 162"/>
          <p:cNvCxnSpPr/>
          <p:nvPr/>
        </p:nvCxnSpPr>
        <p:spPr>
          <a:xfrm>
            <a:off x="279400" y="1590675"/>
            <a:ext cx="8567801" cy="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89" name="Gerade Verbindung 188"/>
          <p:cNvCxnSpPr/>
          <p:nvPr/>
        </p:nvCxnSpPr>
        <p:spPr>
          <a:xfrm>
            <a:off x="279400" y="6421438"/>
            <a:ext cx="8567801" cy="0"/>
          </a:xfrm>
          <a:prstGeom prst="line">
            <a:avLst/>
          </a:prstGeom>
        </p:spPr>
        <p:style>
          <a:lnRef idx="1">
            <a:schemeClr val="dk1"/>
          </a:lnRef>
          <a:fillRef idx="0">
            <a:schemeClr val="dk1"/>
          </a:fillRef>
          <a:effectRef idx="0">
            <a:schemeClr val="dk1"/>
          </a:effectRef>
          <a:fontRef idx="minor">
            <a:schemeClr val="tx1"/>
          </a:fontRef>
        </p:style>
      </p:cxnSp>
      <p:grpSp>
        <p:nvGrpSpPr>
          <p:cNvPr id="186" name="Gruppierung 185"/>
          <p:cNvGrpSpPr/>
          <p:nvPr/>
        </p:nvGrpSpPr>
        <p:grpSpPr>
          <a:xfrm>
            <a:off x="261259" y="6464765"/>
            <a:ext cx="1628303" cy="344315"/>
            <a:chOff x="6467052" y="529253"/>
            <a:chExt cx="1105854" cy="233840"/>
          </a:xfrm>
        </p:grpSpPr>
        <p:pic>
          <p:nvPicPr>
            <p:cNvPr id="187" name="Bild 186" descr="BAS_Logo_screen_r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7052" y="551780"/>
              <a:ext cx="270943" cy="210259"/>
            </a:xfrm>
            <a:prstGeom prst="rect">
              <a:avLst/>
            </a:prstGeom>
          </p:spPr>
        </p:pic>
        <p:pic>
          <p:nvPicPr>
            <p:cNvPr id="188"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997" y="529253"/>
              <a:ext cx="704909" cy="233840"/>
            </a:xfrm>
            <a:prstGeom prst="rect">
              <a:avLst/>
            </a:prstGeom>
          </p:spPr>
        </p:pic>
      </p:grpSp>
      <p:pic>
        <p:nvPicPr>
          <p:cNvPr id="191" name="Bild 190" descr="DayOne_logo_below_4cm_P3135.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6167" y="249706"/>
            <a:ext cx="1351222" cy="587006"/>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1259" y="2056008"/>
            <a:ext cx="2665819" cy="1999364"/>
          </a:xfrm>
          <a:prstGeom prst="rect">
            <a:avLst/>
          </a:prstGeom>
        </p:spPr>
      </p:pic>
      <p:pic>
        <p:nvPicPr>
          <p:cNvPr id="4" name="Grafik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88827" y="2222205"/>
            <a:ext cx="2969935" cy="1833167"/>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21231" y="1730827"/>
            <a:ext cx="2789706" cy="2496732"/>
          </a:xfrm>
          <a:prstGeom prst="rect">
            <a:avLst/>
          </a:prstGeom>
        </p:spPr>
      </p:pic>
      <p:sp>
        <p:nvSpPr>
          <p:cNvPr id="9" name="Rechteck 8"/>
          <p:cNvSpPr/>
          <p:nvPr/>
        </p:nvSpPr>
        <p:spPr>
          <a:xfrm>
            <a:off x="282164" y="1930937"/>
            <a:ext cx="2668259" cy="4146698"/>
          </a:xfrm>
          <a:prstGeom prst="rect">
            <a:avLst/>
          </a:prstGeom>
          <a:noFill/>
          <a:ln w="38100">
            <a:solidFill>
              <a:srgbClr val="008AA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hteck 22"/>
          <p:cNvSpPr/>
          <p:nvPr/>
        </p:nvSpPr>
        <p:spPr>
          <a:xfrm>
            <a:off x="3148288" y="1919657"/>
            <a:ext cx="2668259" cy="4146698"/>
          </a:xfrm>
          <a:prstGeom prst="rect">
            <a:avLst/>
          </a:prstGeom>
          <a:noFill/>
          <a:ln w="38100">
            <a:solidFill>
              <a:srgbClr val="008AA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hteck 23"/>
          <p:cNvSpPr/>
          <p:nvPr/>
        </p:nvSpPr>
        <p:spPr>
          <a:xfrm>
            <a:off x="6071191" y="1905526"/>
            <a:ext cx="2776010" cy="4146698"/>
          </a:xfrm>
          <a:prstGeom prst="rect">
            <a:avLst/>
          </a:prstGeom>
          <a:noFill/>
          <a:ln w="38100">
            <a:solidFill>
              <a:srgbClr val="008AA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feld 9"/>
          <p:cNvSpPr txBox="1"/>
          <p:nvPr/>
        </p:nvSpPr>
        <p:spPr>
          <a:xfrm>
            <a:off x="642497" y="4433769"/>
            <a:ext cx="1903342" cy="120032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market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low regulation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data is an asset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6" name="Textfeld 25"/>
          <p:cNvSpPr txBox="1"/>
          <p:nvPr/>
        </p:nvSpPr>
        <p:spPr>
          <a:xfrm>
            <a:off x="3364413" y="4443403"/>
            <a:ext cx="1889941" cy="120032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citizen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high regulation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data is private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7" name="Textfeld 26"/>
          <p:cNvSpPr txBox="1"/>
          <p:nvPr/>
        </p:nvSpPr>
        <p:spPr>
          <a:xfrm>
            <a:off x="6331837" y="4453633"/>
            <a:ext cx="2294411" cy="92333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government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total control</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data is state owned</a:t>
            </a:r>
          </a:p>
        </p:txBody>
      </p:sp>
    </p:spTree>
    <p:extLst>
      <p:ext uri="{BB962C8B-B14F-4D97-AF65-F5344CB8AC3E}">
        <p14:creationId xmlns:p14="http://schemas.microsoft.com/office/powerpoint/2010/main" val="248257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6302" y="855679"/>
            <a:ext cx="8676589" cy="75713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Industry</a:t>
            </a:r>
            <a:r>
              <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transformation</a:t>
            </a:r>
            <a:endPar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lang="de-DE" sz="2400" spc="-20" dirty="0">
                <a:solidFill>
                  <a:prstClr val="black"/>
                </a:solidFill>
                <a:latin typeface="Arial" panose="020B0604020202020204" pitchFamily="34" charset="0"/>
                <a:cs typeface="Arial" panose="020B0604020202020204" pitchFamily="34" charset="0"/>
              </a:rPr>
              <a:t>H</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ow</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data</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0"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played</a:t>
            </a:r>
            <a:r>
              <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cxnSp>
        <p:nvCxnSpPr>
          <p:cNvPr id="163" name="Gerade Verbindung 162"/>
          <p:cNvCxnSpPr/>
          <p:nvPr/>
        </p:nvCxnSpPr>
        <p:spPr>
          <a:xfrm>
            <a:off x="279400" y="1590675"/>
            <a:ext cx="8567801" cy="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89" name="Gerade Verbindung 188"/>
          <p:cNvCxnSpPr/>
          <p:nvPr/>
        </p:nvCxnSpPr>
        <p:spPr>
          <a:xfrm>
            <a:off x="279400" y="6421438"/>
            <a:ext cx="8567801" cy="0"/>
          </a:xfrm>
          <a:prstGeom prst="line">
            <a:avLst/>
          </a:prstGeom>
        </p:spPr>
        <p:style>
          <a:lnRef idx="1">
            <a:schemeClr val="dk1"/>
          </a:lnRef>
          <a:fillRef idx="0">
            <a:schemeClr val="dk1"/>
          </a:fillRef>
          <a:effectRef idx="0">
            <a:schemeClr val="dk1"/>
          </a:effectRef>
          <a:fontRef idx="minor">
            <a:schemeClr val="tx1"/>
          </a:fontRef>
        </p:style>
      </p:cxnSp>
      <p:grpSp>
        <p:nvGrpSpPr>
          <p:cNvPr id="186" name="Gruppierung 185"/>
          <p:cNvGrpSpPr/>
          <p:nvPr/>
        </p:nvGrpSpPr>
        <p:grpSpPr>
          <a:xfrm>
            <a:off x="261259" y="6464765"/>
            <a:ext cx="1628303" cy="344315"/>
            <a:chOff x="6467052" y="529253"/>
            <a:chExt cx="1105854" cy="233840"/>
          </a:xfrm>
        </p:grpSpPr>
        <p:pic>
          <p:nvPicPr>
            <p:cNvPr id="187" name="Bild 186" descr="BAS_Logo_screen_r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7052" y="551780"/>
              <a:ext cx="270943" cy="210259"/>
            </a:xfrm>
            <a:prstGeom prst="rect">
              <a:avLst/>
            </a:prstGeom>
          </p:spPr>
        </p:pic>
        <p:pic>
          <p:nvPicPr>
            <p:cNvPr id="188"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997" y="529253"/>
              <a:ext cx="704909" cy="233840"/>
            </a:xfrm>
            <a:prstGeom prst="rect">
              <a:avLst/>
            </a:prstGeom>
          </p:spPr>
        </p:pic>
      </p:grpSp>
      <p:pic>
        <p:nvPicPr>
          <p:cNvPr id="191" name="Bild 190" descr="DayOne_logo_below_4cm_P3135.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6167" y="249706"/>
            <a:ext cx="1351222" cy="587006"/>
          </a:xfrm>
          <a:prstGeom prst="rect">
            <a:avLst/>
          </a:prstGeom>
        </p:spPr>
      </p:pic>
      <p:sp>
        <p:nvSpPr>
          <p:cNvPr id="199" name="Rechteck 198"/>
          <p:cNvSpPr/>
          <p:nvPr/>
        </p:nvSpPr>
        <p:spPr>
          <a:xfrm>
            <a:off x="279400" y="1996264"/>
            <a:ext cx="2267859" cy="3702408"/>
          </a:xfrm>
          <a:prstGeom prst="rect">
            <a:avLst/>
          </a:prstGeom>
          <a:solidFill>
            <a:srgbClr val="4BACC6"/>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data is a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Calibri"/>
                <a:ea typeface="+mn-ea"/>
                <a:cs typeface="+mn-cs"/>
              </a:rPr>
              <a:t>versus</a:t>
            </a:r>
            <a:endParaRPr kumimoji="0" lang="en-US" sz="24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privacy is a human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200" name="Rechteck 199"/>
          <p:cNvSpPr/>
          <p:nvPr/>
        </p:nvSpPr>
        <p:spPr>
          <a:xfrm>
            <a:off x="3705371" y="2118357"/>
            <a:ext cx="4971904" cy="1008000"/>
          </a:xfrm>
          <a:prstGeom prst="rect">
            <a:avLst/>
          </a:prstGeom>
          <a:solidFill>
            <a:srgbClr val="4BACC6"/>
          </a:solidFill>
          <a:ln w="12700" cap="flat" cmpd="sng" algn="ctr">
            <a:noFill/>
            <a:prstDash val="solid"/>
            <a:miter lim="800000"/>
          </a:ln>
          <a:effectLst/>
        </p:spPr>
        <p:txBody>
          <a:bodyPr lIns="4320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c</a:t>
            </a:r>
            <a:r>
              <a:rPr kumimoji="0" lang="en-US" sz="2400" b="1" i="0" u="none" strike="noStrike" kern="0" cap="none" spc="0" normalizeH="0" baseline="0" noProof="0" dirty="0" err="1">
                <a:ln>
                  <a:noFill/>
                </a:ln>
                <a:solidFill>
                  <a:srgbClr val="FFFFFF"/>
                </a:solidFill>
                <a:effectLst/>
                <a:uLnTx/>
                <a:uFillTx/>
                <a:latin typeface="Calibri"/>
                <a:ea typeface="+mn-ea"/>
                <a:cs typeface="+mn-cs"/>
              </a:rPr>
              <a:t>reating</a:t>
            </a:r>
            <a:r>
              <a:rPr kumimoji="0" lang="en-US" sz="2400" b="1" i="0" u="none" strike="noStrike" kern="0" cap="none" spc="0" normalizeH="0" baseline="0" noProof="0" dirty="0">
                <a:ln>
                  <a:noFill/>
                </a:ln>
                <a:solidFill>
                  <a:srgbClr val="FFFFFF"/>
                </a:solidFill>
                <a:effectLst/>
                <a:uLnTx/>
                <a:uFillTx/>
                <a:latin typeface="Calibri"/>
                <a:ea typeface="+mn-ea"/>
                <a:cs typeface="+mn-cs"/>
              </a:rPr>
              <a:t> an ecosystem which allows the data to flow</a:t>
            </a:r>
          </a:p>
        </p:txBody>
      </p:sp>
      <p:sp>
        <p:nvSpPr>
          <p:cNvPr id="201" name="Rechteck 200"/>
          <p:cNvSpPr/>
          <p:nvPr/>
        </p:nvSpPr>
        <p:spPr>
          <a:xfrm>
            <a:off x="3764089" y="4754858"/>
            <a:ext cx="4913185" cy="1008000"/>
          </a:xfrm>
          <a:prstGeom prst="rect">
            <a:avLst/>
          </a:prstGeom>
          <a:solidFill>
            <a:srgbClr val="4BACC6"/>
          </a:solidFill>
          <a:ln w="12700" cap="flat" cmpd="sng" algn="ctr">
            <a:noFill/>
            <a:prstDash val="solid"/>
            <a:miter lim="800000"/>
          </a:ln>
          <a:effectLst/>
        </p:spPr>
        <p:txBody>
          <a:bodyPr lIns="4320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enabling and accelerating healthcare innovation </a:t>
            </a:r>
          </a:p>
        </p:txBody>
      </p:sp>
      <p:sp>
        <p:nvSpPr>
          <p:cNvPr id="202" name="Rechteck 201"/>
          <p:cNvSpPr/>
          <p:nvPr/>
        </p:nvSpPr>
        <p:spPr>
          <a:xfrm>
            <a:off x="3705371" y="3420871"/>
            <a:ext cx="4971904" cy="1008000"/>
          </a:xfrm>
          <a:prstGeom prst="rect">
            <a:avLst/>
          </a:prstGeom>
          <a:solidFill>
            <a:srgbClr val="4BACC6"/>
          </a:solidFill>
          <a:ln w="12700" cap="flat" cmpd="sng" algn="ctr">
            <a:noFill/>
            <a:prstDash val="solid"/>
            <a:miter lim="800000"/>
          </a:ln>
          <a:effectLst/>
        </p:spPr>
        <p:txBody>
          <a:bodyPr lIns="432000" t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s</a:t>
            </a:r>
            <a:r>
              <a:rPr kumimoji="0" lang="en-US" sz="2400" b="1" i="0" u="none" strike="noStrike" kern="0" cap="none" spc="0" normalizeH="0" baseline="0" noProof="0" dirty="0" err="1">
                <a:ln>
                  <a:noFill/>
                </a:ln>
                <a:solidFill>
                  <a:srgbClr val="FFFFFF"/>
                </a:solidFill>
                <a:effectLst/>
                <a:uLnTx/>
                <a:uFillTx/>
                <a:latin typeface="Calibri"/>
                <a:ea typeface="+mn-ea"/>
                <a:cs typeface="+mn-cs"/>
              </a:rPr>
              <a:t>erving</a:t>
            </a:r>
            <a:r>
              <a:rPr kumimoji="0" lang="en-US" sz="2400" b="1" i="0" u="none" strike="noStrike" kern="0" cap="none" spc="0" normalizeH="0" baseline="0" noProof="0" dirty="0">
                <a:ln>
                  <a:noFill/>
                </a:ln>
                <a:solidFill>
                  <a:srgbClr val="FFFFFF"/>
                </a:solidFill>
                <a:effectLst/>
                <a:uLnTx/>
                <a:uFillTx/>
                <a:latin typeface="Calibri"/>
                <a:ea typeface="+mn-ea"/>
                <a:cs typeface="+mn-cs"/>
              </a:rPr>
              <a:t> the citizen’s/patient’s needs</a:t>
            </a:r>
          </a:p>
        </p:txBody>
      </p:sp>
      <p:sp>
        <p:nvSpPr>
          <p:cNvPr id="204" name="Gleichschenkliges Dreieck 203"/>
          <p:cNvSpPr/>
          <p:nvPr/>
        </p:nvSpPr>
        <p:spPr>
          <a:xfrm rot="5400000">
            <a:off x="1180441" y="3467511"/>
            <a:ext cx="3673569" cy="731075"/>
          </a:xfrm>
          <a:prstGeom prst="triangle">
            <a:avLst>
              <a:gd name="adj" fmla="val 52894"/>
            </a:avLst>
          </a:prstGeom>
          <a:solidFill>
            <a:srgbClr val="008AAD"/>
          </a:solidFill>
          <a:ln w="127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FAAA7484-AACD-E74D-9669-C2B17A8B5EA8}"/>
              </a:ext>
            </a:extLst>
          </p:cNvPr>
          <p:cNvSpPr>
            <a:spLocks noChangeAspect="1"/>
          </p:cNvSpPr>
          <p:nvPr/>
        </p:nvSpPr>
        <p:spPr>
          <a:xfrm>
            <a:off x="3428475" y="2346683"/>
            <a:ext cx="553792" cy="553792"/>
          </a:xfrm>
          <a:prstGeom prst="ellipse">
            <a:avLst/>
          </a:prstGeom>
          <a:solidFill>
            <a:srgbClr val="008AAD"/>
          </a:solidFill>
          <a:ln w="12700" cap="flat" cmpd="sng" algn="ctr">
            <a:solidFill>
              <a:schemeClr val="bg1"/>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a:ea typeface="+mn-ea"/>
                <a:cs typeface="+mn-cs"/>
              </a:rPr>
              <a:t>1</a:t>
            </a:r>
          </a:p>
        </p:txBody>
      </p:sp>
      <p:sp>
        <p:nvSpPr>
          <p:cNvPr id="18" name="Oval 17">
            <a:extLst>
              <a:ext uri="{FF2B5EF4-FFF2-40B4-BE49-F238E27FC236}">
                <a16:creationId xmlns:a16="http://schemas.microsoft.com/office/drawing/2014/main" id="{70D1981C-CC84-634B-B571-3686EC32529F}"/>
              </a:ext>
            </a:extLst>
          </p:cNvPr>
          <p:cNvSpPr>
            <a:spLocks noChangeAspect="1"/>
          </p:cNvSpPr>
          <p:nvPr/>
        </p:nvSpPr>
        <p:spPr>
          <a:xfrm>
            <a:off x="3453649" y="3659950"/>
            <a:ext cx="553792" cy="553792"/>
          </a:xfrm>
          <a:prstGeom prst="ellipse">
            <a:avLst/>
          </a:prstGeom>
          <a:solidFill>
            <a:srgbClr val="008AAD"/>
          </a:solidFill>
          <a:ln w="12700" cap="flat" cmpd="sng" algn="ctr">
            <a:solidFill>
              <a:schemeClr val="bg1"/>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a:ea typeface="+mn-ea"/>
                <a:cs typeface="+mn-cs"/>
              </a:rPr>
              <a:t>2</a:t>
            </a:r>
          </a:p>
        </p:txBody>
      </p:sp>
      <p:sp>
        <p:nvSpPr>
          <p:cNvPr id="19" name="Oval 18">
            <a:extLst>
              <a:ext uri="{FF2B5EF4-FFF2-40B4-BE49-F238E27FC236}">
                <a16:creationId xmlns:a16="http://schemas.microsoft.com/office/drawing/2014/main" id="{C5148D56-F409-814D-B9AA-9A5BAC6081E1}"/>
              </a:ext>
            </a:extLst>
          </p:cNvPr>
          <p:cNvSpPr>
            <a:spLocks noChangeAspect="1"/>
          </p:cNvSpPr>
          <p:nvPr/>
        </p:nvSpPr>
        <p:spPr>
          <a:xfrm>
            <a:off x="3487193" y="4978927"/>
            <a:ext cx="553792" cy="553792"/>
          </a:xfrm>
          <a:prstGeom prst="ellipse">
            <a:avLst/>
          </a:prstGeom>
          <a:solidFill>
            <a:srgbClr val="008AAD"/>
          </a:solidFill>
          <a:ln w="12700" cap="flat" cmpd="sng" algn="ctr">
            <a:solidFill>
              <a:schemeClr val="bg1"/>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219179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8485" y="863600"/>
            <a:ext cx="8676589" cy="7017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22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2" name="Gerade Verbindung 21"/>
          <p:cNvCxnSpPr/>
          <p:nvPr/>
        </p:nvCxnSpPr>
        <p:spPr>
          <a:xfrm>
            <a:off x="279400" y="6421438"/>
            <a:ext cx="8567801" cy="0"/>
          </a:xfrm>
          <a:prstGeom prst="line">
            <a:avLst/>
          </a:prstGeom>
        </p:spPr>
        <p:style>
          <a:lnRef idx="1">
            <a:schemeClr val="dk1"/>
          </a:lnRef>
          <a:fillRef idx="0">
            <a:schemeClr val="dk1"/>
          </a:fillRef>
          <a:effectRef idx="0">
            <a:schemeClr val="dk1"/>
          </a:effectRef>
          <a:fontRef idx="minor">
            <a:schemeClr val="tx1"/>
          </a:fontRef>
        </p:style>
      </p:cxnSp>
      <p:cxnSp>
        <p:nvCxnSpPr>
          <p:cNvPr id="24" name="Gerade Verbindung 23"/>
          <p:cNvCxnSpPr/>
          <p:nvPr/>
        </p:nvCxnSpPr>
        <p:spPr>
          <a:xfrm>
            <a:off x="279400" y="1590675"/>
            <a:ext cx="8567801" cy="0"/>
          </a:xfrm>
          <a:prstGeom prst="line">
            <a:avLst/>
          </a:prstGeom>
          <a:ln w="6350" cmpd="sng"/>
        </p:spPr>
        <p:style>
          <a:lnRef idx="1">
            <a:schemeClr val="dk1"/>
          </a:lnRef>
          <a:fillRef idx="0">
            <a:schemeClr val="dk1"/>
          </a:fillRef>
          <a:effectRef idx="0">
            <a:schemeClr val="dk1"/>
          </a:effectRef>
          <a:fontRef idx="minor">
            <a:schemeClr val="tx1"/>
          </a:fontRef>
        </p:style>
      </p:cxnSp>
      <p:grpSp>
        <p:nvGrpSpPr>
          <p:cNvPr id="12" name="Gruppierung 11"/>
          <p:cNvGrpSpPr/>
          <p:nvPr/>
        </p:nvGrpSpPr>
        <p:grpSpPr>
          <a:xfrm>
            <a:off x="261259" y="6464765"/>
            <a:ext cx="1628303" cy="344315"/>
            <a:chOff x="6467052" y="529253"/>
            <a:chExt cx="1105854" cy="233840"/>
          </a:xfrm>
        </p:grpSpPr>
        <p:pic>
          <p:nvPicPr>
            <p:cNvPr id="13" name="Bild 12" descr="BAS_Logo_screen_r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7052" y="551780"/>
              <a:ext cx="270943" cy="210259"/>
            </a:xfrm>
            <a:prstGeom prst="rect">
              <a:avLst/>
            </a:prstGeom>
          </p:spPr>
        </p:pic>
        <p:pic>
          <p:nvPicPr>
            <p:cNvPr id="20"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997" y="529253"/>
              <a:ext cx="704909" cy="233840"/>
            </a:xfrm>
            <a:prstGeom prst="rect">
              <a:avLst/>
            </a:prstGeom>
          </p:spPr>
        </p:pic>
      </p:grpSp>
      <p:pic>
        <p:nvPicPr>
          <p:cNvPr id="16" name="Bild 15" descr="DayOne_logo_below_4cm_P3135.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6167" y="249706"/>
            <a:ext cx="1351222" cy="587006"/>
          </a:xfrm>
          <a:prstGeom prst="rect">
            <a:avLst/>
          </a:prstGeom>
        </p:spPr>
      </p:pic>
      <p:pic>
        <p:nvPicPr>
          <p:cNvPr id="11" name="Picture 10">
            <a:extLst>
              <a:ext uri="{FF2B5EF4-FFF2-40B4-BE49-F238E27FC236}">
                <a16:creationId xmlns:a16="http://schemas.microsoft.com/office/drawing/2014/main" id="{F6DA4FE4-1AA8-6A4A-AC81-803FBB9E39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1259" y="1609604"/>
            <a:ext cx="5836023" cy="4514740"/>
          </a:xfrm>
          <a:prstGeom prst="rect">
            <a:avLst/>
          </a:prstGeom>
        </p:spPr>
      </p:pic>
      <p:sp>
        <p:nvSpPr>
          <p:cNvPr id="15" name="Rectangle 14">
            <a:extLst>
              <a:ext uri="{FF2B5EF4-FFF2-40B4-BE49-F238E27FC236}">
                <a16:creationId xmlns:a16="http://schemas.microsoft.com/office/drawing/2014/main" id="{C69C59D2-ADD6-2D49-B535-FEBC678F1BDE}"/>
              </a:ext>
            </a:extLst>
          </p:cNvPr>
          <p:cNvSpPr/>
          <p:nvPr/>
        </p:nvSpPr>
        <p:spPr>
          <a:xfrm>
            <a:off x="264017" y="6208226"/>
            <a:ext cx="8879983"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Source: http://</a:t>
            </a:r>
            <a:r>
              <a:rPr kumimoji="0" lang="en-US" sz="800" b="0" i="0" u="none" strike="noStrike" kern="1200" cap="none" spc="0" normalizeH="0" baseline="0" noProof="0" dirty="0" err="1">
                <a:ln>
                  <a:noFill/>
                </a:ln>
                <a:solidFill>
                  <a:prstClr val="black"/>
                </a:solidFill>
                <a:effectLst/>
                <a:uLnTx/>
                <a:uFillTx/>
                <a:latin typeface="Calibri"/>
                <a:ea typeface="+mn-ea"/>
                <a:cs typeface="+mn-cs"/>
              </a:rPr>
              <a:t>www.icosystem.com</a:t>
            </a:r>
            <a:r>
              <a:rPr kumimoji="0" lang="en-US" sz="800" b="0" i="0" u="none" strike="noStrike" kern="1200" cap="none" spc="0" normalizeH="0" baseline="0" noProof="0" dirty="0">
                <a:ln>
                  <a:noFill/>
                </a:ln>
                <a:solidFill>
                  <a:prstClr val="black"/>
                </a:solidFill>
                <a:effectLst/>
                <a:uLnTx/>
                <a:uFillTx/>
                <a:latin typeface="Calibri"/>
                <a:ea typeface="+mn-ea"/>
                <a:cs typeface="+mn-cs"/>
              </a:rPr>
              <a:t>/simplifying-the-complexity-of-healthcare/</a:t>
            </a:r>
          </a:p>
        </p:txBody>
      </p:sp>
      <p:sp>
        <p:nvSpPr>
          <p:cNvPr id="14" name="Textfeld 4">
            <a:extLst>
              <a:ext uri="{FF2B5EF4-FFF2-40B4-BE49-F238E27FC236}">
                <a16:creationId xmlns:a16="http://schemas.microsoft.com/office/drawing/2014/main" id="{E23889FE-E4BD-C64B-A030-8ABDDB0F9A74}"/>
              </a:ext>
            </a:extLst>
          </p:cNvPr>
          <p:cNvSpPr txBox="1"/>
          <p:nvPr/>
        </p:nvSpPr>
        <p:spPr>
          <a:xfrm>
            <a:off x="186302" y="855679"/>
            <a:ext cx="8676589" cy="75713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Greenfield</a:t>
            </a:r>
            <a:r>
              <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4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Opportunity</a:t>
            </a:r>
            <a:endParaRPr kumimoji="0" lang="de-DE" sz="2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lang="de-DE" sz="2400" spc="-20" dirty="0" err="1">
                <a:solidFill>
                  <a:prstClr val="black"/>
                </a:solidFill>
                <a:latin typeface="Arial" panose="020B0604020202020204" pitchFamily="34" charset="0"/>
                <a:cs typeface="Arial" panose="020B0604020202020204" pitchFamily="34" charset="0"/>
              </a:rPr>
              <a:t>What</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opportunities</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exist</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when</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we</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don‘t</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have</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legacy</a:t>
            </a:r>
            <a:r>
              <a:rPr lang="de-DE" sz="2400" spc="-20" dirty="0">
                <a:solidFill>
                  <a:prstClr val="black"/>
                </a:solidFill>
                <a:latin typeface="Arial" panose="020B0604020202020204" pitchFamily="34" charset="0"/>
                <a:cs typeface="Arial" panose="020B0604020202020204" pitchFamily="34" charset="0"/>
              </a:rPr>
              <a:t> </a:t>
            </a:r>
            <a:r>
              <a:rPr lang="de-DE" sz="2400" spc="-20" dirty="0" err="1">
                <a:solidFill>
                  <a:prstClr val="black"/>
                </a:solidFill>
                <a:latin typeface="Arial" panose="020B0604020202020204" pitchFamily="34" charset="0"/>
                <a:cs typeface="Arial" panose="020B0604020202020204" pitchFamily="34" charset="0"/>
              </a:rPr>
              <a:t>systems</a:t>
            </a:r>
            <a:r>
              <a:rPr lang="de-DE" sz="2400" spc="-20" dirty="0">
                <a:solidFill>
                  <a:prstClr val="black"/>
                </a:solidFill>
                <a:latin typeface="Arial" panose="020B0604020202020204" pitchFamily="34" charset="0"/>
                <a:cs typeface="Arial" panose="020B0604020202020204" pitchFamily="34" charset="0"/>
              </a:rPr>
              <a:t>?</a:t>
            </a:r>
            <a:endParaRPr kumimoji="0" lang="de-DE" sz="24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08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a:latin typeface="Arial"/>
                <a:ea typeface="+mn-ea"/>
                <a:cs typeface="Arial"/>
              </a:rPr>
              <a:t>Agenda</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8</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FEEBDD-2CFD-A948-B897-19DA3D782B03}"/>
              </a:ext>
            </a:extLst>
          </p:cNvPr>
          <p:cNvSpPr txBox="1"/>
          <p:nvPr/>
        </p:nvSpPr>
        <p:spPr>
          <a:xfrm>
            <a:off x="297951" y="1633591"/>
            <a:ext cx="8537824" cy="584775"/>
          </a:xfrm>
          <a:prstGeom prst="rect">
            <a:avLst/>
          </a:prstGeom>
          <a:noFill/>
        </p:spPr>
        <p:txBody>
          <a:bodyPr wrap="square" rtlCol="0">
            <a:spAutoFit/>
          </a:bodyPr>
          <a:lstStyle/>
          <a:p>
            <a:endParaRPr lang="en-GB" sz="1600" dirty="0"/>
          </a:p>
          <a:p>
            <a:endParaRPr lang="en-GB" sz="1600" dirty="0"/>
          </a:p>
        </p:txBody>
      </p:sp>
      <p:graphicFrame>
        <p:nvGraphicFramePr>
          <p:cNvPr id="3" name="Table 2">
            <a:extLst>
              <a:ext uri="{FF2B5EF4-FFF2-40B4-BE49-F238E27FC236}">
                <a16:creationId xmlns:a16="http://schemas.microsoft.com/office/drawing/2014/main" id="{31D32CA7-CA06-5846-92F4-EE585B4ED71C}"/>
              </a:ext>
            </a:extLst>
          </p:cNvPr>
          <p:cNvGraphicFramePr>
            <a:graphicFrameLocks noGrp="1"/>
          </p:cNvGraphicFramePr>
          <p:nvPr>
            <p:extLst/>
          </p:nvPr>
        </p:nvGraphicFramePr>
        <p:xfrm>
          <a:off x="726804" y="2014859"/>
          <a:ext cx="7315200" cy="3673318"/>
        </p:xfrm>
        <a:graphic>
          <a:graphicData uri="http://schemas.openxmlformats.org/drawingml/2006/table">
            <a:tbl>
              <a:tblPr/>
              <a:tblGrid>
                <a:gridCol w="1162594">
                  <a:extLst>
                    <a:ext uri="{9D8B030D-6E8A-4147-A177-3AD203B41FA5}">
                      <a16:colId xmlns:a16="http://schemas.microsoft.com/office/drawing/2014/main" val="683857513"/>
                    </a:ext>
                  </a:extLst>
                </a:gridCol>
                <a:gridCol w="6152606">
                  <a:extLst>
                    <a:ext uri="{9D8B030D-6E8A-4147-A177-3AD203B41FA5}">
                      <a16:colId xmlns:a16="http://schemas.microsoft.com/office/drawing/2014/main" val="3341917785"/>
                    </a:ext>
                  </a:extLst>
                </a:gridCol>
              </a:tblGrid>
              <a:tr h="367316">
                <a:tc>
                  <a:txBody>
                    <a:bodyPr/>
                    <a:lstStyle/>
                    <a:p>
                      <a:pPr algn="l" rtl="0" fontAlgn="b"/>
                      <a:r>
                        <a:rPr lang="en-US" sz="1600" b="1" dirty="0">
                          <a:solidFill>
                            <a:srgbClr val="FFFFFF"/>
                          </a:solidFill>
                          <a:effectLst/>
                          <a:latin typeface="Arial" panose="020B0604020202020204" pitchFamily="34" charset="0"/>
                        </a:rPr>
                        <a:t>Timing</a:t>
                      </a:r>
                    </a:p>
                  </a:txBody>
                  <a:tcPr anchor="b">
                    <a:lnL w="9525" cap="flat" cmpd="sng" algn="ctr">
                      <a:solidFill>
                        <a:srgbClr val="538DD5"/>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8AAD"/>
                    </a:solidFill>
                  </a:tcPr>
                </a:tc>
                <a:tc>
                  <a:txBody>
                    <a:bodyPr/>
                    <a:lstStyle/>
                    <a:p>
                      <a:pPr algn="ctr" rtl="0" fontAlgn="b"/>
                      <a:r>
                        <a:rPr lang="en-US" sz="1600" b="1" dirty="0">
                          <a:solidFill>
                            <a:srgbClr val="FFFFFF"/>
                          </a:solidFill>
                          <a:effectLst/>
                          <a:latin typeface="Arial" panose="020B0604020202020204" pitchFamily="34" charset="0"/>
                        </a:rPr>
                        <a:t>Workshop Section</a:t>
                      </a:r>
                    </a:p>
                  </a:txBody>
                  <a:tcPr anchor="b">
                    <a:lnL w="9525" cap="flat" cmpd="sng" algn="ctr">
                      <a:solidFill>
                        <a:srgbClr val="CCCCCC"/>
                      </a:solidFill>
                      <a:prstDash val="solid"/>
                      <a:round/>
                      <a:headEnd type="none" w="med" len="med"/>
                      <a:tailEnd type="none" w="med" len="med"/>
                    </a:lnL>
                    <a:lnR w="9525" cap="flat" cmpd="sng" algn="ctr">
                      <a:solidFill>
                        <a:srgbClr val="C5D9F1"/>
                      </a:solidFill>
                      <a:prstDash val="solid"/>
                      <a:round/>
                      <a:headEnd type="none" w="med" len="med"/>
                      <a:tailEnd type="none" w="med" len="med"/>
                    </a:lnR>
                    <a:lnT w="9525" cap="flat" cmpd="sng" algn="ctr">
                      <a:solidFill>
                        <a:srgbClr val="538DD5"/>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8AAD"/>
                    </a:solidFill>
                  </a:tcPr>
                </a:tc>
                <a:extLst>
                  <a:ext uri="{0D108BD9-81ED-4DB2-BD59-A6C34878D82A}">
                    <a16:rowId xmlns:a16="http://schemas.microsoft.com/office/drawing/2014/main" val="3558700303"/>
                  </a:ext>
                </a:extLst>
              </a:tr>
              <a:tr h="367316">
                <a:tc>
                  <a:txBody>
                    <a:bodyPr/>
                    <a:lstStyle/>
                    <a:p>
                      <a:pPr rtl="0" fontAlgn="b"/>
                      <a:r>
                        <a:rPr lang="en-US" sz="1600" b="0">
                          <a:solidFill>
                            <a:srgbClr val="000000"/>
                          </a:solidFill>
                          <a:effectLst/>
                          <a:latin typeface="Arial" panose="020B0604020202020204" pitchFamily="34" charset="0"/>
                        </a:rPr>
                        <a:t>12:00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Optional lunch</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9824831"/>
                  </a:ext>
                </a:extLst>
              </a:tr>
              <a:tr h="367316">
                <a:tc>
                  <a:txBody>
                    <a:bodyPr/>
                    <a:lstStyle/>
                    <a:p>
                      <a:pPr rtl="0" fontAlgn="b"/>
                      <a:r>
                        <a:rPr lang="en-US" sz="1600" b="0">
                          <a:solidFill>
                            <a:srgbClr val="000000"/>
                          </a:solidFill>
                          <a:effectLst/>
                          <a:latin typeface="Arial" panose="020B0604020202020204" pitchFamily="34" charset="0"/>
                        </a:rPr>
                        <a:t>13:00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Welcome</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7131668"/>
                  </a:ext>
                </a:extLst>
              </a:tr>
              <a:tr h="367474">
                <a:tc>
                  <a:txBody>
                    <a:bodyPr/>
                    <a:lstStyle/>
                    <a:p>
                      <a:pPr rtl="0" fontAlgn="b"/>
                      <a:r>
                        <a:rPr lang="en-US" sz="1600" b="0" dirty="0">
                          <a:solidFill>
                            <a:srgbClr val="000000"/>
                          </a:solidFill>
                          <a:effectLst/>
                          <a:latin typeface="Arial" panose="020B0604020202020204" pitchFamily="34" charset="0"/>
                        </a:rPr>
                        <a:t>13:10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Introductions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70932742"/>
                  </a:ext>
                </a:extLst>
              </a:tr>
              <a:tr h="367316">
                <a:tc>
                  <a:txBody>
                    <a:bodyPr/>
                    <a:lstStyle/>
                    <a:p>
                      <a:pPr rtl="0" fontAlgn="b"/>
                      <a:r>
                        <a:rPr lang="en-US" sz="1600" b="0" dirty="0">
                          <a:solidFill>
                            <a:srgbClr val="000000"/>
                          </a:solidFill>
                          <a:effectLst/>
                          <a:latin typeface="Arial" panose="020B0604020202020204" pitchFamily="34" charset="0"/>
                        </a:rPr>
                        <a:t>13:25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Malini and her context</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33099251"/>
                  </a:ext>
                </a:extLst>
              </a:tr>
              <a:tr h="367316">
                <a:tc>
                  <a:txBody>
                    <a:bodyPr/>
                    <a:lstStyle/>
                    <a:p>
                      <a:pPr rtl="0" fontAlgn="b"/>
                      <a:r>
                        <a:rPr lang="en-US" sz="1600" b="0" dirty="0">
                          <a:solidFill>
                            <a:srgbClr val="000000"/>
                          </a:solidFill>
                          <a:effectLst/>
                          <a:latin typeface="Arial" panose="020B0604020202020204" pitchFamily="34" charset="0"/>
                        </a:rPr>
                        <a:t>13:45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err="1">
                          <a:solidFill>
                            <a:srgbClr val="000000"/>
                          </a:solidFill>
                          <a:effectLst/>
                          <a:latin typeface="Arial" panose="020B0604020202020204" pitchFamily="34" charset="0"/>
                        </a:rPr>
                        <a:t>openIMIS</a:t>
                      </a:r>
                      <a:r>
                        <a:rPr lang="en-US" sz="1600" b="1" dirty="0">
                          <a:solidFill>
                            <a:srgbClr val="000000"/>
                          </a:solidFill>
                          <a:effectLst/>
                          <a:latin typeface="Arial" panose="020B0604020202020204" pitchFamily="34" charset="0"/>
                        </a:rPr>
                        <a:t> an introduction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1935196"/>
                  </a:ext>
                </a:extLst>
              </a:tr>
              <a:tr h="367316">
                <a:tc>
                  <a:txBody>
                    <a:bodyPr/>
                    <a:lstStyle/>
                    <a:p>
                      <a:pPr rtl="0" fontAlgn="b"/>
                      <a:r>
                        <a:rPr lang="en-US" sz="1600" b="0" dirty="0">
                          <a:solidFill>
                            <a:srgbClr val="000000"/>
                          </a:solidFill>
                          <a:effectLst/>
                          <a:latin typeface="Arial" panose="020B0604020202020204" pitchFamily="34" charset="0"/>
                        </a:rPr>
                        <a:t>13:55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Data Privacy Concerns in LMIC setting</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89883292"/>
                  </a:ext>
                </a:extLst>
              </a:tr>
              <a:tr h="367316">
                <a:tc>
                  <a:txBody>
                    <a:bodyPr/>
                    <a:lstStyle/>
                    <a:p>
                      <a:pPr rtl="0" fontAlgn="b"/>
                      <a:r>
                        <a:rPr lang="en-US" sz="1600" b="0" dirty="0">
                          <a:solidFill>
                            <a:srgbClr val="000000"/>
                          </a:solidFill>
                          <a:effectLst/>
                          <a:latin typeface="Arial" panose="020B0604020202020204" pitchFamily="34" charset="0"/>
                        </a:rPr>
                        <a:t>14:05</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Persona Group work</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54417544"/>
                  </a:ext>
                </a:extLst>
              </a:tr>
              <a:tr h="367316">
                <a:tc>
                  <a:txBody>
                    <a:bodyPr/>
                    <a:lstStyle/>
                    <a:p>
                      <a:pPr rtl="0" fontAlgn="b"/>
                      <a:r>
                        <a:rPr lang="en-US" sz="1600" b="0" dirty="0">
                          <a:solidFill>
                            <a:srgbClr val="000000"/>
                          </a:solidFill>
                          <a:effectLst/>
                          <a:latin typeface="Arial" panose="020B0604020202020204" pitchFamily="34" charset="0"/>
                        </a:rPr>
                        <a:t>15:10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600" b="1" dirty="0">
                          <a:effectLst/>
                          <a:latin typeface="Arial" panose="020B0604020202020204" pitchFamily="34" charset="0"/>
                        </a:rPr>
                        <a:t>Discussion</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2235270"/>
                  </a:ext>
                </a:extLst>
              </a:tr>
              <a:tr h="367316">
                <a:tc>
                  <a:txBody>
                    <a:bodyPr/>
                    <a:lstStyle/>
                    <a:p>
                      <a:pPr rtl="0" fontAlgn="b"/>
                      <a:r>
                        <a:rPr lang="en-US" sz="1600" b="0" dirty="0">
                          <a:solidFill>
                            <a:srgbClr val="000000"/>
                          </a:solidFill>
                          <a:effectLst/>
                          <a:latin typeface="Arial" panose="020B0604020202020204" pitchFamily="34" charset="0"/>
                        </a:rPr>
                        <a:t>15:50</a:t>
                      </a:r>
                    </a:p>
                  </a:txBody>
                  <a:tcPr anchor="b">
                    <a:lnL w="9525" cap="flat" cmpd="sng" algn="ctr">
                      <a:solidFill>
                        <a:srgbClr val="4A86E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tc>
                  <a:txBody>
                    <a:bodyPr/>
                    <a:lstStyle/>
                    <a:p>
                      <a:pPr rtl="0" fontAlgn="b"/>
                      <a:r>
                        <a:rPr lang="en-US" sz="1600" b="1" dirty="0">
                          <a:solidFill>
                            <a:srgbClr val="000000"/>
                          </a:solidFill>
                          <a:effectLst/>
                          <a:latin typeface="Arial" panose="020B0604020202020204" pitchFamily="34" charset="0"/>
                        </a:rPr>
                        <a:t>Wrap up and reflections</a:t>
                      </a:r>
                    </a:p>
                  </a:txBody>
                  <a:tcPr anchor="b">
                    <a:lnL w="9525" cap="flat" cmpd="sng" algn="ctr">
                      <a:solidFill>
                        <a:srgbClr val="CCCCCC"/>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86E8"/>
                      </a:solidFill>
                      <a:prstDash val="solid"/>
                      <a:round/>
                      <a:headEnd type="none" w="med" len="med"/>
                      <a:tailEnd type="none" w="med" len="med"/>
                    </a:lnB>
                  </a:tcPr>
                </a:tc>
                <a:extLst>
                  <a:ext uri="{0D108BD9-81ED-4DB2-BD59-A6C34878D82A}">
                    <a16:rowId xmlns:a16="http://schemas.microsoft.com/office/drawing/2014/main" val="2019506792"/>
                  </a:ext>
                </a:extLst>
              </a:tr>
            </a:tbl>
          </a:graphicData>
        </a:graphic>
      </p:graphicFrame>
    </p:spTree>
    <p:extLst>
      <p:ext uri="{BB962C8B-B14F-4D97-AF65-F5344CB8AC3E}">
        <p14:creationId xmlns:p14="http://schemas.microsoft.com/office/powerpoint/2010/main" val="4122688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259" y="857235"/>
            <a:ext cx="8050403" cy="677508"/>
          </a:xfrm>
        </p:spPr>
        <p:txBody>
          <a:bodyPr/>
          <a:lstStyle/>
          <a:p>
            <a:pPr>
              <a:lnSpc>
                <a:spcPct val="90000"/>
              </a:lnSpc>
            </a:pPr>
            <a:r>
              <a:rPr lang="de-CH" sz="2200" b="1" spc="-20" dirty="0" err="1">
                <a:latin typeface="Arial"/>
                <a:ea typeface="+mn-ea"/>
                <a:cs typeface="Arial"/>
              </a:rPr>
              <a:t>Participants</a:t>
            </a:r>
            <a:r>
              <a:rPr lang="de-CH" sz="2200" b="1" spc="-20" dirty="0">
                <a:latin typeface="Arial"/>
                <a:ea typeface="+mn-ea"/>
                <a:cs typeface="Arial"/>
              </a:rPr>
              <a:t> </a:t>
            </a:r>
            <a:r>
              <a:rPr lang="de-CH" sz="2200" b="1" spc="-20" dirty="0" err="1">
                <a:latin typeface="Arial"/>
                <a:ea typeface="+mn-ea"/>
                <a:cs typeface="Arial"/>
              </a:rPr>
              <a:t>and</a:t>
            </a:r>
            <a:r>
              <a:rPr lang="de-CH" sz="2200" b="1" spc="-20" dirty="0">
                <a:latin typeface="Arial"/>
                <a:ea typeface="+mn-ea"/>
                <a:cs typeface="Arial"/>
              </a:rPr>
              <a:t> </a:t>
            </a:r>
            <a:r>
              <a:rPr lang="de-CH" sz="2200" b="1" spc="-20" dirty="0" err="1">
                <a:latin typeface="Arial"/>
                <a:ea typeface="+mn-ea"/>
                <a:cs typeface="Arial"/>
              </a:rPr>
              <a:t>introductions</a:t>
            </a:r>
            <a:endParaRPr lang="en-US" sz="1800" spc="-20" dirty="0">
              <a:latin typeface="Arial"/>
              <a:ea typeface="+mn-ea"/>
              <a:cs typeface="Arial"/>
            </a:endParaRPr>
          </a:p>
        </p:txBody>
      </p:sp>
      <p:cxnSp>
        <p:nvCxnSpPr>
          <p:cNvPr id="12" name="Gerade Verbindung 8">
            <a:extLst>
              <a:ext uri="{FF2B5EF4-FFF2-40B4-BE49-F238E27FC236}">
                <a16:creationId xmlns:a16="http://schemas.microsoft.com/office/drawing/2014/main" id="{21DE2FE7-8B09-FA48-98DA-B6F8AD2A9E0A}"/>
              </a:ext>
            </a:extLst>
          </p:cNvPr>
          <p:cNvCxnSpPr/>
          <p:nvPr/>
        </p:nvCxnSpPr>
        <p:spPr>
          <a:xfrm>
            <a:off x="261259" y="6423318"/>
            <a:ext cx="8567801" cy="0"/>
          </a:xfrm>
          <a:prstGeom prst="line">
            <a:avLst/>
          </a:prstGeom>
        </p:spPr>
        <p:style>
          <a:lnRef idx="1">
            <a:schemeClr val="dk1"/>
          </a:lnRef>
          <a:fillRef idx="0">
            <a:schemeClr val="dk1"/>
          </a:fillRef>
          <a:effectRef idx="0">
            <a:schemeClr val="dk1"/>
          </a:effectRef>
          <a:fontRef idx="minor">
            <a:schemeClr val="tx1"/>
          </a:fontRef>
        </p:style>
      </p:cxnSp>
      <p:sp>
        <p:nvSpPr>
          <p:cNvPr id="13" name="Slide Number Placeholder 4">
            <a:extLst>
              <a:ext uri="{FF2B5EF4-FFF2-40B4-BE49-F238E27FC236}">
                <a16:creationId xmlns:a16="http://schemas.microsoft.com/office/drawing/2014/main" id="{E1CB8FE8-6ED2-F14D-A94F-5234D812EBA5}"/>
              </a:ext>
            </a:extLst>
          </p:cNvPr>
          <p:cNvSpPr txBox="1">
            <a:spLocks/>
          </p:cNvSpPr>
          <p:nvPr/>
        </p:nvSpPr>
        <p:spPr>
          <a:xfrm>
            <a:off x="8559800" y="6423318"/>
            <a:ext cx="387635" cy="108755"/>
          </a:xfrm>
          <a:prstGeom prst="rect">
            <a:avLst/>
          </a:prstGeom>
        </p:spPr>
        <p:txBody>
          <a:bodyPr/>
          <a:lstStyle>
            <a:defPPr>
              <a:defRPr lang="de-DE"/>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fld id="{9EE20AD0-DBF4-4AF9-A569-C36EB0C5E8DF}" type="slidenum">
              <a:rPr kumimoji="0" lang="en-US" sz="600" b="1" i="0" u="none" strike="noStrike" kern="1200" cap="none" spc="30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tab pos="628650" algn="l"/>
                </a:tabLst>
                <a:defRPr/>
              </a:pPr>
              <a:t>9</a:t>
            </a:fld>
            <a:endParaRPr kumimoji="0" lang="en-US" sz="600" b="1" i="0" u="none" strike="noStrike" kern="1200" cap="none" spc="300" normalizeH="0" baseline="0" noProof="0" dirty="0">
              <a:ln>
                <a:noFill/>
              </a:ln>
              <a:solidFill>
                <a:prstClr val="black"/>
              </a:solidFill>
              <a:effectLst/>
              <a:uLnTx/>
              <a:uFillTx/>
              <a:latin typeface="Calibri"/>
              <a:ea typeface="+mn-ea"/>
              <a:cs typeface="+mn-cs"/>
            </a:endParaRPr>
          </a:p>
        </p:txBody>
      </p:sp>
      <p:graphicFrame>
        <p:nvGraphicFramePr>
          <p:cNvPr id="6" name="Tabelle 5">
            <a:extLst>
              <a:ext uri="{FF2B5EF4-FFF2-40B4-BE49-F238E27FC236}">
                <a16:creationId xmlns:a16="http://schemas.microsoft.com/office/drawing/2014/main" id="{3D4BF002-40C5-294F-996E-5223112D4760}"/>
              </a:ext>
            </a:extLst>
          </p:cNvPr>
          <p:cNvGraphicFramePr>
            <a:graphicFrameLocks noGrp="1"/>
          </p:cNvGraphicFramePr>
          <p:nvPr>
            <p:extLst>
              <p:ext uri="{D42A27DB-BD31-4B8C-83A1-F6EECF244321}">
                <p14:modId xmlns:p14="http://schemas.microsoft.com/office/powerpoint/2010/main" val="374873783"/>
              </p:ext>
            </p:extLst>
          </p:nvPr>
        </p:nvGraphicFramePr>
        <p:xfrm>
          <a:off x="735627" y="1816870"/>
          <a:ext cx="7576035" cy="4324320"/>
        </p:xfrm>
        <a:graphic>
          <a:graphicData uri="http://schemas.openxmlformats.org/drawingml/2006/table">
            <a:tbl>
              <a:tblPr firstRow="1" bandRow="1">
                <a:tableStyleId>{5C22544A-7EE6-4342-B048-85BDC9FD1C3A}</a:tableStyleId>
              </a:tblPr>
              <a:tblGrid>
                <a:gridCol w="5151869">
                  <a:extLst>
                    <a:ext uri="{9D8B030D-6E8A-4147-A177-3AD203B41FA5}">
                      <a16:colId xmlns:a16="http://schemas.microsoft.com/office/drawing/2014/main" val="2378919246"/>
                    </a:ext>
                  </a:extLst>
                </a:gridCol>
                <a:gridCol w="2424166">
                  <a:extLst>
                    <a:ext uri="{9D8B030D-6E8A-4147-A177-3AD203B41FA5}">
                      <a16:colId xmlns:a16="http://schemas.microsoft.com/office/drawing/2014/main" val="902970988"/>
                    </a:ext>
                  </a:extLst>
                </a:gridCol>
              </a:tblGrid>
              <a:tr h="270000">
                <a:tc>
                  <a:txBody>
                    <a:bodyPr/>
                    <a:lstStyle/>
                    <a:p>
                      <a:r>
                        <a:rPr lang="en-US" sz="1200" dirty="0">
                          <a:latin typeface="+mj-lt"/>
                        </a:rPr>
                        <a:t>Name</a:t>
                      </a:r>
                    </a:p>
                  </a:txBody>
                  <a:tcPr marL="7200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j-lt"/>
                        </a:rPr>
                        <a:t>Affiliation</a:t>
                      </a:r>
                    </a:p>
                  </a:txBody>
                  <a:tcPr marL="72000" anchor="ctr"/>
                </a:tc>
                <a:extLst>
                  <a:ext uri="{0D108BD9-81ED-4DB2-BD59-A6C34878D82A}">
                    <a16:rowId xmlns:a16="http://schemas.microsoft.com/office/drawing/2014/main" val="1239758145"/>
                  </a:ext>
                </a:extLst>
              </a:tr>
              <a:tr h="270000">
                <a:tc>
                  <a:txBody>
                    <a:bodyPr/>
                    <a:lstStyle/>
                    <a:p>
                      <a:pPr algn="l" fontAlgn="b"/>
                      <a:r>
                        <a:rPr lang="en-US" sz="1200" b="0" i="0" u="none" strike="noStrike" dirty="0">
                          <a:solidFill>
                            <a:srgbClr val="000000"/>
                          </a:solidFill>
                          <a:effectLst/>
                          <a:latin typeface="Calibri" panose="020F0502020204030204" pitchFamily="34" charset="0"/>
                        </a:rPr>
                        <a:t>Andrew Bushell </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Oonida</a:t>
                      </a:r>
                    </a:p>
                  </a:txBody>
                  <a:tcPr marL="9525" marR="9525" marT="9525" marB="0" anchor="b"/>
                </a:tc>
                <a:extLst>
                  <a:ext uri="{0D108BD9-81ED-4DB2-BD59-A6C34878D82A}">
                    <a16:rowId xmlns:a16="http://schemas.microsoft.com/office/drawing/2014/main" val="2342022417"/>
                  </a:ext>
                </a:extLst>
              </a:tr>
              <a:tr h="270000">
                <a:tc>
                  <a:txBody>
                    <a:bodyPr/>
                    <a:lstStyle/>
                    <a:p>
                      <a:pPr algn="l" fontAlgn="b"/>
                      <a:r>
                        <a:rPr lang="en-US" sz="1200" b="0" i="0" u="none" strike="noStrike">
                          <a:solidFill>
                            <a:srgbClr val="000000"/>
                          </a:solidFill>
                          <a:effectLst/>
                          <a:latin typeface="Calibri" panose="020F0502020204030204" pitchFamily="34" charset="0"/>
                        </a:rPr>
                        <a:t>Carsten Danzer</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Roche</a:t>
                      </a:r>
                    </a:p>
                  </a:txBody>
                  <a:tcPr marL="9525" marR="9525" marT="9525" marB="0" anchor="b"/>
                </a:tc>
                <a:extLst>
                  <a:ext uri="{0D108BD9-81ED-4DB2-BD59-A6C34878D82A}">
                    <a16:rowId xmlns:a16="http://schemas.microsoft.com/office/drawing/2014/main" val="1905119622"/>
                  </a:ext>
                </a:extLst>
              </a:tr>
              <a:tr h="270000">
                <a:tc>
                  <a:txBody>
                    <a:bodyPr/>
                    <a:lstStyle/>
                    <a:p>
                      <a:pPr algn="l" fontAlgn="b"/>
                      <a:r>
                        <a:rPr lang="en-US" sz="1200" b="0" i="0" u="none" strike="noStrike">
                          <a:solidFill>
                            <a:srgbClr val="000000"/>
                          </a:solidFill>
                          <a:effectLst/>
                          <a:latin typeface="Calibri" panose="020F0502020204030204" pitchFamily="34" charset="0"/>
                        </a:rPr>
                        <a:t>Covino Giancarlo </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Helsana</a:t>
                      </a:r>
                    </a:p>
                  </a:txBody>
                  <a:tcPr marL="9525" marR="9525" marT="9525" marB="0" anchor="b"/>
                </a:tc>
                <a:extLst>
                  <a:ext uri="{0D108BD9-81ED-4DB2-BD59-A6C34878D82A}">
                    <a16:rowId xmlns:a16="http://schemas.microsoft.com/office/drawing/2014/main" val="853066511"/>
                  </a:ext>
                </a:extLst>
              </a:tr>
              <a:tr h="270000">
                <a:tc>
                  <a:txBody>
                    <a:bodyPr/>
                    <a:lstStyle/>
                    <a:p>
                      <a:pPr algn="l" fontAlgn="b"/>
                      <a:r>
                        <a:rPr lang="en-US" sz="1200" b="0" i="0" u="none" strike="noStrike">
                          <a:solidFill>
                            <a:srgbClr val="000000"/>
                          </a:solidFill>
                          <a:effectLst/>
                          <a:latin typeface="Calibri" panose="020F0502020204030204" pitchFamily="34" charset="0"/>
                        </a:rPr>
                        <a:t>Daniel Burgwinkel</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Information Governance</a:t>
                      </a:r>
                    </a:p>
                  </a:txBody>
                  <a:tcPr marL="9525" marR="9525" marT="9525" marB="0" anchor="b"/>
                </a:tc>
                <a:extLst>
                  <a:ext uri="{0D108BD9-81ED-4DB2-BD59-A6C34878D82A}">
                    <a16:rowId xmlns:a16="http://schemas.microsoft.com/office/drawing/2014/main" val="2044650763"/>
                  </a:ext>
                </a:extLst>
              </a:tr>
              <a:tr h="270000">
                <a:tc>
                  <a:txBody>
                    <a:bodyPr/>
                    <a:lstStyle/>
                    <a:p>
                      <a:pPr algn="l" fontAlgn="b"/>
                      <a:r>
                        <a:rPr lang="en-US" sz="1200" b="0" i="0" u="none" strike="noStrike">
                          <a:solidFill>
                            <a:srgbClr val="000000"/>
                          </a:solidFill>
                          <a:effectLst/>
                          <a:latin typeface="Calibri" panose="020F0502020204030204" pitchFamily="34" charset="0"/>
                        </a:rPr>
                        <a:t>Dirk Ziegler, Michael Rebhan, Peter Speyer, Abhi Vermu</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Novartis</a:t>
                      </a:r>
                    </a:p>
                  </a:txBody>
                  <a:tcPr marL="9525" marR="9525" marT="9525" marB="0" anchor="b"/>
                </a:tc>
                <a:extLst>
                  <a:ext uri="{0D108BD9-81ED-4DB2-BD59-A6C34878D82A}">
                    <a16:rowId xmlns:a16="http://schemas.microsoft.com/office/drawing/2014/main" val="2689619337"/>
                  </a:ext>
                </a:extLst>
              </a:tr>
              <a:tr h="270000">
                <a:tc>
                  <a:txBody>
                    <a:bodyPr/>
                    <a:lstStyle/>
                    <a:p>
                      <a:pPr algn="l" fontAlgn="b"/>
                      <a:r>
                        <a:rPr lang="en-US" sz="1200" b="0" i="0" u="none" strike="noStrike">
                          <a:solidFill>
                            <a:srgbClr val="000000"/>
                          </a:solidFill>
                          <a:effectLst/>
                          <a:latin typeface="Calibri" panose="020F0502020204030204" pitchFamily="34" charset="0"/>
                        </a:rPr>
                        <a:t>Isabel Knodel</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Gentinetta Scholten</a:t>
                      </a:r>
                    </a:p>
                  </a:txBody>
                  <a:tcPr marL="9525" marR="9525" marT="9525" marB="0" anchor="b"/>
                </a:tc>
                <a:extLst>
                  <a:ext uri="{0D108BD9-81ED-4DB2-BD59-A6C34878D82A}">
                    <a16:rowId xmlns:a16="http://schemas.microsoft.com/office/drawing/2014/main" val="316455346"/>
                  </a:ext>
                </a:extLst>
              </a:tr>
              <a:tr h="270000">
                <a:tc>
                  <a:txBody>
                    <a:bodyPr/>
                    <a:lstStyle/>
                    <a:p>
                      <a:pPr algn="l" fontAlgn="b"/>
                      <a:r>
                        <a:rPr lang="en-US" sz="1200" b="0" i="0" u="none" strike="noStrike">
                          <a:solidFill>
                            <a:srgbClr val="000000"/>
                          </a:solidFill>
                          <a:effectLst/>
                          <a:latin typeface="Calibri" panose="020F0502020204030204" pitchFamily="34" charset="0"/>
                        </a:rPr>
                        <a:t>Leila Alexander </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SPHN</a:t>
                      </a:r>
                    </a:p>
                  </a:txBody>
                  <a:tcPr marL="9525" marR="9525" marT="9525" marB="0" anchor="b"/>
                </a:tc>
                <a:extLst>
                  <a:ext uri="{0D108BD9-81ED-4DB2-BD59-A6C34878D82A}">
                    <a16:rowId xmlns:a16="http://schemas.microsoft.com/office/drawing/2014/main" val="3579136208"/>
                  </a:ext>
                </a:extLst>
              </a:tr>
              <a:tr h="270000">
                <a:tc>
                  <a:txBody>
                    <a:bodyPr/>
                    <a:lstStyle/>
                    <a:p>
                      <a:pPr algn="l" fontAlgn="b"/>
                      <a:r>
                        <a:rPr lang="en-US" sz="1200" b="0" i="0" u="none" strike="noStrike">
                          <a:solidFill>
                            <a:srgbClr val="000000"/>
                          </a:solidFill>
                          <a:effectLst/>
                          <a:latin typeface="Calibri" panose="020F0502020204030204" pitchFamily="34" charset="0"/>
                        </a:rPr>
                        <a:t>Luis Magalhaes</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Clinerion</a:t>
                      </a:r>
                    </a:p>
                  </a:txBody>
                  <a:tcPr marL="9525" marR="9525" marT="9525" marB="0" anchor="b"/>
                </a:tc>
                <a:extLst>
                  <a:ext uri="{0D108BD9-81ED-4DB2-BD59-A6C34878D82A}">
                    <a16:rowId xmlns:a16="http://schemas.microsoft.com/office/drawing/2014/main" val="2553670784"/>
                  </a:ext>
                </a:extLst>
              </a:tr>
              <a:tr h="270000">
                <a:tc>
                  <a:txBody>
                    <a:bodyPr/>
                    <a:lstStyle/>
                    <a:p>
                      <a:pPr algn="l" fontAlgn="b"/>
                      <a:r>
                        <a:rPr lang="en-US" sz="1200" b="0" i="0" u="none" strike="noStrike">
                          <a:solidFill>
                            <a:srgbClr val="000000"/>
                          </a:solidFill>
                          <a:effectLst/>
                          <a:latin typeface="Calibri" panose="020F0502020204030204" pitchFamily="34" charset="0"/>
                        </a:rPr>
                        <a:t>Matthias Cullmann</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Baloise</a:t>
                      </a:r>
                    </a:p>
                  </a:txBody>
                  <a:tcPr marL="9525" marR="9525" marT="9525" marB="0" anchor="b"/>
                </a:tc>
                <a:extLst>
                  <a:ext uri="{0D108BD9-81ED-4DB2-BD59-A6C34878D82A}">
                    <a16:rowId xmlns:a16="http://schemas.microsoft.com/office/drawing/2014/main" val="2775077573"/>
                  </a:ext>
                </a:extLst>
              </a:tr>
              <a:tr h="270000">
                <a:tc>
                  <a:txBody>
                    <a:bodyPr/>
                    <a:lstStyle/>
                    <a:p>
                      <a:pPr algn="l" fontAlgn="b"/>
                      <a:r>
                        <a:rPr lang="en-US" sz="1200" b="0" i="0" u="none" strike="noStrike">
                          <a:solidFill>
                            <a:srgbClr val="000000"/>
                          </a:solidFill>
                          <a:effectLst/>
                          <a:latin typeface="Calibri" panose="020F0502020204030204" pitchFamily="34" charset="0"/>
                        </a:rPr>
                        <a:t>Stefan Germann</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Fondation Botnar</a:t>
                      </a:r>
                    </a:p>
                  </a:txBody>
                  <a:tcPr marL="9525" marR="9525" marT="9525" marB="0" anchor="b"/>
                </a:tc>
                <a:extLst>
                  <a:ext uri="{0D108BD9-81ED-4DB2-BD59-A6C34878D82A}">
                    <a16:rowId xmlns:a16="http://schemas.microsoft.com/office/drawing/2014/main" val="1894525804"/>
                  </a:ext>
                </a:extLst>
              </a:tr>
              <a:tr h="270000">
                <a:tc>
                  <a:txBody>
                    <a:bodyPr/>
                    <a:lstStyle/>
                    <a:p>
                      <a:pPr algn="l" fontAlgn="b"/>
                      <a:r>
                        <a:rPr lang="en-US" sz="1200" b="0" i="0" u="none" strike="noStrike">
                          <a:solidFill>
                            <a:srgbClr val="000000"/>
                          </a:solidFill>
                          <a:effectLst/>
                          <a:latin typeface="Calibri" panose="020F0502020204030204" pitchFamily="34" charset="0"/>
                        </a:rPr>
                        <a:t>Effy Vayena</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ETH</a:t>
                      </a:r>
                    </a:p>
                  </a:txBody>
                  <a:tcPr marL="9525" marR="9525" marT="9525" marB="0" anchor="b"/>
                </a:tc>
                <a:extLst>
                  <a:ext uri="{0D108BD9-81ED-4DB2-BD59-A6C34878D82A}">
                    <a16:rowId xmlns:a16="http://schemas.microsoft.com/office/drawing/2014/main" val="3592093798"/>
                  </a:ext>
                </a:extLst>
              </a:tr>
              <a:tr h="270000">
                <a:tc>
                  <a:txBody>
                    <a:bodyPr/>
                    <a:lstStyle/>
                    <a:p>
                      <a:pPr algn="l" rtl="0" fontAlgn="b"/>
                      <a:r>
                        <a:rPr lang="en-US" sz="1200" b="0" i="0" u="none" strike="noStrike">
                          <a:solidFill>
                            <a:srgbClr val="000000"/>
                          </a:solidFill>
                          <a:effectLst/>
                          <a:latin typeface="Calibri" panose="020F0502020204030204" pitchFamily="34" charset="0"/>
                        </a:rPr>
                        <a:t>Siddharth, Martin Raab, Alex, Goncalo, Torsten Schmitz, Nicole</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Swiss TPH</a:t>
                      </a:r>
                    </a:p>
                  </a:txBody>
                  <a:tcPr marL="9525" marR="9525" marT="9525" marB="0" anchor="b"/>
                </a:tc>
                <a:extLst>
                  <a:ext uri="{0D108BD9-81ED-4DB2-BD59-A6C34878D82A}">
                    <a16:rowId xmlns:a16="http://schemas.microsoft.com/office/drawing/2014/main" val="585800128"/>
                  </a:ext>
                </a:extLst>
              </a:tr>
              <a:tr h="270000">
                <a:tc>
                  <a:txBody>
                    <a:bodyPr/>
                    <a:lstStyle/>
                    <a:p>
                      <a:pPr algn="l" fontAlgn="b"/>
                      <a:r>
                        <a:rPr lang="en-US" sz="1200" b="0" i="0" u="none" strike="noStrike">
                          <a:solidFill>
                            <a:srgbClr val="000000"/>
                          </a:solidFill>
                          <a:effectLst/>
                          <a:latin typeface="Calibri" panose="020F0502020204030204" pitchFamily="34" charset="0"/>
                        </a:rPr>
                        <a:t>Alexandre Schulz</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SDC</a:t>
                      </a:r>
                    </a:p>
                  </a:txBody>
                  <a:tcPr marL="9525" marR="9525" marT="9525" marB="0" anchor="b"/>
                </a:tc>
                <a:extLst>
                  <a:ext uri="{0D108BD9-81ED-4DB2-BD59-A6C34878D82A}">
                    <a16:rowId xmlns:a16="http://schemas.microsoft.com/office/drawing/2014/main" val="2047451125"/>
                  </a:ext>
                </a:extLst>
              </a:tr>
              <a:tr h="270000">
                <a:tc>
                  <a:txBody>
                    <a:bodyPr/>
                    <a:lstStyle/>
                    <a:p>
                      <a:pPr algn="l" fontAlgn="b"/>
                      <a:r>
                        <a:rPr lang="en-US" sz="1200" b="0" i="0" u="none" strike="noStrike">
                          <a:solidFill>
                            <a:srgbClr val="000000"/>
                          </a:solidFill>
                          <a:effectLst/>
                          <a:latin typeface="Calibri" panose="020F0502020204030204" pitchFamily="34" charset="0"/>
                        </a:rPr>
                        <a:t>Uwe Wahse, Viktoria Rabovskaja</a:t>
                      </a:r>
                    </a:p>
                  </a:txBody>
                  <a:tcPr marL="9525" marR="9525" marT="9525" marB="0" anchor="b"/>
                </a:tc>
                <a:tc>
                  <a:txBody>
                    <a:bodyPr/>
                    <a:lstStyle/>
                    <a:p>
                      <a:pPr algn="l" fontAlgn="b"/>
                      <a:r>
                        <a:rPr lang="en-US" sz="1200" b="0" i="0" u="none" strike="noStrike">
                          <a:solidFill>
                            <a:srgbClr val="000000"/>
                          </a:solidFill>
                          <a:effectLst/>
                          <a:latin typeface="Calibri" panose="020F0502020204030204" pitchFamily="34" charset="0"/>
                        </a:rPr>
                        <a:t>GIZ</a:t>
                      </a:r>
                    </a:p>
                  </a:txBody>
                  <a:tcPr marL="9525" marR="9525" marT="9525" marB="0" anchor="b"/>
                </a:tc>
                <a:extLst>
                  <a:ext uri="{0D108BD9-81ED-4DB2-BD59-A6C34878D82A}">
                    <a16:rowId xmlns:a16="http://schemas.microsoft.com/office/drawing/2014/main" val="4133095604"/>
                  </a:ext>
                </a:extLst>
              </a:tr>
              <a:tr h="270000">
                <a:tc>
                  <a:txBody>
                    <a:bodyPr/>
                    <a:lstStyle/>
                    <a:p>
                      <a:pPr algn="l" fontAlgn="b"/>
                      <a:r>
                        <a:rPr lang="en-US" sz="1200" b="0" i="0" u="none" strike="noStrike">
                          <a:solidFill>
                            <a:srgbClr val="000000"/>
                          </a:solidFill>
                          <a:effectLst/>
                          <a:latin typeface="Calibri" panose="020F0502020204030204" pitchFamily="34" charset="0"/>
                        </a:rPr>
                        <a:t>Thomas Brenzikofer, Rahel Schneider, Doug Haggstrom</a:t>
                      </a:r>
                    </a:p>
                  </a:txBody>
                  <a:tcPr marL="9525" marR="9525" marT="9525" marB="0" anchor="b"/>
                </a:tc>
                <a:tc>
                  <a:txBody>
                    <a:bodyPr/>
                    <a:lstStyle/>
                    <a:p>
                      <a:pPr algn="l" fontAlgn="b"/>
                      <a:r>
                        <a:rPr lang="en-US" sz="1200" b="0" i="0" u="none" strike="noStrike" dirty="0" err="1">
                          <a:solidFill>
                            <a:srgbClr val="000000"/>
                          </a:solidFill>
                          <a:effectLst/>
                          <a:latin typeface="Calibri" panose="020F0502020204030204" pitchFamily="34" charset="0"/>
                        </a:rPr>
                        <a:t>DayOne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BaselArea</a:t>
                      </a:r>
                      <a:r>
                        <a:rPr lang="en-US" sz="1200" b="0"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3358239072"/>
                  </a:ext>
                </a:extLst>
              </a:tr>
            </a:tbl>
          </a:graphicData>
        </a:graphic>
      </p:graphicFrame>
    </p:spTree>
    <p:extLst>
      <p:ext uri="{BB962C8B-B14F-4D97-AF65-F5344CB8AC3E}">
        <p14:creationId xmlns:p14="http://schemas.microsoft.com/office/powerpoint/2010/main" val="3582743122"/>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yone_BP_presentation_v2" id="{328E5F2E-9E74-C043-8347-606799447F00}" vid="{EB7DEFB3-178E-B447-8958-FA181993D534}"/>
    </a:ext>
  </a:extLst>
</a:theme>
</file>

<file path=ppt/theme/theme3.xml><?xml version="1.0" encoding="utf-8"?>
<a:theme xmlns:a="http://schemas.openxmlformats.org/drawingml/2006/main" name="D_PPT_SwissTPH">
  <a:themeElements>
    <a:clrScheme name="D_PPT_SwissTPH 1">
      <a:dk1>
        <a:srgbClr val="000000"/>
      </a:dk1>
      <a:lt1>
        <a:srgbClr val="FFFFFF"/>
      </a:lt1>
      <a:dk2>
        <a:srgbClr val="BF3227"/>
      </a:dk2>
      <a:lt2>
        <a:srgbClr val="468AB2"/>
      </a:lt2>
      <a:accent1>
        <a:srgbClr val="E5E5D0"/>
      </a:accent1>
      <a:accent2>
        <a:srgbClr val="8E8A82"/>
      </a:accent2>
      <a:accent3>
        <a:srgbClr val="FFFFFF"/>
      </a:accent3>
      <a:accent4>
        <a:srgbClr val="000000"/>
      </a:accent4>
      <a:accent5>
        <a:srgbClr val="F0F0E4"/>
      </a:accent5>
      <a:accent6>
        <a:srgbClr val="807D75"/>
      </a:accent6>
      <a:hlink>
        <a:srgbClr val="526B62"/>
      </a:hlink>
      <a:folHlink>
        <a:srgbClr val="B2C654"/>
      </a:folHlink>
    </a:clrScheme>
    <a:fontScheme name="D_PPT_SwissTP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_PPT_SwissTPH 1">
        <a:dk1>
          <a:srgbClr val="000000"/>
        </a:dk1>
        <a:lt1>
          <a:srgbClr val="FFFFFF"/>
        </a:lt1>
        <a:dk2>
          <a:srgbClr val="BF3227"/>
        </a:dk2>
        <a:lt2>
          <a:srgbClr val="468AB2"/>
        </a:lt2>
        <a:accent1>
          <a:srgbClr val="E5E5D0"/>
        </a:accent1>
        <a:accent2>
          <a:srgbClr val="8E8A82"/>
        </a:accent2>
        <a:accent3>
          <a:srgbClr val="FFFFFF"/>
        </a:accent3>
        <a:accent4>
          <a:srgbClr val="000000"/>
        </a:accent4>
        <a:accent5>
          <a:srgbClr val="F0F0E4"/>
        </a:accent5>
        <a:accent6>
          <a:srgbClr val="807D75"/>
        </a:accent6>
        <a:hlink>
          <a:srgbClr val="526B62"/>
        </a:hlink>
        <a:folHlink>
          <a:srgbClr val="B2C65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openIMIS">
      <a:dk1>
        <a:srgbClr val="000000"/>
      </a:dk1>
      <a:lt1>
        <a:srgbClr val="FFFFFF"/>
      </a:lt1>
      <a:dk2>
        <a:srgbClr val="44546A"/>
      </a:dk2>
      <a:lt2>
        <a:srgbClr val="E7E6E6"/>
      </a:lt2>
      <a:accent1>
        <a:srgbClr val="006374"/>
      </a:accent1>
      <a:accent2>
        <a:srgbClr val="33818F"/>
      </a:accent2>
      <a:accent3>
        <a:srgbClr val="B2D0D5"/>
      </a:accent3>
      <a:accent4>
        <a:srgbClr val="80B0B9"/>
      </a:accent4>
      <a:accent5>
        <a:srgbClr val="424242"/>
      </a:accent5>
      <a:accent6>
        <a:srgbClr val="747474"/>
      </a:accent6>
      <a:hlink>
        <a:srgbClr val="2D96EA"/>
      </a:hlink>
      <a:folHlink>
        <a:srgbClr val="D949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IS_master" id="{5BAE1D2A-0D41-1B45-B814-3012FA874713}" vid="{BF864BEA-582F-9F47-BB01-B22C8EF747E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4476</Words>
  <Application>Microsoft Macintosh PowerPoint</Application>
  <PresentationFormat>On-screen Show (4:3)</PresentationFormat>
  <Paragraphs>702</Paragraphs>
  <Slides>48</Slides>
  <Notes>26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48</vt:i4>
      </vt:variant>
    </vt:vector>
  </HeadingPairs>
  <TitlesOfParts>
    <vt:vector size="60" baseType="lpstr">
      <vt:lpstr>Arial</vt:lpstr>
      <vt:lpstr>Calibri</vt:lpstr>
      <vt:lpstr>Poppins</vt:lpstr>
      <vt:lpstr>Poppins ExtraLight</vt:lpstr>
      <vt:lpstr>Poppins Light</vt:lpstr>
      <vt:lpstr>Poppins SemiBold</vt:lpstr>
      <vt:lpstr>Symbol</vt:lpstr>
      <vt:lpstr>Wingdings</vt:lpstr>
      <vt:lpstr>Office-Design</vt:lpstr>
      <vt:lpstr>2_Office-Design</vt:lpstr>
      <vt:lpstr>D_PPT_SwissTPH</vt:lpstr>
      <vt:lpstr>Office</vt:lpstr>
      <vt:lpstr>PowerPoint Presentation</vt:lpstr>
      <vt:lpstr>Agenda</vt:lpstr>
      <vt:lpstr>Social media and reporting on the day</vt:lpstr>
      <vt:lpstr>Why are we here?</vt:lpstr>
      <vt:lpstr>PowerPoint Presentation</vt:lpstr>
      <vt:lpstr>PowerPoint Presentation</vt:lpstr>
      <vt:lpstr>PowerPoint Presentation</vt:lpstr>
      <vt:lpstr>Agenda</vt:lpstr>
      <vt:lpstr>Participants and introductions</vt:lpstr>
      <vt:lpstr>Agenda</vt:lpstr>
      <vt:lpstr>Malini – openIMIS story</vt:lpstr>
      <vt:lpstr>PowerPoint Presentation</vt:lpstr>
      <vt:lpstr>PowerPoint Presentation</vt:lpstr>
      <vt:lpstr>What is Malini’s health system context?</vt:lpstr>
      <vt:lpstr>What is the context of Malini’s experience in CHF?</vt:lpstr>
      <vt:lpstr>Agenda</vt:lpstr>
      <vt:lpstr>The issue at hand</vt:lpstr>
      <vt:lpstr>Universal Health Coverage – a SDG 3 target and systemic approach to health</vt:lpstr>
      <vt:lpstr>Why openIMIS?</vt:lpstr>
      <vt:lpstr>openIMIS – a global good advancing the Agenda 2030 and SDGs</vt:lpstr>
      <vt:lpstr>openIMIS Community Resources</vt:lpstr>
      <vt:lpstr>Agenda</vt:lpstr>
      <vt:lpstr>Data Confidentiality @ re:publica Accra, 2018  Uwe Wahser - DayOneLab, 18.01.2019</vt:lpstr>
      <vt:lpstr>PowerPoint Presentation</vt:lpstr>
      <vt:lpstr>re:publica Accra 2019</vt:lpstr>
      <vt:lpstr>Motivation for Participation</vt:lpstr>
      <vt:lpstr>Panel on Data Confidentiality</vt:lpstr>
      <vt:lpstr>PowerPoint Presentation</vt:lpstr>
      <vt:lpstr>Discussion Points</vt:lpstr>
      <vt:lpstr>Highlights</vt:lpstr>
      <vt:lpstr>Impression</vt:lpstr>
      <vt:lpstr>Further Thoughts</vt:lpstr>
      <vt:lpstr>PowerPoint Presentation</vt:lpstr>
      <vt:lpstr>Agenda</vt:lpstr>
      <vt:lpstr>Malini – openIMIS story</vt:lpstr>
      <vt:lpstr>Persona Group Work – input into what data should flow and how to get the balance between openness and privacy </vt:lpstr>
      <vt:lpstr>Round 1 - Malini – An openIMIS story</vt:lpstr>
      <vt:lpstr>PowerPoint Presentation</vt:lpstr>
      <vt:lpstr>PowerPoint Presentation</vt:lpstr>
      <vt:lpstr>Persona Group Work – input into what data should flow and how to get the balance between openness and privacy </vt:lpstr>
      <vt:lpstr>Groups</vt:lpstr>
      <vt:lpstr>Group 1</vt:lpstr>
      <vt:lpstr>Group 2</vt:lpstr>
      <vt:lpstr>Group 3</vt:lpstr>
      <vt:lpstr>Agenda</vt:lpstr>
      <vt:lpstr>Parking lot and final discussion</vt:lpstr>
      <vt:lpstr>Agenda</vt:lpstr>
      <vt:lpstr>PowerPoint Presentation</vt:lpstr>
    </vt:vector>
  </TitlesOfParts>
  <Company>9.6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Kreienbühl</dc:creator>
  <cp:lastModifiedBy>Douglas Haggstrom</cp:lastModifiedBy>
  <cp:revision>829</cp:revision>
  <cp:lastPrinted>2018-11-09T14:23:58Z</cp:lastPrinted>
  <dcterms:created xsi:type="dcterms:W3CDTF">2017-01-09T13:17:53Z</dcterms:created>
  <dcterms:modified xsi:type="dcterms:W3CDTF">2019-01-22T14:07:05Z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29bff8-5b33-42aa-95d2-28f72e792cb0_Enabled">
    <vt:lpwstr>True</vt:lpwstr>
  </property>
  <property fmtid="{D5CDD505-2E9C-101B-9397-08002B2CF9AE}" pid="3" name="MSIP_Label_4929bff8-5b33-42aa-95d2-28f72e792cb0_SiteId">
    <vt:lpwstr>f35a6974-607f-47d4-82d7-ff31d7dc53a5</vt:lpwstr>
  </property>
  <property fmtid="{D5CDD505-2E9C-101B-9397-08002B2CF9AE}" pid="4" name="MSIP_Label_4929bff8-5b33-42aa-95d2-28f72e792cb0_Owner">
    <vt:lpwstr>SCHEIAL6@novartis.net</vt:lpwstr>
  </property>
  <property fmtid="{D5CDD505-2E9C-101B-9397-08002B2CF9AE}" pid="5" name="MSIP_Label_4929bff8-5b33-42aa-95d2-28f72e792cb0_SetDate">
    <vt:lpwstr>2018-11-06T08:31:46.4655493Z</vt:lpwstr>
  </property>
  <property fmtid="{D5CDD505-2E9C-101B-9397-08002B2CF9AE}" pid="6" name="MSIP_Label_4929bff8-5b33-42aa-95d2-28f72e792cb0_Name">
    <vt:lpwstr>Business Use Only</vt:lpwstr>
  </property>
  <property fmtid="{D5CDD505-2E9C-101B-9397-08002B2CF9AE}" pid="7" name="MSIP_Label_4929bff8-5b33-42aa-95d2-28f72e792cb0_Application">
    <vt:lpwstr>Microsoft Azure Information Protection</vt:lpwstr>
  </property>
  <property fmtid="{D5CDD505-2E9C-101B-9397-08002B2CF9AE}" pid="8" name="MSIP_Label_4929bff8-5b33-42aa-95d2-28f72e792cb0_Extended_MSFT_Method">
    <vt:lpwstr>Automatic</vt:lpwstr>
  </property>
  <property fmtid="{D5CDD505-2E9C-101B-9397-08002B2CF9AE}" pid="9" name="Confidentiality">
    <vt:lpwstr>Business Use Only</vt:lpwstr>
  </property>
</Properties>
</file>