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7" r:id="rId4"/>
    <p:sldId id="259" r:id="rId5"/>
    <p:sldId id="266" r:id="rId6"/>
    <p:sldId id="265" r:id="rId7"/>
    <p:sldId id="260" r:id="rId8"/>
    <p:sldId id="267" r:id="rId9"/>
    <p:sldId id="268" r:id="rId10"/>
    <p:sldId id="269" r:id="rId11"/>
    <p:sldId id="270" r:id="rId12"/>
    <p:sldId id="262" r:id="rId13"/>
    <p:sldId id="271" r:id="rId14"/>
    <p:sldId id="263" r:id="rId15"/>
    <p:sldId id="272" r:id="rId16"/>
    <p:sldId id="273" r:id="rId17"/>
    <p:sldId id="274" r:id="rId18"/>
    <p:sldId id="275" r:id="rId19"/>
    <p:sldId id="277" r:id="rId20"/>
    <p:sldId id="276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74"/>
    <a:srgbClr val="B2D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6" autoAdjust="0"/>
    <p:restoredTop sz="94559"/>
  </p:normalViewPr>
  <p:slideViewPr>
    <p:cSldViewPr snapToGrid="0" snapToObjects="1">
      <p:cViewPr varScale="1">
        <p:scale>
          <a:sx n="124" d="100"/>
          <a:sy n="124" d="100"/>
        </p:scale>
        <p:origin x="271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23.01.2019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1"/>
            <a:ext cx="5181600" cy="4000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BD48-EBE7-4348-B768-A0B5E86539C2}" type="datetime1">
              <a:rPr lang="de-DE" smtClean="0"/>
              <a:t>23.01.2019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4C4C-E6D1-EF48-8180-569D50CF7837}" type="datetime1">
              <a:rPr lang="de-DE" smtClean="0"/>
              <a:t>23.01.2019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591C-B533-0E4F-84C9-6CBDC3B2A415}" type="datetime1">
              <a:rPr lang="de-DE" smtClean="0"/>
              <a:t>23.01.2019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250E34EA-DEAC-E443-970E-2BDEEB6225B1}" type="datetime1">
              <a:rPr lang="de-DE" smtClean="0"/>
              <a:t>23.01.2019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0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888AD-FEAF-B64C-B279-94114512A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Introduction to</a:t>
            </a:r>
            <a:br>
              <a:rPr lang="de-DE" dirty="0"/>
            </a:br>
            <a:r>
              <a:rPr lang="de-DE" dirty="0"/>
              <a:t>openIMIS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A0361AE-35B2-2D43-8A7C-49004E2FEA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2A2B-E0BE-4751-8103-AC64C7FF0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Software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6E4A2-E909-4C81-B8B5-88D5B4CC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C4F8-7803-4FD5-94F6-3A2FB03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DDC4E-47B5-4DA7-9B7C-3B21063FC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C8EBFE-23CD-47BE-8480-743F7A8D0CD8}"/>
              </a:ext>
            </a:extLst>
          </p:cNvPr>
          <p:cNvSpPr txBox="1"/>
          <p:nvPr/>
        </p:nvSpPr>
        <p:spPr>
          <a:xfrm>
            <a:off x="3256084" y="2227001"/>
            <a:ext cx="567983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006374"/>
                </a:solidFill>
                <a:latin typeface="Poppins"/>
              </a:rPr>
              <a:t>BUT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7942233-C787-4BE6-80B5-D48189904F36}"/>
              </a:ext>
            </a:extLst>
          </p:cNvPr>
          <p:cNvSpPr txBox="1">
            <a:spLocks/>
          </p:cNvSpPr>
          <p:nvPr/>
        </p:nvSpPr>
        <p:spPr>
          <a:xfrm>
            <a:off x="8205895" y="2493809"/>
            <a:ext cx="1723299" cy="2879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lt1"/>
                </a:solidFill>
                <a:latin typeface="Poppins SemiBold" pitchFamily="2" charset="77"/>
                <a:ea typeface="+mn-ea"/>
                <a:cs typeface="Poppins SemiBold" pitchFamily="2" charset="77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900" dirty="0">
                <a:solidFill>
                  <a:srgbClr val="B2D0D5"/>
                </a:solidFill>
              </a:rPr>
              <a:t>!</a:t>
            </a:r>
            <a:endParaRPr lang="en-US" sz="8000" dirty="0">
              <a:solidFill>
                <a:srgbClr val="B2D0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9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2A2B-E0BE-4751-8103-AC64C7FF0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0886A-F939-4308-928F-ECC16066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Licensing arrangement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Who can use the software?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How they can use the software?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they change the software?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they re-sell the software?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Free to use as-is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Costs for customization &amp; implementation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Community of practice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6E4A2-E909-4C81-B8B5-88D5B4CC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C4F8-7803-4FD5-94F6-3A2FB03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DDC4E-47B5-4DA7-9B7C-3B21063FC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7774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CFAD2-8FD9-425C-B75E-3465C339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OF PRACTICE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B4865-D599-4E1D-B3BC-CF02AA2386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53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CFAD2-8FD9-425C-B75E-3465C339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openIMIS for HIB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B4865-D599-4E1D-B3BC-CF02AA2386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89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54C6-488E-4313-935D-18718198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387A5-EA8A-43A5-AEC6-7ED6007AB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Will openIMIS solve all of HIB’s IMIS related issues?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It will create an environment for solving the issues easier.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Will openIMIS have all new features that will be required at HIB?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Potentially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Feature requests through community tools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Features/solutions will be generalized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Nepal specific customizations to be done by HIB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36A6E-CE6F-45E8-AB01-23C5FD0C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224CB-FA0A-4EEB-A150-81A0E96C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9437F-81AE-484B-8BF1-CAB636803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4636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54C6-488E-4313-935D-18718198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387A5-EA8A-43A5-AEC6-7ED6007AB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When will new versions come out?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Minimally 2 times a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 we always have to upgrade to new version?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Not always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Factors that can affect upgrading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Security issues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New Features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Compatibility of country specific changes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36A6E-CE6F-45E8-AB01-23C5FD0C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224CB-FA0A-4EEB-A150-81A0E96C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9437F-81AE-484B-8BF1-CAB636803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9773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54C6-488E-4313-935D-18718198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387A5-EA8A-43A5-AEC6-7ED6007AB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Will openIMIS have access to HIB data?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36A6E-CE6F-45E8-AB01-23C5FD0C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224CB-FA0A-4EEB-A150-81A0E96C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9437F-81AE-484B-8BF1-CAB636803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2658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54C6-488E-4313-935D-18718198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36A6E-CE6F-45E8-AB01-23C5FD0C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224CB-FA0A-4EEB-A150-81A0E96C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9437F-81AE-484B-8BF1-CAB636803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FEE3417-3465-492D-85F8-B4CF900FF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DA4A26-4229-4F6C-89E7-C87D8854A3F4}"/>
              </a:ext>
            </a:extLst>
          </p:cNvPr>
          <p:cNvSpPr txBox="1"/>
          <p:nvPr/>
        </p:nvSpPr>
        <p:spPr>
          <a:xfrm>
            <a:off x="3256084" y="2227001"/>
            <a:ext cx="567983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006374"/>
                </a:solidFill>
                <a:latin typeface="Poppins"/>
              </a:rPr>
              <a:t>NO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E69B0A4-2ECF-4D10-A871-A05D28FEC701}"/>
              </a:ext>
            </a:extLst>
          </p:cNvPr>
          <p:cNvSpPr txBox="1">
            <a:spLocks/>
          </p:cNvSpPr>
          <p:nvPr/>
        </p:nvSpPr>
        <p:spPr>
          <a:xfrm>
            <a:off x="7924542" y="2493809"/>
            <a:ext cx="1723299" cy="2879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lt1"/>
                </a:solidFill>
                <a:latin typeface="Poppins SemiBold" pitchFamily="2" charset="77"/>
                <a:ea typeface="+mn-ea"/>
                <a:cs typeface="Poppins SemiBold" pitchFamily="2" charset="77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900" dirty="0">
                <a:solidFill>
                  <a:srgbClr val="B2D0D5"/>
                </a:solidFill>
              </a:rPr>
              <a:t>!</a:t>
            </a:r>
            <a:endParaRPr lang="en-US" sz="8000" dirty="0">
              <a:solidFill>
                <a:srgbClr val="B2D0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0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54C6-488E-4313-935D-18718198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387A5-EA8A-43A5-AEC6-7ED6007AB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Will openIMIS have access to HIB data?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All data of HIB is on HIB’s own servers, and there is no way for the initiative to access it.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36A6E-CE6F-45E8-AB01-23C5FD0C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224CB-FA0A-4EEB-A150-81A0E96C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9437F-81AE-484B-8BF1-CAB636803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0099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54C6-488E-4313-935D-18718198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openIMIS in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387A5-EA8A-43A5-AEC6-7ED6007AB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Maintenance of current master version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Small releases (security patches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System re-architecture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Current requests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Foreseen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*New* openIMIS according to re-architecture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36A6E-CE6F-45E8-AB01-23C5FD0C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224CB-FA0A-4EEB-A150-81A0E96C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9437F-81AE-484B-8BF1-CAB636803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061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69E01-65A8-44E5-9781-AF8F7B33FF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18BA8-F104-47E2-A7E4-610635BD245E}"/>
              </a:ext>
            </a:extLst>
          </p:cNvPr>
          <p:cNvSpPr txBox="1">
            <a:spLocks/>
          </p:cNvSpPr>
          <p:nvPr/>
        </p:nvSpPr>
        <p:spPr>
          <a:xfrm>
            <a:off x="4501626" y="2760784"/>
            <a:ext cx="3200442" cy="1828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lt1"/>
                </a:solidFill>
                <a:latin typeface="Poppins SemiBold" pitchFamily="2" charset="77"/>
                <a:ea typeface="+mn-ea"/>
                <a:cs typeface="Poppins SemiBold" pitchFamily="2" charset="77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/>
              <a:t>IMIS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D2D373A-4E7C-42FE-A66C-FB549E685235}"/>
              </a:ext>
            </a:extLst>
          </p:cNvPr>
          <p:cNvSpPr txBox="1">
            <a:spLocks/>
          </p:cNvSpPr>
          <p:nvPr/>
        </p:nvSpPr>
        <p:spPr>
          <a:xfrm>
            <a:off x="2879483" y="1710353"/>
            <a:ext cx="3305908" cy="2879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lt1"/>
                </a:solidFill>
                <a:latin typeface="Poppins SemiBold" pitchFamily="2" charset="77"/>
                <a:ea typeface="+mn-ea"/>
                <a:cs typeface="Poppins SemiBold" pitchFamily="2" charset="77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500" dirty="0"/>
              <a:t>open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BEC691-CEB6-4082-96F3-E80909855A79}"/>
              </a:ext>
            </a:extLst>
          </p:cNvPr>
          <p:cNvSpPr txBox="1">
            <a:spLocks/>
          </p:cNvSpPr>
          <p:nvPr/>
        </p:nvSpPr>
        <p:spPr>
          <a:xfrm>
            <a:off x="8667491" y="2320803"/>
            <a:ext cx="1723299" cy="2879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lt1"/>
                </a:solidFill>
                <a:latin typeface="Poppins SemiBold" pitchFamily="2" charset="77"/>
                <a:ea typeface="+mn-ea"/>
                <a:cs typeface="Poppins SemiBold" pitchFamily="2" charset="77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900" dirty="0">
                <a:solidFill>
                  <a:srgbClr val="B2D0D5"/>
                </a:solidFill>
              </a:rPr>
              <a:t>?</a:t>
            </a:r>
            <a:endParaRPr lang="en-US" sz="8000" dirty="0">
              <a:solidFill>
                <a:srgbClr val="B2D0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47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8.33333E-7 7.40741E-7 L 0.12435 0.00093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211" y="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2" presetClass="entr" presetSubtype="8" fill="hold" grpId="0" nodeType="withEffect" p14:presetBounceEnd="9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9000">
                                          <p:cBhvr additive="base">
                                            <p:cTn id="9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9000">
                                          <p:cBhvr additive="base">
                                            <p:cTn id="10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7" grpId="0"/>
          <p:bldP spid="5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8.33333E-7 7.40741E-7 L 0.12435 0.00093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211" y="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7" grpId="0"/>
          <p:bldP spid="5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49702-6EA9-4277-B428-3FBA7CDD7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5B824-8F58-4BC8-B224-DEB77076C7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1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2FF48-5E5F-4453-A0F7-8BF53541A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96573-5D5F-44FE-8D2C-DAA0FE7ED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3DE2F-E01C-469F-8B2B-C0C729EE3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9F355-ADBD-4D53-860F-2201844A8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3</a:t>
            </a:fld>
            <a:endParaRPr lang="de-DE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5B5FC11-B9EA-4CB2-A147-73988552C50D}"/>
              </a:ext>
            </a:extLst>
          </p:cNvPr>
          <p:cNvGrpSpPr/>
          <p:nvPr/>
        </p:nvGrpSpPr>
        <p:grpSpPr>
          <a:xfrm>
            <a:off x="3273641" y="2526637"/>
            <a:ext cx="5650551" cy="3070992"/>
            <a:chOff x="3335185" y="2526637"/>
            <a:chExt cx="5650551" cy="3070992"/>
          </a:xfrm>
        </p:grpSpPr>
        <p:cxnSp>
          <p:nvCxnSpPr>
            <p:cNvPr id="7" name="Straight Connector 5">
              <a:extLst>
                <a:ext uri="{FF2B5EF4-FFF2-40B4-BE49-F238E27FC236}">
                  <a16:creationId xmlns:a16="http://schemas.microsoft.com/office/drawing/2014/main" id="{6BBD254C-8E77-4BCA-8A2E-44EC7A1AE21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35185" y="4056901"/>
              <a:ext cx="5650551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B2D0D5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</p:cxnSp>
        <p:grpSp>
          <p:nvGrpSpPr>
            <p:cNvPr id="8" name="Group 40">
              <a:extLst>
                <a:ext uri="{FF2B5EF4-FFF2-40B4-BE49-F238E27FC236}">
                  <a16:creationId xmlns:a16="http://schemas.microsoft.com/office/drawing/2014/main" id="{02FF97CA-3DAA-4292-82D0-938A922101A1}"/>
                </a:ext>
              </a:extLst>
            </p:cNvPr>
            <p:cNvGrpSpPr/>
            <p:nvPr/>
          </p:nvGrpSpPr>
          <p:grpSpPr>
            <a:xfrm>
              <a:off x="4768135" y="4070891"/>
              <a:ext cx="2186985" cy="1526738"/>
              <a:chOff x="2019849" y="3579185"/>
              <a:chExt cx="2186985" cy="1526738"/>
            </a:xfrm>
          </p:grpSpPr>
          <p:sp>
            <p:nvSpPr>
              <p:cNvPr id="9" name="Isosceles Triangle 9">
                <a:extLst>
                  <a:ext uri="{FF2B5EF4-FFF2-40B4-BE49-F238E27FC236}">
                    <a16:creationId xmlns:a16="http://schemas.microsoft.com/office/drawing/2014/main" id="{D95E5FD0-FCA8-42F1-A1BD-978614DA861A}"/>
                  </a:ext>
                </a:extLst>
              </p:cNvPr>
              <p:cNvSpPr/>
              <p:nvPr/>
            </p:nvSpPr>
            <p:spPr bwMode="auto">
              <a:xfrm flipH="1" flipV="1">
                <a:off x="2285996" y="3579185"/>
                <a:ext cx="152401" cy="154492"/>
              </a:xfrm>
              <a:prstGeom prst="triangl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18">
                <a:extLst>
                  <a:ext uri="{FF2B5EF4-FFF2-40B4-BE49-F238E27FC236}">
                    <a16:creationId xmlns:a16="http://schemas.microsoft.com/office/drawing/2014/main" id="{749D2A49-1A7A-4C16-986B-F6B4D79E0AB5}"/>
                  </a:ext>
                </a:extLst>
              </p:cNvPr>
              <p:cNvGrpSpPr/>
              <p:nvPr/>
            </p:nvGrpSpPr>
            <p:grpSpPr>
              <a:xfrm flipV="1">
                <a:off x="2325533" y="3879013"/>
                <a:ext cx="90577" cy="819508"/>
                <a:chOff x="3512391" y="5164349"/>
                <a:chExt cx="90577" cy="819508"/>
              </a:xfrm>
            </p:grpSpPr>
            <p:cxnSp>
              <p:nvCxnSpPr>
                <p:cNvPr id="13" name="Straight Connector 16">
                  <a:extLst>
                    <a:ext uri="{FF2B5EF4-FFF2-40B4-BE49-F238E27FC236}">
                      <a16:creationId xmlns:a16="http://schemas.microsoft.com/office/drawing/2014/main" id="{09713091-C391-4CD3-8FCF-2D67CBA3608E}"/>
                    </a:ext>
                  </a:extLst>
                </p:cNvPr>
                <p:cNvCxnSpPr/>
                <p:nvPr/>
              </p:nvCxnSpPr>
              <p:spPr bwMode="auto">
                <a:xfrm flipV="1">
                  <a:off x="3555521" y="5250611"/>
                  <a:ext cx="0" cy="733246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accent3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" name="Oval 17">
                  <a:extLst>
                    <a:ext uri="{FF2B5EF4-FFF2-40B4-BE49-F238E27FC236}">
                      <a16:creationId xmlns:a16="http://schemas.microsoft.com/office/drawing/2014/main" id="{A7C39FC3-E9BD-47B2-858A-FA66AD7994AF}"/>
                    </a:ext>
                  </a:extLst>
                </p:cNvPr>
                <p:cNvSpPr/>
                <p:nvPr/>
              </p:nvSpPr>
              <p:spPr bwMode="auto">
                <a:xfrm>
                  <a:off x="3512391" y="5164349"/>
                  <a:ext cx="90577" cy="90577"/>
                </a:xfrm>
                <a:prstGeom prst="ellipse">
                  <a:avLst/>
                </a:prstGeom>
                <a:noFill/>
                <a:ln w="2857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" name="TextBox 21">
                <a:extLst>
                  <a:ext uri="{FF2B5EF4-FFF2-40B4-BE49-F238E27FC236}">
                    <a16:creationId xmlns:a16="http://schemas.microsoft.com/office/drawing/2014/main" id="{8B4B54E0-7B10-45F1-A63F-51C9792B5CB9}"/>
                  </a:ext>
                </a:extLst>
              </p:cNvPr>
              <p:cNvSpPr txBox="1"/>
              <p:nvPr/>
            </p:nvSpPr>
            <p:spPr>
              <a:xfrm>
                <a:off x="2019849" y="4736591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>
                    <a:solidFill>
                      <a:schemeClr val="accent1"/>
                    </a:solidFill>
                  </a:rPr>
                  <a:t>2013</a:t>
                </a:r>
                <a:endParaRPr lang="en-US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2" name="TextBox 22">
                <a:extLst>
                  <a:ext uri="{FF2B5EF4-FFF2-40B4-BE49-F238E27FC236}">
                    <a16:creationId xmlns:a16="http://schemas.microsoft.com/office/drawing/2014/main" id="{5964008F-2A30-4D6E-9E27-61704328B909}"/>
                  </a:ext>
                </a:extLst>
              </p:cNvPr>
              <p:cNvSpPr txBox="1"/>
              <p:nvPr/>
            </p:nvSpPr>
            <p:spPr>
              <a:xfrm>
                <a:off x="2459240" y="4023169"/>
                <a:ext cx="17475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/>
                  <a:t>IMIS Customized</a:t>
                </a:r>
              </a:p>
              <a:p>
                <a:r>
                  <a:rPr lang="en-US" sz="1600" b="0" dirty="0"/>
                  <a:t>For Cameroon</a:t>
                </a:r>
              </a:p>
            </p:txBody>
          </p:sp>
        </p:grpSp>
        <p:grpSp>
          <p:nvGrpSpPr>
            <p:cNvPr id="15" name="Group 24">
              <a:extLst>
                <a:ext uri="{FF2B5EF4-FFF2-40B4-BE49-F238E27FC236}">
                  <a16:creationId xmlns:a16="http://schemas.microsoft.com/office/drawing/2014/main" id="{E2D1B66F-F35A-4F86-B380-1CA59085C4AB}"/>
                </a:ext>
              </a:extLst>
            </p:cNvPr>
            <p:cNvGrpSpPr/>
            <p:nvPr/>
          </p:nvGrpSpPr>
          <p:grpSpPr>
            <a:xfrm>
              <a:off x="3352691" y="2545571"/>
              <a:ext cx="2282331" cy="1250056"/>
              <a:chOff x="604405" y="2053865"/>
              <a:chExt cx="2282331" cy="1250056"/>
            </a:xfrm>
          </p:grpSpPr>
          <p:grpSp>
            <p:nvGrpSpPr>
              <p:cNvPr id="16" name="Group 19">
                <a:extLst>
                  <a:ext uri="{FF2B5EF4-FFF2-40B4-BE49-F238E27FC236}">
                    <a16:creationId xmlns:a16="http://schemas.microsoft.com/office/drawing/2014/main" id="{DBDF863A-2F17-4072-A7F3-04127C8C4E6C}"/>
                  </a:ext>
                </a:extLst>
              </p:cNvPr>
              <p:cNvGrpSpPr/>
              <p:nvPr/>
            </p:nvGrpSpPr>
            <p:grpSpPr>
              <a:xfrm>
                <a:off x="910089" y="2484413"/>
                <a:ext cx="90577" cy="819508"/>
                <a:chOff x="910089" y="2562047"/>
                <a:chExt cx="90577" cy="819508"/>
              </a:xfrm>
            </p:grpSpPr>
            <p:cxnSp>
              <p:nvCxnSpPr>
                <p:cNvPr id="19" name="Straight Connector 11">
                  <a:extLst>
                    <a:ext uri="{FF2B5EF4-FFF2-40B4-BE49-F238E27FC236}">
                      <a16:creationId xmlns:a16="http://schemas.microsoft.com/office/drawing/2014/main" id="{56D9E20B-DC8F-475B-9710-3B710D17581F}"/>
                    </a:ext>
                  </a:extLst>
                </p:cNvPr>
                <p:cNvCxnSpPr/>
                <p:nvPr/>
              </p:nvCxnSpPr>
              <p:spPr bwMode="auto">
                <a:xfrm flipV="1">
                  <a:off x="953219" y="2648309"/>
                  <a:ext cx="0" cy="733246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accent3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0" name="Oval 12">
                  <a:extLst>
                    <a:ext uri="{FF2B5EF4-FFF2-40B4-BE49-F238E27FC236}">
                      <a16:creationId xmlns:a16="http://schemas.microsoft.com/office/drawing/2014/main" id="{F085379C-A7A8-434C-9110-F4EDF512F529}"/>
                    </a:ext>
                  </a:extLst>
                </p:cNvPr>
                <p:cNvSpPr/>
                <p:nvPr/>
              </p:nvSpPr>
              <p:spPr bwMode="auto">
                <a:xfrm>
                  <a:off x="910089" y="2562047"/>
                  <a:ext cx="90577" cy="90577"/>
                </a:xfrm>
                <a:prstGeom prst="ellipse">
                  <a:avLst/>
                </a:prstGeom>
                <a:noFill/>
                <a:ln w="2857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7" name="TextBox 20">
                <a:extLst>
                  <a:ext uri="{FF2B5EF4-FFF2-40B4-BE49-F238E27FC236}">
                    <a16:creationId xmlns:a16="http://schemas.microsoft.com/office/drawing/2014/main" id="{0FB98EEB-04A8-41D4-A650-B6D079AD37CF}"/>
                  </a:ext>
                </a:extLst>
              </p:cNvPr>
              <p:cNvSpPr txBox="1"/>
              <p:nvPr/>
            </p:nvSpPr>
            <p:spPr>
              <a:xfrm>
                <a:off x="1043796" y="2465576"/>
                <a:ext cx="184294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/>
                  <a:t>IMIS Designed</a:t>
                </a:r>
              </a:p>
              <a:p>
                <a:r>
                  <a:rPr lang="en-US" sz="1600" b="0" dirty="0"/>
                  <a:t>For Tanzania CHF</a:t>
                </a:r>
              </a:p>
            </p:txBody>
          </p:sp>
          <p:sp>
            <p:nvSpPr>
              <p:cNvPr id="18" name="TextBox 23">
                <a:extLst>
                  <a:ext uri="{FF2B5EF4-FFF2-40B4-BE49-F238E27FC236}">
                    <a16:creationId xmlns:a16="http://schemas.microsoft.com/office/drawing/2014/main" id="{A5429EFC-3431-44CC-B270-B70F52F4E786}"/>
                  </a:ext>
                </a:extLst>
              </p:cNvPr>
              <p:cNvSpPr txBox="1"/>
              <p:nvPr/>
            </p:nvSpPr>
            <p:spPr>
              <a:xfrm>
                <a:off x="604405" y="2053865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>
                    <a:solidFill>
                      <a:schemeClr val="accent1"/>
                    </a:solidFill>
                  </a:rPr>
                  <a:t>2012</a:t>
                </a:r>
                <a:endParaRPr lang="en-US" b="1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" name="Group 32">
              <a:extLst>
                <a:ext uri="{FF2B5EF4-FFF2-40B4-BE49-F238E27FC236}">
                  <a16:creationId xmlns:a16="http://schemas.microsoft.com/office/drawing/2014/main" id="{B573904C-2678-42D6-8F53-A100A5CE1B75}"/>
                </a:ext>
              </a:extLst>
            </p:cNvPr>
            <p:cNvGrpSpPr/>
            <p:nvPr/>
          </p:nvGrpSpPr>
          <p:grpSpPr>
            <a:xfrm>
              <a:off x="6466827" y="2526637"/>
              <a:ext cx="2186985" cy="1511330"/>
              <a:chOff x="604405" y="2053865"/>
              <a:chExt cx="2186985" cy="1511330"/>
            </a:xfrm>
          </p:grpSpPr>
          <p:sp>
            <p:nvSpPr>
              <p:cNvPr id="22" name="Isosceles Triangle 33">
                <a:extLst>
                  <a:ext uri="{FF2B5EF4-FFF2-40B4-BE49-F238E27FC236}">
                    <a16:creationId xmlns:a16="http://schemas.microsoft.com/office/drawing/2014/main" id="{E8D179DB-995F-426E-8B1C-62F43F1BEC14}"/>
                  </a:ext>
                </a:extLst>
              </p:cNvPr>
              <p:cNvSpPr/>
              <p:nvPr/>
            </p:nvSpPr>
            <p:spPr bwMode="auto">
              <a:xfrm>
                <a:off x="862642" y="3381555"/>
                <a:ext cx="181154" cy="183640"/>
              </a:xfrm>
              <a:prstGeom prst="triangl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34">
                <a:extLst>
                  <a:ext uri="{FF2B5EF4-FFF2-40B4-BE49-F238E27FC236}">
                    <a16:creationId xmlns:a16="http://schemas.microsoft.com/office/drawing/2014/main" id="{4C0794F0-842C-4422-BFB1-041131175942}"/>
                  </a:ext>
                </a:extLst>
              </p:cNvPr>
              <p:cNvGrpSpPr/>
              <p:nvPr/>
            </p:nvGrpSpPr>
            <p:grpSpPr>
              <a:xfrm>
                <a:off x="604405" y="2053865"/>
                <a:ext cx="2186985" cy="1250056"/>
                <a:chOff x="604405" y="2053865"/>
                <a:chExt cx="2186985" cy="1250056"/>
              </a:xfrm>
            </p:grpSpPr>
            <p:grpSp>
              <p:nvGrpSpPr>
                <p:cNvPr id="24" name="Group 35">
                  <a:extLst>
                    <a:ext uri="{FF2B5EF4-FFF2-40B4-BE49-F238E27FC236}">
                      <a16:creationId xmlns:a16="http://schemas.microsoft.com/office/drawing/2014/main" id="{999773DB-C8A1-4AD6-B871-493B5F00D26C}"/>
                    </a:ext>
                  </a:extLst>
                </p:cNvPr>
                <p:cNvGrpSpPr/>
                <p:nvPr/>
              </p:nvGrpSpPr>
              <p:grpSpPr>
                <a:xfrm>
                  <a:off x="910089" y="2484413"/>
                  <a:ext cx="90577" cy="819508"/>
                  <a:chOff x="910089" y="2562047"/>
                  <a:chExt cx="90577" cy="819508"/>
                </a:xfrm>
              </p:grpSpPr>
              <p:cxnSp>
                <p:nvCxnSpPr>
                  <p:cNvPr id="27" name="Straight Connector 38">
                    <a:extLst>
                      <a:ext uri="{FF2B5EF4-FFF2-40B4-BE49-F238E27FC236}">
                        <a16:creationId xmlns:a16="http://schemas.microsoft.com/office/drawing/2014/main" id="{45F27E95-23E4-43C1-9923-0CC8D108FBD9}"/>
                      </a:ext>
                    </a:extLst>
                  </p:cNvPr>
                  <p:cNvCxnSpPr>
                    <a:stCxn id="22" idx="0"/>
                  </p:cNvCxnSpPr>
                  <p:nvPr/>
                </p:nvCxnSpPr>
                <p:spPr bwMode="auto">
                  <a:xfrm flipV="1">
                    <a:off x="953219" y="2648309"/>
                    <a:ext cx="0" cy="733246"/>
                  </a:xfrm>
                  <a:prstGeom prst="line">
                    <a:avLst/>
                  </a:prstGeom>
                  <a:solidFill>
                    <a:schemeClr val="accent1"/>
                  </a:solidFill>
                  <a:ln w="38100" cap="flat" cmpd="sng" algn="ctr">
                    <a:solidFill>
                      <a:schemeClr val="accent3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8" name="Oval 39">
                    <a:extLst>
                      <a:ext uri="{FF2B5EF4-FFF2-40B4-BE49-F238E27FC236}">
                        <a16:creationId xmlns:a16="http://schemas.microsoft.com/office/drawing/2014/main" id="{6FFAD537-7AA2-4536-829E-878BF24FA54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10089" y="2562047"/>
                    <a:ext cx="90577" cy="90577"/>
                  </a:xfrm>
                  <a:prstGeom prst="ellipse">
                    <a:avLst/>
                  </a:prstGeom>
                  <a:noFill/>
                  <a:ln w="28575" cap="flat" cmpd="sng" algn="ctr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TextBox 36">
                  <a:extLst>
                    <a:ext uri="{FF2B5EF4-FFF2-40B4-BE49-F238E27FC236}">
                      <a16:creationId xmlns:a16="http://schemas.microsoft.com/office/drawing/2014/main" id="{A79F8365-D948-42CB-AA31-583A9BB50805}"/>
                    </a:ext>
                  </a:extLst>
                </p:cNvPr>
                <p:cNvSpPr txBox="1"/>
                <p:nvPr/>
              </p:nvSpPr>
              <p:spPr>
                <a:xfrm>
                  <a:off x="1043796" y="2465576"/>
                  <a:ext cx="17475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0" dirty="0"/>
                    <a:t>IMIS Customized</a:t>
                  </a:r>
                </a:p>
                <a:p>
                  <a:r>
                    <a:rPr lang="en-US" sz="1600" b="0" dirty="0"/>
                    <a:t>For Nepal</a:t>
                  </a:r>
                </a:p>
              </p:txBody>
            </p:sp>
            <p:sp>
              <p:nvSpPr>
                <p:cNvPr id="26" name="TextBox 37">
                  <a:extLst>
                    <a:ext uri="{FF2B5EF4-FFF2-40B4-BE49-F238E27FC236}">
                      <a16:creationId xmlns:a16="http://schemas.microsoft.com/office/drawing/2014/main" id="{C4D3B40B-94F5-4F72-9CE9-249E8D2F4D69}"/>
                    </a:ext>
                  </a:extLst>
                </p:cNvPr>
                <p:cNvSpPr txBox="1"/>
                <p:nvPr/>
              </p:nvSpPr>
              <p:spPr>
                <a:xfrm>
                  <a:off x="604405" y="2053865"/>
                  <a:ext cx="6527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b="1" dirty="0">
                      <a:solidFill>
                        <a:schemeClr val="accent1"/>
                      </a:solidFill>
                    </a:rPr>
                    <a:t>2014</a:t>
                  </a:r>
                  <a:endParaRPr lang="en-US" b="1" dirty="0">
                    <a:solidFill>
                      <a:schemeClr val="accent1"/>
                    </a:solidFill>
                  </a:endParaRPr>
                </a:p>
              </p:txBody>
            </p:sp>
          </p:grpSp>
        </p:grpSp>
        <p:sp>
          <p:nvSpPr>
            <p:cNvPr id="36" name="Isosceles Triangle 49">
              <a:extLst>
                <a:ext uri="{FF2B5EF4-FFF2-40B4-BE49-F238E27FC236}">
                  <a16:creationId xmlns:a16="http://schemas.microsoft.com/office/drawing/2014/main" id="{F526F57E-512E-48B6-BF63-E01B8AC0D880}"/>
                </a:ext>
              </a:extLst>
            </p:cNvPr>
            <p:cNvSpPr/>
            <p:nvPr/>
          </p:nvSpPr>
          <p:spPr bwMode="auto">
            <a:xfrm>
              <a:off x="3610927" y="3861784"/>
              <a:ext cx="181154" cy="183640"/>
            </a:xfrm>
            <a:prstGeom prst="triangl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754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3F5DC-FE3A-4254-8911-8A45D0A76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IMIS in Nepal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4A7E3-0E32-45AD-B8D3-766663623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MoU between Swiss Development Cooperation and Ministry of Health and Population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Initial customization support by GIZ, through </a:t>
            </a:r>
            <a:r>
              <a:rPr lang="en-US" dirty="0" err="1"/>
              <a:t>SwissTPH</a:t>
            </a:r>
            <a:r>
              <a:rPr lang="en-US" dirty="0"/>
              <a:t> and Exact Software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Customization done according to initial scheme design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756E0-F01A-4E33-A62E-E3E3B186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76D35-1189-4381-AD3F-3D474265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15B5B-C34D-48EC-B913-BCBA0FCE7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136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1F282-AE43-46DC-B7FB-492CC70EB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DEVELOPMENT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AE4B5-A12C-44F8-A0EF-CA404183ED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ECE2B1-8EAF-4120-A783-4AD810DC80E8}"/>
              </a:ext>
            </a:extLst>
          </p:cNvPr>
          <p:cNvSpPr txBox="1">
            <a:spLocks/>
          </p:cNvSpPr>
          <p:nvPr/>
        </p:nvSpPr>
        <p:spPr>
          <a:xfrm>
            <a:off x="8702659" y="2659306"/>
            <a:ext cx="1723299" cy="2879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lt1"/>
                </a:solidFill>
                <a:latin typeface="Poppins SemiBold" pitchFamily="2" charset="77"/>
                <a:ea typeface="+mn-ea"/>
                <a:cs typeface="Poppins SemiBold" pitchFamily="2" charset="77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900" dirty="0">
                <a:solidFill>
                  <a:srgbClr val="B2D0D5"/>
                </a:solidFill>
              </a:rPr>
              <a:t>?</a:t>
            </a:r>
            <a:endParaRPr lang="en-US" sz="8000" dirty="0">
              <a:solidFill>
                <a:srgbClr val="B2D0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33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2FF48-5E5F-4453-A0F7-8BF53541A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96573-5D5F-44FE-8D2C-DAA0FE7ED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3DE2F-E01C-469F-8B2B-C0C729EE3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9F355-ADBD-4D53-860F-2201844A8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6</a:t>
            </a:fld>
            <a:endParaRPr lang="de-DE" dirty="0"/>
          </a:p>
        </p:txBody>
      </p:sp>
      <p:cxnSp>
        <p:nvCxnSpPr>
          <p:cNvPr id="7" name="Straight Connector 5">
            <a:extLst>
              <a:ext uri="{FF2B5EF4-FFF2-40B4-BE49-F238E27FC236}">
                <a16:creationId xmlns:a16="http://schemas.microsoft.com/office/drawing/2014/main" id="{6BBD254C-8E77-4BCA-8A2E-44EC7A1AE214}"/>
              </a:ext>
            </a:extLst>
          </p:cNvPr>
          <p:cNvCxnSpPr/>
          <p:nvPr/>
        </p:nvCxnSpPr>
        <p:spPr bwMode="auto">
          <a:xfrm>
            <a:off x="2455957" y="4056901"/>
            <a:ext cx="7396639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B2D0D5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grpSp>
        <p:nvGrpSpPr>
          <p:cNvPr id="8" name="Group 40">
            <a:extLst>
              <a:ext uri="{FF2B5EF4-FFF2-40B4-BE49-F238E27FC236}">
                <a16:creationId xmlns:a16="http://schemas.microsoft.com/office/drawing/2014/main" id="{02FF97CA-3DAA-4292-82D0-938A922101A1}"/>
              </a:ext>
            </a:extLst>
          </p:cNvPr>
          <p:cNvGrpSpPr/>
          <p:nvPr/>
        </p:nvGrpSpPr>
        <p:grpSpPr>
          <a:xfrm>
            <a:off x="3888907" y="4070891"/>
            <a:ext cx="2186985" cy="1526738"/>
            <a:chOff x="2019849" y="3579185"/>
            <a:chExt cx="2186985" cy="1526738"/>
          </a:xfrm>
        </p:grpSpPr>
        <p:sp>
          <p:nvSpPr>
            <p:cNvPr id="9" name="Isosceles Triangle 9">
              <a:extLst>
                <a:ext uri="{FF2B5EF4-FFF2-40B4-BE49-F238E27FC236}">
                  <a16:creationId xmlns:a16="http://schemas.microsoft.com/office/drawing/2014/main" id="{D95E5FD0-FCA8-42F1-A1BD-978614DA861A}"/>
                </a:ext>
              </a:extLst>
            </p:cNvPr>
            <p:cNvSpPr/>
            <p:nvPr/>
          </p:nvSpPr>
          <p:spPr bwMode="auto">
            <a:xfrm flipH="1" flipV="1">
              <a:off x="2285996" y="3579185"/>
              <a:ext cx="152401" cy="154492"/>
            </a:xfrm>
            <a:prstGeom prst="triangl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749D2A49-1A7A-4C16-986B-F6B4D79E0AB5}"/>
                </a:ext>
              </a:extLst>
            </p:cNvPr>
            <p:cNvGrpSpPr/>
            <p:nvPr/>
          </p:nvGrpSpPr>
          <p:grpSpPr>
            <a:xfrm flipV="1">
              <a:off x="2325533" y="3879013"/>
              <a:ext cx="90577" cy="819508"/>
              <a:chOff x="3512391" y="5164349"/>
              <a:chExt cx="90577" cy="819508"/>
            </a:xfrm>
          </p:grpSpPr>
          <p:cxnSp>
            <p:nvCxnSpPr>
              <p:cNvPr id="13" name="Straight Connector 16">
                <a:extLst>
                  <a:ext uri="{FF2B5EF4-FFF2-40B4-BE49-F238E27FC236}">
                    <a16:creationId xmlns:a16="http://schemas.microsoft.com/office/drawing/2014/main" id="{09713091-C391-4CD3-8FCF-2D67CBA3608E}"/>
                  </a:ext>
                </a:extLst>
              </p:cNvPr>
              <p:cNvCxnSpPr/>
              <p:nvPr/>
            </p:nvCxnSpPr>
            <p:spPr bwMode="auto">
              <a:xfrm flipV="1">
                <a:off x="3555521" y="5250611"/>
                <a:ext cx="0" cy="733246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3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" name="Oval 17">
                <a:extLst>
                  <a:ext uri="{FF2B5EF4-FFF2-40B4-BE49-F238E27FC236}">
                    <a16:creationId xmlns:a16="http://schemas.microsoft.com/office/drawing/2014/main" id="{A7C39FC3-E9BD-47B2-858A-FA66AD7994AF}"/>
                  </a:ext>
                </a:extLst>
              </p:cNvPr>
              <p:cNvSpPr/>
              <p:nvPr/>
            </p:nvSpPr>
            <p:spPr bwMode="auto">
              <a:xfrm>
                <a:off x="3512391" y="5164349"/>
                <a:ext cx="90577" cy="90577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TextBox 21">
              <a:extLst>
                <a:ext uri="{FF2B5EF4-FFF2-40B4-BE49-F238E27FC236}">
                  <a16:creationId xmlns:a16="http://schemas.microsoft.com/office/drawing/2014/main" id="{8B4B54E0-7B10-45F1-A63F-51C9792B5CB9}"/>
                </a:ext>
              </a:extLst>
            </p:cNvPr>
            <p:cNvSpPr txBox="1"/>
            <p:nvPr/>
          </p:nvSpPr>
          <p:spPr>
            <a:xfrm>
              <a:off x="2019849" y="4736591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solidFill>
                    <a:schemeClr val="accent1"/>
                  </a:solidFill>
                </a:rPr>
                <a:t>2013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12" name="TextBox 22">
              <a:extLst>
                <a:ext uri="{FF2B5EF4-FFF2-40B4-BE49-F238E27FC236}">
                  <a16:creationId xmlns:a16="http://schemas.microsoft.com/office/drawing/2014/main" id="{5964008F-2A30-4D6E-9E27-61704328B909}"/>
                </a:ext>
              </a:extLst>
            </p:cNvPr>
            <p:cNvSpPr txBox="1"/>
            <p:nvPr/>
          </p:nvSpPr>
          <p:spPr>
            <a:xfrm>
              <a:off x="2459240" y="4023169"/>
              <a:ext cx="17475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/>
                <a:t>IMIS Customized</a:t>
              </a:r>
            </a:p>
            <a:p>
              <a:r>
                <a:rPr lang="en-US" sz="1600" b="0" dirty="0"/>
                <a:t>For Cameroon</a:t>
              </a:r>
            </a:p>
          </p:txBody>
        </p:sp>
      </p:grpSp>
      <p:grpSp>
        <p:nvGrpSpPr>
          <p:cNvPr id="15" name="Group 24">
            <a:extLst>
              <a:ext uri="{FF2B5EF4-FFF2-40B4-BE49-F238E27FC236}">
                <a16:creationId xmlns:a16="http://schemas.microsoft.com/office/drawing/2014/main" id="{E2D1B66F-F35A-4F86-B380-1CA59085C4AB}"/>
              </a:ext>
            </a:extLst>
          </p:cNvPr>
          <p:cNvGrpSpPr/>
          <p:nvPr/>
        </p:nvGrpSpPr>
        <p:grpSpPr>
          <a:xfrm>
            <a:off x="2473463" y="2545571"/>
            <a:ext cx="2282331" cy="1250056"/>
            <a:chOff x="604405" y="2053865"/>
            <a:chExt cx="2282331" cy="1250056"/>
          </a:xfrm>
        </p:grpSpPr>
        <p:grpSp>
          <p:nvGrpSpPr>
            <p:cNvPr id="16" name="Group 19">
              <a:extLst>
                <a:ext uri="{FF2B5EF4-FFF2-40B4-BE49-F238E27FC236}">
                  <a16:creationId xmlns:a16="http://schemas.microsoft.com/office/drawing/2014/main" id="{DBDF863A-2F17-4072-A7F3-04127C8C4E6C}"/>
                </a:ext>
              </a:extLst>
            </p:cNvPr>
            <p:cNvGrpSpPr/>
            <p:nvPr/>
          </p:nvGrpSpPr>
          <p:grpSpPr>
            <a:xfrm>
              <a:off x="910089" y="2484413"/>
              <a:ext cx="90577" cy="819508"/>
              <a:chOff x="910089" y="2562047"/>
              <a:chExt cx="90577" cy="819508"/>
            </a:xfrm>
          </p:grpSpPr>
          <p:cxnSp>
            <p:nvCxnSpPr>
              <p:cNvPr id="19" name="Straight Connector 11">
                <a:extLst>
                  <a:ext uri="{FF2B5EF4-FFF2-40B4-BE49-F238E27FC236}">
                    <a16:creationId xmlns:a16="http://schemas.microsoft.com/office/drawing/2014/main" id="{56D9E20B-DC8F-475B-9710-3B710D17581F}"/>
                  </a:ext>
                </a:extLst>
              </p:cNvPr>
              <p:cNvCxnSpPr/>
              <p:nvPr/>
            </p:nvCxnSpPr>
            <p:spPr bwMode="auto">
              <a:xfrm flipV="1">
                <a:off x="953219" y="2648309"/>
                <a:ext cx="0" cy="733246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3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Oval 12">
                <a:extLst>
                  <a:ext uri="{FF2B5EF4-FFF2-40B4-BE49-F238E27FC236}">
                    <a16:creationId xmlns:a16="http://schemas.microsoft.com/office/drawing/2014/main" id="{F085379C-A7A8-434C-9110-F4EDF512F529}"/>
                  </a:ext>
                </a:extLst>
              </p:cNvPr>
              <p:cNvSpPr/>
              <p:nvPr/>
            </p:nvSpPr>
            <p:spPr bwMode="auto">
              <a:xfrm>
                <a:off x="910089" y="2562047"/>
                <a:ext cx="90577" cy="90577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" name="TextBox 20">
              <a:extLst>
                <a:ext uri="{FF2B5EF4-FFF2-40B4-BE49-F238E27FC236}">
                  <a16:creationId xmlns:a16="http://schemas.microsoft.com/office/drawing/2014/main" id="{0FB98EEB-04A8-41D4-A650-B6D079AD37CF}"/>
                </a:ext>
              </a:extLst>
            </p:cNvPr>
            <p:cNvSpPr txBox="1"/>
            <p:nvPr/>
          </p:nvSpPr>
          <p:spPr>
            <a:xfrm>
              <a:off x="1043796" y="2465576"/>
              <a:ext cx="18429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/>
                <a:t>IMIS Designed</a:t>
              </a:r>
            </a:p>
            <a:p>
              <a:r>
                <a:rPr lang="en-US" sz="1600" b="0" dirty="0"/>
                <a:t>For Tanzania CHF</a:t>
              </a:r>
            </a:p>
          </p:txBody>
        </p:sp>
        <p:sp>
          <p:nvSpPr>
            <p:cNvPr id="18" name="TextBox 23">
              <a:extLst>
                <a:ext uri="{FF2B5EF4-FFF2-40B4-BE49-F238E27FC236}">
                  <a16:creationId xmlns:a16="http://schemas.microsoft.com/office/drawing/2014/main" id="{A5429EFC-3431-44CC-B270-B70F52F4E786}"/>
                </a:ext>
              </a:extLst>
            </p:cNvPr>
            <p:cNvSpPr txBox="1"/>
            <p:nvPr/>
          </p:nvSpPr>
          <p:spPr>
            <a:xfrm>
              <a:off x="604405" y="2053865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solidFill>
                    <a:schemeClr val="accent1"/>
                  </a:solidFill>
                </a:rPr>
                <a:t>2012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" name="Group 32">
            <a:extLst>
              <a:ext uri="{FF2B5EF4-FFF2-40B4-BE49-F238E27FC236}">
                <a16:creationId xmlns:a16="http://schemas.microsoft.com/office/drawing/2014/main" id="{B573904C-2678-42D6-8F53-A100A5CE1B75}"/>
              </a:ext>
            </a:extLst>
          </p:cNvPr>
          <p:cNvGrpSpPr/>
          <p:nvPr/>
        </p:nvGrpSpPr>
        <p:grpSpPr>
          <a:xfrm>
            <a:off x="5587599" y="2526637"/>
            <a:ext cx="2186985" cy="1511330"/>
            <a:chOff x="604405" y="2053865"/>
            <a:chExt cx="2186985" cy="1511330"/>
          </a:xfrm>
        </p:grpSpPr>
        <p:sp>
          <p:nvSpPr>
            <p:cNvPr id="22" name="Isosceles Triangle 33">
              <a:extLst>
                <a:ext uri="{FF2B5EF4-FFF2-40B4-BE49-F238E27FC236}">
                  <a16:creationId xmlns:a16="http://schemas.microsoft.com/office/drawing/2014/main" id="{E8D179DB-995F-426E-8B1C-62F43F1BEC14}"/>
                </a:ext>
              </a:extLst>
            </p:cNvPr>
            <p:cNvSpPr/>
            <p:nvPr/>
          </p:nvSpPr>
          <p:spPr bwMode="auto">
            <a:xfrm>
              <a:off x="862642" y="3381555"/>
              <a:ext cx="181154" cy="183640"/>
            </a:xfrm>
            <a:prstGeom prst="triangl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34">
              <a:extLst>
                <a:ext uri="{FF2B5EF4-FFF2-40B4-BE49-F238E27FC236}">
                  <a16:creationId xmlns:a16="http://schemas.microsoft.com/office/drawing/2014/main" id="{4C0794F0-842C-4422-BFB1-041131175942}"/>
                </a:ext>
              </a:extLst>
            </p:cNvPr>
            <p:cNvGrpSpPr/>
            <p:nvPr/>
          </p:nvGrpSpPr>
          <p:grpSpPr>
            <a:xfrm>
              <a:off x="604405" y="2053865"/>
              <a:ext cx="2186985" cy="1250056"/>
              <a:chOff x="604405" y="2053865"/>
              <a:chExt cx="2186985" cy="1250056"/>
            </a:xfrm>
          </p:grpSpPr>
          <p:grpSp>
            <p:nvGrpSpPr>
              <p:cNvPr id="24" name="Group 35">
                <a:extLst>
                  <a:ext uri="{FF2B5EF4-FFF2-40B4-BE49-F238E27FC236}">
                    <a16:creationId xmlns:a16="http://schemas.microsoft.com/office/drawing/2014/main" id="{999773DB-C8A1-4AD6-B871-493B5F00D26C}"/>
                  </a:ext>
                </a:extLst>
              </p:cNvPr>
              <p:cNvGrpSpPr/>
              <p:nvPr/>
            </p:nvGrpSpPr>
            <p:grpSpPr>
              <a:xfrm>
                <a:off x="910089" y="2484413"/>
                <a:ext cx="90577" cy="819508"/>
                <a:chOff x="910089" y="2562047"/>
                <a:chExt cx="90577" cy="819508"/>
              </a:xfrm>
            </p:grpSpPr>
            <p:cxnSp>
              <p:nvCxnSpPr>
                <p:cNvPr id="27" name="Straight Connector 38">
                  <a:extLst>
                    <a:ext uri="{FF2B5EF4-FFF2-40B4-BE49-F238E27FC236}">
                      <a16:creationId xmlns:a16="http://schemas.microsoft.com/office/drawing/2014/main" id="{45F27E95-23E4-43C1-9923-0CC8D108FBD9}"/>
                    </a:ext>
                  </a:extLst>
                </p:cNvPr>
                <p:cNvCxnSpPr>
                  <a:stCxn id="22" idx="0"/>
                </p:cNvCxnSpPr>
                <p:nvPr/>
              </p:nvCxnSpPr>
              <p:spPr bwMode="auto">
                <a:xfrm flipV="1">
                  <a:off x="953219" y="2648309"/>
                  <a:ext cx="0" cy="733246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accent3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8" name="Oval 39">
                  <a:extLst>
                    <a:ext uri="{FF2B5EF4-FFF2-40B4-BE49-F238E27FC236}">
                      <a16:creationId xmlns:a16="http://schemas.microsoft.com/office/drawing/2014/main" id="{6FFAD537-7AA2-4536-829E-878BF24FA543}"/>
                    </a:ext>
                  </a:extLst>
                </p:cNvPr>
                <p:cNvSpPr/>
                <p:nvPr/>
              </p:nvSpPr>
              <p:spPr bwMode="auto">
                <a:xfrm>
                  <a:off x="910089" y="2562047"/>
                  <a:ext cx="90577" cy="90577"/>
                </a:xfrm>
                <a:prstGeom prst="ellipse">
                  <a:avLst/>
                </a:prstGeom>
                <a:noFill/>
                <a:ln w="2857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5" name="TextBox 36">
                <a:extLst>
                  <a:ext uri="{FF2B5EF4-FFF2-40B4-BE49-F238E27FC236}">
                    <a16:creationId xmlns:a16="http://schemas.microsoft.com/office/drawing/2014/main" id="{A79F8365-D948-42CB-AA31-583A9BB50805}"/>
                  </a:ext>
                </a:extLst>
              </p:cNvPr>
              <p:cNvSpPr txBox="1"/>
              <p:nvPr/>
            </p:nvSpPr>
            <p:spPr>
              <a:xfrm>
                <a:off x="1043796" y="2465576"/>
                <a:ext cx="17475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/>
                  <a:t>IMIS Customized</a:t>
                </a:r>
              </a:p>
              <a:p>
                <a:r>
                  <a:rPr lang="en-US" sz="1600" b="0" dirty="0"/>
                  <a:t>For Nepal</a:t>
                </a:r>
              </a:p>
            </p:txBody>
          </p:sp>
          <p:sp>
            <p:nvSpPr>
              <p:cNvPr id="26" name="TextBox 37">
                <a:extLst>
                  <a:ext uri="{FF2B5EF4-FFF2-40B4-BE49-F238E27FC236}">
                    <a16:creationId xmlns:a16="http://schemas.microsoft.com/office/drawing/2014/main" id="{C4D3B40B-94F5-4F72-9CE9-249E8D2F4D69}"/>
                  </a:ext>
                </a:extLst>
              </p:cNvPr>
              <p:cNvSpPr txBox="1"/>
              <p:nvPr/>
            </p:nvSpPr>
            <p:spPr>
              <a:xfrm>
                <a:off x="604405" y="2053865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>
                    <a:solidFill>
                      <a:schemeClr val="accent1"/>
                    </a:solidFill>
                  </a:rPr>
                  <a:t>2014</a:t>
                </a:r>
                <a:endParaRPr lang="en-US" b="1" dirty="0">
                  <a:solidFill>
                    <a:schemeClr val="accent1"/>
                  </a:solidFill>
                </a:endParaRPr>
              </a:p>
            </p:txBody>
          </p:sp>
        </p:grpSp>
      </p:grpSp>
      <p:grpSp>
        <p:nvGrpSpPr>
          <p:cNvPr id="29" name="Group 41">
            <a:extLst>
              <a:ext uri="{FF2B5EF4-FFF2-40B4-BE49-F238E27FC236}">
                <a16:creationId xmlns:a16="http://schemas.microsoft.com/office/drawing/2014/main" id="{9C69795D-19D4-41B8-B154-2A9E5DBD338E}"/>
              </a:ext>
            </a:extLst>
          </p:cNvPr>
          <p:cNvGrpSpPr/>
          <p:nvPr/>
        </p:nvGrpSpPr>
        <p:grpSpPr>
          <a:xfrm>
            <a:off x="7689380" y="4080207"/>
            <a:ext cx="1502503" cy="1526738"/>
            <a:chOff x="2019849" y="3579185"/>
            <a:chExt cx="1502503" cy="1526738"/>
          </a:xfrm>
        </p:grpSpPr>
        <p:sp>
          <p:nvSpPr>
            <p:cNvPr id="30" name="Isosceles Triangle 42">
              <a:extLst>
                <a:ext uri="{FF2B5EF4-FFF2-40B4-BE49-F238E27FC236}">
                  <a16:creationId xmlns:a16="http://schemas.microsoft.com/office/drawing/2014/main" id="{F6BCC7E2-8F20-4D45-BE28-3EDB065A3167}"/>
                </a:ext>
              </a:extLst>
            </p:cNvPr>
            <p:cNvSpPr/>
            <p:nvPr/>
          </p:nvSpPr>
          <p:spPr bwMode="auto">
            <a:xfrm flipH="1" flipV="1">
              <a:off x="2285996" y="3579185"/>
              <a:ext cx="152401" cy="154492"/>
            </a:xfrm>
            <a:prstGeom prst="triangl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43">
              <a:extLst>
                <a:ext uri="{FF2B5EF4-FFF2-40B4-BE49-F238E27FC236}">
                  <a16:creationId xmlns:a16="http://schemas.microsoft.com/office/drawing/2014/main" id="{A1F576CF-D3A5-4781-A33E-262ACBF2A1A0}"/>
                </a:ext>
              </a:extLst>
            </p:cNvPr>
            <p:cNvGrpSpPr/>
            <p:nvPr/>
          </p:nvGrpSpPr>
          <p:grpSpPr>
            <a:xfrm flipV="1">
              <a:off x="2325533" y="3879013"/>
              <a:ext cx="90577" cy="819508"/>
              <a:chOff x="3512391" y="5164349"/>
              <a:chExt cx="90577" cy="819508"/>
            </a:xfrm>
          </p:grpSpPr>
          <p:cxnSp>
            <p:nvCxnSpPr>
              <p:cNvPr id="34" name="Straight Connector 46">
                <a:extLst>
                  <a:ext uri="{FF2B5EF4-FFF2-40B4-BE49-F238E27FC236}">
                    <a16:creationId xmlns:a16="http://schemas.microsoft.com/office/drawing/2014/main" id="{92320044-03EA-40BC-BD64-62F0DF85505D}"/>
                  </a:ext>
                </a:extLst>
              </p:cNvPr>
              <p:cNvCxnSpPr/>
              <p:nvPr/>
            </p:nvCxnSpPr>
            <p:spPr bwMode="auto">
              <a:xfrm flipV="1">
                <a:off x="3555521" y="5250611"/>
                <a:ext cx="0" cy="733246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3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5" name="Oval 47">
                <a:extLst>
                  <a:ext uri="{FF2B5EF4-FFF2-40B4-BE49-F238E27FC236}">
                    <a16:creationId xmlns:a16="http://schemas.microsoft.com/office/drawing/2014/main" id="{15C40CE3-3ED2-4F8F-8AFA-16A508872D14}"/>
                  </a:ext>
                </a:extLst>
              </p:cNvPr>
              <p:cNvSpPr/>
              <p:nvPr/>
            </p:nvSpPr>
            <p:spPr bwMode="auto">
              <a:xfrm>
                <a:off x="3512391" y="5164349"/>
                <a:ext cx="90577" cy="90577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" name="TextBox 44">
              <a:extLst>
                <a:ext uri="{FF2B5EF4-FFF2-40B4-BE49-F238E27FC236}">
                  <a16:creationId xmlns:a16="http://schemas.microsoft.com/office/drawing/2014/main" id="{C7D19D89-7E45-40FB-AFA9-3A78F48538A1}"/>
                </a:ext>
              </a:extLst>
            </p:cNvPr>
            <p:cNvSpPr txBox="1"/>
            <p:nvPr/>
          </p:nvSpPr>
          <p:spPr>
            <a:xfrm>
              <a:off x="2019849" y="4736591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solidFill>
                    <a:schemeClr val="accent1"/>
                  </a:solidFill>
                </a:rPr>
                <a:t>2016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33" name="TextBox 45">
              <a:extLst>
                <a:ext uri="{FF2B5EF4-FFF2-40B4-BE49-F238E27FC236}">
                  <a16:creationId xmlns:a16="http://schemas.microsoft.com/office/drawing/2014/main" id="{D1CB90B2-953F-40CA-8E0E-6BCFCFBA68E4}"/>
                </a:ext>
              </a:extLst>
            </p:cNvPr>
            <p:cNvSpPr txBox="1"/>
            <p:nvPr/>
          </p:nvSpPr>
          <p:spPr>
            <a:xfrm>
              <a:off x="2459240" y="4023169"/>
              <a:ext cx="10631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/>
                <a:t>openIMIS</a:t>
              </a:r>
              <a:br>
                <a:rPr lang="en-US" sz="1600" b="0" dirty="0"/>
              </a:br>
              <a:r>
                <a:rPr lang="en-US" sz="1600" b="0" dirty="0"/>
                <a:t>initiative</a:t>
              </a:r>
            </a:p>
          </p:txBody>
        </p:sp>
      </p:grpSp>
      <p:sp>
        <p:nvSpPr>
          <p:cNvPr id="36" name="Isosceles Triangle 49">
            <a:extLst>
              <a:ext uri="{FF2B5EF4-FFF2-40B4-BE49-F238E27FC236}">
                <a16:creationId xmlns:a16="http://schemas.microsoft.com/office/drawing/2014/main" id="{F526F57E-512E-48B6-BF63-E01B8AC0D880}"/>
              </a:ext>
            </a:extLst>
          </p:cNvPr>
          <p:cNvSpPr/>
          <p:nvPr/>
        </p:nvSpPr>
        <p:spPr bwMode="auto">
          <a:xfrm>
            <a:off x="2731699" y="3861784"/>
            <a:ext cx="181154" cy="183640"/>
          </a:xfrm>
          <a:prstGeom prst="triangl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7" name="Group 48">
            <a:extLst>
              <a:ext uri="{FF2B5EF4-FFF2-40B4-BE49-F238E27FC236}">
                <a16:creationId xmlns:a16="http://schemas.microsoft.com/office/drawing/2014/main" id="{8C1D064A-07CB-4746-91E1-0A863FA5C3F9}"/>
              </a:ext>
            </a:extLst>
          </p:cNvPr>
          <p:cNvGrpSpPr/>
          <p:nvPr/>
        </p:nvGrpSpPr>
        <p:grpSpPr>
          <a:xfrm>
            <a:off x="8615467" y="2559561"/>
            <a:ext cx="2116453" cy="1511330"/>
            <a:chOff x="604405" y="2053865"/>
            <a:chExt cx="2116453" cy="1511330"/>
          </a:xfrm>
        </p:grpSpPr>
        <p:sp>
          <p:nvSpPr>
            <p:cNvPr id="38" name="Isosceles Triangle 50">
              <a:extLst>
                <a:ext uri="{FF2B5EF4-FFF2-40B4-BE49-F238E27FC236}">
                  <a16:creationId xmlns:a16="http://schemas.microsoft.com/office/drawing/2014/main" id="{1928A433-FDD4-40C9-9BA9-3203B8F307C0}"/>
                </a:ext>
              </a:extLst>
            </p:cNvPr>
            <p:cNvSpPr/>
            <p:nvPr/>
          </p:nvSpPr>
          <p:spPr bwMode="auto">
            <a:xfrm>
              <a:off x="862642" y="3381555"/>
              <a:ext cx="181154" cy="183640"/>
            </a:xfrm>
            <a:prstGeom prst="triangl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9" name="Group 51">
              <a:extLst>
                <a:ext uri="{FF2B5EF4-FFF2-40B4-BE49-F238E27FC236}">
                  <a16:creationId xmlns:a16="http://schemas.microsoft.com/office/drawing/2014/main" id="{F84B7FE6-6582-4BBD-BD82-071BDB551DF5}"/>
                </a:ext>
              </a:extLst>
            </p:cNvPr>
            <p:cNvGrpSpPr/>
            <p:nvPr/>
          </p:nvGrpSpPr>
          <p:grpSpPr>
            <a:xfrm>
              <a:off x="604405" y="2053865"/>
              <a:ext cx="2116453" cy="1250056"/>
              <a:chOff x="604405" y="2053865"/>
              <a:chExt cx="2116453" cy="1250056"/>
            </a:xfrm>
          </p:grpSpPr>
          <p:grpSp>
            <p:nvGrpSpPr>
              <p:cNvPr id="40" name="Group 52">
                <a:extLst>
                  <a:ext uri="{FF2B5EF4-FFF2-40B4-BE49-F238E27FC236}">
                    <a16:creationId xmlns:a16="http://schemas.microsoft.com/office/drawing/2014/main" id="{B142B313-5ACE-4E2E-951E-0128E6A0C292}"/>
                  </a:ext>
                </a:extLst>
              </p:cNvPr>
              <p:cNvGrpSpPr/>
              <p:nvPr/>
            </p:nvGrpSpPr>
            <p:grpSpPr>
              <a:xfrm>
                <a:off x="910089" y="2484413"/>
                <a:ext cx="90577" cy="819508"/>
                <a:chOff x="910089" y="2562047"/>
                <a:chExt cx="90577" cy="819508"/>
              </a:xfrm>
            </p:grpSpPr>
            <p:cxnSp>
              <p:nvCxnSpPr>
                <p:cNvPr id="43" name="Straight Connector 55">
                  <a:extLst>
                    <a:ext uri="{FF2B5EF4-FFF2-40B4-BE49-F238E27FC236}">
                      <a16:creationId xmlns:a16="http://schemas.microsoft.com/office/drawing/2014/main" id="{03AD14A6-D563-4171-8280-192EDC2F054C}"/>
                    </a:ext>
                  </a:extLst>
                </p:cNvPr>
                <p:cNvCxnSpPr>
                  <a:stCxn id="38" idx="0"/>
                </p:cNvCxnSpPr>
                <p:nvPr/>
              </p:nvCxnSpPr>
              <p:spPr bwMode="auto">
                <a:xfrm flipV="1">
                  <a:off x="953219" y="2648309"/>
                  <a:ext cx="0" cy="733246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accent3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4" name="Oval 56">
                  <a:extLst>
                    <a:ext uri="{FF2B5EF4-FFF2-40B4-BE49-F238E27FC236}">
                      <a16:creationId xmlns:a16="http://schemas.microsoft.com/office/drawing/2014/main" id="{EA704D13-0F22-4FE9-BB2F-96E648B8A4C5}"/>
                    </a:ext>
                  </a:extLst>
                </p:cNvPr>
                <p:cNvSpPr/>
                <p:nvPr/>
              </p:nvSpPr>
              <p:spPr bwMode="auto">
                <a:xfrm>
                  <a:off x="910089" y="2562047"/>
                  <a:ext cx="90577" cy="90577"/>
                </a:xfrm>
                <a:prstGeom prst="ellipse">
                  <a:avLst/>
                </a:prstGeom>
                <a:noFill/>
                <a:ln w="2857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" name="TextBox 53">
                <a:extLst>
                  <a:ext uri="{FF2B5EF4-FFF2-40B4-BE49-F238E27FC236}">
                    <a16:creationId xmlns:a16="http://schemas.microsoft.com/office/drawing/2014/main" id="{49F8D05A-9FE0-40FB-B34B-EA7B95230789}"/>
                  </a:ext>
                </a:extLst>
              </p:cNvPr>
              <p:cNvSpPr txBox="1"/>
              <p:nvPr/>
            </p:nvSpPr>
            <p:spPr>
              <a:xfrm>
                <a:off x="1043796" y="2465576"/>
                <a:ext cx="167706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/>
                  <a:t>openIMIS MV</a:t>
                </a:r>
                <a:br>
                  <a:rPr lang="en-US" sz="1600" b="0" dirty="0"/>
                </a:br>
                <a:r>
                  <a:rPr lang="en-US" sz="1600" b="0" dirty="0"/>
                  <a:t>(TZ+CMR+NPL)</a:t>
                </a:r>
                <a:br>
                  <a:rPr lang="en-US" sz="1600" b="0" dirty="0"/>
                </a:br>
                <a:r>
                  <a:rPr lang="en-US" sz="1600" b="0" dirty="0"/>
                  <a:t>complete</a:t>
                </a:r>
              </a:p>
            </p:txBody>
          </p:sp>
          <p:sp>
            <p:nvSpPr>
              <p:cNvPr id="42" name="TextBox 54">
                <a:extLst>
                  <a:ext uri="{FF2B5EF4-FFF2-40B4-BE49-F238E27FC236}">
                    <a16:creationId xmlns:a16="http://schemas.microsoft.com/office/drawing/2014/main" id="{DC86CA35-07E3-47C0-9EA7-B8587F5F3299}"/>
                  </a:ext>
                </a:extLst>
              </p:cNvPr>
              <p:cNvSpPr txBox="1"/>
              <p:nvPr/>
            </p:nvSpPr>
            <p:spPr>
              <a:xfrm>
                <a:off x="604405" y="2053865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>
                    <a:solidFill>
                      <a:schemeClr val="accent1"/>
                    </a:solidFill>
                  </a:rPr>
                  <a:t>2017</a:t>
                </a:r>
                <a:endParaRPr lang="en-US" b="1" dirty="0">
                  <a:solidFill>
                    <a:schemeClr val="accent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915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2A2B-E0BE-4751-8103-AC64C7FF0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0886A-F939-4308-928F-ECC16066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Licensing arrangement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Who can use the software?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How they can use the software?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they change the software?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they re-sell the software?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6E4A2-E909-4C81-B8B5-88D5B4CC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C4F8-7803-4FD5-94F6-3A2FB03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DDC4E-47B5-4DA7-9B7C-3B21063FC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7482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2A2B-E0BE-4751-8103-AC64C7FF0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Software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6E4A2-E909-4C81-B8B5-88D5B4CC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C4F8-7803-4FD5-94F6-3A2FB03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DDC4E-47B5-4DA7-9B7C-3B21063FC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C8EBFE-23CD-47BE-8480-743F7A8D0CD8}"/>
              </a:ext>
            </a:extLst>
          </p:cNvPr>
          <p:cNvSpPr txBox="1"/>
          <p:nvPr/>
        </p:nvSpPr>
        <p:spPr>
          <a:xfrm>
            <a:off x="3256084" y="2227001"/>
            <a:ext cx="567983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006374"/>
                </a:solidFill>
                <a:latin typeface="Poppins"/>
              </a:rPr>
              <a:t>FREE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7942233-C787-4BE6-80B5-D48189904F36}"/>
              </a:ext>
            </a:extLst>
          </p:cNvPr>
          <p:cNvSpPr txBox="1">
            <a:spLocks/>
          </p:cNvSpPr>
          <p:nvPr/>
        </p:nvSpPr>
        <p:spPr>
          <a:xfrm>
            <a:off x="8707056" y="2502601"/>
            <a:ext cx="1723299" cy="2879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lt1"/>
                </a:solidFill>
                <a:latin typeface="Poppins SemiBold" pitchFamily="2" charset="77"/>
                <a:ea typeface="+mn-ea"/>
                <a:cs typeface="Poppins SemiBold" pitchFamily="2" charset="77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900" dirty="0">
                <a:solidFill>
                  <a:srgbClr val="B2D0D5"/>
                </a:solidFill>
              </a:rPr>
              <a:t>?</a:t>
            </a:r>
            <a:endParaRPr lang="en-US" sz="8000" dirty="0">
              <a:solidFill>
                <a:srgbClr val="B2D0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18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2A2B-E0BE-4751-8103-AC64C7FF0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Software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6E4A2-E909-4C81-B8B5-88D5B4CC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C4F8-7803-4FD5-94F6-3A2FB03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DDC4E-47B5-4DA7-9B7C-3B21063FC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C8EBFE-23CD-47BE-8480-743F7A8D0CD8}"/>
              </a:ext>
            </a:extLst>
          </p:cNvPr>
          <p:cNvSpPr txBox="1"/>
          <p:nvPr/>
        </p:nvSpPr>
        <p:spPr>
          <a:xfrm>
            <a:off x="3256084" y="2227001"/>
            <a:ext cx="567983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006374"/>
                </a:solidFill>
                <a:latin typeface="Poppins"/>
              </a:rPr>
              <a:t>YES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7942233-C787-4BE6-80B5-D48189904F36}"/>
              </a:ext>
            </a:extLst>
          </p:cNvPr>
          <p:cNvSpPr txBox="1">
            <a:spLocks/>
          </p:cNvSpPr>
          <p:nvPr/>
        </p:nvSpPr>
        <p:spPr>
          <a:xfrm>
            <a:off x="7924542" y="2493809"/>
            <a:ext cx="1723299" cy="2879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lt1"/>
                </a:solidFill>
                <a:latin typeface="Poppins SemiBold" pitchFamily="2" charset="77"/>
                <a:ea typeface="+mn-ea"/>
                <a:cs typeface="Poppins SemiBold" pitchFamily="2" charset="77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900" dirty="0">
                <a:solidFill>
                  <a:srgbClr val="B2D0D5"/>
                </a:solidFill>
              </a:rPr>
              <a:t>!</a:t>
            </a:r>
            <a:endParaRPr lang="en-US" sz="8000" dirty="0">
              <a:solidFill>
                <a:srgbClr val="B2D0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6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661EA44-9AF0-48F2-8806-FE7F1692A910}" vid="{3F4831D7-C11A-4842-AFCB-76A77CDD14C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openIMIS_Master</Template>
  <TotalTime>122</TotalTime>
  <Words>370</Words>
  <Application>Microsoft Office PowerPoint</Application>
  <PresentationFormat>Widescreen</PresentationFormat>
  <Paragraphs>123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Office</vt:lpstr>
      <vt:lpstr>Introduction to openIMIS</vt:lpstr>
      <vt:lpstr>PowerPoint Presentation</vt:lpstr>
      <vt:lpstr>Timeline</vt:lpstr>
      <vt:lpstr>IMIS in Nepal</vt:lpstr>
      <vt:lpstr>FURTHER DEVELOPMENT</vt:lpstr>
      <vt:lpstr>Timeline</vt:lpstr>
      <vt:lpstr>Open Source Software</vt:lpstr>
      <vt:lpstr>Open Source Software</vt:lpstr>
      <vt:lpstr>Open Source Software</vt:lpstr>
      <vt:lpstr>Open Source Software</vt:lpstr>
      <vt:lpstr>Open Source Software</vt:lpstr>
      <vt:lpstr>COMMUNITY OF PRACTICE</vt:lpstr>
      <vt:lpstr>openIMIS for HIB</vt:lpstr>
      <vt:lpstr>Clarifications</vt:lpstr>
      <vt:lpstr>Clarifications</vt:lpstr>
      <vt:lpstr>Clarifications</vt:lpstr>
      <vt:lpstr>Clarifications</vt:lpstr>
      <vt:lpstr>Clarifications</vt:lpstr>
      <vt:lpstr>openIMIS in 2019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openIMIS</dc:title>
  <dc:creator>Bhattarai, Saurav GIZ NP</dc:creator>
  <cp:lastModifiedBy>Bhattarai, Saurav GIZ NP</cp:lastModifiedBy>
  <cp:revision>21</cp:revision>
  <dcterms:created xsi:type="dcterms:W3CDTF">2019-01-23T02:45:25Z</dcterms:created>
  <dcterms:modified xsi:type="dcterms:W3CDTF">2019-01-23T04:48:57Z</dcterms:modified>
</cp:coreProperties>
</file>