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6" r:id="rId1"/>
    <p:sldMasterId id="2147483727" r:id="rId2"/>
  </p:sldMasterIdLst>
  <p:notesMasterIdLst>
    <p:notesMasterId r:id="rId32"/>
  </p:notesMasterIdLst>
  <p:handoutMasterIdLst>
    <p:handoutMasterId r:id="rId33"/>
  </p:handoutMasterIdLst>
  <p:sldIdLst>
    <p:sldId id="441" r:id="rId3"/>
    <p:sldId id="496" r:id="rId4"/>
    <p:sldId id="502" r:id="rId5"/>
    <p:sldId id="500" r:id="rId6"/>
    <p:sldId id="501" r:id="rId7"/>
    <p:sldId id="504" r:id="rId8"/>
    <p:sldId id="505" r:id="rId9"/>
    <p:sldId id="506" r:id="rId10"/>
    <p:sldId id="507" r:id="rId11"/>
    <p:sldId id="508" r:id="rId12"/>
    <p:sldId id="509" r:id="rId13"/>
    <p:sldId id="510" r:id="rId14"/>
    <p:sldId id="511" r:id="rId15"/>
    <p:sldId id="498" r:id="rId16"/>
    <p:sldId id="446" r:id="rId17"/>
    <p:sldId id="470" r:id="rId18"/>
    <p:sldId id="486" r:id="rId19"/>
    <p:sldId id="471" r:id="rId20"/>
    <p:sldId id="487" r:id="rId21"/>
    <p:sldId id="488" r:id="rId22"/>
    <p:sldId id="489" r:id="rId23"/>
    <p:sldId id="490" r:id="rId24"/>
    <p:sldId id="477" r:id="rId25"/>
    <p:sldId id="495" r:id="rId26"/>
    <p:sldId id="493" r:id="rId27"/>
    <p:sldId id="492" r:id="rId28"/>
    <p:sldId id="503" r:id="rId29"/>
    <p:sldId id="497" r:id="rId30"/>
    <p:sldId id="358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bovskaja, Viktoria GIZ" initials="RVG" lastIdx="2" clrIdx="0">
    <p:extLst/>
  </p:cmAuthor>
  <p:cmAuthor id="2" name="Siddharth Srivastava" initials="SS" lastIdx="1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374"/>
    <a:srgbClr val="B2D0D5"/>
    <a:srgbClr val="095A65"/>
    <a:srgbClr val="33818F"/>
    <a:srgbClr val="009999"/>
    <a:srgbClr val="008080"/>
    <a:srgbClr val="006666"/>
    <a:srgbClr val="059BD9"/>
    <a:srgbClr val="FF7A4C"/>
    <a:srgbClr val="41C3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8" autoAdjust="0"/>
    <p:restoredTop sz="90720" autoAdjust="0"/>
  </p:normalViewPr>
  <p:slideViewPr>
    <p:cSldViewPr snapToGrid="0">
      <p:cViewPr varScale="1">
        <p:scale>
          <a:sx n="59" d="100"/>
          <a:sy n="59" d="100"/>
        </p:scale>
        <p:origin x="720" y="56"/>
      </p:cViewPr>
      <p:guideLst>
        <p:guide orient="horz" pos="2137"/>
        <p:guide pos="3863"/>
      </p:guideLst>
    </p:cSldViewPr>
  </p:slideViewPr>
  <p:outlineViewPr>
    <p:cViewPr>
      <p:scale>
        <a:sx n="33" d="100"/>
        <a:sy n="33" d="100"/>
      </p:scale>
      <p:origin x="0" y="-29241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1086"/>
    </p:cViewPr>
  </p:sorterViewPr>
  <p:notesViewPr>
    <p:cSldViewPr snapToGrid="0">
      <p:cViewPr varScale="1">
        <p:scale>
          <a:sx n="117" d="100"/>
          <a:sy n="117" d="100"/>
        </p:scale>
        <p:origin x="337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39419A-2970-4679-92A8-6166FB46E7F1}" type="doc">
      <dgm:prSet loTypeId="urn:microsoft.com/office/officeart/2005/8/layout/arrow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C55A36-E10A-4363-8E66-C8514D83185A}">
      <dgm:prSet phldrT="[Text]" custT="1"/>
      <dgm:spPr>
        <a:xfrm>
          <a:off x="3151749" y="2332055"/>
          <a:ext cx="1191428" cy="187955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endParaRPr lang="en-US" sz="2000" b="1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FF328901-6249-4495-AEF0-81861C2DC4ED}" type="parTrans" cxnId="{410F957B-507E-4099-B9A3-5D633E1059DA}">
      <dgm:prSet/>
      <dgm:spPr/>
      <dgm:t>
        <a:bodyPr/>
        <a:lstStyle/>
        <a:p>
          <a:endParaRPr lang="en-US"/>
        </a:p>
      </dgm:t>
    </dgm:pt>
    <dgm:pt modelId="{6D2EC59E-3D60-41C4-BE09-06DD0D56A28D}" type="sibTrans" cxnId="{410F957B-507E-4099-B9A3-5D633E1059DA}">
      <dgm:prSet/>
      <dgm:spPr/>
      <dgm:t>
        <a:bodyPr/>
        <a:lstStyle/>
        <a:p>
          <a:endParaRPr lang="en-US"/>
        </a:p>
      </dgm:t>
    </dgm:pt>
    <dgm:pt modelId="{AD2313A7-155C-47E8-82AF-EDD290C72052}">
      <dgm:prSet phldrT="[Text]" custT="1"/>
      <dgm:spPr>
        <a:xfrm>
          <a:off x="318026" y="1011499"/>
          <a:ext cx="2676997" cy="667061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ctr"/>
          <a:endParaRPr lang="en-US" sz="20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E62D4480-A695-4577-8B39-BE1284477B86}" type="parTrans" cxnId="{B814B868-D246-4E3A-A5EF-51AF292DA59B}">
      <dgm:prSet/>
      <dgm:spPr/>
      <dgm:t>
        <a:bodyPr/>
        <a:lstStyle/>
        <a:p>
          <a:endParaRPr lang="en-US"/>
        </a:p>
      </dgm:t>
    </dgm:pt>
    <dgm:pt modelId="{1FBE01D2-865E-4AE8-8411-437D551AC058}" type="sibTrans" cxnId="{B814B868-D246-4E3A-A5EF-51AF292DA59B}">
      <dgm:prSet/>
      <dgm:spPr/>
      <dgm:t>
        <a:bodyPr/>
        <a:lstStyle/>
        <a:p>
          <a:endParaRPr lang="en-US"/>
        </a:p>
      </dgm:t>
    </dgm:pt>
    <dgm:pt modelId="{6B5495A7-F64B-4C08-9389-5672D794223C}">
      <dgm:prSet phldrT="[Text]" custT="1"/>
      <dgm:spPr>
        <a:xfrm>
          <a:off x="3324069" y="2430044"/>
          <a:ext cx="4965286" cy="80559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ctr"/>
          <a:endParaRPr lang="en-US" sz="2000" b="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739B5BCC-CC96-4978-ADD2-DB9463AF2D54}" type="parTrans" cxnId="{FD024FE6-BB88-44AF-A4E7-6C84AF3C4747}">
      <dgm:prSet/>
      <dgm:spPr/>
      <dgm:t>
        <a:bodyPr/>
        <a:lstStyle/>
        <a:p>
          <a:endParaRPr lang="en-US"/>
        </a:p>
      </dgm:t>
    </dgm:pt>
    <dgm:pt modelId="{319296AA-5C87-4E7C-8FA6-F4D597122BAA}" type="sibTrans" cxnId="{FD024FE6-BB88-44AF-A4E7-6C84AF3C4747}">
      <dgm:prSet/>
      <dgm:spPr/>
      <dgm:t>
        <a:bodyPr/>
        <a:lstStyle/>
        <a:p>
          <a:endParaRPr lang="en-US"/>
        </a:p>
      </dgm:t>
    </dgm:pt>
    <dgm:pt modelId="{A1CA7B61-D998-40CC-B267-176C1969FDE6}">
      <dgm:prSet phldrT="[Text]" custT="1"/>
      <dgm:spPr/>
      <dgm:t>
        <a:bodyPr/>
        <a:lstStyle/>
        <a:p>
          <a:endParaRPr lang="en-US" sz="2000" b="1" dirty="0"/>
        </a:p>
      </dgm:t>
    </dgm:pt>
    <dgm:pt modelId="{E12F2D38-CE95-4D3C-A467-32EEF1138B2E}" type="parTrans" cxnId="{55141AC8-45D1-4E8C-A28B-CDA41109A9D4}">
      <dgm:prSet/>
      <dgm:spPr/>
      <dgm:t>
        <a:bodyPr/>
        <a:lstStyle/>
        <a:p>
          <a:endParaRPr lang="en-US"/>
        </a:p>
      </dgm:t>
    </dgm:pt>
    <dgm:pt modelId="{F30879AF-D04C-4024-8625-CA5A3CC8B0EA}" type="sibTrans" cxnId="{55141AC8-45D1-4E8C-A28B-CDA41109A9D4}">
      <dgm:prSet/>
      <dgm:spPr/>
      <dgm:t>
        <a:bodyPr/>
        <a:lstStyle/>
        <a:p>
          <a:endParaRPr lang="en-US"/>
        </a:p>
      </dgm:t>
    </dgm:pt>
    <dgm:pt modelId="{A2E91899-4427-486F-8F92-6EC082E7A0CF}">
      <dgm:prSet phldrT="[Text]" custT="1"/>
      <dgm:spPr>
        <a:xfrm>
          <a:off x="5040774" y="118328"/>
          <a:ext cx="5719446" cy="537327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ctr"/>
          <a:endParaRPr lang="en-US" sz="20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6921911D-E74E-4837-AB4A-4322EB62ABFC}" type="parTrans" cxnId="{B32AB076-20E6-4A02-BFA3-D64933636776}">
      <dgm:prSet/>
      <dgm:spPr/>
      <dgm:t>
        <a:bodyPr/>
        <a:lstStyle/>
        <a:p>
          <a:endParaRPr lang="en-US"/>
        </a:p>
      </dgm:t>
    </dgm:pt>
    <dgm:pt modelId="{6C2E10DC-88AF-4D17-BE05-235E3BFCE1DE}" type="sibTrans" cxnId="{B32AB076-20E6-4A02-BFA3-D64933636776}">
      <dgm:prSet/>
      <dgm:spPr/>
      <dgm:t>
        <a:bodyPr/>
        <a:lstStyle/>
        <a:p>
          <a:endParaRPr lang="en-US"/>
        </a:p>
      </dgm:t>
    </dgm:pt>
    <dgm:pt modelId="{A6BDEB9D-2CFF-4D9C-82DD-B9C236C5A8CD}">
      <dgm:prSet phldrT="[Text]" custT="1"/>
      <dgm:spPr/>
      <dgm:t>
        <a:bodyPr/>
        <a:lstStyle/>
        <a:p>
          <a:endParaRPr lang="de-DE"/>
        </a:p>
      </dgm:t>
    </dgm:pt>
    <dgm:pt modelId="{9E79320E-D63F-486E-A0CB-C4C2406AB9E2}" type="parTrans" cxnId="{93C203CC-DBE4-4695-B049-F352EF41FFE4}">
      <dgm:prSet/>
      <dgm:spPr/>
      <dgm:t>
        <a:bodyPr/>
        <a:lstStyle/>
        <a:p>
          <a:endParaRPr lang="en-US"/>
        </a:p>
      </dgm:t>
    </dgm:pt>
    <dgm:pt modelId="{BC544535-156D-48F5-B1A8-C6BC0DA1A43B}" type="sibTrans" cxnId="{93C203CC-DBE4-4695-B049-F352EF41FFE4}">
      <dgm:prSet/>
      <dgm:spPr/>
      <dgm:t>
        <a:bodyPr/>
        <a:lstStyle/>
        <a:p>
          <a:endParaRPr lang="en-US"/>
        </a:p>
      </dgm:t>
    </dgm:pt>
    <dgm:pt modelId="{68860452-1C5C-4B8C-832C-045C08039000}">
      <dgm:prSet phldrT="[Text]" custT="1"/>
      <dgm:spPr>
        <a:xfrm>
          <a:off x="748659" y="3516008"/>
          <a:ext cx="3713527" cy="57405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endParaRPr lang="en-US" sz="2000" b="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59900C90-0B02-48CF-BFEE-1405B6D0F123}" type="sibTrans" cxnId="{09B6D8E5-B194-4DEB-93D9-24723E6C2825}">
      <dgm:prSet/>
      <dgm:spPr/>
      <dgm:t>
        <a:bodyPr/>
        <a:lstStyle/>
        <a:p>
          <a:endParaRPr lang="en-US"/>
        </a:p>
      </dgm:t>
    </dgm:pt>
    <dgm:pt modelId="{8EE8B5F2-0657-499C-AF56-42C2495B38DD}" type="parTrans" cxnId="{09B6D8E5-B194-4DEB-93D9-24723E6C2825}">
      <dgm:prSet/>
      <dgm:spPr/>
      <dgm:t>
        <a:bodyPr/>
        <a:lstStyle/>
        <a:p>
          <a:endParaRPr lang="en-US"/>
        </a:p>
      </dgm:t>
    </dgm:pt>
    <dgm:pt modelId="{1BBA434E-C0BF-40DB-8860-E1C89E1B8C79}" type="pres">
      <dgm:prSet presAssocID="{C139419A-2970-4679-92A8-6166FB46E7F1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DD21A5E-3D7C-4280-85FA-940DE94213ED}" type="pres">
      <dgm:prSet presAssocID="{C139419A-2970-4679-92A8-6166FB46E7F1}" presName="arrow" presStyleLbl="bgShp" presStyleIdx="0" presStyleCnt="1" custAng="0" custScaleX="132223" custScaleY="75550" custLinFactNeighborX="-2327" custLinFactNeighborY="8381"/>
      <dgm:spPr>
        <a:xfrm>
          <a:off x="98641" y="650149"/>
          <a:ext cx="9490017" cy="3389022"/>
        </a:xfrm>
        <a:prstGeom prst="swooshArrow">
          <a:avLst>
            <a:gd name="adj1" fmla="val 25000"/>
            <a:gd name="adj2" fmla="val 25000"/>
          </a:avLst>
        </a:prstGeom>
        <a:solidFill>
          <a:srgbClr val="006374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de-DE"/>
        </a:p>
      </dgm:t>
    </dgm:pt>
    <dgm:pt modelId="{1E617DEB-CDF5-4D50-8A38-BA6F18D17B31}" type="pres">
      <dgm:prSet presAssocID="{C139419A-2970-4679-92A8-6166FB46E7F1}" presName="arrowDiagram5" presStyleCnt="0"/>
      <dgm:spPr/>
      <dgm:t>
        <a:bodyPr/>
        <a:lstStyle/>
        <a:p>
          <a:endParaRPr lang="de-DE"/>
        </a:p>
      </dgm:t>
    </dgm:pt>
    <dgm:pt modelId="{A9386443-CB82-4FA7-A1B0-E4E48EC9093A}" type="pres">
      <dgm:prSet presAssocID="{68860452-1C5C-4B8C-832C-045C08039000}" presName="bullet5a" presStyleLbl="node1" presStyleIdx="0" presStyleCnt="5" custAng="21377117" custScaleX="122130" custScaleY="84891" custLinFactX="-160864" custLinFactNeighborX="-200000" custLinFactNeighborY="-88869"/>
      <dgm:spPr>
        <a:xfrm rot="21377117">
          <a:off x="1515016" y="2927215"/>
          <a:ext cx="201609" cy="140135"/>
        </a:xfrm>
        <a:prstGeom prst="ellipse">
          <a:avLst/>
        </a:prstGeom>
        <a:gradFill rotWithShape="0">
          <a:gsLst>
            <a:gs pos="0">
              <a:srgbClr val="00637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0637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0637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endParaRPr lang="de-DE"/>
        </a:p>
      </dgm:t>
    </dgm:pt>
    <dgm:pt modelId="{947ADDB0-3657-4C96-AF58-D6914D8050EB}" type="pres">
      <dgm:prSet presAssocID="{68860452-1C5C-4B8C-832C-045C08039000}" presName="textBox5a" presStyleLbl="revTx" presStyleIdx="0" presStyleCnt="5" custScaleX="394962" custScaleY="53770" custLinFactNeighborX="-8106" custLinFactNeighborY="1173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2D35ACF-F6FB-43CE-BBC2-66A02472F764}" type="pres">
      <dgm:prSet presAssocID="{03C55A36-E10A-4363-8E66-C8514D83185A}" presName="bullet5b" presStyleLbl="node1" presStyleIdx="1" presStyleCnt="5" custAng="21377117" custScaleX="93047" custScaleY="75550" custLinFactX="-46871" custLinFactNeighborX="-100000" custLinFactNeighborY="65200"/>
      <dgm:spPr>
        <a:xfrm rot="21377117">
          <a:off x="2652053" y="2402917"/>
          <a:ext cx="240416" cy="195207"/>
        </a:xfrm>
        <a:prstGeom prst="ellipse">
          <a:avLst/>
        </a:prstGeom>
        <a:gradFill rotWithShape="0">
          <a:gsLst>
            <a:gs pos="0">
              <a:srgbClr val="00637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0637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0637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endParaRPr lang="de-DE"/>
        </a:p>
      </dgm:t>
    </dgm:pt>
    <dgm:pt modelId="{C90D94F2-0D32-47E0-8642-3845E90B5641}" type="pres">
      <dgm:prSet presAssocID="{03C55A36-E10A-4363-8E66-C8514D83185A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E9445FD-AFDB-4583-A193-977986207E99}" type="pres">
      <dgm:prSet presAssocID="{AD2313A7-155C-47E8-82AF-EDD290C72052}" presName="bullet5c" presStyleLbl="node1" presStyleIdx="2" presStyleCnt="5" custAng="21377117" custScaleX="93047" custScaleY="75550" custLinFactY="19722" custLinFactNeighborX="-14604" custLinFactNeighborY="100000"/>
      <dgm:spPr>
        <a:xfrm rot="21377117">
          <a:off x="4132588" y="1972901"/>
          <a:ext cx="320555" cy="260276"/>
        </a:xfrm>
        <a:prstGeom prst="ellipse">
          <a:avLst/>
        </a:prstGeom>
        <a:gradFill rotWithShape="0">
          <a:gsLst>
            <a:gs pos="0">
              <a:srgbClr val="00637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0637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0637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endParaRPr lang="de-DE"/>
        </a:p>
      </dgm:t>
    </dgm:pt>
    <dgm:pt modelId="{3AE7B72E-3942-41A1-871A-A17216A0CD74}" type="pres">
      <dgm:prSet presAssocID="{AD2313A7-155C-47E8-82AF-EDD290C72052}" presName="textBox5c" presStyleLbl="revTx" presStyleIdx="2" presStyleCnt="5" custScaleX="193255" custScaleY="26460" custLinFactX="-100000" custLinFactNeighborX="-143952" custLinFactNeighborY="-6370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BFE7708-1BC0-4B1A-BA66-257489087382}" type="pres">
      <dgm:prSet presAssocID="{6B5495A7-F64B-4C08-9389-5672D794223C}" presName="bullet5d" presStyleLbl="node1" presStyleIdx="3" presStyleCnt="5" custAng="21377117" custScaleX="93047" custScaleY="75550" custLinFactX="553" custLinFactY="22334" custLinFactNeighborX="100000" custLinFactNeighborY="100000"/>
      <dgm:spPr>
        <a:xfrm rot="21377117">
          <a:off x="5968820" y="1582400"/>
          <a:ext cx="414051" cy="336191"/>
        </a:xfrm>
        <a:prstGeom prst="ellipse">
          <a:avLst/>
        </a:prstGeom>
        <a:gradFill rotWithShape="0">
          <a:gsLst>
            <a:gs pos="0">
              <a:srgbClr val="00637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0637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0637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endParaRPr lang="de-DE"/>
        </a:p>
      </dgm:t>
    </dgm:pt>
    <dgm:pt modelId="{51564D14-6FDE-4C53-8B6B-4E5494A2C15A}" type="pres">
      <dgm:prSet presAssocID="{6B5495A7-F64B-4C08-9389-5672D794223C}" presName="textBox5d" presStyleLbl="revTx" presStyleIdx="3" presStyleCnt="5" custScaleX="345903" custScaleY="26804" custLinFactNeighborX="-44544" custLinFactNeighborY="412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998E54-FAEF-4CEA-AAB6-4F323CEA363F}" type="pres">
      <dgm:prSet presAssocID="{A2E91899-4427-486F-8F92-6EC082E7A0CF}" presName="bullet5e" presStyleLbl="node1" presStyleIdx="4" presStyleCnt="5" custAng="21377117" custScaleX="93047" custScaleY="75550" custLinFactX="72889" custLinFactY="19485" custLinFactNeighborX="100000" custLinFactNeighborY="100000"/>
      <dgm:spPr>
        <a:xfrm rot="21377117">
          <a:off x="7880349" y="1373356"/>
          <a:ext cx="527581" cy="428372"/>
        </a:xfrm>
        <a:prstGeom prst="ellipse">
          <a:avLst/>
        </a:prstGeom>
        <a:gradFill rotWithShape="0">
          <a:gsLst>
            <a:gs pos="0">
              <a:srgbClr val="00637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0637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0637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endParaRPr lang="de-DE"/>
        </a:p>
      </dgm:t>
    </dgm:pt>
    <dgm:pt modelId="{21D1B2EA-9DDE-42DA-A529-6838B76613B4}" type="pres">
      <dgm:prSet presAssocID="{A2E91899-4427-486F-8F92-6EC082E7A0CF}" presName="textBox5e" presStyleLbl="revTx" presStyleIdx="4" presStyleCnt="5" custScaleX="398441" custScaleY="16275" custLinFactNeighborX="1318" custLinFactNeighborY="-6584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0F6932A-9B8C-44AB-83A2-7C416812CDE1}" type="presOf" srcId="{68860452-1C5C-4B8C-832C-045C08039000}" destId="{947ADDB0-3657-4C96-AF58-D6914D8050EB}" srcOrd="0" destOrd="0" presId="urn:microsoft.com/office/officeart/2005/8/layout/arrow2"/>
    <dgm:cxn modelId="{9BC4760B-22D4-4F85-8E78-D26652CDD077}" type="presOf" srcId="{6B5495A7-F64B-4C08-9389-5672D794223C}" destId="{51564D14-6FDE-4C53-8B6B-4E5494A2C15A}" srcOrd="0" destOrd="0" presId="urn:microsoft.com/office/officeart/2005/8/layout/arrow2"/>
    <dgm:cxn modelId="{B32AB076-20E6-4A02-BFA3-D64933636776}" srcId="{C139419A-2970-4679-92A8-6166FB46E7F1}" destId="{A2E91899-4427-486F-8F92-6EC082E7A0CF}" srcOrd="4" destOrd="0" parTransId="{6921911D-E74E-4837-AB4A-4322EB62ABFC}" sibTransId="{6C2E10DC-88AF-4D17-BE05-235E3BFCE1DE}"/>
    <dgm:cxn modelId="{70D1B077-D29C-484F-A9E0-17F48A03DE79}" type="presOf" srcId="{03C55A36-E10A-4363-8E66-C8514D83185A}" destId="{C90D94F2-0D32-47E0-8642-3845E90B5641}" srcOrd="0" destOrd="0" presId="urn:microsoft.com/office/officeart/2005/8/layout/arrow2"/>
    <dgm:cxn modelId="{410F957B-507E-4099-B9A3-5D633E1059DA}" srcId="{C139419A-2970-4679-92A8-6166FB46E7F1}" destId="{03C55A36-E10A-4363-8E66-C8514D83185A}" srcOrd="1" destOrd="0" parTransId="{FF328901-6249-4495-AEF0-81861C2DC4ED}" sibTransId="{6D2EC59E-3D60-41C4-BE09-06DD0D56A28D}"/>
    <dgm:cxn modelId="{92627D31-2ACB-4776-9891-1EABEAEF1147}" type="presOf" srcId="{AD2313A7-155C-47E8-82AF-EDD290C72052}" destId="{3AE7B72E-3942-41A1-871A-A17216A0CD74}" srcOrd="0" destOrd="0" presId="urn:microsoft.com/office/officeart/2005/8/layout/arrow2"/>
    <dgm:cxn modelId="{93C203CC-DBE4-4695-B049-F352EF41FFE4}" srcId="{C139419A-2970-4679-92A8-6166FB46E7F1}" destId="{A6BDEB9D-2CFF-4D9C-82DD-B9C236C5A8CD}" srcOrd="5" destOrd="0" parTransId="{9E79320E-D63F-486E-A0CB-C4C2406AB9E2}" sibTransId="{BC544535-156D-48F5-B1A8-C6BC0DA1A43B}"/>
    <dgm:cxn modelId="{B814B868-D246-4E3A-A5EF-51AF292DA59B}" srcId="{C139419A-2970-4679-92A8-6166FB46E7F1}" destId="{AD2313A7-155C-47E8-82AF-EDD290C72052}" srcOrd="2" destOrd="0" parTransId="{E62D4480-A695-4577-8B39-BE1284477B86}" sibTransId="{1FBE01D2-865E-4AE8-8411-437D551AC058}"/>
    <dgm:cxn modelId="{55141AC8-45D1-4E8C-A28B-CDA41109A9D4}" srcId="{C139419A-2970-4679-92A8-6166FB46E7F1}" destId="{A1CA7B61-D998-40CC-B267-176C1969FDE6}" srcOrd="6" destOrd="0" parTransId="{E12F2D38-CE95-4D3C-A467-32EEF1138B2E}" sibTransId="{F30879AF-D04C-4024-8625-CA5A3CC8B0EA}"/>
    <dgm:cxn modelId="{09B6D8E5-B194-4DEB-93D9-24723E6C2825}" srcId="{C139419A-2970-4679-92A8-6166FB46E7F1}" destId="{68860452-1C5C-4B8C-832C-045C08039000}" srcOrd="0" destOrd="0" parTransId="{8EE8B5F2-0657-499C-AF56-42C2495B38DD}" sibTransId="{59900C90-0B02-48CF-BFEE-1405B6D0F123}"/>
    <dgm:cxn modelId="{E1C26FEE-59E7-4163-B7B7-6F25F3AE5669}" type="presOf" srcId="{A2E91899-4427-486F-8F92-6EC082E7A0CF}" destId="{21D1B2EA-9DDE-42DA-A529-6838B76613B4}" srcOrd="0" destOrd="0" presId="urn:microsoft.com/office/officeart/2005/8/layout/arrow2"/>
    <dgm:cxn modelId="{5D05A4AE-41CA-4330-96D5-BDEE399AA325}" type="presOf" srcId="{C139419A-2970-4679-92A8-6166FB46E7F1}" destId="{1BBA434E-C0BF-40DB-8860-E1C89E1B8C79}" srcOrd="0" destOrd="0" presId="urn:microsoft.com/office/officeart/2005/8/layout/arrow2"/>
    <dgm:cxn modelId="{FD024FE6-BB88-44AF-A4E7-6C84AF3C4747}" srcId="{C139419A-2970-4679-92A8-6166FB46E7F1}" destId="{6B5495A7-F64B-4C08-9389-5672D794223C}" srcOrd="3" destOrd="0" parTransId="{739B5BCC-CC96-4978-ADD2-DB9463AF2D54}" sibTransId="{319296AA-5C87-4E7C-8FA6-F4D597122BAA}"/>
    <dgm:cxn modelId="{9DC6103C-7336-46C4-BA4B-F668EAC62FFC}" type="presParOf" srcId="{1BBA434E-C0BF-40DB-8860-E1C89E1B8C79}" destId="{BDD21A5E-3D7C-4280-85FA-940DE94213ED}" srcOrd="0" destOrd="0" presId="urn:microsoft.com/office/officeart/2005/8/layout/arrow2"/>
    <dgm:cxn modelId="{8E606452-43DD-4250-9CC8-2FBA900D7AFC}" type="presParOf" srcId="{1BBA434E-C0BF-40DB-8860-E1C89E1B8C79}" destId="{1E617DEB-CDF5-4D50-8A38-BA6F18D17B31}" srcOrd="1" destOrd="0" presId="urn:microsoft.com/office/officeart/2005/8/layout/arrow2"/>
    <dgm:cxn modelId="{C9E282F8-D25A-43F5-82A6-2E4F98EB1DEA}" type="presParOf" srcId="{1E617DEB-CDF5-4D50-8A38-BA6F18D17B31}" destId="{A9386443-CB82-4FA7-A1B0-E4E48EC9093A}" srcOrd="0" destOrd="0" presId="urn:microsoft.com/office/officeart/2005/8/layout/arrow2"/>
    <dgm:cxn modelId="{5B160B7F-2279-4DEA-B00A-BB2C654A6A94}" type="presParOf" srcId="{1E617DEB-CDF5-4D50-8A38-BA6F18D17B31}" destId="{947ADDB0-3657-4C96-AF58-D6914D8050EB}" srcOrd="1" destOrd="0" presId="urn:microsoft.com/office/officeart/2005/8/layout/arrow2"/>
    <dgm:cxn modelId="{FA3DAA4A-D205-438D-9B15-93B2FA7B55E9}" type="presParOf" srcId="{1E617DEB-CDF5-4D50-8A38-BA6F18D17B31}" destId="{12D35ACF-F6FB-43CE-BBC2-66A02472F764}" srcOrd="2" destOrd="0" presId="urn:microsoft.com/office/officeart/2005/8/layout/arrow2"/>
    <dgm:cxn modelId="{B5AAE916-E452-410B-AE2D-070892FDA137}" type="presParOf" srcId="{1E617DEB-CDF5-4D50-8A38-BA6F18D17B31}" destId="{C90D94F2-0D32-47E0-8642-3845E90B5641}" srcOrd="3" destOrd="0" presId="urn:microsoft.com/office/officeart/2005/8/layout/arrow2"/>
    <dgm:cxn modelId="{680A3219-3A24-4989-93A9-11D9059FC2FF}" type="presParOf" srcId="{1E617DEB-CDF5-4D50-8A38-BA6F18D17B31}" destId="{9E9445FD-AFDB-4583-A193-977986207E99}" srcOrd="4" destOrd="0" presId="urn:microsoft.com/office/officeart/2005/8/layout/arrow2"/>
    <dgm:cxn modelId="{037C1309-92B6-49E7-BA81-8C4C1A8804B7}" type="presParOf" srcId="{1E617DEB-CDF5-4D50-8A38-BA6F18D17B31}" destId="{3AE7B72E-3942-41A1-871A-A17216A0CD74}" srcOrd="5" destOrd="0" presId="urn:microsoft.com/office/officeart/2005/8/layout/arrow2"/>
    <dgm:cxn modelId="{A962D46F-FA31-4E5B-8F87-171EC9348819}" type="presParOf" srcId="{1E617DEB-CDF5-4D50-8A38-BA6F18D17B31}" destId="{1BFE7708-1BC0-4B1A-BA66-257489087382}" srcOrd="6" destOrd="0" presId="urn:microsoft.com/office/officeart/2005/8/layout/arrow2"/>
    <dgm:cxn modelId="{A422DBFB-9284-431D-8EA5-4C2CE9B24622}" type="presParOf" srcId="{1E617DEB-CDF5-4D50-8A38-BA6F18D17B31}" destId="{51564D14-6FDE-4C53-8B6B-4E5494A2C15A}" srcOrd="7" destOrd="0" presId="urn:microsoft.com/office/officeart/2005/8/layout/arrow2"/>
    <dgm:cxn modelId="{1C071CD2-AA37-4487-8ED5-E3359351764A}" type="presParOf" srcId="{1E617DEB-CDF5-4D50-8A38-BA6F18D17B31}" destId="{41998E54-FAEF-4CEA-AAB6-4F323CEA363F}" srcOrd="8" destOrd="0" presId="urn:microsoft.com/office/officeart/2005/8/layout/arrow2"/>
    <dgm:cxn modelId="{72C7D5B1-5EA3-4C20-B6B6-6B1BB500E397}" type="presParOf" srcId="{1E617DEB-CDF5-4D50-8A38-BA6F18D17B31}" destId="{21D1B2EA-9DDE-42DA-A529-6838B76613B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D21A5E-3D7C-4280-85FA-940DE94213ED}">
      <dsp:nvSpPr>
        <dsp:cNvPr id="0" name=""/>
        <dsp:cNvSpPr/>
      </dsp:nvSpPr>
      <dsp:spPr>
        <a:xfrm>
          <a:off x="98641" y="650149"/>
          <a:ext cx="9490017" cy="3389022"/>
        </a:xfrm>
        <a:prstGeom prst="swooshArrow">
          <a:avLst>
            <a:gd name="adj1" fmla="val 25000"/>
            <a:gd name="adj2" fmla="val 25000"/>
          </a:avLst>
        </a:prstGeom>
        <a:solidFill>
          <a:srgbClr val="006374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9386443-CB82-4FA7-A1B0-E4E48EC9093A}">
      <dsp:nvSpPr>
        <dsp:cNvPr id="0" name=""/>
        <dsp:cNvSpPr/>
      </dsp:nvSpPr>
      <dsp:spPr>
        <a:xfrm rot="21377117">
          <a:off x="1515016" y="2927215"/>
          <a:ext cx="201609" cy="140135"/>
        </a:xfrm>
        <a:prstGeom prst="ellipse">
          <a:avLst/>
        </a:prstGeom>
        <a:gradFill rotWithShape="0">
          <a:gsLst>
            <a:gs pos="0">
              <a:srgbClr val="00637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0637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0637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7ADDB0-3657-4C96-AF58-D6914D8050EB}">
      <dsp:nvSpPr>
        <dsp:cNvPr id="0" name=""/>
        <dsp:cNvSpPr/>
      </dsp:nvSpPr>
      <dsp:spPr>
        <a:xfrm>
          <a:off x="748659" y="3516008"/>
          <a:ext cx="3713527" cy="574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471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sp:txBody>
      <dsp:txXfrm>
        <a:off x="748659" y="3516008"/>
        <a:ext cx="3713527" cy="574059"/>
      </dsp:txXfrm>
    </dsp:sp>
    <dsp:sp modelId="{12D35ACF-F6FB-43CE-BBC2-66A02472F764}">
      <dsp:nvSpPr>
        <dsp:cNvPr id="0" name=""/>
        <dsp:cNvSpPr/>
      </dsp:nvSpPr>
      <dsp:spPr>
        <a:xfrm rot="21377117">
          <a:off x="2652053" y="2402917"/>
          <a:ext cx="240416" cy="195207"/>
        </a:xfrm>
        <a:prstGeom prst="ellipse">
          <a:avLst/>
        </a:prstGeom>
        <a:gradFill rotWithShape="0">
          <a:gsLst>
            <a:gs pos="0">
              <a:srgbClr val="00637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0637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0637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0D94F2-0D32-47E0-8642-3845E90B5641}">
      <dsp:nvSpPr>
        <dsp:cNvPr id="0" name=""/>
        <dsp:cNvSpPr/>
      </dsp:nvSpPr>
      <dsp:spPr>
        <a:xfrm>
          <a:off x="3151749" y="2332055"/>
          <a:ext cx="1191428" cy="1879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911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sp:txBody>
      <dsp:txXfrm>
        <a:off x="3151749" y="2332055"/>
        <a:ext cx="1191428" cy="1879550"/>
      </dsp:txXfrm>
    </dsp:sp>
    <dsp:sp modelId="{9E9445FD-AFDB-4583-A193-977986207E99}">
      <dsp:nvSpPr>
        <dsp:cNvPr id="0" name=""/>
        <dsp:cNvSpPr/>
      </dsp:nvSpPr>
      <dsp:spPr>
        <a:xfrm rot="21377117">
          <a:off x="4132588" y="1972901"/>
          <a:ext cx="320555" cy="260276"/>
        </a:xfrm>
        <a:prstGeom prst="ellipse">
          <a:avLst/>
        </a:prstGeom>
        <a:gradFill rotWithShape="0">
          <a:gsLst>
            <a:gs pos="0">
              <a:srgbClr val="00637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0637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0637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E7B72E-3942-41A1-871A-A17216A0CD74}">
      <dsp:nvSpPr>
        <dsp:cNvPr id="0" name=""/>
        <dsp:cNvSpPr/>
      </dsp:nvSpPr>
      <dsp:spPr>
        <a:xfrm>
          <a:off x="318026" y="1011499"/>
          <a:ext cx="2676997" cy="667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548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sp:txBody>
      <dsp:txXfrm>
        <a:off x="318026" y="1011499"/>
        <a:ext cx="2676997" cy="667061"/>
      </dsp:txXfrm>
    </dsp:sp>
    <dsp:sp modelId="{1BFE7708-1BC0-4B1A-BA66-257489087382}">
      <dsp:nvSpPr>
        <dsp:cNvPr id="0" name=""/>
        <dsp:cNvSpPr/>
      </dsp:nvSpPr>
      <dsp:spPr>
        <a:xfrm rot="21377117">
          <a:off x="5968820" y="1582400"/>
          <a:ext cx="414051" cy="336191"/>
        </a:xfrm>
        <a:prstGeom prst="ellipse">
          <a:avLst/>
        </a:prstGeom>
        <a:gradFill rotWithShape="0">
          <a:gsLst>
            <a:gs pos="0">
              <a:srgbClr val="00637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0637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0637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564D14-6FDE-4C53-8B6B-4E5494A2C15A}">
      <dsp:nvSpPr>
        <dsp:cNvPr id="0" name=""/>
        <dsp:cNvSpPr/>
      </dsp:nvSpPr>
      <dsp:spPr>
        <a:xfrm>
          <a:off x="3324069" y="2430044"/>
          <a:ext cx="4965286" cy="805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792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sp:txBody>
      <dsp:txXfrm>
        <a:off x="3324069" y="2430044"/>
        <a:ext cx="4965286" cy="805590"/>
      </dsp:txXfrm>
    </dsp:sp>
    <dsp:sp modelId="{41998E54-FAEF-4CEA-AAB6-4F323CEA363F}">
      <dsp:nvSpPr>
        <dsp:cNvPr id="0" name=""/>
        <dsp:cNvSpPr/>
      </dsp:nvSpPr>
      <dsp:spPr>
        <a:xfrm rot="21377117">
          <a:off x="7880349" y="1373356"/>
          <a:ext cx="527581" cy="428372"/>
        </a:xfrm>
        <a:prstGeom prst="ellipse">
          <a:avLst/>
        </a:prstGeom>
        <a:gradFill rotWithShape="0">
          <a:gsLst>
            <a:gs pos="0">
              <a:srgbClr val="00637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00637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00637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D1B2EA-9DDE-42DA-A529-6838B76613B4}">
      <dsp:nvSpPr>
        <dsp:cNvPr id="0" name=""/>
        <dsp:cNvSpPr/>
      </dsp:nvSpPr>
      <dsp:spPr>
        <a:xfrm>
          <a:off x="5040774" y="118328"/>
          <a:ext cx="5719446" cy="537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0444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sp:txBody>
      <dsp:txXfrm>
        <a:off x="5040774" y="118328"/>
        <a:ext cx="5719446" cy="537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E8843-A7C4-432A-9F08-16396B59A19A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C6CFA-711A-479C-88D9-264F221DCBD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28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CDB66-C0F6-45B6-BFF5-4575694EFB2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DFC79-30DA-484F-85C8-36E3971802A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8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17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32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866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784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669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327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708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088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de-DE" dirty="0" smtClean="0">
                <a:effectLst/>
              </a:rPr>
              <a:t>          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97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14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16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65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21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4. Training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84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28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80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275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52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icture Placeholder 4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  <a:solidFill>
            <a:schemeClr val="bg1"/>
          </a:solidFill>
        </p:spPr>
        <p:txBody>
          <a:bodyPr bIns="1980000" anchor="ctr">
            <a:normAutofit/>
          </a:bodyPr>
          <a:lstStyle>
            <a:lvl1pPr algn="ctr">
              <a:defRPr sz="1400">
                <a:solidFill>
                  <a:schemeClr val="accent4"/>
                </a:solidFill>
              </a:defRPr>
            </a:lvl1pPr>
          </a:lstStyle>
          <a:p>
            <a:r>
              <a:rPr lang="en-GB" noProof="0" dirty="0"/>
              <a:t>Click on Icon to add picture, then arrange object (send to back)</a:t>
            </a:r>
            <a:br>
              <a:rPr lang="en-GB" noProof="0" dirty="0"/>
            </a:br>
            <a:r>
              <a:rPr lang="en-GB" noProof="0" dirty="0"/>
              <a:t>Change picture either by 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2" y="4482003"/>
            <a:ext cx="12191999" cy="1655999"/>
          </a:xfrm>
          <a:solidFill>
            <a:schemeClr val="tx2"/>
          </a:solidFill>
        </p:spPr>
        <p:txBody>
          <a:bodyPr lIns="468000" tIns="360000" rIns="360000" bIns="828000" anchor="b">
            <a:noAutofit/>
          </a:bodyPr>
          <a:lstStyle>
            <a:lvl1pPr marL="0" indent="0" algn="l">
              <a:lnSpc>
                <a:spcPct val="90000"/>
              </a:lnSpc>
              <a:buNone/>
              <a:defRPr sz="24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0" y="485184"/>
            <a:ext cx="7344000" cy="1119158"/>
          </a:xfrm>
          <a:noFill/>
        </p:spPr>
        <p:txBody>
          <a:bodyPr lIns="468000" tIns="72000" rIns="450000" bIns="180000" anchor="t" anchorCtr="0">
            <a:noAutofit/>
          </a:bodyPr>
          <a:lstStyle>
            <a:lvl1pPr algn="l">
              <a:lnSpc>
                <a:spcPct val="85000"/>
              </a:lnSpc>
              <a:defRPr sz="4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Click to edit </a:t>
            </a:r>
            <a:br>
              <a:rPr lang="en-GB" noProof="0" dirty="0"/>
            </a:br>
            <a:r>
              <a:rPr lang="en-GB" noProof="0" dirty="0"/>
              <a:t>Master 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80000" y="6507006"/>
            <a:ext cx="5971600" cy="247650"/>
          </a:xfrm>
        </p:spPr>
        <p:txBody>
          <a:bodyPr lIns="0" anchor="ctr">
            <a:noAutofit/>
          </a:bodyPr>
          <a:lstStyle>
            <a:lvl1pPr>
              <a:defRPr sz="1000" b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 dirty="0"/>
              <a:t>Name of Author  |  Function | Division | Country </a:t>
            </a:r>
          </a:p>
        </p:txBody>
      </p:sp>
      <p:sp>
        <p:nvSpPr>
          <p:cNvPr id="90" name="Text Placeholder 35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9495913" y="6476048"/>
            <a:ext cx="2195259" cy="247650"/>
          </a:xfrm>
        </p:spPr>
        <p:txBody>
          <a:bodyPr rIns="0" anchor="ctr">
            <a:noAutofit/>
          </a:bodyPr>
          <a:lstStyle>
            <a:lvl1pPr algn="ctr">
              <a:defRPr sz="1600" b="1" spc="0" baseline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 dirty="0"/>
              <a:t>www.who.int</a:t>
            </a:r>
          </a:p>
        </p:txBody>
      </p:sp>
      <p:sp>
        <p:nvSpPr>
          <p:cNvPr id="62" name="Text Placeholder 35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79999" y="5440855"/>
            <a:ext cx="11211172" cy="288000"/>
          </a:xfrm>
        </p:spPr>
        <p:txBody>
          <a:bodyPr lIns="0" rIns="90000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798026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Intro large Tex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4"/>
          </p:nvPr>
        </p:nvSpPr>
        <p:spPr bwMode="invGray"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D0CC27D-0020-48D4-9B6C-9E6EA0640D93}" type="datetime1">
              <a:rPr lang="en-GB" smtClean="0"/>
              <a:pPr/>
              <a:t>21/03/2019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5"/>
          </p:nvPr>
        </p:nvSpPr>
        <p:spPr bwMode="invGray">
          <a:noFill/>
        </p:spPr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6"/>
          </p:nvPr>
        </p:nvSpPr>
        <p:spPr bwMode="invGray">
          <a:noFill/>
        </p:spPr>
        <p:txBody>
          <a:bodyPr/>
          <a:lstStyle/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  <a:noFill/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invGray">
          <a:noFill/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8"/>
          </p:nvPr>
        </p:nvSpPr>
        <p:spPr bwMode="invGray">
          <a:xfrm>
            <a:off x="479999" y="1800000"/>
            <a:ext cx="11226365" cy="4237200"/>
          </a:xfrm>
          <a:noFill/>
        </p:spPr>
        <p:txBody>
          <a:bodyPr lIns="0" tIns="0" rIns="0" bIns="0"/>
          <a:lstStyle>
            <a:lvl1pPr>
              <a:lnSpc>
                <a:spcPct val="110000"/>
              </a:lnSpc>
              <a:defRPr sz="1400" b="1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10000"/>
              </a:lnSpc>
              <a:defRPr sz="1400">
                <a:solidFill>
                  <a:schemeClr val="tx1"/>
                </a:solidFill>
                <a:latin typeface="+mn-lt"/>
              </a:defRPr>
            </a:lvl2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94080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Intro Imag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0" y="0"/>
            <a:ext cx="12192000" cy="6858000"/>
          </a:xfrm>
          <a:solidFill>
            <a:schemeClr val="bg1"/>
          </a:solidFill>
        </p:spPr>
        <p:txBody>
          <a:bodyPr wrap="square" tIns="1980000" bIns="0" anchor="ctr"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 sz="1400">
                <a:solidFill>
                  <a:schemeClr val="accent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 dirty="0"/>
              <a:t>Click on Icon to add picture, then arrange object (send to back)</a:t>
            </a:r>
            <a:br>
              <a:rPr lang="en-GB" noProof="0" dirty="0"/>
            </a:br>
            <a:r>
              <a:rPr lang="en-GB" noProof="0" dirty="0"/>
              <a:t>Change picture either by</a:t>
            </a:r>
            <a:br>
              <a:rPr lang="en-GB" noProof="0" dirty="0"/>
            </a:br>
            <a:r>
              <a:rPr lang="en-GB" noProof="0" dirty="0"/>
              <a:t>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8"/>
          </p:nvPr>
        </p:nvSpPr>
        <p:spPr bwMode="gray">
          <a:xfrm>
            <a:off x="2" y="1800000"/>
            <a:ext cx="4279900" cy="1649446"/>
          </a:xfrm>
          <a:solidFill>
            <a:schemeClr val="tx2">
              <a:alpha val="90000"/>
            </a:schemeClr>
          </a:solidFill>
        </p:spPr>
        <p:txBody>
          <a:bodyPr lIns="468000" tIns="180000" rIns="360000" bIns="180000">
            <a:noAutofit/>
          </a:bodyPr>
          <a:lstStyle>
            <a:lvl1pPr>
              <a:defRPr sz="2800" b="1">
                <a:solidFill>
                  <a:schemeClr val="bg1"/>
                </a:solidFill>
                <a:latin typeface="+mj-lt"/>
              </a:defRPr>
            </a:lvl1pPr>
            <a:lvl2pPr marL="541338" indent="-274638">
              <a:tabLst>
                <a:tab pos="1614488" algn="l"/>
              </a:tabLst>
              <a:defRPr sz="2800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9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68D69CF-73BC-4E26-B56A-FEC2ABB77ED4}" type="datetime1">
              <a:rPr lang="en-GB" smtClean="0"/>
              <a:pPr/>
              <a:t>21/03/2019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|     Title of the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4CE0EA-F3B5-4684-BA10-C594598FDB9C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6219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lue 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3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9262F6C-3198-4C0D-9FD3-A522B66D4040}" type="datetime1">
              <a:rPr lang="en-GB" smtClean="0"/>
              <a:pPr/>
              <a:t>21/03/2019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|     Title of the presentation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4CE0EA-F3B5-4684-BA10-C594598FDB9C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>
          <a:xfrm>
            <a:off x="479999" y="359999"/>
            <a:ext cx="8160000" cy="720000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28" name="Rectangle 27"/>
          <p:cNvSpPr/>
          <p:nvPr userDrawn="1"/>
        </p:nvSpPr>
        <p:spPr bwMode="gray">
          <a:xfrm>
            <a:off x="480001" y="1800002"/>
            <a:ext cx="6367841" cy="1424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3" hasCustomPrompt="1"/>
          </p:nvPr>
        </p:nvSpPr>
        <p:spPr>
          <a:xfrm>
            <a:off x="479999" y="2143683"/>
            <a:ext cx="988484" cy="396000"/>
          </a:xfrm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01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34" hasCustomPrompt="1"/>
          </p:nvPr>
        </p:nvSpPr>
        <p:spPr>
          <a:xfrm>
            <a:off x="1707437" y="2143683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4" name="Text Placeholder 3"/>
          <p:cNvSpPr>
            <a:spLocks noGrp="1"/>
          </p:cNvSpPr>
          <p:nvPr>
            <p:ph type="body" sz="quarter" idx="35" hasCustomPrompt="1"/>
          </p:nvPr>
        </p:nvSpPr>
        <p:spPr>
          <a:xfrm>
            <a:off x="7432736" y="2143683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36" name="Text Placeholder 3"/>
          <p:cNvSpPr>
            <a:spLocks noGrp="1"/>
          </p:cNvSpPr>
          <p:nvPr>
            <p:ph type="body" sz="quarter" idx="36" hasCustomPrompt="1"/>
          </p:nvPr>
        </p:nvSpPr>
        <p:spPr>
          <a:xfrm>
            <a:off x="479999" y="2877928"/>
            <a:ext cx="988484" cy="396000"/>
          </a:xfrm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02</a:t>
            </a:r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37" hasCustomPrompt="1"/>
          </p:nvPr>
        </p:nvSpPr>
        <p:spPr>
          <a:xfrm>
            <a:off x="1707437" y="2877928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9" name="Text Placeholder 3"/>
          <p:cNvSpPr>
            <a:spLocks noGrp="1"/>
          </p:cNvSpPr>
          <p:nvPr>
            <p:ph type="body" sz="quarter" idx="38" hasCustomPrompt="1"/>
          </p:nvPr>
        </p:nvSpPr>
        <p:spPr>
          <a:xfrm>
            <a:off x="7432736" y="2877928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39" hasCustomPrompt="1"/>
          </p:nvPr>
        </p:nvSpPr>
        <p:spPr>
          <a:xfrm>
            <a:off x="479999" y="3612173"/>
            <a:ext cx="988484" cy="396000"/>
          </a:xfrm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03</a:t>
            </a:r>
          </a:p>
        </p:txBody>
      </p:sp>
      <p:sp>
        <p:nvSpPr>
          <p:cNvPr id="41" name="Text Placeholder 3"/>
          <p:cNvSpPr>
            <a:spLocks noGrp="1"/>
          </p:cNvSpPr>
          <p:nvPr>
            <p:ph type="body" sz="quarter" idx="40" hasCustomPrompt="1"/>
          </p:nvPr>
        </p:nvSpPr>
        <p:spPr>
          <a:xfrm>
            <a:off x="1707437" y="3612173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42" name="Text Placeholder 3"/>
          <p:cNvSpPr>
            <a:spLocks noGrp="1"/>
          </p:cNvSpPr>
          <p:nvPr>
            <p:ph type="body" sz="quarter" idx="41" hasCustomPrompt="1"/>
          </p:nvPr>
        </p:nvSpPr>
        <p:spPr>
          <a:xfrm>
            <a:off x="7432736" y="3612173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42" hasCustomPrompt="1"/>
          </p:nvPr>
        </p:nvSpPr>
        <p:spPr>
          <a:xfrm>
            <a:off x="479999" y="4346418"/>
            <a:ext cx="988484" cy="396000"/>
          </a:xfrm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04</a:t>
            </a:r>
          </a:p>
        </p:txBody>
      </p:sp>
      <p:sp>
        <p:nvSpPr>
          <p:cNvPr id="44" name="Text Placeholder 3"/>
          <p:cNvSpPr>
            <a:spLocks noGrp="1"/>
          </p:cNvSpPr>
          <p:nvPr>
            <p:ph type="body" sz="quarter" idx="43" hasCustomPrompt="1"/>
          </p:nvPr>
        </p:nvSpPr>
        <p:spPr>
          <a:xfrm>
            <a:off x="1707437" y="4346418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45" name="Text Placeholder 3"/>
          <p:cNvSpPr>
            <a:spLocks noGrp="1"/>
          </p:cNvSpPr>
          <p:nvPr>
            <p:ph type="body" sz="quarter" idx="44" hasCustomPrompt="1"/>
          </p:nvPr>
        </p:nvSpPr>
        <p:spPr>
          <a:xfrm>
            <a:off x="7432736" y="4346418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45" hasCustomPrompt="1"/>
          </p:nvPr>
        </p:nvSpPr>
        <p:spPr>
          <a:xfrm>
            <a:off x="479999" y="5080663"/>
            <a:ext cx="988484" cy="396000"/>
          </a:xfrm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05</a:t>
            </a:r>
          </a:p>
        </p:txBody>
      </p:sp>
      <p:sp>
        <p:nvSpPr>
          <p:cNvPr id="47" name="Text Placeholder 3"/>
          <p:cNvSpPr>
            <a:spLocks noGrp="1"/>
          </p:cNvSpPr>
          <p:nvPr>
            <p:ph type="body" sz="quarter" idx="46" hasCustomPrompt="1"/>
          </p:nvPr>
        </p:nvSpPr>
        <p:spPr>
          <a:xfrm>
            <a:off x="1707437" y="5080663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47" hasCustomPrompt="1"/>
          </p:nvPr>
        </p:nvSpPr>
        <p:spPr>
          <a:xfrm>
            <a:off x="7432736" y="5080663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49" name="Text Placeholder 3"/>
          <p:cNvSpPr>
            <a:spLocks noGrp="1"/>
          </p:cNvSpPr>
          <p:nvPr>
            <p:ph type="body" sz="quarter" idx="48" hasCustomPrompt="1"/>
          </p:nvPr>
        </p:nvSpPr>
        <p:spPr>
          <a:xfrm>
            <a:off x="479999" y="5814910"/>
            <a:ext cx="988484" cy="396000"/>
          </a:xfrm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06</a:t>
            </a:r>
          </a:p>
        </p:txBody>
      </p:sp>
      <p:sp>
        <p:nvSpPr>
          <p:cNvPr id="50" name="Text Placeholder 3"/>
          <p:cNvSpPr>
            <a:spLocks noGrp="1"/>
          </p:cNvSpPr>
          <p:nvPr>
            <p:ph type="body" sz="quarter" idx="49" hasCustomPrompt="1"/>
          </p:nvPr>
        </p:nvSpPr>
        <p:spPr>
          <a:xfrm>
            <a:off x="1707437" y="5814910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50" hasCustomPrompt="1"/>
          </p:nvPr>
        </p:nvSpPr>
        <p:spPr>
          <a:xfrm>
            <a:off x="7432736" y="5814910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495313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inv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BA931E1-7FC2-4DBD-9F66-3D1575A3F79C}" type="datetime1">
              <a:rPr lang="en-GB" smtClean="0"/>
              <a:pPr/>
              <a:t>21/03/2019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inv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|     Title of the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inv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4CE0EA-F3B5-4684-BA10-C594598FDB9C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3918371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icture Placeholder 4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  <a:solidFill>
            <a:schemeClr val="bg1"/>
          </a:solidFill>
        </p:spPr>
        <p:txBody>
          <a:bodyPr bIns="1980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 sz="1400">
                <a:solidFill>
                  <a:schemeClr val="accent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/>
              <a:t>Click on Icon to add picture, then arrange object (send to back)</a:t>
            </a:r>
            <a:br>
              <a:rPr lang="en-GB" noProof="0"/>
            </a:br>
            <a:r>
              <a:rPr lang="en-GB" noProof="0"/>
              <a:t>Change picture either by</a:t>
            </a:r>
            <a:br>
              <a:rPr lang="en-GB" noProof="0"/>
            </a:br>
            <a:r>
              <a:rPr lang="en-GB" noProof="0"/>
              <a:t>right mouse click on picture + „change picture“ </a:t>
            </a:r>
            <a:br>
              <a:rPr lang="en-GB" noProof="0"/>
            </a:br>
            <a:r>
              <a:rPr lang="en-GB" noProof="0"/>
              <a:t>or by deleting picture + resetting slide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80000" y="6507006"/>
            <a:ext cx="5971600" cy="247650"/>
          </a:xfrm>
        </p:spPr>
        <p:txBody>
          <a:bodyPr anchor="ctr">
            <a:noAutofit/>
          </a:bodyPr>
          <a:lstStyle>
            <a:lvl1pPr>
              <a:defRPr sz="1000" b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/>
              <a:t>Name of Author  |  Function | Division | Country </a:t>
            </a:r>
          </a:p>
        </p:txBody>
      </p:sp>
      <p:sp>
        <p:nvSpPr>
          <p:cNvPr id="39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0" y="465933"/>
            <a:ext cx="7344000" cy="1119158"/>
          </a:xfrm>
          <a:noFill/>
        </p:spPr>
        <p:txBody>
          <a:bodyPr lIns="468000" tIns="72000" rIns="450000" bIns="180000" anchor="t" anchorCtr="0">
            <a:noAutofit/>
          </a:bodyPr>
          <a:lstStyle>
            <a:lvl1pPr algn="l">
              <a:lnSpc>
                <a:spcPct val="85000"/>
              </a:lnSpc>
              <a:defRPr sz="4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Click to edit </a:t>
            </a:r>
            <a:br>
              <a:rPr lang="en-GB" noProof="0" dirty="0"/>
            </a:br>
            <a:r>
              <a:rPr lang="en-GB" noProof="0" dirty="0"/>
              <a:t>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 bwMode="gray">
          <a:xfrm>
            <a:off x="2" y="4482000"/>
            <a:ext cx="12191999" cy="1656000"/>
          </a:xfrm>
          <a:solidFill>
            <a:schemeClr val="tx2">
              <a:alpha val="90000"/>
            </a:schemeClr>
          </a:solidFill>
        </p:spPr>
        <p:txBody>
          <a:bodyPr lIns="468000" tIns="216000" rIns="360000" bIns="216000" numCol="3"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1400" b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82847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07.10.2018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Alicia Spengler, GIZ</a:t>
            </a: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601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icture Placeholder 4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  <a:solidFill>
            <a:srgbClr val="0074A2"/>
          </a:solidFill>
        </p:spPr>
        <p:txBody>
          <a:bodyPr bIns="1980000" anchor="ctr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on Icon to add picture, then arrange object (send to back)</a:t>
            </a:r>
            <a:br>
              <a:rPr lang="en-GB" noProof="0"/>
            </a:br>
            <a:r>
              <a:rPr lang="en-GB" noProof="0"/>
              <a:t>Change picture either by right mouse click on picture + „change picture“ </a:t>
            </a:r>
            <a:br>
              <a:rPr lang="en-GB" noProof="0"/>
            </a:br>
            <a:r>
              <a:rPr lang="en-GB" noProof="0"/>
              <a:t>or by deleting picture + resetting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2" y="4482003"/>
            <a:ext cx="12191999" cy="1655999"/>
          </a:xfrm>
          <a:solidFill>
            <a:schemeClr val="tx2"/>
          </a:solidFill>
        </p:spPr>
        <p:txBody>
          <a:bodyPr lIns="468000" tIns="360000" rIns="360000" bIns="828000" anchor="b">
            <a:noAutofit/>
          </a:bodyPr>
          <a:lstStyle>
            <a:lvl1pPr marL="0" indent="0" algn="l">
              <a:lnSpc>
                <a:spcPct val="90000"/>
              </a:lnSpc>
              <a:buNone/>
              <a:defRPr sz="24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0" y="485184"/>
            <a:ext cx="7344000" cy="1119158"/>
          </a:xfrm>
          <a:noFill/>
        </p:spPr>
        <p:txBody>
          <a:bodyPr lIns="468000" tIns="72000" rIns="450000" bIns="180000" anchor="t" anchorCtr="0">
            <a:noAutofit/>
          </a:bodyPr>
          <a:lstStyle>
            <a:lvl1pPr algn="l">
              <a:lnSpc>
                <a:spcPct val="85000"/>
              </a:lnSpc>
              <a:defRPr sz="4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 dirty="0"/>
              <a:t>Click to edit </a:t>
            </a:r>
            <a:br>
              <a:rPr lang="en-GB" noProof="0" dirty="0"/>
            </a:br>
            <a:r>
              <a:rPr lang="en-GB" noProof="0" dirty="0"/>
              <a:t>Master 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80000" y="6507006"/>
            <a:ext cx="5971600" cy="247650"/>
          </a:xfrm>
        </p:spPr>
        <p:txBody>
          <a:bodyPr lIns="0" anchor="ctr">
            <a:noAutofit/>
          </a:bodyPr>
          <a:lstStyle>
            <a:lvl1pPr>
              <a:defRPr sz="1000" b="0">
                <a:solidFill>
                  <a:schemeClr val="bg2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 dirty="0"/>
              <a:t>Name of Author  |  Function | Division | Country </a:t>
            </a:r>
          </a:p>
        </p:txBody>
      </p:sp>
      <p:sp>
        <p:nvSpPr>
          <p:cNvPr id="62" name="Text Placeholder 35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79999" y="5440855"/>
            <a:ext cx="11211172" cy="288000"/>
          </a:xfrm>
        </p:spPr>
        <p:txBody>
          <a:bodyPr lIns="0" rIns="90000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6805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invGray">
          <a:xfrm>
            <a:off x="480000" y="1800000"/>
            <a:ext cx="11232001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invGray"/>
        <p:txBody>
          <a:bodyPr/>
          <a:lstStyle/>
          <a:p>
            <a:fld id="{DCD9F9BF-D269-4020-816F-460E917B7A7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>
          <a:xfrm>
            <a:off x="479999" y="359999"/>
            <a:ext cx="816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04620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invGray">
          <a:xfrm>
            <a:off x="479999" y="1800000"/>
            <a:ext cx="5472000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invGray">
          <a:xfrm>
            <a:off x="6234364" y="1800000"/>
            <a:ext cx="5472000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2"/>
          </p:nvPr>
        </p:nvSpPr>
        <p:spPr bwMode="invGray"/>
        <p:txBody>
          <a:bodyPr/>
          <a:lstStyle/>
          <a:p>
            <a:fld id="{39CDCE64-EE06-4559-BA59-FD6059702EC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3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4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66685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boxe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22"/>
          </p:nvPr>
        </p:nvSpPr>
        <p:spPr bwMode="invGray"/>
        <p:txBody>
          <a:bodyPr/>
          <a:lstStyle/>
          <a:p>
            <a:fld id="{167802BA-8623-48AE-9924-9F5F6790139C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3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4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25"/>
          </p:nvPr>
        </p:nvSpPr>
        <p:spPr bwMode="invGray">
          <a:xfrm>
            <a:off x="479999" y="2160000"/>
            <a:ext cx="5472000" cy="387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6"/>
          </p:nvPr>
        </p:nvSpPr>
        <p:spPr bwMode="invGray">
          <a:xfrm>
            <a:off x="6234364" y="2160000"/>
            <a:ext cx="5472000" cy="387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7"/>
          </p:nvPr>
        </p:nvSpPr>
        <p:spPr bwMode="invGray">
          <a:xfrm>
            <a:off x="479999" y="1800000"/>
            <a:ext cx="5472001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kern="1200" dirty="0">
                <a:solidFill>
                  <a:schemeClr val="bg1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>
              <a:defRPr lang="en-US" dirty="0" smtClean="0">
                <a:solidFill>
                  <a:schemeClr val="bg1"/>
                </a:solidFill>
              </a:defRPr>
            </a:lvl2pPr>
            <a:lvl3pPr>
              <a:defRPr lang="en-US" dirty="0" smtClean="0">
                <a:solidFill>
                  <a:schemeClr val="bg1"/>
                </a:solidFill>
              </a:defRPr>
            </a:lvl3pPr>
            <a:lvl4pPr>
              <a:defRPr lang="en-US" dirty="0" smtClean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8"/>
          </p:nvPr>
        </p:nvSpPr>
        <p:spPr bwMode="invGray">
          <a:xfrm>
            <a:off x="6234365" y="1800000"/>
            <a:ext cx="547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114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invGray">
          <a:xfrm>
            <a:off x="480000" y="1800000"/>
            <a:ext cx="11232001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invGray"/>
        <p:txBody>
          <a:bodyPr/>
          <a:lstStyle/>
          <a:p>
            <a:fld id="{DCD9F9BF-D269-4020-816F-460E917B7A7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>
          <a:xfrm>
            <a:off x="479999" y="359999"/>
            <a:ext cx="816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9923646" y="359999"/>
            <a:ext cx="2002055" cy="968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6529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oxe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22"/>
          </p:nvPr>
        </p:nvSpPr>
        <p:spPr bwMode="invGray"/>
        <p:txBody>
          <a:bodyPr/>
          <a:lstStyle/>
          <a:p>
            <a:fld id="{035824F7-C870-482C-80C0-AFECF2DA260C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3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4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25"/>
          </p:nvPr>
        </p:nvSpPr>
        <p:spPr bwMode="invGray">
          <a:xfrm>
            <a:off x="479999" y="2160000"/>
            <a:ext cx="5472000" cy="1656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6"/>
          </p:nvPr>
        </p:nvSpPr>
        <p:spPr bwMode="invGray">
          <a:xfrm>
            <a:off x="6234364" y="2160000"/>
            <a:ext cx="5472000" cy="1656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7"/>
          </p:nvPr>
        </p:nvSpPr>
        <p:spPr bwMode="invGray">
          <a:xfrm>
            <a:off x="479999" y="1800000"/>
            <a:ext cx="5472001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kern="1200" dirty="0">
                <a:solidFill>
                  <a:schemeClr val="bg1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>
              <a:defRPr lang="en-US" dirty="0" smtClean="0">
                <a:solidFill>
                  <a:schemeClr val="bg1"/>
                </a:solidFill>
              </a:defRPr>
            </a:lvl2pPr>
            <a:lvl3pPr>
              <a:defRPr lang="en-US" dirty="0" smtClean="0">
                <a:solidFill>
                  <a:schemeClr val="bg1"/>
                </a:solidFill>
              </a:defRPr>
            </a:lvl3pPr>
            <a:lvl4pPr>
              <a:defRPr lang="en-US" dirty="0" smtClean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8"/>
          </p:nvPr>
        </p:nvSpPr>
        <p:spPr bwMode="invGray">
          <a:xfrm>
            <a:off x="6234365" y="1800000"/>
            <a:ext cx="547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sz="half" idx="30"/>
          </p:nvPr>
        </p:nvSpPr>
        <p:spPr bwMode="invGray">
          <a:xfrm>
            <a:off x="479999" y="4381200"/>
            <a:ext cx="5472000" cy="1656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8" name="Content Placeholder 3"/>
          <p:cNvSpPr>
            <a:spLocks noGrp="1"/>
          </p:cNvSpPr>
          <p:nvPr>
            <p:ph sz="half" idx="34"/>
          </p:nvPr>
        </p:nvSpPr>
        <p:spPr bwMode="invGray">
          <a:xfrm>
            <a:off x="6234364" y="4381200"/>
            <a:ext cx="5472000" cy="1656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9" name="Text Placeholder 5"/>
          <p:cNvSpPr>
            <a:spLocks noGrp="1"/>
          </p:cNvSpPr>
          <p:nvPr>
            <p:ph type="body" sz="quarter" idx="35"/>
          </p:nvPr>
        </p:nvSpPr>
        <p:spPr bwMode="invGray">
          <a:xfrm>
            <a:off x="479999" y="4039524"/>
            <a:ext cx="5472001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kern="1200" dirty="0">
                <a:solidFill>
                  <a:schemeClr val="bg1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>
              <a:defRPr lang="en-US" dirty="0" smtClean="0">
                <a:solidFill>
                  <a:schemeClr val="bg1"/>
                </a:solidFill>
              </a:defRPr>
            </a:lvl2pPr>
            <a:lvl3pPr>
              <a:defRPr lang="en-US" dirty="0" smtClean="0">
                <a:solidFill>
                  <a:schemeClr val="bg1"/>
                </a:solidFill>
              </a:defRPr>
            </a:lvl3pPr>
            <a:lvl4pPr>
              <a:defRPr lang="en-US" dirty="0" smtClean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40" name="Text Placeholder 5"/>
          <p:cNvSpPr>
            <a:spLocks noGrp="1"/>
          </p:cNvSpPr>
          <p:nvPr>
            <p:ph type="body" sz="quarter" idx="36"/>
          </p:nvPr>
        </p:nvSpPr>
        <p:spPr bwMode="invGray">
          <a:xfrm>
            <a:off x="6234365" y="4039524"/>
            <a:ext cx="547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8578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22"/>
          </p:nvPr>
        </p:nvSpPr>
        <p:spPr bwMode="invGray"/>
        <p:txBody>
          <a:bodyPr/>
          <a:lstStyle/>
          <a:p>
            <a:fld id="{BBB6CCEC-3D0A-48BE-9958-590F11C39C0A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3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4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25"/>
          </p:nvPr>
        </p:nvSpPr>
        <p:spPr bwMode="invGray">
          <a:xfrm>
            <a:off x="479999" y="2160000"/>
            <a:ext cx="3552000" cy="3877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7"/>
          </p:nvPr>
        </p:nvSpPr>
        <p:spPr bwMode="invGray">
          <a:xfrm>
            <a:off x="479999" y="1800000"/>
            <a:ext cx="355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29"/>
          </p:nvPr>
        </p:nvSpPr>
        <p:spPr bwMode="invGray">
          <a:xfrm>
            <a:off x="4317181" y="2160000"/>
            <a:ext cx="3552000" cy="3877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30"/>
          </p:nvPr>
        </p:nvSpPr>
        <p:spPr bwMode="invGray">
          <a:xfrm>
            <a:off x="4317181" y="1800000"/>
            <a:ext cx="355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sz="half" idx="31"/>
          </p:nvPr>
        </p:nvSpPr>
        <p:spPr bwMode="invGray">
          <a:xfrm>
            <a:off x="8154364" y="2160000"/>
            <a:ext cx="3552000" cy="3877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32"/>
          </p:nvPr>
        </p:nvSpPr>
        <p:spPr bwMode="invGray">
          <a:xfrm>
            <a:off x="8154364" y="1800000"/>
            <a:ext cx="355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86782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/ Text r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invGray">
          <a:xfrm>
            <a:off x="6234364" y="1800000"/>
            <a:ext cx="5472000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 bwMode="invGray">
          <a:xfrm>
            <a:off x="479999" y="1800000"/>
            <a:ext cx="5472000" cy="4237200"/>
          </a:xfrm>
          <a:solidFill>
            <a:schemeClr val="bg1">
              <a:lumMod val="85000"/>
            </a:schemeClr>
          </a:solidFill>
        </p:spPr>
        <p:txBody>
          <a:bodyPr bIns="1980000" anchor="ctr"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 dirty="0"/>
              <a:t>Click on Icon to add picture</a:t>
            </a:r>
            <a:br>
              <a:rPr lang="en-GB" noProof="0" dirty="0"/>
            </a:br>
            <a:r>
              <a:rPr lang="en-GB" noProof="0" dirty="0"/>
              <a:t>Change picture either by</a:t>
            </a:r>
            <a:br>
              <a:rPr lang="en-GB" noProof="0" dirty="0"/>
            </a:br>
            <a:r>
              <a:rPr lang="en-GB" noProof="0" dirty="0"/>
              <a:t>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 bwMode="invGray"/>
        <p:txBody>
          <a:bodyPr/>
          <a:lstStyle/>
          <a:p>
            <a:fld id="{414CCF51-8078-42ED-9407-7F055975162E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9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0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05517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invGray">
          <a:xfrm>
            <a:off x="6234364" y="1800000"/>
            <a:ext cx="5472000" cy="4237200"/>
          </a:xfrm>
          <a:solidFill>
            <a:srgbClr val="009CDE"/>
          </a:solidFill>
        </p:spPr>
        <p:txBody>
          <a:bodyPr lIns="144000" tIns="144000" rIns="144000" bIns="144000"/>
          <a:lstStyle>
            <a:lvl1pPr>
              <a:defRPr sz="1400" b="1">
                <a:solidFill>
                  <a:schemeClr val="bg1"/>
                </a:solidFill>
                <a:latin typeface="+mn-lt"/>
              </a:defRPr>
            </a:lvl1pPr>
            <a:lvl2pPr>
              <a:defRPr sz="1400">
                <a:solidFill>
                  <a:schemeClr val="bg1"/>
                </a:solidFill>
                <a:latin typeface="+mn-lt"/>
              </a:defRPr>
            </a:lvl2pPr>
            <a:lvl3pPr>
              <a:buClr>
                <a:schemeClr val="bg1"/>
              </a:buClr>
              <a:defRPr sz="1400">
                <a:solidFill>
                  <a:schemeClr val="bg1"/>
                </a:solidFill>
                <a:latin typeface="+mn-lt"/>
              </a:defRPr>
            </a:lvl3pPr>
            <a:lvl4pPr>
              <a:buClr>
                <a:schemeClr val="bg1"/>
              </a:buClr>
              <a:defRPr sz="1400">
                <a:solidFill>
                  <a:schemeClr val="bg1"/>
                </a:solidFill>
                <a:latin typeface="+mn-lt"/>
              </a:defRPr>
            </a:lvl4pPr>
            <a:lvl5pPr>
              <a:buClr>
                <a:schemeClr val="bg1"/>
              </a:buClr>
              <a:defRPr sz="14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 bwMode="invGray">
          <a:xfrm>
            <a:off x="479999" y="1800000"/>
            <a:ext cx="5472000" cy="4237200"/>
          </a:xfrm>
          <a:solidFill>
            <a:schemeClr val="bg1">
              <a:lumMod val="85000"/>
            </a:schemeClr>
          </a:solidFill>
        </p:spPr>
        <p:txBody>
          <a:bodyPr bIns="1980000" anchor="ctr"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 dirty="0"/>
              <a:t>Click on Icon to add picture</a:t>
            </a:r>
            <a:br>
              <a:rPr lang="en-GB" noProof="0" dirty="0"/>
            </a:br>
            <a:r>
              <a:rPr lang="en-GB" noProof="0" dirty="0"/>
              <a:t>Change picture either by</a:t>
            </a:r>
            <a:br>
              <a:rPr lang="en-GB" noProof="0" dirty="0"/>
            </a:br>
            <a:r>
              <a:rPr lang="en-GB" noProof="0" dirty="0"/>
              <a:t>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 bwMode="invGray"/>
        <p:txBody>
          <a:bodyPr/>
          <a:lstStyle/>
          <a:p>
            <a:fld id="{B5CB8422-2CBD-43EC-AF21-8B33A2ACAA82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9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0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407409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 bwMode="invGray">
          <a:xfrm>
            <a:off x="479999" y="1800000"/>
            <a:ext cx="11226364" cy="4237200"/>
          </a:xfrm>
          <a:solidFill>
            <a:schemeClr val="bg1">
              <a:lumMod val="85000"/>
            </a:schemeClr>
          </a:solidFill>
        </p:spPr>
        <p:txBody>
          <a:bodyPr bIns="1980000" anchor="ctr"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 dirty="0"/>
              <a:t>Click on Icon to add picture</a:t>
            </a:r>
            <a:br>
              <a:rPr lang="en-GB" noProof="0" dirty="0"/>
            </a:br>
            <a:r>
              <a:rPr lang="en-GB" noProof="0" dirty="0"/>
              <a:t>Change picture either by</a:t>
            </a:r>
            <a:br>
              <a:rPr lang="en-GB" noProof="0" dirty="0"/>
            </a:br>
            <a:r>
              <a:rPr lang="en-GB" noProof="0" dirty="0"/>
              <a:t>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8"/>
          </p:nvPr>
        </p:nvSpPr>
        <p:spPr bwMode="invGray"/>
        <p:txBody>
          <a:bodyPr/>
          <a:lstStyle/>
          <a:p>
            <a:fld id="{6C135116-9A9A-47DA-A114-676E0C1FD8BF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975418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Intro large Tex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4"/>
          </p:nvPr>
        </p:nvSpPr>
        <p:spPr bwMode="invGray">
          <a:noFill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D0CC27D-0020-48D4-9B6C-9E6EA0640D93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5"/>
          </p:nvPr>
        </p:nvSpPr>
        <p:spPr bwMode="invGray">
          <a:noFill/>
        </p:spPr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6"/>
          </p:nvPr>
        </p:nvSpPr>
        <p:spPr bwMode="invGray">
          <a:noFill/>
        </p:spPr>
        <p:txBody>
          <a:bodyPr/>
          <a:lstStyle/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  <a:noFill/>
        </p:spPr>
        <p:txBody>
          <a:bodyPr anchor="t">
            <a:normAutofit/>
          </a:bodyPr>
          <a:lstStyle>
            <a:lvl1pPr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invGray">
          <a:noFill/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8"/>
          </p:nvPr>
        </p:nvSpPr>
        <p:spPr bwMode="invGray">
          <a:xfrm>
            <a:off x="479999" y="1800000"/>
            <a:ext cx="11226365" cy="4237200"/>
          </a:xfrm>
          <a:noFill/>
        </p:spPr>
        <p:txBody>
          <a:bodyPr lIns="0" tIns="0" rIns="0" bIns="0"/>
          <a:lstStyle>
            <a:lvl1pPr>
              <a:lnSpc>
                <a:spcPct val="110000"/>
              </a:lnSpc>
              <a:defRPr sz="1400" b="1">
                <a:solidFill>
                  <a:schemeClr val="bg2"/>
                </a:solidFill>
                <a:latin typeface="+mn-lt"/>
              </a:defRPr>
            </a:lvl1pPr>
            <a:lvl2pPr>
              <a:lnSpc>
                <a:spcPct val="110000"/>
              </a:lnSpc>
              <a:defRPr sz="1400">
                <a:solidFill>
                  <a:schemeClr val="bg2"/>
                </a:solidFill>
                <a:latin typeface="+mn-lt"/>
              </a:defRPr>
            </a:lvl2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69569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Intro Imag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0" y="0"/>
            <a:ext cx="12192000" cy="6858000"/>
          </a:xfrm>
          <a:solidFill>
            <a:srgbClr val="0074A2"/>
          </a:solidFill>
        </p:spPr>
        <p:txBody>
          <a:bodyPr wrap="square" tIns="1980000" bIns="0" anchor="ctr"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 dirty="0"/>
              <a:t>Click on Icon to add picture, then arrange object (send to back)</a:t>
            </a:r>
            <a:br>
              <a:rPr lang="en-GB" noProof="0" dirty="0"/>
            </a:br>
            <a:r>
              <a:rPr lang="en-GB" noProof="0" dirty="0"/>
              <a:t>Change picture either by</a:t>
            </a:r>
            <a:br>
              <a:rPr lang="en-GB" noProof="0" dirty="0"/>
            </a:br>
            <a:r>
              <a:rPr lang="en-GB" noProof="0" dirty="0"/>
              <a:t>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8"/>
          </p:nvPr>
        </p:nvSpPr>
        <p:spPr bwMode="gray">
          <a:xfrm>
            <a:off x="2" y="1800000"/>
            <a:ext cx="4279900" cy="1649446"/>
          </a:xfrm>
          <a:solidFill>
            <a:schemeClr val="tx2">
              <a:alpha val="90000"/>
            </a:schemeClr>
          </a:solidFill>
        </p:spPr>
        <p:txBody>
          <a:bodyPr lIns="468000" tIns="180000" rIns="360000" bIns="180000">
            <a:noAutofit/>
          </a:bodyPr>
          <a:lstStyle>
            <a:lvl1pPr>
              <a:defRPr sz="2800" b="1">
                <a:solidFill>
                  <a:schemeClr val="bg1"/>
                </a:solidFill>
                <a:latin typeface="+mj-lt"/>
              </a:defRPr>
            </a:lvl1pPr>
            <a:lvl2pPr marL="541338" indent="-274638">
              <a:tabLst>
                <a:tab pos="1614488" algn="l"/>
              </a:tabLst>
              <a:defRPr sz="2800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9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68D69CF-73BC-4E26-B56A-FEC2ABB77ED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0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|     Title of the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1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179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lue 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30"/>
          </p:nvPr>
        </p:nvSpPr>
        <p:spPr bwMode="gray"/>
        <p:txBody>
          <a:bodyPr/>
          <a:lstStyle/>
          <a:p>
            <a:fld id="{99262F6C-3198-4C0D-9FD3-A522B66D4040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1"/>
          </p:nvPr>
        </p:nvSpPr>
        <p:spPr bwMode="gray"/>
        <p:txBody>
          <a:bodyPr/>
          <a:lstStyle/>
          <a:p>
            <a:r>
              <a:rPr lang="en-GB" noProof="0" dirty="0"/>
              <a:t>|     Title of the presentation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2"/>
          </p:nvPr>
        </p:nvSpPr>
        <p:spPr bwMode="gray"/>
        <p:txBody>
          <a:bodyPr/>
          <a:lstStyle/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>
          <a:xfrm>
            <a:off x="479999" y="359999"/>
            <a:ext cx="8160000" cy="720000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28" name="Rectangle 27"/>
          <p:cNvSpPr/>
          <p:nvPr userDrawn="1"/>
        </p:nvSpPr>
        <p:spPr bwMode="gray">
          <a:xfrm>
            <a:off x="480001" y="1800002"/>
            <a:ext cx="6367841" cy="1424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3" hasCustomPrompt="1"/>
          </p:nvPr>
        </p:nvSpPr>
        <p:spPr>
          <a:xfrm>
            <a:off x="479999" y="2143683"/>
            <a:ext cx="988484" cy="396000"/>
          </a:xfrm>
        </p:spPr>
        <p:txBody>
          <a:bodyPr/>
          <a:lstStyle>
            <a:lvl1pPr>
              <a:defRPr sz="2800" b="1"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01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34" hasCustomPrompt="1"/>
          </p:nvPr>
        </p:nvSpPr>
        <p:spPr>
          <a:xfrm>
            <a:off x="1707437" y="2143683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bg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4" name="Text Placeholder 3"/>
          <p:cNvSpPr>
            <a:spLocks noGrp="1"/>
          </p:cNvSpPr>
          <p:nvPr>
            <p:ph type="body" sz="quarter" idx="35" hasCustomPrompt="1"/>
          </p:nvPr>
        </p:nvSpPr>
        <p:spPr>
          <a:xfrm>
            <a:off x="7432736" y="2143683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bg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36" name="Text Placeholder 3"/>
          <p:cNvSpPr>
            <a:spLocks noGrp="1"/>
          </p:cNvSpPr>
          <p:nvPr>
            <p:ph type="body" sz="quarter" idx="36" hasCustomPrompt="1"/>
          </p:nvPr>
        </p:nvSpPr>
        <p:spPr>
          <a:xfrm>
            <a:off x="479999" y="2877928"/>
            <a:ext cx="988484" cy="396000"/>
          </a:xfrm>
        </p:spPr>
        <p:txBody>
          <a:bodyPr/>
          <a:lstStyle>
            <a:lvl1pPr>
              <a:defRPr sz="2800" b="1"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02</a:t>
            </a:r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37" hasCustomPrompt="1"/>
          </p:nvPr>
        </p:nvSpPr>
        <p:spPr>
          <a:xfrm>
            <a:off x="1707437" y="2877928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bg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9" name="Text Placeholder 3"/>
          <p:cNvSpPr>
            <a:spLocks noGrp="1"/>
          </p:cNvSpPr>
          <p:nvPr>
            <p:ph type="body" sz="quarter" idx="38" hasCustomPrompt="1"/>
          </p:nvPr>
        </p:nvSpPr>
        <p:spPr>
          <a:xfrm>
            <a:off x="7432736" y="2877928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bg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39" hasCustomPrompt="1"/>
          </p:nvPr>
        </p:nvSpPr>
        <p:spPr>
          <a:xfrm>
            <a:off x="479999" y="3612173"/>
            <a:ext cx="988484" cy="396000"/>
          </a:xfrm>
        </p:spPr>
        <p:txBody>
          <a:bodyPr/>
          <a:lstStyle>
            <a:lvl1pPr>
              <a:defRPr sz="2800" b="1"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03</a:t>
            </a:r>
          </a:p>
        </p:txBody>
      </p:sp>
      <p:sp>
        <p:nvSpPr>
          <p:cNvPr id="41" name="Text Placeholder 3"/>
          <p:cNvSpPr>
            <a:spLocks noGrp="1"/>
          </p:cNvSpPr>
          <p:nvPr>
            <p:ph type="body" sz="quarter" idx="40" hasCustomPrompt="1"/>
          </p:nvPr>
        </p:nvSpPr>
        <p:spPr>
          <a:xfrm>
            <a:off x="1707437" y="3612173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bg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42" name="Text Placeholder 3"/>
          <p:cNvSpPr>
            <a:spLocks noGrp="1"/>
          </p:cNvSpPr>
          <p:nvPr>
            <p:ph type="body" sz="quarter" idx="41" hasCustomPrompt="1"/>
          </p:nvPr>
        </p:nvSpPr>
        <p:spPr>
          <a:xfrm>
            <a:off x="7432736" y="3612173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bg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42" hasCustomPrompt="1"/>
          </p:nvPr>
        </p:nvSpPr>
        <p:spPr>
          <a:xfrm>
            <a:off x="479999" y="4346418"/>
            <a:ext cx="988484" cy="396000"/>
          </a:xfrm>
        </p:spPr>
        <p:txBody>
          <a:bodyPr/>
          <a:lstStyle>
            <a:lvl1pPr>
              <a:defRPr sz="2800" b="1"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04</a:t>
            </a:r>
          </a:p>
        </p:txBody>
      </p:sp>
      <p:sp>
        <p:nvSpPr>
          <p:cNvPr id="44" name="Text Placeholder 3"/>
          <p:cNvSpPr>
            <a:spLocks noGrp="1"/>
          </p:cNvSpPr>
          <p:nvPr>
            <p:ph type="body" sz="quarter" idx="43" hasCustomPrompt="1"/>
          </p:nvPr>
        </p:nvSpPr>
        <p:spPr>
          <a:xfrm>
            <a:off x="1707437" y="4346418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bg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45" name="Text Placeholder 3"/>
          <p:cNvSpPr>
            <a:spLocks noGrp="1"/>
          </p:cNvSpPr>
          <p:nvPr>
            <p:ph type="body" sz="quarter" idx="44" hasCustomPrompt="1"/>
          </p:nvPr>
        </p:nvSpPr>
        <p:spPr>
          <a:xfrm>
            <a:off x="7432736" y="4346418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bg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45" hasCustomPrompt="1"/>
          </p:nvPr>
        </p:nvSpPr>
        <p:spPr>
          <a:xfrm>
            <a:off x="479999" y="5080663"/>
            <a:ext cx="988484" cy="396000"/>
          </a:xfrm>
        </p:spPr>
        <p:txBody>
          <a:bodyPr/>
          <a:lstStyle>
            <a:lvl1pPr>
              <a:defRPr sz="2800" b="1"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05</a:t>
            </a:r>
          </a:p>
        </p:txBody>
      </p:sp>
      <p:sp>
        <p:nvSpPr>
          <p:cNvPr id="47" name="Text Placeholder 3"/>
          <p:cNvSpPr>
            <a:spLocks noGrp="1"/>
          </p:cNvSpPr>
          <p:nvPr>
            <p:ph type="body" sz="quarter" idx="46" hasCustomPrompt="1"/>
          </p:nvPr>
        </p:nvSpPr>
        <p:spPr>
          <a:xfrm>
            <a:off x="1707437" y="5080663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bg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47" hasCustomPrompt="1"/>
          </p:nvPr>
        </p:nvSpPr>
        <p:spPr>
          <a:xfrm>
            <a:off x="7432736" y="5080663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bg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49" name="Text Placeholder 3"/>
          <p:cNvSpPr>
            <a:spLocks noGrp="1"/>
          </p:cNvSpPr>
          <p:nvPr>
            <p:ph type="body" sz="quarter" idx="48" hasCustomPrompt="1"/>
          </p:nvPr>
        </p:nvSpPr>
        <p:spPr>
          <a:xfrm>
            <a:off x="479999" y="5814910"/>
            <a:ext cx="988484" cy="396000"/>
          </a:xfrm>
        </p:spPr>
        <p:txBody>
          <a:bodyPr/>
          <a:lstStyle>
            <a:lvl1pPr>
              <a:defRPr sz="2800" b="1"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06</a:t>
            </a:r>
          </a:p>
        </p:txBody>
      </p:sp>
      <p:sp>
        <p:nvSpPr>
          <p:cNvPr id="50" name="Text Placeholder 3"/>
          <p:cNvSpPr>
            <a:spLocks noGrp="1"/>
          </p:cNvSpPr>
          <p:nvPr>
            <p:ph type="body" sz="quarter" idx="49" hasCustomPrompt="1"/>
          </p:nvPr>
        </p:nvSpPr>
        <p:spPr>
          <a:xfrm>
            <a:off x="1707437" y="5814910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bg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50" hasCustomPrompt="1"/>
          </p:nvPr>
        </p:nvSpPr>
        <p:spPr>
          <a:xfrm>
            <a:off x="7432736" y="5814910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bg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897073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invGray"/>
        <p:txBody>
          <a:bodyPr/>
          <a:lstStyle/>
          <a:p>
            <a:fld id="{7BA931E1-7FC2-4DBD-9F66-3D1575A3F79C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112648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icture Placeholder 4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  <a:solidFill>
            <a:srgbClr val="0074A2"/>
          </a:solidFill>
        </p:spPr>
        <p:txBody>
          <a:bodyPr bIns="1980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/>
              <a:t>Click on Icon to add picture, then arrange object (send to back)</a:t>
            </a:r>
            <a:br>
              <a:rPr lang="en-GB" noProof="0"/>
            </a:br>
            <a:r>
              <a:rPr lang="en-GB" noProof="0"/>
              <a:t>Change picture either by</a:t>
            </a:r>
            <a:br>
              <a:rPr lang="en-GB" noProof="0"/>
            </a:br>
            <a:r>
              <a:rPr lang="en-GB" noProof="0"/>
              <a:t>right mouse click on picture + „change picture“ </a:t>
            </a:r>
            <a:br>
              <a:rPr lang="en-GB" noProof="0"/>
            </a:br>
            <a:r>
              <a:rPr lang="en-GB" noProof="0"/>
              <a:t>or by deleting picture + resetting slide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80000" y="6507006"/>
            <a:ext cx="5971600" cy="247650"/>
          </a:xfrm>
        </p:spPr>
        <p:txBody>
          <a:bodyPr anchor="ctr">
            <a:noAutofit/>
          </a:bodyPr>
          <a:lstStyle>
            <a:lvl1pPr>
              <a:defRPr sz="1000" b="0">
                <a:solidFill>
                  <a:schemeClr val="bg2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/>
              <a:t>Name of Author  |  Function | Division | Country </a:t>
            </a:r>
          </a:p>
        </p:txBody>
      </p:sp>
      <p:sp>
        <p:nvSpPr>
          <p:cNvPr id="39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0" y="485184"/>
            <a:ext cx="7344000" cy="1119158"/>
          </a:xfrm>
          <a:noFill/>
        </p:spPr>
        <p:txBody>
          <a:bodyPr lIns="468000" tIns="72000" rIns="450000" bIns="180000" anchor="t" anchorCtr="0">
            <a:noAutofit/>
          </a:bodyPr>
          <a:lstStyle>
            <a:lvl1pPr algn="l">
              <a:lnSpc>
                <a:spcPct val="85000"/>
              </a:lnSpc>
              <a:defRPr sz="4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 dirty="0"/>
              <a:t>Click to edit </a:t>
            </a:r>
            <a:br>
              <a:rPr lang="en-GB" noProof="0" dirty="0"/>
            </a:br>
            <a:r>
              <a:rPr lang="en-GB" noProof="0" dirty="0"/>
              <a:t>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 bwMode="gray">
          <a:xfrm>
            <a:off x="2" y="4482000"/>
            <a:ext cx="12191999" cy="1656000"/>
          </a:xfrm>
          <a:solidFill>
            <a:schemeClr val="tx2">
              <a:alpha val="90000"/>
            </a:schemeClr>
          </a:solidFill>
        </p:spPr>
        <p:txBody>
          <a:bodyPr lIns="468000" tIns="216000" rIns="360000" bIns="216000" numCol="3"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1400" b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88739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invGray">
          <a:xfrm>
            <a:off x="479999" y="1800000"/>
            <a:ext cx="5472000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invGray">
          <a:xfrm>
            <a:off x="6234364" y="1800000"/>
            <a:ext cx="5472000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2"/>
          </p:nvPr>
        </p:nvSpPr>
        <p:spPr bwMode="invGray"/>
        <p:txBody>
          <a:bodyPr/>
          <a:lstStyle/>
          <a:p>
            <a:fld id="{39CDCE64-EE06-4559-BA59-FD6059702EC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3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4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  <p:sp>
        <p:nvSpPr>
          <p:cNvPr id="12" name="Rechteck 11"/>
          <p:cNvSpPr/>
          <p:nvPr userDrawn="1"/>
        </p:nvSpPr>
        <p:spPr>
          <a:xfrm>
            <a:off x="9923646" y="359999"/>
            <a:ext cx="2002055" cy="968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7639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boxe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22"/>
          </p:nvPr>
        </p:nvSpPr>
        <p:spPr bwMode="invGray"/>
        <p:txBody>
          <a:bodyPr/>
          <a:lstStyle/>
          <a:p>
            <a:fld id="{167802BA-8623-48AE-9924-9F5F6790139C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3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4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25"/>
          </p:nvPr>
        </p:nvSpPr>
        <p:spPr bwMode="invGray">
          <a:xfrm>
            <a:off x="479999" y="2160000"/>
            <a:ext cx="5472000" cy="387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6"/>
          </p:nvPr>
        </p:nvSpPr>
        <p:spPr bwMode="invGray">
          <a:xfrm>
            <a:off x="6234364" y="2160000"/>
            <a:ext cx="5472000" cy="387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7"/>
          </p:nvPr>
        </p:nvSpPr>
        <p:spPr bwMode="invGray">
          <a:xfrm>
            <a:off x="479999" y="1800000"/>
            <a:ext cx="5472001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kern="1200" dirty="0">
                <a:solidFill>
                  <a:schemeClr val="bg1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>
              <a:defRPr lang="en-US" dirty="0" smtClean="0">
                <a:solidFill>
                  <a:schemeClr val="bg1"/>
                </a:solidFill>
              </a:defRPr>
            </a:lvl2pPr>
            <a:lvl3pPr>
              <a:defRPr lang="en-US" dirty="0" smtClean="0">
                <a:solidFill>
                  <a:schemeClr val="bg1"/>
                </a:solidFill>
              </a:defRPr>
            </a:lvl3pPr>
            <a:lvl4pPr>
              <a:defRPr lang="en-US" dirty="0" smtClean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8"/>
          </p:nvPr>
        </p:nvSpPr>
        <p:spPr bwMode="invGray">
          <a:xfrm>
            <a:off x="6234365" y="1800000"/>
            <a:ext cx="547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530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oxe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22"/>
          </p:nvPr>
        </p:nvSpPr>
        <p:spPr bwMode="invGray"/>
        <p:txBody>
          <a:bodyPr/>
          <a:lstStyle/>
          <a:p>
            <a:fld id="{035824F7-C870-482C-80C0-AFECF2DA260C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3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4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25"/>
          </p:nvPr>
        </p:nvSpPr>
        <p:spPr bwMode="invGray">
          <a:xfrm>
            <a:off x="479999" y="2160000"/>
            <a:ext cx="5472000" cy="1656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6"/>
          </p:nvPr>
        </p:nvSpPr>
        <p:spPr bwMode="invGray">
          <a:xfrm>
            <a:off x="6234364" y="2160000"/>
            <a:ext cx="5472000" cy="1656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7"/>
          </p:nvPr>
        </p:nvSpPr>
        <p:spPr bwMode="invGray">
          <a:xfrm>
            <a:off x="479999" y="1800000"/>
            <a:ext cx="5472001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kern="1200" dirty="0">
                <a:solidFill>
                  <a:schemeClr val="bg1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>
              <a:defRPr lang="en-US" dirty="0" smtClean="0">
                <a:solidFill>
                  <a:schemeClr val="bg1"/>
                </a:solidFill>
              </a:defRPr>
            </a:lvl2pPr>
            <a:lvl3pPr>
              <a:defRPr lang="en-US" dirty="0" smtClean="0">
                <a:solidFill>
                  <a:schemeClr val="bg1"/>
                </a:solidFill>
              </a:defRPr>
            </a:lvl3pPr>
            <a:lvl4pPr>
              <a:defRPr lang="en-US" dirty="0" smtClean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8"/>
          </p:nvPr>
        </p:nvSpPr>
        <p:spPr bwMode="invGray">
          <a:xfrm>
            <a:off x="6234365" y="1800000"/>
            <a:ext cx="547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sz="half" idx="30"/>
          </p:nvPr>
        </p:nvSpPr>
        <p:spPr bwMode="invGray">
          <a:xfrm>
            <a:off x="479999" y="4381200"/>
            <a:ext cx="5472000" cy="1656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8" name="Content Placeholder 3"/>
          <p:cNvSpPr>
            <a:spLocks noGrp="1"/>
          </p:cNvSpPr>
          <p:nvPr>
            <p:ph sz="half" idx="34"/>
          </p:nvPr>
        </p:nvSpPr>
        <p:spPr bwMode="invGray">
          <a:xfrm>
            <a:off x="6234364" y="4381200"/>
            <a:ext cx="5472000" cy="1656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9" name="Text Placeholder 5"/>
          <p:cNvSpPr>
            <a:spLocks noGrp="1"/>
          </p:cNvSpPr>
          <p:nvPr>
            <p:ph type="body" sz="quarter" idx="35"/>
          </p:nvPr>
        </p:nvSpPr>
        <p:spPr bwMode="invGray">
          <a:xfrm>
            <a:off x="479999" y="4039524"/>
            <a:ext cx="5472001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kern="1200" dirty="0">
                <a:solidFill>
                  <a:schemeClr val="bg1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>
              <a:defRPr lang="en-US" dirty="0" smtClean="0">
                <a:solidFill>
                  <a:schemeClr val="bg1"/>
                </a:solidFill>
              </a:defRPr>
            </a:lvl2pPr>
            <a:lvl3pPr>
              <a:defRPr lang="en-US" dirty="0" smtClean="0">
                <a:solidFill>
                  <a:schemeClr val="bg1"/>
                </a:solidFill>
              </a:defRPr>
            </a:lvl3pPr>
            <a:lvl4pPr>
              <a:defRPr lang="en-US" dirty="0" smtClean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40" name="Text Placeholder 5"/>
          <p:cNvSpPr>
            <a:spLocks noGrp="1"/>
          </p:cNvSpPr>
          <p:nvPr>
            <p:ph type="body" sz="quarter" idx="36"/>
          </p:nvPr>
        </p:nvSpPr>
        <p:spPr bwMode="invGray">
          <a:xfrm>
            <a:off x="6234365" y="4039524"/>
            <a:ext cx="547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1824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22"/>
          </p:nvPr>
        </p:nvSpPr>
        <p:spPr bwMode="invGray"/>
        <p:txBody>
          <a:bodyPr/>
          <a:lstStyle/>
          <a:p>
            <a:fld id="{BBB6CCEC-3D0A-48BE-9958-590F11C39C0A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3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4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25"/>
          </p:nvPr>
        </p:nvSpPr>
        <p:spPr bwMode="invGray">
          <a:xfrm>
            <a:off x="479999" y="2160000"/>
            <a:ext cx="3552000" cy="3877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7"/>
          </p:nvPr>
        </p:nvSpPr>
        <p:spPr bwMode="invGray">
          <a:xfrm>
            <a:off x="479999" y="1800000"/>
            <a:ext cx="355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29"/>
          </p:nvPr>
        </p:nvSpPr>
        <p:spPr bwMode="invGray">
          <a:xfrm>
            <a:off x="4317181" y="2160000"/>
            <a:ext cx="3552000" cy="3877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30"/>
          </p:nvPr>
        </p:nvSpPr>
        <p:spPr bwMode="invGray">
          <a:xfrm>
            <a:off x="4317181" y="1800000"/>
            <a:ext cx="355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sz="half" idx="31"/>
          </p:nvPr>
        </p:nvSpPr>
        <p:spPr bwMode="invGray">
          <a:xfrm>
            <a:off x="8154364" y="2160000"/>
            <a:ext cx="3552000" cy="3877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32"/>
          </p:nvPr>
        </p:nvSpPr>
        <p:spPr bwMode="invGray">
          <a:xfrm>
            <a:off x="8154364" y="1800000"/>
            <a:ext cx="355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79977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/ Text r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invGray">
          <a:xfrm>
            <a:off x="6234364" y="1800000"/>
            <a:ext cx="5472000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 bwMode="invGray">
          <a:xfrm>
            <a:off x="479999" y="1800000"/>
            <a:ext cx="5472000" cy="4237200"/>
          </a:xfrm>
          <a:solidFill>
            <a:schemeClr val="bg1">
              <a:lumMod val="85000"/>
            </a:schemeClr>
          </a:solidFill>
        </p:spPr>
        <p:txBody>
          <a:bodyPr bIns="1980000" anchor="ctr"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 dirty="0"/>
              <a:t>Click on Icon to add picture</a:t>
            </a:r>
            <a:br>
              <a:rPr lang="en-GB" noProof="0" dirty="0"/>
            </a:br>
            <a:r>
              <a:rPr lang="en-GB" noProof="0" dirty="0"/>
              <a:t>Change picture either by</a:t>
            </a:r>
            <a:br>
              <a:rPr lang="en-GB" noProof="0" dirty="0"/>
            </a:br>
            <a:r>
              <a:rPr lang="en-GB" noProof="0" dirty="0"/>
              <a:t>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 bwMode="invGray"/>
        <p:txBody>
          <a:bodyPr/>
          <a:lstStyle/>
          <a:p>
            <a:fld id="{414CCF51-8078-42ED-9407-7F055975162E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9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0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379594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invGray">
          <a:xfrm>
            <a:off x="6234364" y="1800000"/>
            <a:ext cx="5472000" cy="4237200"/>
          </a:xfrm>
          <a:solidFill>
            <a:srgbClr val="009CDE"/>
          </a:solidFill>
        </p:spPr>
        <p:txBody>
          <a:bodyPr lIns="144000" tIns="144000" rIns="144000" bIns="144000"/>
          <a:lstStyle>
            <a:lvl1pPr>
              <a:defRPr sz="1400" b="1">
                <a:solidFill>
                  <a:schemeClr val="bg1"/>
                </a:solidFill>
                <a:latin typeface="+mn-lt"/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  <a:latin typeface="+mn-lt"/>
              </a:defRPr>
            </a:lvl2pPr>
            <a:lvl3pPr>
              <a:buClr>
                <a:schemeClr val="bg1"/>
              </a:buClr>
              <a:defRPr sz="1400">
                <a:solidFill>
                  <a:schemeClr val="bg1"/>
                </a:solidFill>
                <a:latin typeface="+mn-lt"/>
              </a:defRPr>
            </a:lvl3pPr>
            <a:lvl4pPr>
              <a:buClr>
                <a:schemeClr val="bg1"/>
              </a:buClr>
              <a:defRPr sz="1400">
                <a:solidFill>
                  <a:schemeClr val="bg1"/>
                </a:solidFill>
                <a:latin typeface="+mn-lt"/>
              </a:defRPr>
            </a:lvl4pPr>
            <a:lvl5pPr>
              <a:buClr>
                <a:schemeClr val="bg1"/>
              </a:buClr>
              <a:defRPr sz="14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 bwMode="invGray">
          <a:xfrm>
            <a:off x="479999" y="1800000"/>
            <a:ext cx="5472000" cy="4237200"/>
          </a:xfrm>
          <a:solidFill>
            <a:schemeClr val="bg1">
              <a:lumMod val="85000"/>
            </a:schemeClr>
          </a:solidFill>
        </p:spPr>
        <p:txBody>
          <a:bodyPr bIns="1980000" anchor="ctr"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 dirty="0"/>
              <a:t>Click on Icon to add picture</a:t>
            </a:r>
            <a:br>
              <a:rPr lang="en-GB" noProof="0" dirty="0"/>
            </a:br>
            <a:r>
              <a:rPr lang="en-GB" noProof="0" dirty="0"/>
              <a:t>Change picture either by</a:t>
            </a:r>
            <a:br>
              <a:rPr lang="en-GB" noProof="0" dirty="0"/>
            </a:br>
            <a:r>
              <a:rPr lang="en-GB" noProof="0" dirty="0"/>
              <a:t>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 bwMode="invGray"/>
        <p:txBody>
          <a:bodyPr/>
          <a:lstStyle/>
          <a:p>
            <a:fld id="{B5CB8422-2CBD-43EC-AF21-8B33A2ACAA82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9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0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3756257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 bwMode="invGray">
          <a:xfrm>
            <a:off x="479999" y="1800000"/>
            <a:ext cx="11226364" cy="4237200"/>
          </a:xfrm>
          <a:solidFill>
            <a:schemeClr val="bg1">
              <a:lumMod val="85000"/>
            </a:schemeClr>
          </a:solidFill>
        </p:spPr>
        <p:txBody>
          <a:bodyPr bIns="1980000" anchor="ctr"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 dirty="0"/>
              <a:t>Click on Icon to add picture</a:t>
            </a:r>
            <a:br>
              <a:rPr lang="en-GB" noProof="0" dirty="0"/>
            </a:br>
            <a:r>
              <a:rPr lang="en-GB" noProof="0" dirty="0"/>
              <a:t>Change picture either by</a:t>
            </a:r>
            <a:br>
              <a:rPr lang="en-GB" noProof="0" dirty="0"/>
            </a:br>
            <a:r>
              <a:rPr lang="en-GB" noProof="0" dirty="0"/>
              <a:t>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8"/>
          </p:nvPr>
        </p:nvSpPr>
        <p:spPr bwMode="invGray"/>
        <p:txBody>
          <a:bodyPr/>
          <a:lstStyle/>
          <a:p>
            <a:fld id="{6C135116-9A9A-47DA-A114-676E0C1FD8BF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956194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invGray">
          <a:xfrm>
            <a:off x="479999" y="359999"/>
            <a:ext cx="8160000" cy="720000"/>
          </a:xfrm>
          <a:prstGeom prst="rect">
            <a:avLst/>
          </a:prstGeom>
        </p:spPr>
        <p:txBody>
          <a:bodyPr vert="horz" lIns="18000" tIns="0" rIns="360000" bIns="0" rtlCol="0" anchor="b"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invGray">
          <a:xfrm>
            <a:off x="480000" y="1800000"/>
            <a:ext cx="11232001" cy="4237200"/>
          </a:xfrm>
          <a:prstGeom prst="rect">
            <a:avLst/>
          </a:prstGeom>
        </p:spPr>
        <p:txBody>
          <a:bodyPr vert="horz" lIns="18000" tIns="0" rIns="1800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Sixth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invGray">
          <a:xfrm>
            <a:off x="480000" y="6580588"/>
            <a:ext cx="790001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fld id="{CB2A9C5F-569E-41BE-B5E5-7CBFE1B687B2}" type="datetime1">
              <a:rPr lang="en-GB" smtClean="0"/>
              <a:pPr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invGray">
          <a:xfrm>
            <a:off x="1392992" y="6580588"/>
            <a:ext cx="2264608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GB"/>
              <a:t>|     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invGray">
          <a:xfrm>
            <a:off x="11416433" y="6580588"/>
            <a:ext cx="289931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800" b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fld id="{A74CE0EA-F3B5-4684-BA10-C594598FDB9C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 bwMode="invGray">
          <a:xfrm>
            <a:off x="9735601" y="2128187"/>
            <a:ext cx="1976400" cy="694800"/>
          </a:xfrm>
          <a:prstGeom prst="rect">
            <a:avLst/>
          </a:prstGeom>
          <a:blipFill dpi="0" rotWithShape="1">
            <a:blip r:embed="rId17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/>
          </a:p>
        </p:txBody>
      </p:sp>
    </p:spTree>
    <p:extLst>
      <p:ext uri="{BB962C8B-B14F-4D97-AF65-F5344CB8AC3E}">
        <p14:creationId xmlns:p14="http://schemas.microsoft.com/office/powerpoint/2010/main" val="2388449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26" r:id="rId12"/>
    <p:sldLayoutId id="2147483719" r:id="rId13"/>
    <p:sldLayoutId id="2147483720" r:id="rId14"/>
    <p:sldLayoutId id="2147483742" r:id="rId1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spcAft>
          <a:spcPts val="600"/>
        </a:spcAft>
        <a:buClr>
          <a:schemeClr val="tx1"/>
        </a:buClr>
        <a:buSzPct val="80000"/>
        <a:buFontTx/>
        <a:buNone/>
        <a:defRPr sz="1400" b="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1pPr>
      <a:lvl2pPr marL="466725" indent="-28575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827087" indent="-28575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79513" indent="-28575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chemeClr val="tx1"/>
        </a:buClr>
        <a:buSzPct val="100000"/>
        <a:buFont typeface="Arial" panose="020B0604020202020204" pitchFamily="34" charset="0"/>
        <a:buChar char="•"/>
        <a:tabLst>
          <a:tab pos="1074738" algn="l"/>
        </a:tabLst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358775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62163" indent="-358775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131" userDrawn="1">
          <p15:clr>
            <a:srgbClr val="F26B43"/>
          </p15:clr>
        </p15:guide>
        <p15:guide id="2" orient="horz" pos="3809" userDrawn="1">
          <p15:clr>
            <a:srgbClr val="F26B43"/>
          </p15:clr>
        </p15:guide>
        <p15:guide id="3" pos="3840" userDrawn="1">
          <p15:clr>
            <a:srgbClr val="F26B43"/>
          </p15:clr>
        </p15:guide>
        <p15:guide id="4" pos="302" userDrawn="1">
          <p15:clr>
            <a:srgbClr val="F26B43"/>
          </p15:clr>
        </p15:guide>
        <p15:guide id="5" pos="7379" userDrawn="1">
          <p15:clr>
            <a:srgbClr val="F26B43"/>
          </p15:clr>
        </p15:guide>
        <p15:guide id="6" pos="3761" userDrawn="1">
          <p15:clr>
            <a:srgbClr val="F26B43"/>
          </p15:clr>
        </p15:guide>
        <p15:guide id="7" pos="391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4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invGray">
          <a:xfrm>
            <a:off x="479999" y="359999"/>
            <a:ext cx="8160000" cy="720000"/>
          </a:xfrm>
          <a:prstGeom prst="rect">
            <a:avLst/>
          </a:prstGeom>
        </p:spPr>
        <p:txBody>
          <a:bodyPr vert="horz" lIns="18000" tIns="0" rIns="360000" bIns="0" rtlCol="0" anchor="b"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invGray">
          <a:xfrm>
            <a:off x="480000" y="1800000"/>
            <a:ext cx="11232001" cy="4237200"/>
          </a:xfrm>
          <a:prstGeom prst="rect">
            <a:avLst/>
          </a:prstGeom>
        </p:spPr>
        <p:txBody>
          <a:bodyPr vert="horz" lIns="18000" tIns="0" rIns="1800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Sixth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invGray">
          <a:xfrm>
            <a:off x="480000" y="6580588"/>
            <a:ext cx="790001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bg2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fld id="{CB2A9C5F-569E-41BE-B5E5-7CBFE1B687B2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invGray">
          <a:xfrm>
            <a:off x="1392992" y="6580588"/>
            <a:ext cx="2264608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bg2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GB" noProof="0"/>
              <a:t>|     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invGray">
          <a:xfrm>
            <a:off x="11416433" y="6580588"/>
            <a:ext cx="289931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800" b="0">
                <a:solidFill>
                  <a:schemeClr val="bg2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22224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spcAft>
          <a:spcPts val="600"/>
        </a:spcAft>
        <a:buClr>
          <a:schemeClr val="bg1"/>
        </a:buClr>
        <a:buSzPct val="80000"/>
        <a:buFontTx/>
        <a:buNone/>
        <a:defRPr sz="1400" b="0" kern="1200">
          <a:solidFill>
            <a:schemeClr val="bg1"/>
          </a:solidFill>
          <a:latin typeface="+mn-lt"/>
          <a:ea typeface="+mn-ea"/>
          <a:cs typeface="Times New Roman" panose="02020603050405020304" pitchFamily="18" charset="0"/>
        </a:defRPr>
      </a:lvl1pPr>
      <a:lvl2pPr marL="466725" indent="-28575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chemeClr val="bg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2pPr>
      <a:lvl3pPr marL="827087" indent="-28575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chemeClr val="bg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3pPr>
      <a:lvl4pPr marL="1179513" indent="-28575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chemeClr val="bg1"/>
        </a:buClr>
        <a:buSzPct val="100000"/>
        <a:buFont typeface="Arial" panose="020B0604020202020204" pitchFamily="34" charset="0"/>
        <a:buChar char="•"/>
        <a:tabLst>
          <a:tab pos="1074738" algn="l"/>
        </a:tabLst>
        <a:defRPr sz="1400" kern="1200">
          <a:solidFill>
            <a:schemeClr val="bg1"/>
          </a:solidFill>
          <a:latin typeface="+mn-lt"/>
          <a:ea typeface="+mn-ea"/>
          <a:cs typeface="+mn-cs"/>
        </a:defRPr>
      </a:lvl4pPr>
      <a:lvl5pPr marL="1616075" indent="-358775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chemeClr val="bg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5pPr>
      <a:lvl6pPr marL="2062163" indent="-358775" algn="l" defTabSz="914400" rtl="0" eaLnBrk="1" latinLnBrk="0" hangingPunct="1">
        <a:lnSpc>
          <a:spcPct val="90000"/>
        </a:lnSpc>
        <a:spcBef>
          <a:spcPts val="500"/>
        </a:spcBef>
        <a:buClr>
          <a:schemeClr val="bg1"/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131">
          <p15:clr>
            <a:srgbClr val="F26B43"/>
          </p15:clr>
        </p15:guide>
        <p15:guide id="2" orient="horz" pos="3809">
          <p15:clr>
            <a:srgbClr val="F26B43"/>
          </p15:clr>
        </p15:guide>
        <p15:guide id="3" pos="3840">
          <p15:clr>
            <a:srgbClr val="F26B43"/>
          </p15:clr>
        </p15:guide>
        <p15:guide id="4" pos="302">
          <p15:clr>
            <a:srgbClr val="F26B43"/>
          </p15:clr>
        </p15:guide>
        <p15:guide id="5" pos="7379">
          <p15:clr>
            <a:srgbClr val="F26B43"/>
          </p15:clr>
        </p15:guide>
        <p15:guide id="6" pos="3761">
          <p15:clr>
            <a:srgbClr val="F26B43"/>
          </p15:clr>
        </p15:guide>
        <p15:guide id="7" pos="391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3.emf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demo.openimis.org/" TargetMode="External"/><Relationship Id="rId3" Type="http://schemas.openxmlformats.org/officeDocument/2006/relationships/image" Target="../media/image3.emf"/><Relationship Id="rId7" Type="http://schemas.openxmlformats.org/officeDocument/2006/relationships/hyperlink" Target="https://github.com/openimi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wiki/spaces/OP/overview" TargetMode="External"/><Relationship Id="rId11" Type="http://schemas.openxmlformats.org/officeDocument/2006/relationships/image" Target="../media/image25.png"/><Relationship Id="rId5" Type="http://schemas.openxmlformats.org/officeDocument/2006/relationships/hyperlink" Target="https://openimis.org/" TargetMode="External"/><Relationship Id="rId10" Type="http://schemas.openxmlformats.org/officeDocument/2006/relationships/hyperlink" Target="mailto:contact@openimis.org" TargetMode="External"/><Relationship Id="rId4" Type="http://schemas.openxmlformats.org/officeDocument/2006/relationships/image" Target="../media/image11.png"/><Relationship Id="rId9" Type="http://schemas.openxmlformats.org/officeDocument/2006/relationships/hyperlink" Target="https://openimis.atlassian.net/servicedesk/customer/portal/1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9.jpeg"/><Relationship Id="rId5" Type="http://schemas.openxmlformats.org/officeDocument/2006/relationships/image" Target="../media/image3.emf"/><Relationship Id="rId4" Type="http://schemas.openxmlformats.org/officeDocument/2006/relationships/image" Target="../media/image2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/>
        </p:nvSpPr>
        <p:spPr>
          <a:xfrm>
            <a:off x="0" y="2788146"/>
            <a:ext cx="12192000" cy="22952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/>
              <a:t>A global good for Universal Health Coverage (UHC) 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79425" y="2893102"/>
            <a:ext cx="11234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A global good for Universal Health Coverage (UHC) </a:t>
            </a:r>
          </a:p>
        </p:txBody>
      </p:sp>
      <p:pic>
        <p:nvPicPr>
          <p:cNvPr id="20" name="Bild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48131" y="3964272"/>
            <a:ext cx="890041" cy="890041"/>
          </a:xfrm>
          <a:prstGeom prst="rect">
            <a:avLst/>
          </a:prstGeom>
        </p:spPr>
      </p:pic>
      <p:pic>
        <p:nvPicPr>
          <p:cNvPr id="21" name="Bild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21413" y="3964272"/>
            <a:ext cx="890041" cy="890041"/>
          </a:xfrm>
          <a:prstGeom prst="rect">
            <a:avLst/>
          </a:prstGeom>
        </p:spPr>
      </p:pic>
      <p:pic>
        <p:nvPicPr>
          <p:cNvPr id="22" name="Bild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57403" y="3964272"/>
            <a:ext cx="890041" cy="890041"/>
          </a:xfrm>
          <a:prstGeom prst="rect">
            <a:avLst/>
          </a:prstGeom>
        </p:spPr>
      </p:pic>
      <p:pic>
        <p:nvPicPr>
          <p:cNvPr id="23" name="Bild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15199" y="3964272"/>
            <a:ext cx="890041" cy="890041"/>
          </a:xfrm>
          <a:prstGeom prst="rect">
            <a:avLst/>
          </a:prstGeom>
        </p:spPr>
      </p:pic>
      <p:pic>
        <p:nvPicPr>
          <p:cNvPr id="24" name="Bild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80547" y="3964272"/>
            <a:ext cx="890041" cy="890041"/>
          </a:xfrm>
          <a:prstGeom prst="rect">
            <a:avLst/>
          </a:prstGeom>
        </p:spPr>
      </p:pic>
      <p:pic>
        <p:nvPicPr>
          <p:cNvPr id="25" name="Bild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09481" y="3964272"/>
            <a:ext cx="890041" cy="89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73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/>
              <a:t>A global good for Universal Health Coverage (UHC) 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10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21" name="Rechteck 20"/>
          <p:cNvSpPr/>
          <p:nvPr/>
        </p:nvSpPr>
        <p:spPr>
          <a:xfrm flipV="1">
            <a:off x="0" y="0"/>
            <a:ext cx="12192000" cy="151400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963038" y="2003379"/>
            <a:ext cx="9095361" cy="4204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Single server setup in Kathmandu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Hosted in Government of Nepal’s Datacenter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Microsoft Windows Server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Database backup both on-site and off-site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Immediate upgrade plans: Mirrored server at Disaster Recovery Site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Outside of Kathmandu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Managed by Government of Nepal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Data Security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ALL insurance related information stored on server in Nepal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No external hosting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326660" y="165013"/>
            <a:ext cx="11234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Nepal</a:t>
            </a:r>
            <a:r>
              <a:rPr lang="de-DE" sz="3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de-DE" sz="3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Implementation: Technical Setup</a:t>
            </a:r>
            <a:endParaRPr lang="de-DE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54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/>
              <a:t>A global good for Universal Health Coverage (UHC) 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11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21" name="Rechteck 20"/>
          <p:cNvSpPr/>
          <p:nvPr/>
        </p:nvSpPr>
        <p:spPr>
          <a:xfrm flipV="1">
            <a:off x="0" y="0"/>
            <a:ext cx="12192000" cy="151400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939436" y="1964546"/>
            <a:ext cx="1088286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Operated by a dedicated CHF team under the governments regional (and district) structure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Pooling at district level initially and since 2018 shifting to regional 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Voluntary contribution based scheme with matching amount contributed by government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Primary and higher level care offered at all empaneled government (and charitable) facilities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Cashless system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Primary level facilities paid based on relative pricing concept (based on available resources and         </a:t>
            </a:r>
            <a:r>
              <a:rPr lang="en-US" dirty="0" smtClean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           utilization </a:t>
            </a: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rate)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Secondary level paid fee for service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System implemented in 1 region (Dodoma) in 2011-12, 3 regions (Dodoma, </a:t>
            </a:r>
            <a:r>
              <a:rPr lang="en-US" dirty="0" err="1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Morogoro</a:t>
            </a: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 and </a:t>
            </a:r>
            <a:r>
              <a:rPr lang="en-US" dirty="0" err="1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Shinyanga</a:t>
            </a: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) in 2016 and being rolled out nationally in 2018 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80000" y="165013"/>
            <a:ext cx="11199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TANZANIA</a:t>
            </a:r>
            <a:r>
              <a:rPr lang="de-DE" sz="3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de-DE" sz="3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de-DE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Government</a:t>
            </a:r>
            <a:r>
              <a:rPr lang="de-DE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run</a:t>
            </a:r>
            <a:r>
              <a:rPr lang="de-DE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district</a:t>
            </a:r>
            <a:r>
              <a:rPr lang="de-DE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based</a:t>
            </a:r>
            <a:r>
              <a:rPr lang="de-DE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health</a:t>
            </a:r>
            <a:r>
              <a:rPr lang="de-DE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insurance</a:t>
            </a:r>
            <a:r>
              <a:rPr lang="de-DE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scheme</a:t>
            </a:r>
            <a:r>
              <a:rPr lang="de-DE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(Community </a:t>
            </a:r>
            <a:r>
              <a:rPr lang="de-DE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Health</a:t>
            </a:r>
            <a:r>
              <a:rPr lang="de-DE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Funds)</a:t>
            </a:r>
          </a:p>
          <a:p>
            <a:pPr algn="ctr"/>
            <a:endParaRPr lang="en-GB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12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/>
              <a:t>A global good for Universal Health Coverage (UHC) 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12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21" name="Rechteck 20"/>
          <p:cNvSpPr/>
          <p:nvPr/>
        </p:nvSpPr>
        <p:spPr>
          <a:xfrm flipV="1">
            <a:off x="0" y="0"/>
            <a:ext cx="12192000" cy="151400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2194164" y="2546685"/>
            <a:ext cx="801474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800,000</a:t>
            </a: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 actively insured members at any </a:t>
            </a:r>
            <a:r>
              <a:rPr lang="en-US" dirty="0" smtClean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point in </a:t>
            </a: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time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1.8</a:t>
            </a: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 million registered in the database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4167</a:t>
            </a: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 Enrolment Assistants through Android phones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867</a:t>
            </a: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 Health Facilities submitting claims through web interface and phones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095A65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62379" y="265341"/>
            <a:ext cx="1119901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err="1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openIMIS</a:t>
            </a:r>
            <a:r>
              <a:rPr lang="de-DE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 in TANZANIA</a:t>
            </a:r>
            <a:r>
              <a:rPr lang="de-DE" sz="3600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de-DE" sz="3600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20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Operational numbers – first application adjustments in 2011-12 </a:t>
            </a:r>
            <a:endParaRPr lang="en-US" sz="28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de-DE" dirty="0" smtClean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04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/>
              <a:t>A global good for Universal Health Coverage (UHC) 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13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21" name="Rechteck 20"/>
          <p:cNvSpPr/>
          <p:nvPr/>
        </p:nvSpPr>
        <p:spPr>
          <a:xfrm flipV="1">
            <a:off x="0" y="0"/>
            <a:ext cx="12192000" cy="151400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2088629" y="2961649"/>
            <a:ext cx="80147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Single server setup in </a:t>
            </a:r>
            <a:r>
              <a:rPr lang="en-US" b="1" dirty="0">
                <a:solidFill>
                  <a:srgbClr val="095A65"/>
                </a:solidFill>
                <a:latin typeface="Calibri" charset="0"/>
                <a:ea typeface="Calibri" charset="0"/>
                <a:cs typeface="Calibri" charset="0"/>
              </a:rPr>
              <a:t>Dodoma</a:t>
            </a: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 </a:t>
            </a:r>
          </a:p>
          <a:p>
            <a:pPr marL="809625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Hosted at the Presidents Office of Regional Administration and Local Governance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Microsoft Windows </a:t>
            </a:r>
            <a:r>
              <a:rPr lang="en-US" dirty="0" smtClean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Server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rgbClr val="095A65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Database backup both on-site and </a:t>
            </a:r>
            <a:r>
              <a:rPr lang="en-US" dirty="0" smtClean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off-site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rgbClr val="095A65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Data Security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95A65"/>
                </a:solidFill>
                <a:latin typeface="Calibri" charset="0"/>
                <a:ea typeface="Calibri" charset="0"/>
                <a:cs typeface="Calibri" charset="0"/>
              </a:rPr>
              <a:t>ALL</a:t>
            </a: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 insurance related information stored on server in </a:t>
            </a:r>
            <a:r>
              <a:rPr lang="en-US" b="1" dirty="0">
                <a:solidFill>
                  <a:srgbClr val="095A65"/>
                </a:solidFill>
                <a:latin typeface="Calibri" charset="0"/>
                <a:ea typeface="Calibri" charset="0"/>
                <a:cs typeface="Calibri" charset="0"/>
              </a:rPr>
              <a:t>Tanzania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No external hosting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80000" y="313678"/>
            <a:ext cx="11199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TANZANIA</a:t>
            </a:r>
            <a:r>
              <a:rPr lang="de-DE" sz="3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de-DE" sz="3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de-DE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Operational </a:t>
            </a:r>
            <a:r>
              <a:rPr lang="de-DE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numbers</a:t>
            </a:r>
            <a:r>
              <a:rPr lang="de-DE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– </a:t>
            </a:r>
            <a:r>
              <a:rPr lang="de-DE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first</a:t>
            </a:r>
            <a:r>
              <a:rPr lang="de-DE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application</a:t>
            </a:r>
            <a:r>
              <a:rPr lang="de-DE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adjustments</a:t>
            </a:r>
            <a:r>
              <a:rPr lang="de-DE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in 2011-12 </a:t>
            </a:r>
          </a:p>
          <a:p>
            <a:pPr algn="ctr"/>
            <a:endParaRPr lang="en-GB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49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2578309"/>
            <a:ext cx="12192000" cy="1440000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21/03/2019</a:t>
            </a:fld>
            <a:endParaRPr lang="en-GB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/>
              <a:t>A global good for Universal Health Coverage (UHC) 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14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80000" y="2975143"/>
            <a:ext cx="11234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openIMIS implementation steps </a:t>
            </a:r>
            <a:endParaRPr lang="en-US" sz="3600" dirty="0" smtClean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83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79425" y="1389192"/>
            <a:ext cx="11234737" cy="1080000"/>
          </a:xfrm>
          <a:prstGeom prst="rect">
            <a:avLst/>
          </a:prstGeom>
          <a:solidFill>
            <a:srgbClr val="095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479425" y="2921176"/>
            <a:ext cx="11234737" cy="1254519"/>
          </a:xfrm>
          <a:prstGeom prst="rect">
            <a:avLst/>
          </a:prstGeom>
          <a:solidFill>
            <a:srgbClr val="095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471627" y="4963846"/>
            <a:ext cx="11234737" cy="1382363"/>
          </a:xfrm>
          <a:prstGeom prst="rect">
            <a:avLst/>
          </a:prstGeom>
          <a:solidFill>
            <a:srgbClr val="095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ln>
            <a:noFill/>
          </a:ln>
        </p:spPr>
        <p:txBody>
          <a:bodyPr/>
          <a:lstStyle/>
          <a:p>
            <a:fld id="{DCD9F9BF-D269-4020-816F-460E917B7A7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  <a:ln>
            <a:noFill/>
          </a:ln>
        </p:spPr>
        <p:txBody>
          <a:bodyPr/>
          <a:lstStyle/>
          <a:p>
            <a:r>
              <a:rPr lang="en-GB"/>
              <a:t>A global good for Universal Health Coverage (UHC) 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>
          <a:ln>
            <a:noFill/>
          </a:ln>
        </p:spPr>
        <p:txBody>
          <a:bodyPr/>
          <a:lstStyle/>
          <a:p>
            <a:fld id="{A74CE0EA-F3B5-4684-BA10-C594598FDB9C}" type="slidenum">
              <a:rPr lang="en-GB" noProof="0" smtClean="0"/>
              <a:pPr/>
              <a:t>15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  <a:ln>
            <a:noFill/>
          </a:ln>
        </p:spPr>
      </p:pic>
      <p:sp>
        <p:nvSpPr>
          <p:cNvPr id="19" name="Textfeld 18"/>
          <p:cNvSpPr txBox="1"/>
          <p:nvPr/>
        </p:nvSpPr>
        <p:spPr>
          <a:xfrm>
            <a:off x="1040860" y="1693891"/>
            <a:ext cx="493192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3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 Assessment </a:t>
            </a:r>
            <a:r>
              <a:rPr lang="en-GB" sz="36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&amp; Planning</a:t>
            </a:r>
          </a:p>
        </p:txBody>
      </p:sp>
      <p:sp>
        <p:nvSpPr>
          <p:cNvPr id="13" name="Rounded Rectangle 9"/>
          <p:cNvSpPr/>
          <p:nvPr/>
        </p:nvSpPr>
        <p:spPr>
          <a:xfrm>
            <a:off x="5884541" y="1418923"/>
            <a:ext cx="4399487" cy="264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1. System &amp; business process analysis</a:t>
            </a:r>
            <a:endParaRPr lang="en-GB" dirty="0"/>
          </a:p>
        </p:txBody>
      </p:sp>
      <p:sp>
        <p:nvSpPr>
          <p:cNvPr id="14" name="Rounded Rectangle 10"/>
          <p:cNvSpPr/>
          <p:nvPr/>
        </p:nvSpPr>
        <p:spPr>
          <a:xfrm>
            <a:off x="6366953" y="2088061"/>
            <a:ext cx="3479577" cy="2963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2. IT analysis </a:t>
            </a:r>
            <a:endParaRPr lang="en-GB" dirty="0"/>
          </a:p>
        </p:txBody>
      </p:sp>
      <p:sp>
        <p:nvSpPr>
          <p:cNvPr id="15" name="Rounded Rectangle 11"/>
          <p:cNvSpPr/>
          <p:nvPr/>
        </p:nvSpPr>
        <p:spPr>
          <a:xfrm>
            <a:off x="6138855" y="2978928"/>
            <a:ext cx="3919542" cy="35090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3. </a:t>
            </a:r>
            <a:r>
              <a:rPr lang="en-GB" dirty="0"/>
              <a:t>Software </a:t>
            </a:r>
            <a:r>
              <a:rPr lang="en-GB" dirty="0" smtClean="0"/>
              <a:t>prototyping &amp; set </a:t>
            </a:r>
            <a:r>
              <a:rPr lang="en-GB" dirty="0"/>
              <a:t>up</a:t>
            </a:r>
          </a:p>
        </p:txBody>
      </p:sp>
      <p:sp>
        <p:nvSpPr>
          <p:cNvPr id="16" name="Rounded Rectangle 12"/>
          <p:cNvSpPr/>
          <p:nvPr/>
        </p:nvSpPr>
        <p:spPr>
          <a:xfrm>
            <a:off x="6195805" y="3743789"/>
            <a:ext cx="3751081" cy="34517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ounded Rectangle 14"/>
          <p:cNvSpPr/>
          <p:nvPr/>
        </p:nvSpPr>
        <p:spPr>
          <a:xfrm>
            <a:off x="6632800" y="4975614"/>
            <a:ext cx="2928395" cy="3356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6. Roll out</a:t>
            </a:r>
            <a:endParaRPr lang="en-GB" dirty="0"/>
          </a:p>
        </p:txBody>
      </p:sp>
      <p:sp>
        <p:nvSpPr>
          <p:cNvPr id="20" name="Rounded Rectangle 24"/>
          <p:cNvSpPr/>
          <p:nvPr/>
        </p:nvSpPr>
        <p:spPr>
          <a:xfrm>
            <a:off x="6270643" y="5585795"/>
            <a:ext cx="3746811" cy="2918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dirty="0" smtClean="0"/>
              <a:t>7. Ongoing maintenance &amp; exchange with global community</a:t>
            </a:r>
            <a:endParaRPr lang="en-GB" dirty="0"/>
          </a:p>
        </p:txBody>
      </p:sp>
      <p:sp>
        <p:nvSpPr>
          <p:cNvPr id="3" name="Dreieck 2"/>
          <p:cNvSpPr/>
          <p:nvPr/>
        </p:nvSpPr>
        <p:spPr>
          <a:xfrm rot="10800000">
            <a:off x="7557534" y="1760431"/>
            <a:ext cx="1034321" cy="29980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1" name="Dreieck 20"/>
          <p:cNvSpPr/>
          <p:nvPr/>
        </p:nvSpPr>
        <p:spPr>
          <a:xfrm rot="10800000">
            <a:off x="7572523" y="2546652"/>
            <a:ext cx="1034321" cy="299803"/>
          </a:xfrm>
          <a:prstGeom prst="triangle">
            <a:avLst/>
          </a:prstGeom>
          <a:solidFill>
            <a:srgbClr val="095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5" name="Dreieck 24"/>
          <p:cNvSpPr/>
          <p:nvPr/>
        </p:nvSpPr>
        <p:spPr>
          <a:xfrm rot="10800000">
            <a:off x="7557534" y="3414180"/>
            <a:ext cx="1034321" cy="29980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6" name="Dreieck 25"/>
          <p:cNvSpPr/>
          <p:nvPr/>
        </p:nvSpPr>
        <p:spPr>
          <a:xfrm rot="10800000">
            <a:off x="5343986" y="4232269"/>
            <a:ext cx="5516379" cy="674558"/>
          </a:xfrm>
          <a:prstGeom prst="triangle">
            <a:avLst/>
          </a:prstGeom>
          <a:solidFill>
            <a:srgbClr val="095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8" name="Dreieck 27"/>
          <p:cNvSpPr/>
          <p:nvPr/>
        </p:nvSpPr>
        <p:spPr>
          <a:xfrm rot="10800000">
            <a:off x="7557535" y="5342250"/>
            <a:ext cx="1034321" cy="29980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17" name="Rounded Rectangle 13"/>
          <p:cNvSpPr/>
          <p:nvPr/>
        </p:nvSpPr>
        <p:spPr>
          <a:xfrm>
            <a:off x="6595508" y="4352165"/>
            <a:ext cx="2928395" cy="3356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5. Training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1798815" y="3162623"/>
            <a:ext cx="327495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3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II Adaptation</a:t>
            </a:r>
            <a:endParaRPr lang="en-GB" sz="36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1798816" y="5161613"/>
            <a:ext cx="327495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3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III Scale up</a:t>
            </a:r>
            <a:endParaRPr lang="en-GB" sz="36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ounded Rectangle 13"/>
          <p:cNvSpPr/>
          <p:nvPr/>
        </p:nvSpPr>
        <p:spPr>
          <a:xfrm>
            <a:off x="6177895" y="3720793"/>
            <a:ext cx="3761751" cy="34498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4</a:t>
            </a:r>
            <a:r>
              <a:rPr lang="en-GB" dirty="0" smtClean="0">
                <a:solidFill>
                  <a:schemeClr val="bg1"/>
                </a:solidFill>
              </a:rPr>
              <a:t>. Prototype testing &amp; adjustment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27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 dirty="0"/>
              <a:t>A global good for Universal Health Coverage (UHC)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16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79426" y="1330770"/>
            <a:ext cx="11234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33818F"/>
                </a:solidFill>
                <a:latin typeface="Calibri" charset="0"/>
                <a:ea typeface="Calibri" charset="0"/>
                <a:cs typeface="Calibri" charset="0"/>
              </a:rPr>
              <a:t>I ASSESSMENT &amp; PLANNING</a:t>
            </a:r>
            <a:endParaRPr lang="en-GB" dirty="0">
              <a:solidFill>
                <a:srgbClr val="33818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Content Placeholder 10"/>
          <p:cNvSpPr txBox="1">
            <a:spLocks/>
          </p:cNvSpPr>
          <p:nvPr/>
        </p:nvSpPr>
        <p:spPr>
          <a:xfrm>
            <a:off x="2000507" y="2102663"/>
            <a:ext cx="9886694" cy="4201883"/>
          </a:xfrm>
          <a:prstGeom prst="rect">
            <a:avLst/>
          </a:prstGeom>
          <a:noFill/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66725" indent="-28575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7087" indent="-28575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9513" indent="-28575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1074738" algn="l"/>
              </a:tabLst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6075" indent="-358775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62163" indent="-358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GB" sz="1800" b="1" dirty="0">
                <a:solidFill>
                  <a:srgbClr val="006374"/>
                </a:solidFill>
              </a:rPr>
              <a:t>1. </a:t>
            </a:r>
            <a:r>
              <a:rPr lang="en-GB" sz="1800" b="1" dirty="0" smtClean="0">
                <a:solidFill>
                  <a:srgbClr val="006374"/>
                </a:solidFill>
              </a:rPr>
              <a:t>System </a:t>
            </a:r>
            <a:r>
              <a:rPr lang="en-GB" sz="1800" b="1" dirty="0">
                <a:solidFill>
                  <a:srgbClr val="006374"/>
                </a:solidFill>
              </a:rPr>
              <a:t>&amp; </a:t>
            </a:r>
            <a:r>
              <a:rPr lang="en-GB" sz="1800" b="1" dirty="0" smtClean="0">
                <a:solidFill>
                  <a:srgbClr val="006374"/>
                </a:solidFill>
              </a:rPr>
              <a:t>business process analysis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This step assesses the current operations of the scheme and collects the needed “ingredients” to feed into the digital system set up.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  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Relevant policies and regulations (e.g. national digital policy/ e-health/ health insurance legal framework/ provider reimbursement </a:t>
            </a: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regulation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Key organizational structures, incl. staffing, roles and responsibilities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Process flows (incl. SOPs) for </a:t>
            </a:r>
          </a:p>
          <a:p>
            <a:pPr marL="1112837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Identification of beneficiary at facility level (interaction with beneficiary database, beneficiary card and unique number)</a:t>
            </a:r>
          </a:p>
          <a:p>
            <a:pPr marL="1112837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Voucher and invoice filing (incl. claim forms)</a:t>
            </a:r>
          </a:p>
          <a:p>
            <a:pPr marL="1112837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Submission, review, approval and payment process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Service package (list of services) and tariffs (price lists)* 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Product package (list of medicines, devices, etc.) and prices* </a:t>
            </a:r>
            <a:endParaRPr lang="en-US" sz="1800" dirty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List of facilities (type, location, service package provided)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smtClean="0">
                <a:solidFill>
                  <a:srgbClr val="095A65"/>
                </a:solidFill>
                <a:latin typeface="Calibri" charset="0"/>
                <a:ea typeface="Calibri" charset="0"/>
                <a:cs typeface="Calibri" charset="0"/>
              </a:rPr>
              <a:t>* </a:t>
            </a:r>
            <a:r>
              <a:rPr lang="en-US" dirty="0">
                <a:solidFill>
                  <a:srgbClr val="095A65"/>
                </a:solidFill>
                <a:latin typeface="Calibri" charset="0"/>
                <a:ea typeface="Calibri" charset="0"/>
                <a:cs typeface="Calibri" charset="0"/>
              </a:rPr>
              <a:t>Variation by geographical area, type of provider etc. are possible but </a:t>
            </a:r>
            <a:r>
              <a:rPr lang="en-US" dirty="0" smtClean="0">
                <a:solidFill>
                  <a:srgbClr val="095A65"/>
                </a:solidFill>
                <a:latin typeface="Calibri" charset="0"/>
                <a:ea typeface="Calibri" charset="0"/>
                <a:cs typeface="Calibri" charset="0"/>
              </a:rPr>
              <a:t>should be </a:t>
            </a:r>
            <a:r>
              <a:rPr lang="en-US" dirty="0">
                <a:solidFill>
                  <a:srgbClr val="095A65"/>
                </a:solidFill>
                <a:latin typeface="Calibri" charset="0"/>
                <a:ea typeface="Calibri" charset="0"/>
                <a:cs typeface="Calibri" charset="0"/>
              </a:rPr>
              <a:t>spelled out</a:t>
            </a:r>
          </a:p>
        </p:txBody>
      </p:sp>
      <p:grpSp>
        <p:nvGrpSpPr>
          <p:cNvPr id="16" name="Gruppieren 15"/>
          <p:cNvGrpSpPr/>
          <p:nvPr/>
        </p:nvGrpSpPr>
        <p:grpSpPr>
          <a:xfrm>
            <a:off x="718381" y="2102664"/>
            <a:ext cx="996346" cy="913155"/>
            <a:chOff x="1386851" y="2437636"/>
            <a:chExt cx="3582648" cy="3582648"/>
          </a:xfrm>
        </p:grpSpPr>
        <p:sp>
          <p:nvSpPr>
            <p:cNvPr id="17" name="Oval 2"/>
            <p:cNvSpPr/>
            <p:nvPr/>
          </p:nvSpPr>
          <p:spPr>
            <a:xfrm>
              <a:off x="1386851" y="2437636"/>
              <a:ext cx="3582648" cy="3582648"/>
            </a:xfrm>
            <a:prstGeom prst="ellipse">
              <a:avLst/>
            </a:prstGeom>
            <a:solidFill>
              <a:srgbClr val="095A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8" name="Bild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1247" y="2758106"/>
              <a:ext cx="2990023" cy="29900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831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 dirty="0"/>
              <a:t>A global good for Universal Health Coverage (UHC)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17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79426" y="1330770"/>
            <a:ext cx="11234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33818F"/>
                </a:solidFill>
                <a:latin typeface="Calibri" charset="0"/>
                <a:ea typeface="Calibri" charset="0"/>
                <a:cs typeface="Calibri" charset="0"/>
              </a:rPr>
              <a:t>I ASSESSMENT &amp; PLANNING</a:t>
            </a:r>
            <a:endParaRPr lang="en-GB" dirty="0">
              <a:solidFill>
                <a:srgbClr val="33818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Content Placeholder 10"/>
          <p:cNvSpPr txBox="1">
            <a:spLocks/>
          </p:cNvSpPr>
          <p:nvPr/>
        </p:nvSpPr>
        <p:spPr>
          <a:xfrm>
            <a:off x="2000507" y="2112289"/>
            <a:ext cx="9886694" cy="3101886"/>
          </a:xfrm>
          <a:prstGeom prst="rect">
            <a:avLst/>
          </a:prstGeom>
          <a:noFill/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66725" indent="-28575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7087" indent="-28575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9513" indent="-28575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1074738" algn="l"/>
              </a:tabLst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6075" indent="-358775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62163" indent="-358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GB" sz="1800" b="1" dirty="0">
                <a:solidFill>
                  <a:srgbClr val="006374"/>
                </a:solidFill>
              </a:rPr>
              <a:t>2. </a:t>
            </a:r>
            <a:r>
              <a:rPr lang="en-GB" sz="1800" b="1" dirty="0" smtClean="0">
                <a:solidFill>
                  <a:srgbClr val="006374"/>
                </a:solidFill>
              </a:rPr>
              <a:t>IT analysis</a:t>
            </a:r>
            <a:endParaRPr lang="en-GB" sz="1800" b="1" dirty="0">
              <a:solidFill>
                <a:srgbClr val="006374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This step compares the identified scheme processes and requirements with openIMIS functionalities and maps gaps/ adjustment needs in either the business or the IT processes.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  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Scope of interaction with beneficiary database: assessment of possible digital  interaction/interface </a:t>
            </a: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with </a:t>
            </a: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the 3MS database</a:t>
            </a:r>
            <a:endParaRPr lang="en-US" sz="1800" dirty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Benefit package specifics (Utilization ceiling, individual ceiling?)</a:t>
            </a:r>
            <a:endParaRPr lang="en-US" sz="1800" dirty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Claims verification levels and </a:t>
            </a: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steps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Fraud detection measures in place/expected from </a:t>
            </a:r>
            <a:r>
              <a:rPr lang="en-US" sz="1800" dirty="0" err="1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openIMIS</a:t>
            </a: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Reporting needs</a:t>
            </a:r>
            <a:endParaRPr lang="en-US" sz="1800" dirty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Software capacity vs. volume of processes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Connectivity and hardware </a:t>
            </a: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availability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Present IT-HR capacities and availability/ work load </a:t>
            </a:r>
            <a:endParaRPr lang="en-US" sz="1800" dirty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sz="1800" dirty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  <a:buNone/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1112837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6" name="Gruppieren 15"/>
          <p:cNvGrpSpPr/>
          <p:nvPr/>
        </p:nvGrpSpPr>
        <p:grpSpPr>
          <a:xfrm>
            <a:off x="718381" y="2102664"/>
            <a:ext cx="996346" cy="913155"/>
            <a:chOff x="1386851" y="2437636"/>
            <a:chExt cx="3582648" cy="3582648"/>
          </a:xfrm>
        </p:grpSpPr>
        <p:sp>
          <p:nvSpPr>
            <p:cNvPr id="17" name="Oval 2"/>
            <p:cNvSpPr/>
            <p:nvPr/>
          </p:nvSpPr>
          <p:spPr>
            <a:xfrm>
              <a:off x="1386851" y="2437636"/>
              <a:ext cx="3582648" cy="3582648"/>
            </a:xfrm>
            <a:prstGeom prst="ellipse">
              <a:avLst/>
            </a:prstGeom>
            <a:solidFill>
              <a:srgbClr val="095A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8" name="Bild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1247" y="2758106"/>
              <a:ext cx="2990023" cy="29900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493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 dirty="0"/>
              <a:t>A global good for Universal Health Coverage (UHC)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18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79426" y="1330770"/>
            <a:ext cx="11234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solidFill>
                  <a:srgbClr val="33818F"/>
                </a:solidFill>
                <a:latin typeface="Calibri" charset="0"/>
                <a:ea typeface="Calibri" charset="0"/>
                <a:cs typeface="Calibri" charset="0"/>
              </a:rPr>
              <a:t>II </a:t>
            </a:r>
            <a:r>
              <a:rPr lang="de-DE" sz="3600" dirty="0" smtClean="0">
                <a:solidFill>
                  <a:srgbClr val="33818F"/>
                </a:solidFill>
                <a:latin typeface="Calibri" charset="0"/>
                <a:ea typeface="Calibri" charset="0"/>
                <a:cs typeface="Calibri" charset="0"/>
              </a:rPr>
              <a:t>Adaptation</a:t>
            </a:r>
            <a:endParaRPr lang="de-DE" sz="3600" dirty="0">
              <a:solidFill>
                <a:srgbClr val="33818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8514168" y="1612122"/>
            <a:ext cx="2835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Configuration</a:t>
            </a:r>
            <a:endParaRPr lang="en-US" dirty="0">
              <a:solidFill>
                <a:schemeClr val="bg1"/>
              </a:solidFill>
            </a:endParaRPr>
          </a:p>
          <a:p>
            <a:endParaRPr lang="de-DE" dirty="0"/>
          </a:p>
        </p:txBody>
      </p:sp>
      <p:grpSp>
        <p:nvGrpSpPr>
          <p:cNvPr id="25" name="Gruppieren 24"/>
          <p:cNvGrpSpPr/>
          <p:nvPr/>
        </p:nvGrpSpPr>
        <p:grpSpPr>
          <a:xfrm>
            <a:off x="718381" y="2082976"/>
            <a:ext cx="972000" cy="900000"/>
            <a:chOff x="1392992" y="2524099"/>
            <a:chExt cx="3162925" cy="3162925"/>
          </a:xfrm>
        </p:grpSpPr>
        <p:sp>
          <p:nvSpPr>
            <p:cNvPr id="26" name="Oval 13"/>
            <p:cNvSpPr/>
            <p:nvPr/>
          </p:nvSpPr>
          <p:spPr>
            <a:xfrm>
              <a:off x="1392992" y="2524099"/>
              <a:ext cx="3162925" cy="3162925"/>
            </a:xfrm>
            <a:prstGeom prst="ellipse">
              <a:avLst/>
            </a:prstGeom>
            <a:solidFill>
              <a:srgbClr val="095A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06666"/>
                </a:solidFill>
              </a:endParaRPr>
            </a:p>
          </p:txBody>
        </p:sp>
        <p:pic>
          <p:nvPicPr>
            <p:cNvPr id="27" name="Bild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5794" y="2734365"/>
              <a:ext cx="2791792" cy="2791792"/>
            </a:xfrm>
            <a:prstGeom prst="rect">
              <a:avLst/>
            </a:prstGeom>
          </p:spPr>
        </p:pic>
      </p:grpSp>
      <p:sp>
        <p:nvSpPr>
          <p:cNvPr id="28" name="Content Placeholder 10"/>
          <p:cNvSpPr txBox="1">
            <a:spLocks/>
          </p:cNvSpPr>
          <p:nvPr/>
        </p:nvSpPr>
        <p:spPr>
          <a:xfrm>
            <a:off x="2014765" y="2092601"/>
            <a:ext cx="9054287" cy="4269697"/>
          </a:xfrm>
          <a:prstGeom prst="rect">
            <a:avLst/>
          </a:prstGeom>
          <a:noFill/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66725" indent="-28575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7087" indent="-28575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9513" indent="-28575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1074738" algn="l"/>
              </a:tabLst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6075" indent="-358775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62163" indent="-358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GB" sz="1800" b="1" dirty="0">
                <a:solidFill>
                  <a:srgbClr val="006374"/>
                </a:solidFill>
              </a:rPr>
              <a:t>3. Software </a:t>
            </a:r>
            <a:r>
              <a:rPr lang="en-GB" sz="1800" b="1" dirty="0" smtClean="0">
                <a:solidFill>
                  <a:srgbClr val="006374"/>
                </a:solidFill>
              </a:rPr>
              <a:t>prototyping &amp; testing set up</a:t>
            </a:r>
            <a:endParaRPr lang="en-GB" sz="1800" b="1" dirty="0">
              <a:solidFill>
                <a:srgbClr val="006374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During this step the openIMIS is adjusted to fit the identified requirements and scheme specific characteristics.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  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Definition of </a:t>
            </a: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s</a:t>
            </a: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oftware modification need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Software adjustment by openIMIS developer team (if applicable)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Configuration of registers (services, items, pricelists, health facilities, product definition)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Entry of dummy data set 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Configuration </a:t>
            </a: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of user accounts and privileges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Test </a:t>
            </a: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run of </a:t>
            </a: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processes (developer level)</a:t>
            </a:r>
            <a:endParaRPr lang="en-US" sz="1800" dirty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sz="1800" dirty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80000"/>
              <a:buNone/>
            </a:pPr>
            <a:endParaRPr lang="en-US" sz="1800" b="1" dirty="0" smtClean="0">
              <a:solidFill>
                <a:srgbClr val="006374"/>
              </a:solidFill>
              <a:cs typeface="Times New Roman" panose="02020603050405020304" pitchFamily="18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80000"/>
              <a:buNone/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  <a:buNone/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1112837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47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 dirty="0"/>
              <a:t>A global good for Universal Health Coverage (UHC)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19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80000" y="1330770"/>
            <a:ext cx="11234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solidFill>
                  <a:srgbClr val="33818F"/>
                </a:solidFill>
                <a:latin typeface="Calibri" charset="0"/>
                <a:ea typeface="Calibri" charset="0"/>
                <a:cs typeface="Calibri" charset="0"/>
              </a:rPr>
              <a:t>II </a:t>
            </a:r>
            <a:r>
              <a:rPr lang="de-DE" sz="3600" dirty="0" smtClean="0">
                <a:solidFill>
                  <a:srgbClr val="33818F"/>
                </a:solidFill>
                <a:latin typeface="Calibri" charset="0"/>
                <a:ea typeface="Calibri" charset="0"/>
                <a:cs typeface="Calibri" charset="0"/>
              </a:rPr>
              <a:t>Adaptation</a:t>
            </a:r>
            <a:endParaRPr lang="de-DE" sz="3600" dirty="0">
              <a:solidFill>
                <a:srgbClr val="33818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8514168" y="1612122"/>
            <a:ext cx="2835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Configuration</a:t>
            </a:r>
            <a:endParaRPr lang="en-US" dirty="0">
              <a:solidFill>
                <a:schemeClr val="bg1"/>
              </a:solidFill>
            </a:endParaRPr>
          </a:p>
          <a:p>
            <a:endParaRPr lang="de-DE" dirty="0"/>
          </a:p>
        </p:txBody>
      </p:sp>
      <p:sp>
        <p:nvSpPr>
          <p:cNvPr id="28" name="Content Placeholder 10"/>
          <p:cNvSpPr txBox="1">
            <a:spLocks/>
          </p:cNvSpPr>
          <p:nvPr/>
        </p:nvSpPr>
        <p:spPr>
          <a:xfrm>
            <a:off x="1869800" y="2042383"/>
            <a:ext cx="9043623" cy="4815617"/>
          </a:xfrm>
          <a:prstGeom prst="rect">
            <a:avLst/>
          </a:prstGeom>
          <a:noFill/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66725" indent="-28575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7087" indent="-28575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9513" indent="-28575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1074738" algn="l"/>
              </a:tabLst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6075" indent="-358775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62163" indent="-358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80000"/>
              <a:buNone/>
            </a:pPr>
            <a:r>
              <a:rPr lang="en-US" sz="1800" b="1" dirty="0" smtClean="0">
                <a:solidFill>
                  <a:srgbClr val="006374"/>
                </a:solidFill>
                <a:cs typeface="Times New Roman" panose="02020603050405020304" pitchFamily="18" charset="0"/>
              </a:rPr>
              <a:t>4</a:t>
            </a:r>
            <a:r>
              <a:rPr lang="en-US" sz="1800" b="1" dirty="0">
                <a:solidFill>
                  <a:srgbClr val="006374"/>
                </a:solidFill>
                <a:cs typeface="Times New Roman" panose="02020603050405020304" pitchFamily="18" charset="0"/>
              </a:rPr>
              <a:t>. </a:t>
            </a:r>
            <a:r>
              <a:rPr lang="en-US" sz="1800" b="1" dirty="0" smtClean="0">
                <a:solidFill>
                  <a:srgbClr val="006374"/>
                </a:solidFill>
                <a:cs typeface="Times New Roman" panose="02020603050405020304" pitchFamily="18" charset="0"/>
              </a:rPr>
              <a:t>Training</a:t>
            </a:r>
            <a:endParaRPr lang="en-US" sz="1800" b="1" dirty="0">
              <a:solidFill>
                <a:srgbClr val="006374"/>
              </a:solidFill>
              <a:cs typeface="Times New Roman" panose="02020603050405020304" pitchFamily="18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80000"/>
              <a:buNone/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Times New Roman" panose="02020603050405020304" pitchFamily="18" charset="0"/>
              </a:rPr>
              <a:t>The training is conducted in country and covers the core operations.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80000"/>
              <a:buNone/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Times New Roman" panose="02020603050405020304" pitchFamily="18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Primary training is conducted at central </a:t>
            </a: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level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sz="1800" dirty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sz="1800" dirty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  <a:buNone/>
            </a:pPr>
            <a:endParaRPr lang="en-US" sz="1800" dirty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  <a:buNone/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Times New Roman" panose="02020603050405020304" pitchFamily="18" charset="0"/>
              </a:rPr>
              <a:t> </a:t>
            </a:r>
            <a:endParaRPr lang="en-US" sz="1800" dirty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sz="1800" dirty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  <a:buNone/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  <a:buNone/>
            </a:pPr>
            <a:r>
              <a:rPr lang="en-US" sz="16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*See staff profile specifications on slide 28  </a:t>
            </a:r>
          </a:p>
          <a:p>
            <a:pPr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  <a:buNone/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1112837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718393" y="2092601"/>
            <a:ext cx="972000" cy="900000"/>
            <a:chOff x="1320590" y="2424384"/>
            <a:chExt cx="3582648" cy="3582648"/>
          </a:xfrm>
        </p:grpSpPr>
        <p:sp>
          <p:nvSpPr>
            <p:cNvPr id="16" name="Oval 2"/>
            <p:cNvSpPr/>
            <p:nvPr/>
          </p:nvSpPr>
          <p:spPr>
            <a:xfrm>
              <a:off x="1320590" y="2424384"/>
              <a:ext cx="3582648" cy="3582648"/>
            </a:xfrm>
            <a:prstGeom prst="ellipse">
              <a:avLst/>
            </a:prstGeom>
            <a:solidFill>
              <a:srgbClr val="095A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7" name="Bild 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59" t="20640" r="18913" b="20812"/>
            <a:stretch/>
          </p:blipFill>
          <p:spPr>
            <a:xfrm>
              <a:off x="1867300" y="3339966"/>
              <a:ext cx="2396691" cy="1905802"/>
            </a:xfrm>
            <a:prstGeom prst="rect">
              <a:avLst/>
            </a:prstGeom>
          </p:spPr>
        </p:pic>
      </p:grp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290730"/>
              </p:ext>
            </p:extLst>
          </p:nvPr>
        </p:nvGraphicFramePr>
        <p:xfrm>
          <a:off x="1990372" y="3399755"/>
          <a:ext cx="8802477" cy="277368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090084">
                  <a:extLst>
                    <a:ext uri="{9D8B030D-6E8A-4147-A177-3AD203B41FA5}">
                      <a16:colId xmlns:a16="http://schemas.microsoft.com/office/drawing/2014/main" val="1148892506"/>
                    </a:ext>
                  </a:extLst>
                </a:gridCol>
                <a:gridCol w="2189565">
                  <a:extLst>
                    <a:ext uri="{9D8B030D-6E8A-4147-A177-3AD203B41FA5}">
                      <a16:colId xmlns:a16="http://schemas.microsoft.com/office/drawing/2014/main" val="2633079336"/>
                    </a:ext>
                  </a:extLst>
                </a:gridCol>
                <a:gridCol w="994662">
                  <a:extLst>
                    <a:ext uri="{9D8B030D-6E8A-4147-A177-3AD203B41FA5}">
                      <a16:colId xmlns:a16="http://schemas.microsoft.com/office/drawing/2014/main" val="651224212"/>
                    </a:ext>
                  </a:extLst>
                </a:gridCol>
                <a:gridCol w="3528166">
                  <a:extLst>
                    <a:ext uri="{9D8B030D-6E8A-4147-A177-3AD203B41FA5}">
                      <a16:colId xmlns:a16="http://schemas.microsoft.com/office/drawing/2014/main" val="3569036572"/>
                    </a:ext>
                  </a:extLst>
                </a:gridCol>
              </a:tblGrid>
              <a:tr h="36053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600" kern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Position (</a:t>
                      </a:r>
                      <a:r>
                        <a:rPr lang="de-DE" sz="1600" kern="12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central</a:t>
                      </a:r>
                      <a:r>
                        <a:rPr lang="de-DE" sz="1600" kern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600" kern="12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level</a:t>
                      </a:r>
                      <a:r>
                        <a:rPr lang="de-DE" sz="1600" kern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de-DE" sz="1600" kern="1200" dirty="0">
                        <a:solidFill>
                          <a:srgbClr val="006374"/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7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600" kern="12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</a:t>
                      </a:r>
                      <a:r>
                        <a:rPr lang="de-DE" sz="1600" kern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600" kern="12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de-DE" sz="1600" kern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600" kern="12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staff</a:t>
                      </a:r>
                      <a:endParaRPr lang="de-DE" sz="1600" kern="1200" dirty="0">
                        <a:solidFill>
                          <a:srgbClr val="006374"/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7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600" kern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Training</a:t>
                      </a:r>
                      <a:r>
                        <a:rPr lang="de-DE" sz="1600" kern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600" kern="12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duration</a:t>
                      </a:r>
                      <a:endParaRPr lang="de-DE" sz="1600" kern="1200" dirty="0">
                        <a:solidFill>
                          <a:srgbClr val="006374"/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7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600" b="1" kern="1200" dirty="0" err="1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Remarks</a:t>
                      </a:r>
                      <a:endParaRPr lang="de-DE" sz="16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970795"/>
                  </a:ext>
                </a:extLst>
              </a:tr>
              <a:tr h="5079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Server administrator*</a:t>
                      </a:r>
                      <a:endParaRPr lang="de-DE" sz="140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1x full time, 1x part time</a:t>
                      </a:r>
                      <a:endParaRPr lang="de-DE" sz="140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days</a:t>
                      </a:r>
                      <a:endParaRPr lang="de-DE" sz="140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If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staff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is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already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in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place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and</a:t>
                      </a:r>
                      <a:r>
                        <a:rPr lang="de-DE" sz="140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could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participate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in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set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up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this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could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be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covered</a:t>
                      </a:r>
                      <a:r>
                        <a:rPr lang="de-DE" sz="140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as</a:t>
                      </a:r>
                      <a:r>
                        <a:rPr lang="de-DE" sz="140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training</a:t>
                      </a:r>
                      <a:r>
                        <a:rPr lang="de-DE" sz="140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on </a:t>
                      </a:r>
                      <a:r>
                        <a:rPr lang="de-DE" sz="1400" kern="12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de-DE" sz="140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job</a:t>
                      </a:r>
                      <a:r>
                        <a:rPr lang="de-DE" sz="140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.</a:t>
                      </a:r>
                      <a:endParaRPr lang="de-DE" sz="140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65235158"/>
                  </a:ext>
                </a:extLst>
              </a:tr>
              <a:tr h="5079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System administrator*</a:t>
                      </a:r>
                      <a:endParaRPr lang="de-DE" sz="140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2x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time, 1x</a:t>
                      </a:r>
                      <a:r>
                        <a:rPr lang="de-DE" sz="140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</a:t>
                      </a:r>
                      <a:r>
                        <a:rPr lang="de-DE" sz="140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time</a:t>
                      </a:r>
                      <a:endParaRPr lang="de-DE" sz="140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days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de-DE" sz="140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If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staff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is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already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in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place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and</a:t>
                      </a:r>
                      <a:r>
                        <a:rPr lang="de-DE" sz="140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could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participate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in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set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up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this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could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be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covered</a:t>
                      </a:r>
                      <a:r>
                        <a:rPr lang="de-DE" sz="140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as</a:t>
                      </a:r>
                      <a:r>
                        <a:rPr lang="de-DE" sz="140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training</a:t>
                      </a:r>
                      <a:r>
                        <a:rPr lang="de-DE" sz="140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on </a:t>
                      </a:r>
                      <a:r>
                        <a:rPr lang="de-DE" sz="1400" kern="12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de-DE" sz="140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job</a:t>
                      </a:r>
                      <a:r>
                        <a:rPr lang="de-DE" sz="140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.</a:t>
                      </a:r>
                      <a:endParaRPr lang="de-DE" sz="140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3483636"/>
                  </a:ext>
                </a:extLst>
              </a:tr>
              <a:tr h="5079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System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user</a:t>
                      </a:r>
                      <a:r>
                        <a:rPr lang="de-DE" sz="140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de-DE" sz="1400" kern="12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training</a:t>
                      </a:r>
                      <a:r>
                        <a:rPr lang="de-DE" sz="140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de-DE" sz="140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trainers</a:t>
                      </a:r>
                      <a:r>
                        <a:rPr lang="de-DE" sz="140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)</a:t>
                      </a:r>
                      <a:endParaRPr lang="de-DE" sz="140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tbd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, e.g. 15-25pax</a:t>
                      </a:r>
                      <a:endParaRPr lang="de-DE" sz="140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3-5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days</a:t>
                      </a:r>
                      <a:endParaRPr lang="de-DE" sz="140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Establish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a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pool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trainers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build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up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local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training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capacity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multiplier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function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for</a:t>
                      </a:r>
                      <a:r>
                        <a:rPr lang="de-DE" sz="14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Calibri" charset="0"/>
                          <a:cs typeface="Calibri" panose="020F0502020204030204" pitchFamily="34" charset="0"/>
                        </a:rPr>
                        <a:t> roll out</a:t>
                      </a:r>
                      <a:endParaRPr lang="de-DE" sz="140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0606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10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2578309"/>
            <a:ext cx="12192000" cy="1440000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/>
              <a:t>A global good for Universal Health Coverage (UHC) 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11416433" y="6593288"/>
            <a:ext cx="289931" cy="180000"/>
          </a:xfrm>
        </p:spPr>
        <p:txBody>
          <a:bodyPr/>
          <a:lstStyle/>
          <a:p>
            <a:fld id="{A74CE0EA-F3B5-4684-BA10-C594598FDB9C}" type="slidenum">
              <a:rPr lang="en-GB" noProof="0" smtClean="0"/>
              <a:pPr/>
              <a:t>2</a:t>
            </a:fld>
            <a:endParaRPr lang="en-GB" noProof="0" dirty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79425" y="2923083"/>
            <a:ext cx="11234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Introducing openIMIS</a:t>
            </a:r>
            <a:endParaRPr lang="en-US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90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 dirty="0"/>
              <a:t>A global good for Universal Health Coverage (UHC)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20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79426" y="1330770"/>
            <a:ext cx="11234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solidFill>
                  <a:srgbClr val="33818F"/>
                </a:solidFill>
                <a:latin typeface="Calibri" charset="0"/>
                <a:ea typeface="Calibri" charset="0"/>
                <a:cs typeface="Calibri" charset="0"/>
              </a:rPr>
              <a:t>II </a:t>
            </a:r>
            <a:r>
              <a:rPr lang="de-DE" sz="3600" dirty="0" smtClean="0">
                <a:solidFill>
                  <a:srgbClr val="33818F"/>
                </a:solidFill>
                <a:latin typeface="Calibri" charset="0"/>
                <a:ea typeface="Calibri" charset="0"/>
                <a:cs typeface="Calibri" charset="0"/>
              </a:rPr>
              <a:t>Adaptation</a:t>
            </a:r>
            <a:endParaRPr lang="de-DE" sz="3600" dirty="0">
              <a:solidFill>
                <a:srgbClr val="33818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8514168" y="1612122"/>
            <a:ext cx="2835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Configuration</a:t>
            </a:r>
            <a:endParaRPr lang="en-US" dirty="0">
              <a:solidFill>
                <a:schemeClr val="bg1"/>
              </a:solidFill>
            </a:endParaRPr>
          </a:p>
          <a:p>
            <a:endParaRPr lang="de-DE" dirty="0"/>
          </a:p>
        </p:txBody>
      </p:sp>
      <p:sp>
        <p:nvSpPr>
          <p:cNvPr id="28" name="Content Placeholder 10"/>
          <p:cNvSpPr txBox="1">
            <a:spLocks/>
          </p:cNvSpPr>
          <p:nvPr/>
        </p:nvSpPr>
        <p:spPr>
          <a:xfrm>
            <a:off x="2014765" y="2092601"/>
            <a:ext cx="9054287" cy="4269697"/>
          </a:xfrm>
          <a:prstGeom prst="rect">
            <a:avLst/>
          </a:prstGeom>
          <a:noFill/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66725" indent="-28575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7087" indent="-28575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9513" indent="-28575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1074738" algn="l"/>
              </a:tabLst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6075" indent="-358775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62163" indent="-358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80000"/>
              <a:buNone/>
            </a:pPr>
            <a:r>
              <a:rPr lang="en-US" sz="1800" b="1" dirty="0">
                <a:solidFill>
                  <a:srgbClr val="006374"/>
                </a:solidFill>
                <a:cs typeface="Times New Roman" panose="02020603050405020304" pitchFamily="18" charset="0"/>
              </a:rPr>
              <a:t>5</a:t>
            </a:r>
            <a:r>
              <a:rPr lang="en-US" sz="1800" b="1" dirty="0" smtClean="0">
                <a:solidFill>
                  <a:srgbClr val="006374"/>
                </a:solidFill>
                <a:cs typeface="Times New Roman" panose="02020603050405020304" pitchFamily="18" charset="0"/>
              </a:rPr>
              <a:t>. Testing (User level)</a:t>
            </a:r>
            <a:endParaRPr lang="en-US" sz="1800" b="1" dirty="0">
              <a:solidFill>
                <a:srgbClr val="006374"/>
              </a:solidFill>
              <a:cs typeface="Times New Roman" panose="02020603050405020304" pitchFamily="18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80000"/>
              <a:buNone/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Times New Roman" panose="02020603050405020304" pitchFamily="18" charset="0"/>
              </a:rPr>
              <a:t>Testing takes place via the installed demo-server and the identified facilities.</a:t>
            </a:r>
          </a:p>
          <a:p>
            <a:pPr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  <a:buNone/>
            </a:pPr>
            <a:endParaRPr lang="en-US" sz="1800" dirty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Design test features – size, location, duration, users involved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S</a:t>
            </a: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erver </a:t>
            </a: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set up at </a:t>
            </a: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HQ </a:t>
            </a:r>
            <a:endParaRPr lang="en-US" sz="1800" dirty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Offline installation at selected test facilities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Capture </a:t>
            </a: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user feedback (</a:t>
            </a: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bugs, requests, etc.)</a:t>
            </a:r>
            <a:endParaRPr lang="en-US" sz="1800" dirty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Translate user feedback into software</a:t>
            </a: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/ process </a:t>
            </a: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requirements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Adapt software</a:t>
            </a: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/ processes </a:t>
            </a: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to incorporate feedback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Test new developments</a:t>
            </a: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/ adaptations</a:t>
            </a:r>
            <a:endParaRPr lang="en-US" sz="1800" dirty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Deploy new developments/ enhancements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  <a:buNone/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1112837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718381" y="2092601"/>
            <a:ext cx="972000" cy="900000"/>
            <a:chOff x="3670836" y="2044145"/>
            <a:chExt cx="1525717" cy="1525717"/>
          </a:xfrm>
        </p:grpSpPr>
        <p:sp>
          <p:nvSpPr>
            <p:cNvPr id="18" name="Oval 2"/>
            <p:cNvSpPr/>
            <p:nvPr/>
          </p:nvSpPr>
          <p:spPr>
            <a:xfrm>
              <a:off x="3670836" y="2044145"/>
              <a:ext cx="1525717" cy="1525717"/>
            </a:xfrm>
            <a:prstGeom prst="ellipse">
              <a:avLst/>
            </a:prstGeom>
            <a:solidFill>
              <a:srgbClr val="095A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1" name="Bild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4226" y="2298292"/>
              <a:ext cx="1213462" cy="12134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8872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 dirty="0"/>
              <a:t>A global good for Universal Health Coverage (UHC)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21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79426" y="1330770"/>
            <a:ext cx="11234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33818F"/>
                </a:solidFill>
                <a:latin typeface="Calibri" charset="0"/>
                <a:ea typeface="Calibri" charset="0"/>
                <a:cs typeface="Calibri" charset="0"/>
              </a:rPr>
              <a:t>III </a:t>
            </a:r>
            <a:r>
              <a:rPr lang="de-DE" sz="3600" dirty="0" err="1" smtClean="0">
                <a:solidFill>
                  <a:srgbClr val="33818F"/>
                </a:solidFill>
                <a:latin typeface="Calibri" charset="0"/>
                <a:ea typeface="Calibri" charset="0"/>
                <a:cs typeface="Calibri" charset="0"/>
              </a:rPr>
              <a:t>Scale</a:t>
            </a:r>
            <a:r>
              <a:rPr lang="de-DE" sz="3600" dirty="0" smtClean="0">
                <a:solidFill>
                  <a:srgbClr val="33818F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de-DE" sz="3600" dirty="0" err="1" smtClean="0">
                <a:solidFill>
                  <a:srgbClr val="33818F"/>
                </a:solidFill>
                <a:latin typeface="Calibri" charset="0"/>
                <a:ea typeface="Calibri" charset="0"/>
                <a:cs typeface="Calibri" charset="0"/>
              </a:rPr>
              <a:t>up</a:t>
            </a:r>
            <a:endParaRPr lang="de-DE" sz="3600" dirty="0">
              <a:solidFill>
                <a:srgbClr val="33818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8514168" y="1612122"/>
            <a:ext cx="2835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Configuration</a:t>
            </a:r>
            <a:endParaRPr lang="en-US" dirty="0">
              <a:solidFill>
                <a:schemeClr val="bg1"/>
              </a:solidFill>
            </a:endParaRPr>
          </a:p>
          <a:p>
            <a:endParaRPr lang="de-DE" dirty="0"/>
          </a:p>
        </p:txBody>
      </p:sp>
      <p:sp>
        <p:nvSpPr>
          <p:cNvPr id="28" name="Content Placeholder 10"/>
          <p:cNvSpPr txBox="1">
            <a:spLocks/>
          </p:cNvSpPr>
          <p:nvPr/>
        </p:nvSpPr>
        <p:spPr>
          <a:xfrm>
            <a:off x="2014765" y="2092601"/>
            <a:ext cx="9054287" cy="4269697"/>
          </a:xfrm>
          <a:prstGeom prst="rect">
            <a:avLst/>
          </a:prstGeom>
          <a:noFill/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66725" indent="-28575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7087" indent="-28575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9513" indent="-28575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1074738" algn="l"/>
              </a:tabLst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6075" indent="-358775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62163" indent="-358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80000"/>
              <a:buNone/>
            </a:pPr>
            <a:r>
              <a:rPr lang="en-US" sz="1800" b="1" dirty="0" smtClean="0">
                <a:solidFill>
                  <a:srgbClr val="006374"/>
                </a:solidFill>
                <a:cs typeface="Times New Roman" panose="02020603050405020304" pitchFamily="18" charset="0"/>
              </a:rPr>
              <a:t>6. Roll out</a:t>
            </a:r>
            <a:endParaRPr lang="en-US" sz="1800" b="1" dirty="0">
              <a:solidFill>
                <a:srgbClr val="006374"/>
              </a:solidFill>
              <a:cs typeface="Times New Roman" panose="02020603050405020304" pitchFamily="18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80000"/>
              <a:buNone/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Times New Roman" panose="02020603050405020304" pitchFamily="18" charset="0"/>
              </a:rPr>
              <a:t>After the successful testing in selected sites, further roll out is planned.</a:t>
            </a:r>
          </a:p>
          <a:p>
            <a:pPr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  <a:buNone/>
            </a:pPr>
            <a:endParaRPr lang="en-US" sz="1800" dirty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Design </a:t>
            </a: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roll out and plan sequence, location, duration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Ensure infrastructure </a:t>
            </a: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(personnel and equipment</a:t>
            </a: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) is </a:t>
            </a: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in place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Conduct trainings for facility </a:t>
            </a: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staff and </a:t>
            </a: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reviewers</a:t>
            </a:r>
            <a:endParaRPr lang="en-US" sz="1800" dirty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Ensure appropriate server </a:t>
            </a: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configuration </a:t>
            </a: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as per expected load)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  <a:buNone/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1112837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718381" y="2092601"/>
            <a:ext cx="972000" cy="900000"/>
            <a:chOff x="3670836" y="2044145"/>
            <a:chExt cx="1525717" cy="1525717"/>
          </a:xfrm>
        </p:grpSpPr>
        <p:sp>
          <p:nvSpPr>
            <p:cNvPr id="18" name="Oval 2"/>
            <p:cNvSpPr/>
            <p:nvPr/>
          </p:nvSpPr>
          <p:spPr>
            <a:xfrm>
              <a:off x="3670836" y="2044145"/>
              <a:ext cx="1525717" cy="1525717"/>
            </a:xfrm>
            <a:prstGeom prst="ellipse">
              <a:avLst/>
            </a:prstGeom>
            <a:solidFill>
              <a:srgbClr val="095A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1" name="Bild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4226" y="2298292"/>
              <a:ext cx="1213462" cy="1213462"/>
            </a:xfrm>
            <a:prstGeom prst="rect">
              <a:avLst/>
            </a:prstGeom>
          </p:spPr>
        </p:pic>
      </p:grpSp>
      <p:grpSp>
        <p:nvGrpSpPr>
          <p:cNvPr id="15" name="Gruppieren 14"/>
          <p:cNvGrpSpPr/>
          <p:nvPr/>
        </p:nvGrpSpPr>
        <p:grpSpPr>
          <a:xfrm>
            <a:off x="1542569" y="4427623"/>
            <a:ext cx="9129451" cy="1992345"/>
            <a:chOff x="1217707" y="3852140"/>
            <a:chExt cx="9793891" cy="2206446"/>
          </a:xfrm>
        </p:grpSpPr>
        <p:sp>
          <p:nvSpPr>
            <p:cNvPr id="16" name="Rechteck 15"/>
            <p:cNvSpPr/>
            <p:nvPr/>
          </p:nvSpPr>
          <p:spPr>
            <a:xfrm>
              <a:off x="1217707" y="3852140"/>
              <a:ext cx="9793891" cy="2144945"/>
            </a:xfrm>
            <a:prstGeom prst="rect">
              <a:avLst/>
            </a:prstGeom>
            <a:solidFill>
              <a:srgbClr val="095A6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pic>
          <p:nvPicPr>
            <p:cNvPr id="17" name="Bild 22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3325"/>
            <a:stretch/>
          </p:blipFill>
          <p:spPr>
            <a:xfrm>
              <a:off x="5632836" y="4122862"/>
              <a:ext cx="1464490" cy="1122906"/>
            </a:xfrm>
            <a:prstGeom prst="rect">
              <a:avLst/>
            </a:prstGeom>
          </p:spPr>
        </p:pic>
        <p:sp>
          <p:nvSpPr>
            <p:cNvPr id="22" name="Textfeld 21"/>
            <p:cNvSpPr txBox="1"/>
            <p:nvPr/>
          </p:nvSpPr>
          <p:spPr>
            <a:xfrm>
              <a:off x="5248013" y="5342799"/>
              <a:ext cx="2283482" cy="7157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</a:rPr>
                <a:t>Go Live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!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pic>
          <p:nvPicPr>
            <p:cNvPr id="23" name="Bild 6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4253" b="20616"/>
            <a:stretch/>
          </p:blipFill>
          <p:spPr>
            <a:xfrm rot="16200000">
              <a:off x="9235662" y="4080390"/>
              <a:ext cx="1666634" cy="1542948"/>
            </a:xfrm>
            <a:prstGeom prst="rect">
              <a:avLst/>
            </a:prstGeom>
          </p:spPr>
        </p:pic>
        <p:pic>
          <p:nvPicPr>
            <p:cNvPr id="24" name="Bild 7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9" t="10486" r="16060"/>
            <a:stretch/>
          </p:blipFill>
          <p:spPr>
            <a:xfrm>
              <a:off x="7375358" y="3994483"/>
              <a:ext cx="1720516" cy="1933059"/>
            </a:xfrm>
            <a:prstGeom prst="rect">
              <a:avLst/>
            </a:prstGeom>
          </p:spPr>
        </p:pic>
        <p:pic>
          <p:nvPicPr>
            <p:cNvPr id="25" name="Bild 10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95" t="14943" b="13185"/>
            <a:stretch/>
          </p:blipFill>
          <p:spPr>
            <a:xfrm>
              <a:off x="3501189" y="4090737"/>
              <a:ext cx="1939336" cy="1552074"/>
            </a:xfrm>
            <a:prstGeom prst="rect">
              <a:avLst/>
            </a:prstGeom>
          </p:spPr>
        </p:pic>
        <p:pic>
          <p:nvPicPr>
            <p:cNvPr id="26" name="Bild 14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578" b="6322"/>
            <a:stretch/>
          </p:blipFill>
          <p:spPr>
            <a:xfrm>
              <a:off x="1293191" y="4018546"/>
              <a:ext cx="2159508" cy="16002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254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 dirty="0"/>
              <a:t>A global good for Universal Health Coverage (UHC)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22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79426" y="1330770"/>
            <a:ext cx="11234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33818F"/>
                </a:solidFill>
                <a:latin typeface="Calibri" charset="0"/>
                <a:ea typeface="Calibri" charset="0"/>
                <a:cs typeface="Calibri" charset="0"/>
              </a:rPr>
              <a:t>III </a:t>
            </a:r>
            <a:r>
              <a:rPr lang="de-DE" sz="3600" dirty="0" err="1" smtClean="0">
                <a:solidFill>
                  <a:srgbClr val="33818F"/>
                </a:solidFill>
                <a:latin typeface="Calibri" charset="0"/>
                <a:ea typeface="Calibri" charset="0"/>
                <a:cs typeface="Calibri" charset="0"/>
              </a:rPr>
              <a:t>Scale</a:t>
            </a:r>
            <a:r>
              <a:rPr lang="de-DE" sz="3600" dirty="0" smtClean="0">
                <a:solidFill>
                  <a:srgbClr val="33818F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de-DE" sz="3600" dirty="0" err="1" smtClean="0">
                <a:solidFill>
                  <a:srgbClr val="33818F"/>
                </a:solidFill>
                <a:latin typeface="Calibri" charset="0"/>
                <a:ea typeface="Calibri" charset="0"/>
                <a:cs typeface="Calibri" charset="0"/>
              </a:rPr>
              <a:t>up</a:t>
            </a:r>
            <a:endParaRPr lang="de-DE" sz="3600" dirty="0">
              <a:solidFill>
                <a:srgbClr val="33818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8514168" y="1612122"/>
            <a:ext cx="2835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Configuration</a:t>
            </a:r>
            <a:endParaRPr lang="en-US" dirty="0">
              <a:solidFill>
                <a:schemeClr val="bg1"/>
              </a:solidFill>
            </a:endParaRPr>
          </a:p>
          <a:p>
            <a:endParaRPr lang="de-DE" dirty="0"/>
          </a:p>
        </p:txBody>
      </p:sp>
      <p:sp>
        <p:nvSpPr>
          <p:cNvPr id="28" name="Content Placeholder 10"/>
          <p:cNvSpPr txBox="1">
            <a:spLocks/>
          </p:cNvSpPr>
          <p:nvPr/>
        </p:nvSpPr>
        <p:spPr>
          <a:xfrm>
            <a:off x="2014765" y="2092601"/>
            <a:ext cx="9054287" cy="4269697"/>
          </a:xfrm>
          <a:prstGeom prst="rect">
            <a:avLst/>
          </a:prstGeom>
          <a:noFill/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66725" indent="-28575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7087" indent="-28575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9513" indent="-28575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1074738" algn="l"/>
              </a:tabLst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6075" indent="-358775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62163" indent="-358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80000"/>
              <a:buNone/>
            </a:pPr>
            <a:r>
              <a:rPr lang="en-US" sz="1800" b="1" dirty="0" smtClean="0">
                <a:solidFill>
                  <a:srgbClr val="006374"/>
                </a:solidFill>
                <a:cs typeface="Times New Roman" panose="02020603050405020304" pitchFamily="18" charset="0"/>
              </a:rPr>
              <a:t>7. Ongoing maintenance and upgrade</a:t>
            </a:r>
            <a:endParaRPr lang="en-US" sz="1800" b="1" dirty="0">
              <a:solidFill>
                <a:srgbClr val="006374"/>
              </a:solidFill>
              <a:cs typeface="Times New Roman" panose="02020603050405020304" pitchFamily="18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80000"/>
              <a:buNone/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Times New Roman" panose="02020603050405020304" pitchFamily="18" charset="0"/>
              </a:rPr>
              <a:t>As with any software solution, the implementation parameter change with time. Continuous system support and maintenance are hence needed. The global community of practice offers a platform for exchange but local maintenance is needed.</a:t>
            </a:r>
            <a:endParaRPr lang="en-US" sz="1800" dirty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Updates to configurations – new users, facilities </a:t>
            </a: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etc.</a:t>
            </a:r>
            <a:endParaRPr lang="en-US" sz="1800" dirty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Ensuring system backup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Backstopping support to users at various levels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Preparing data extracts for offline </a:t>
            </a: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use (if applicable)</a:t>
            </a:r>
            <a:endParaRPr lang="en-US" sz="1800" dirty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Capacity development of (new) </a:t>
            </a: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users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Monitoring and reporting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Ongoing capture of user requirements, gaps and bugs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Feedback to openIMIS global community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Implementation experiences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Software developments</a:t>
            </a: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Downloading </a:t>
            </a: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&amp; testing new </a:t>
            </a:r>
            <a:r>
              <a:rPr lang="en-US" sz="1800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r>
              <a:rPr lang="en-US" sz="1800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release</a:t>
            </a:r>
            <a:endParaRPr lang="de-DE" dirty="0" smtClean="0">
              <a:solidFill>
                <a:srgbClr val="006374"/>
              </a:solidFill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75247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  <a:buNone/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1112837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sz="1800" dirty="0" smtClean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759937" y="2092601"/>
            <a:ext cx="972000" cy="900000"/>
            <a:chOff x="3971826" y="2748006"/>
            <a:chExt cx="2477116" cy="2477116"/>
          </a:xfrm>
        </p:grpSpPr>
        <p:sp>
          <p:nvSpPr>
            <p:cNvPr id="16" name="Oval 2"/>
            <p:cNvSpPr/>
            <p:nvPr/>
          </p:nvSpPr>
          <p:spPr>
            <a:xfrm>
              <a:off x="3971826" y="2748006"/>
              <a:ext cx="2477116" cy="2477116"/>
            </a:xfrm>
            <a:prstGeom prst="ellipse">
              <a:avLst/>
            </a:prstGeom>
            <a:solidFill>
              <a:srgbClr val="095A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7" name="Bild 1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537" r="16706" b="28584"/>
            <a:stretch/>
          </p:blipFill>
          <p:spPr>
            <a:xfrm>
              <a:off x="4439653" y="3198191"/>
              <a:ext cx="1528010" cy="15422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9135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/>
              <a:t>A global good for Universal Health Coverage (UHC) 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23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21" name="Rechteck 20"/>
          <p:cNvSpPr/>
          <p:nvPr/>
        </p:nvSpPr>
        <p:spPr>
          <a:xfrm flipV="1">
            <a:off x="0" y="0"/>
            <a:ext cx="12192000" cy="151400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362379" y="201932"/>
            <a:ext cx="111990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Time Line </a:t>
            </a:r>
          </a:p>
          <a:p>
            <a:pPr algn="ctr"/>
            <a:r>
              <a:rPr lang="de-DE" sz="20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(</a:t>
            </a:r>
            <a:r>
              <a:rPr lang="de-DE" sz="2000" dirty="0" err="1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example</a:t>
            </a:r>
            <a:r>
              <a:rPr lang="de-DE" sz="20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)</a:t>
            </a:r>
            <a:endParaRPr lang="de-DE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090626"/>
              </p:ext>
            </p:extLst>
          </p:nvPr>
        </p:nvGraphicFramePr>
        <p:xfrm>
          <a:off x="480000" y="1646037"/>
          <a:ext cx="10281493" cy="4704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4535">
                  <a:extLst>
                    <a:ext uri="{9D8B030D-6E8A-4147-A177-3AD203B41FA5}">
                      <a16:colId xmlns:a16="http://schemas.microsoft.com/office/drawing/2014/main" val="2214414469"/>
                    </a:ext>
                  </a:extLst>
                </a:gridCol>
                <a:gridCol w="3168865">
                  <a:extLst>
                    <a:ext uri="{9D8B030D-6E8A-4147-A177-3AD203B41FA5}">
                      <a16:colId xmlns:a16="http://schemas.microsoft.com/office/drawing/2014/main" val="2136176680"/>
                    </a:ext>
                  </a:extLst>
                </a:gridCol>
                <a:gridCol w="1031240">
                  <a:extLst>
                    <a:ext uri="{9D8B030D-6E8A-4147-A177-3AD203B41FA5}">
                      <a16:colId xmlns:a16="http://schemas.microsoft.com/office/drawing/2014/main" val="3218167935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1766658358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val="209368789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3343626"/>
                    </a:ext>
                  </a:extLst>
                </a:gridCol>
                <a:gridCol w="810589">
                  <a:extLst>
                    <a:ext uri="{9D8B030D-6E8A-4147-A177-3AD203B41FA5}">
                      <a16:colId xmlns:a16="http://schemas.microsoft.com/office/drawing/2014/main" val="3496002502"/>
                    </a:ext>
                  </a:extLst>
                </a:gridCol>
                <a:gridCol w="1000352">
                  <a:extLst>
                    <a:ext uri="{9D8B030D-6E8A-4147-A177-3AD203B41FA5}">
                      <a16:colId xmlns:a16="http://schemas.microsoft.com/office/drawing/2014/main" val="513071189"/>
                    </a:ext>
                  </a:extLst>
                </a:gridCol>
                <a:gridCol w="1000352">
                  <a:extLst>
                    <a:ext uri="{9D8B030D-6E8A-4147-A177-3AD203B41FA5}">
                      <a16:colId xmlns:a16="http://schemas.microsoft.com/office/drawing/2014/main" val="27656037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de-DE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 smtClean="0">
                          <a:solidFill>
                            <a:schemeClr val="bg1"/>
                          </a:solidFill>
                        </a:rPr>
                        <a:t>Activity</a:t>
                      </a:r>
                      <a:endParaRPr lang="de-DE" sz="16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 smtClean="0">
                          <a:solidFill>
                            <a:schemeClr val="bg1"/>
                          </a:solidFill>
                        </a:rPr>
                        <a:t>Month</a:t>
                      </a:r>
                      <a:endParaRPr lang="de-DE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1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de-DE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16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de-DE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16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de-DE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16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de-DE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de-DE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16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de-DE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16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de-DE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501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rgbClr val="095A65"/>
                          </a:solidFill>
                        </a:rPr>
                        <a:t>I</a:t>
                      </a:r>
                      <a:endParaRPr lang="de-DE" sz="1600" b="1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095A65"/>
                          </a:solidFill>
                        </a:rPr>
                        <a:t>Assessment &amp; Planning</a:t>
                      </a:r>
                      <a:endParaRPr lang="de-DE" sz="1600" b="1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5A65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74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>
                          <a:solidFill>
                            <a:srgbClr val="095A65"/>
                          </a:solidFill>
                        </a:rPr>
                        <a:t>1</a:t>
                      </a:r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95A65"/>
                          </a:solidFill>
                        </a:rPr>
                        <a:t>System &amp; business process analysis</a:t>
                      </a:r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296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>
                          <a:solidFill>
                            <a:srgbClr val="095A65"/>
                          </a:solidFill>
                        </a:rPr>
                        <a:t>2</a:t>
                      </a:r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95A65"/>
                          </a:solidFill>
                        </a:rPr>
                        <a:t>IT analysis</a:t>
                      </a:r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339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rgbClr val="095A65"/>
                          </a:solidFill>
                        </a:rPr>
                        <a:t>II</a:t>
                      </a:r>
                      <a:endParaRPr lang="de-DE" sz="1600" b="1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rgbClr val="095A65"/>
                          </a:solidFill>
                        </a:rPr>
                        <a:t>Adaptation</a:t>
                      </a:r>
                      <a:endParaRPr lang="en-GB" sz="1600" b="1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600" kern="12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5A6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600" kern="12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5A6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600" kern="12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5A65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668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>
                          <a:solidFill>
                            <a:srgbClr val="095A65"/>
                          </a:solidFill>
                        </a:rPr>
                        <a:t>3</a:t>
                      </a:r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95A65"/>
                          </a:solidFill>
                        </a:rPr>
                        <a:t>Software prototyping &amp; set up</a:t>
                      </a:r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84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>
                          <a:solidFill>
                            <a:srgbClr val="095A65"/>
                          </a:solidFill>
                        </a:rPr>
                        <a:t>4</a:t>
                      </a:r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95A65"/>
                          </a:solidFill>
                        </a:rPr>
                        <a:t>Prototype </a:t>
                      </a:r>
                      <a:r>
                        <a:rPr lang="de-DE" sz="1600" dirty="0" err="1" smtClean="0">
                          <a:solidFill>
                            <a:srgbClr val="095A65"/>
                          </a:solidFill>
                        </a:rPr>
                        <a:t>testing</a:t>
                      </a:r>
                      <a:r>
                        <a:rPr lang="de-DE" sz="1600" dirty="0" smtClean="0">
                          <a:solidFill>
                            <a:srgbClr val="095A65"/>
                          </a:solidFill>
                        </a:rPr>
                        <a:t> &amp; </a:t>
                      </a:r>
                      <a:r>
                        <a:rPr lang="de-DE" sz="1600" dirty="0" err="1" smtClean="0">
                          <a:solidFill>
                            <a:srgbClr val="095A65"/>
                          </a:solidFill>
                        </a:rPr>
                        <a:t>adjustment</a:t>
                      </a:r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595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>
                          <a:solidFill>
                            <a:srgbClr val="095A65"/>
                          </a:solidFill>
                        </a:rPr>
                        <a:t>5</a:t>
                      </a:r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solidFill>
                            <a:srgbClr val="095A65"/>
                          </a:solidFill>
                        </a:rPr>
                        <a:t>Training</a:t>
                      </a:r>
                      <a:endParaRPr lang="en-GB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150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rgbClr val="095A65"/>
                          </a:solidFill>
                        </a:rPr>
                        <a:t>III</a:t>
                      </a:r>
                      <a:endParaRPr lang="de-DE" sz="1600" b="1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rgbClr val="095A65"/>
                          </a:solidFill>
                        </a:rPr>
                        <a:t>Scale up</a:t>
                      </a:r>
                      <a:endParaRPr lang="en-GB" sz="1600" b="1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5A65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5A65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5A65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5A65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5A65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5A65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95A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059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>
                          <a:solidFill>
                            <a:srgbClr val="095A65"/>
                          </a:solidFill>
                        </a:rPr>
                        <a:t>6</a:t>
                      </a:r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95A65"/>
                          </a:solidFill>
                        </a:rPr>
                        <a:t>Roll out</a:t>
                      </a:r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8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>
                          <a:solidFill>
                            <a:srgbClr val="095A65"/>
                          </a:solidFill>
                        </a:rPr>
                        <a:t>7</a:t>
                      </a:r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solidFill>
                            <a:srgbClr val="095A65"/>
                          </a:solidFill>
                        </a:rPr>
                        <a:t>Ongoing maintenance &amp; exchange with global community</a:t>
                      </a:r>
                      <a:endParaRPr lang="en-GB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rgbClr val="095A6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281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76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/>
              <a:t>A global good for Universal Health Coverage (UHC) 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24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21" name="Rechteck 20"/>
          <p:cNvSpPr/>
          <p:nvPr/>
        </p:nvSpPr>
        <p:spPr>
          <a:xfrm flipV="1">
            <a:off x="0" y="0"/>
            <a:ext cx="12192000" cy="151400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88883" y="2031701"/>
            <a:ext cx="5600675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95A65"/>
              </a:buClr>
            </a:pPr>
            <a:r>
              <a:rPr lang="en-US" sz="2000" dirty="0" smtClean="0">
                <a:solidFill>
                  <a:srgbClr val="095A65"/>
                </a:solidFill>
                <a:ea typeface="Calibri Light" charset="0"/>
                <a:cs typeface="Calibri Light" charset="0"/>
              </a:rPr>
              <a:t>One Time </a:t>
            </a:r>
            <a:r>
              <a:rPr lang="en-US" sz="2000" dirty="0" smtClean="0">
                <a:solidFill>
                  <a:srgbClr val="095A65"/>
                </a:solidFill>
                <a:ea typeface="Calibri Light" charset="0"/>
                <a:cs typeface="Calibri Light" charset="0"/>
              </a:rPr>
              <a:t>Cost</a:t>
            </a:r>
            <a:endParaRPr lang="en-US" sz="1400" dirty="0">
              <a:solidFill>
                <a:srgbClr val="095A65"/>
              </a:solidFill>
              <a:ea typeface="Calibri Light" charset="0"/>
              <a:cs typeface="Calibri Light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62379" y="201932"/>
            <a:ext cx="111990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Key </a:t>
            </a:r>
            <a:r>
              <a:rPr lang="de-DE" sz="3600" dirty="0" err="1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cost</a:t>
            </a:r>
            <a:r>
              <a:rPr lang="de-DE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components</a:t>
            </a:r>
            <a:endParaRPr lang="de-DE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54465"/>
              </p:ext>
            </p:extLst>
          </p:nvPr>
        </p:nvGraphicFramePr>
        <p:xfrm>
          <a:off x="479999" y="2606108"/>
          <a:ext cx="5746629" cy="3673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40961">
                  <a:extLst>
                    <a:ext uri="{9D8B030D-6E8A-4147-A177-3AD203B41FA5}">
                      <a16:colId xmlns:a16="http://schemas.microsoft.com/office/drawing/2014/main" val="614128905"/>
                    </a:ext>
                  </a:extLst>
                </a:gridCol>
                <a:gridCol w="5305668">
                  <a:extLst>
                    <a:ext uri="{9D8B030D-6E8A-4147-A177-3AD203B41FA5}">
                      <a16:colId xmlns:a16="http://schemas.microsoft.com/office/drawing/2014/main" val="1757223925"/>
                    </a:ext>
                  </a:extLst>
                </a:gridCol>
              </a:tblGrid>
              <a:tr h="364084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Cost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category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856330"/>
                  </a:ext>
                </a:extLst>
              </a:tr>
              <a:tr h="448871">
                <a:tc>
                  <a:txBody>
                    <a:bodyPr/>
                    <a:lstStyle/>
                    <a:p>
                      <a:r>
                        <a:rPr lang="de-DE" sz="1400" kern="1200" dirty="0" smtClean="0"/>
                        <a:t>1</a:t>
                      </a:r>
                      <a:endParaRPr lang="de-DE" sz="1400" kern="1200" dirty="0">
                        <a:solidFill>
                          <a:srgbClr val="095A65"/>
                        </a:solidFill>
                        <a:latin typeface="+mn-lt"/>
                        <a:ea typeface="Calibri Light" charset="0"/>
                        <a:cs typeface="Calibri Ligh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 smtClean="0"/>
                        <a:t>IT </a:t>
                      </a:r>
                      <a:r>
                        <a:rPr lang="de-DE" sz="1400" kern="1200" dirty="0" err="1" smtClean="0"/>
                        <a:t>analysis</a:t>
                      </a:r>
                      <a:endParaRPr lang="de-DE" sz="1400" kern="1200" dirty="0">
                        <a:solidFill>
                          <a:srgbClr val="095A65"/>
                        </a:solidFill>
                        <a:latin typeface="+mn-lt"/>
                        <a:ea typeface="Calibri Light" charset="0"/>
                        <a:cs typeface="Calibri Light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359312"/>
                  </a:ext>
                </a:extLst>
              </a:tr>
              <a:tr h="3078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2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Software prototyping &amp; testing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530769"/>
                  </a:ext>
                </a:extLst>
              </a:tr>
              <a:tr h="897741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buClr>
                          <a:srgbClr val="095A65"/>
                        </a:buClr>
                        <a:buFont typeface="Wingdings" charset="2"/>
                        <a:buNone/>
                      </a:pPr>
                      <a:r>
                        <a:rPr lang="de-DE" sz="1400" dirty="0" smtClean="0"/>
                        <a:t>3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buClr>
                          <a:srgbClr val="095A65"/>
                        </a:buClr>
                        <a:buFont typeface="Wingdings" charset="2"/>
                        <a:buNone/>
                      </a:pPr>
                      <a:r>
                        <a:rPr lang="en-US" sz="1400" kern="1200" dirty="0" smtClean="0"/>
                        <a:t>Trainings (tech and users) 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buClr>
                          <a:srgbClr val="095A65"/>
                        </a:buClr>
                        <a:buFont typeface="Wingdings" charset="2"/>
                        <a:buNone/>
                      </a:pPr>
                      <a:r>
                        <a:rPr lang="en-US" sz="1400" kern="1200" dirty="0" smtClean="0"/>
                        <a:t>- Local logistics/ facility/ equipment 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buClr>
                          <a:srgbClr val="095A65"/>
                        </a:buClr>
                        <a:buFont typeface="Wingdings" charset="2"/>
                        <a:buNone/>
                      </a:pPr>
                      <a:r>
                        <a:rPr lang="en-US" sz="1400" kern="1200" dirty="0" smtClean="0"/>
                        <a:t>- Training delivery/ material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000432"/>
                  </a:ext>
                </a:extLst>
              </a:tr>
              <a:tr h="28042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Server related costs (license, hosting charges, security related costs, antivirus) 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342102"/>
                  </a:ext>
                </a:extLst>
              </a:tr>
              <a:tr h="3142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5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IT hardware 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233931"/>
                  </a:ext>
                </a:extLst>
              </a:tr>
              <a:tr h="359097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95A65"/>
                        </a:buClr>
                        <a:buFont typeface="Wingdings" charset="2"/>
                        <a:buNone/>
                      </a:pPr>
                      <a:r>
                        <a:rPr lang="en-US" sz="1400" dirty="0" smtClean="0"/>
                        <a:t>6</a:t>
                      </a:r>
                      <a:endParaRPr lang="en-US" sz="1400" dirty="0">
                        <a:solidFill>
                          <a:srgbClr val="FF0000"/>
                        </a:solidFill>
                        <a:ea typeface="Calibri Light" charset="0"/>
                        <a:cs typeface="Calibri Ligh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95A65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Updated patient files printing (ideally with a carbon copy)</a:t>
                      </a:r>
                      <a:endParaRPr lang="en-US" sz="1400" dirty="0" smtClean="0">
                        <a:solidFill>
                          <a:srgbClr val="FF0000"/>
                        </a:solidFill>
                        <a:ea typeface="Calibri Light" charset="0"/>
                        <a:cs typeface="Calibri Light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305077"/>
                  </a:ext>
                </a:extLst>
              </a:tr>
              <a:tr h="379046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95A65"/>
                        </a:buClr>
                        <a:buFont typeface="Wingdings" charset="2"/>
                        <a:buNone/>
                      </a:pPr>
                      <a:r>
                        <a:rPr lang="en-US" sz="1400" dirty="0" smtClean="0"/>
                        <a:t>7</a:t>
                      </a:r>
                      <a:endParaRPr lang="en-US" sz="1400" dirty="0">
                        <a:solidFill>
                          <a:srgbClr val="FF0000"/>
                        </a:solidFill>
                        <a:ea typeface="Calibri Light" charset="0"/>
                        <a:cs typeface="Calibri Ligh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95A65"/>
                        </a:buClr>
                        <a:buFont typeface="Wingdings" charset="2"/>
                        <a:buNone/>
                      </a:pPr>
                      <a:r>
                        <a:rPr lang="en-US" sz="1400" dirty="0" smtClean="0"/>
                        <a:t>Roll out user trainings – see next slide for details</a:t>
                      </a:r>
                      <a:endParaRPr lang="en-US" sz="1400" dirty="0">
                        <a:solidFill>
                          <a:srgbClr val="FF0000"/>
                        </a:solidFill>
                        <a:ea typeface="Calibri Light" charset="0"/>
                        <a:cs typeface="Calibri Light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812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62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/>
              <a:t>A global good for Universal Health Coverage (UHC) 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25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21" name="Rechteck 20"/>
          <p:cNvSpPr/>
          <p:nvPr/>
        </p:nvSpPr>
        <p:spPr>
          <a:xfrm flipV="1">
            <a:off x="0" y="0"/>
            <a:ext cx="12192000" cy="151400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88883" y="2031701"/>
            <a:ext cx="5600675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95A65"/>
              </a:buClr>
            </a:pPr>
            <a:r>
              <a:rPr lang="en-US" sz="2000" dirty="0" smtClean="0">
                <a:solidFill>
                  <a:srgbClr val="095A65"/>
                </a:solidFill>
                <a:ea typeface="Calibri Light" charset="0"/>
                <a:cs typeface="Calibri Light" charset="0"/>
              </a:rPr>
              <a:t>One Time Cost</a:t>
            </a:r>
            <a:endParaRPr lang="en-US" sz="1400" dirty="0">
              <a:solidFill>
                <a:srgbClr val="095A65"/>
              </a:solidFill>
              <a:ea typeface="Calibri Light" charset="0"/>
              <a:cs typeface="Calibri Light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88883" y="2574827"/>
            <a:ext cx="1108139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r>
              <a:rPr lang="en-US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For roll out training </a:t>
            </a:r>
            <a:r>
              <a:rPr lang="en-US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of </a:t>
            </a:r>
            <a:r>
              <a:rPr lang="en-US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staff (facility/verifiers/HQ), consider the following cost elements: </a:t>
            </a:r>
          </a:p>
          <a:p>
            <a:pPr marL="0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</a:pPr>
            <a:endParaRPr lang="en-US" dirty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444500" lvl="2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Training </a:t>
            </a:r>
            <a:r>
              <a:rPr lang="en-US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groups of max. </a:t>
            </a:r>
            <a:r>
              <a:rPr lang="en-US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25pax</a:t>
            </a:r>
          </a:p>
          <a:p>
            <a:pPr marL="444500" lvl="2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Training duration: 3-5 days (depending on capacities in place and tasks)</a:t>
            </a:r>
          </a:p>
          <a:p>
            <a:pPr marL="444500" lvl="2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Training delivered </a:t>
            </a:r>
            <a:r>
              <a:rPr lang="en-US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by 2 </a:t>
            </a:r>
            <a:r>
              <a:rPr lang="en-US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trainers</a:t>
            </a:r>
          </a:p>
          <a:p>
            <a:pPr marL="444500" lvl="2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Equipment</a:t>
            </a:r>
            <a:r>
              <a:rPr lang="en-US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: Training facility/ computers/ server running/ </a:t>
            </a:r>
            <a:r>
              <a:rPr lang="en-US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connectivity</a:t>
            </a:r>
          </a:p>
          <a:p>
            <a:pPr marL="444500" lvl="2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Accommodation</a:t>
            </a:r>
            <a:r>
              <a:rPr lang="en-US" dirty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/ travel &amp; </a:t>
            </a:r>
            <a:r>
              <a:rPr lang="en-US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logistics for participants</a:t>
            </a:r>
          </a:p>
          <a:p>
            <a:pPr marL="444500" lvl="2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rgbClr val="00637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444500" lvl="2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For estimated currently about 1,400 users this would translate into </a:t>
            </a:r>
          </a:p>
          <a:p>
            <a:pPr marL="901700" lvl="3" indent="-266700">
              <a:buClr>
                <a:srgbClr val="095A65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56 training sessions with 25 participants each</a:t>
            </a:r>
          </a:p>
          <a:p>
            <a:pPr marL="901700" lvl="3" indent="-266700">
              <a:buClr>
                <a:srgbClr val="095A65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224 training days (assuming 4 days trainings on average) </a:t>
            </a:r>
          </a:p>
          <a:p>
            <a:pPr marL="901700" lvl="3" indent="-266700">
              <a:buClr>
                <a:srgbClr val="095A65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448 trainer days </a:t>
            </a:r>
          </a:p>
          <a:p>
            <a:pPr marL="901700" lvl="3" indent="-266700">
              <a:buClr>
                <a:srgbClr val="095A65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448 days/20 trainers = 22.4 training days to deliver by each trainer </a:t>
            </a:r>
          </a:p>
          <a:p>
            <a:pPr marL="635000" lvl="3">
              <a:buClr>
                <a:srgbClr val="095A65"/>
              </a:buClr>
            </a:pPr>
            <a:r>
              <a:rPr lang="en-US" dirty="0" smtClean="0">
                <a:solidFill>
                  <a:srgbClr val="006374"/>
                </a:solidFill>
                <a:latin typeface="Calibri" charset="0"/>
                <a:ea typeface="Calibri" charset="0"/>
                <a:cs typeface="Calibri" charset="0"/>
              </a:rPr>
              <a:t>-&gt; If a trainer delivers 2 trainings per month, about 3 months would be needed for the roll out trainings.</a:t>
            </a:r>
          </a:p>
          <a:p>
            <a:pPr marL="444500" lvl="2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5A65"/>
              </a:buClr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62379" y="201932"/>
            <a:ext cx="111990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Key </a:t>
            </a:r>
            <a:r>
              <a:rPr lang="de-DE" sz="3600" dirty="0" err="1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cost</a:t>
            </a:r>
            <a:r>
              <a:rPr lang="de-DE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components</a:t>
            </a:r>
            <a:endParaRPr lang="de-DE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12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/>
              <a:t>A global good for Universal Health Coverage (UHC) 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26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21" name="Rechteck 20"/>
          <p:cNvSpPr/>
          <p:nvPr/>
        </p:nvSpPr>
        <p:spPr>
          <a:xfrm flipV="1">
            <a:off x="0" y="0"/>
            <a:ext cx="12192000" cy="151400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362379" y="201932"/>
            <a:ext cx="111990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Key </a:t>
            </a:r>
            <a:r>
              <a:rPr lang="de-DE" sz="3600" dirty="0" err="1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cost</a:t>
            </a:r>
            <a:r>
              <a:rPr lang="de-DE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components</a:t>
            </a:r>
            <a:endParaRPr lang="de-DE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618255"/>
              </p:ext>
            </p:extLst>
          </p:nvPr>
        </p:nvGraphicFramePr>
        <p:xfrm>
          <a:off x="462529" y="2816543"/>
          <a:ext cx="6041869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41869">
                  <a:extLst>
                    <a:ext uri="{9D8B030D-6E8A-4147-A177-3AD203B41FA5}">
                      <a16:colId xmlns:a16="http://schemas.microsoft.com/office/drawing/2014/main" val="1757223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err="1" smtClean="0">
                          <a:solidFill>
                            <a:schemeClr val="bg1"/>
                          </a:solidFill>
                        </a:rPr>
                        <a:t>Cost</a:t>
                      </a:r>
                      <a:r>
                        <a:rPr lang="de-DE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400" dirty="0" err="1" smtClean="0">
                          <a:solidFill>
                            <a:schemeClr val="bg1"/>
                          </a:solidFill>
                        </a:rPr>
                        <a:t>category</a:t>
                      </a:r>
                      <a:endParaRPr lang="de-DE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856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HR and 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</a:rPr>
                        <a:t>office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</a:rPr>
                        <a:t>running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 openIMIS 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</a:rPr>
                        <a:t>maintenance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 at HQ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359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Server related costs (hosting costs, recurring software license costs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228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Refresher trainings for users at various levels 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000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structure 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342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IT Maintenance/ software development charges (if applicable)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233931"/>
                  </a:ext>
                </a:extLst>
              </a:tr>
            </a:tbl>
          </a:graphicData>
        </a:graphic>
      </p:graphicFrame>
      <p:sp>
        <p:nvSpPr>
          <p:cNvPr id="13" name="Rechteck 12"/>
          <p:cNvSpPr/>
          <p:nvPr/>
        </p:nvSpPr>
        <p:spPr>
          <a:xfrm>
            <a:off x="388883" y="2031701"/>
            <a:ext cx="5600675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95A65"/>
              </a:buClr>
            </a:pPr>
            <a:r>
              <a:rPr lang="de-DE" sz="2000" dirty="0" err="1" smtClean="0">
                <a:solidFill>
                  <a:srgbClr val="006666"/>
                </a:solidFill>
              </a:rPr>
              <a:t>Recurring</a:t>
            </a:r>
            <a:r>
              <a:rPr lang="de-DE" sz="2000" dirty="0" smtClean="0">
                <a:solidFill>
                  <a:srgbClr val="006666"/>
                </a:solidFill>
              </a:rPr>
              <a:t> </a:t>
            </a:r>
            <a:r>
              <a:rPr lang="de-DE" sz="2000" dirty="0" err="1" smtClean="0">
                <a:solidFill>
                  <a:srgbClr val="006666"/>
                </a:solidFill>
              </a:rPr>
              <a:t>Cost</a:t>
            </a:r>
            <a:endParaRPr lang="en-US" sz="1400" dirty="0">
              <a:solidFill>
                <a:srgbClr val="095A65"/>
              </a:solidFill>
              <a:ea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/>
              <a:t>A global good for Universal Health Coverage (UHC) 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27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21" name="Rechteck 20"/>
          <p:cNvSpPr/>
          <p:nvPr/>
        </p:nvSpPr>
        <p:spPr>
          <a:xfrm flipV="1">
            <a:off x="0" y="0"/>
            <a:ext cx="12192000" cy="151400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362379" y="201932"/>
            <a:ext cx="111990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IT </a:t>
            </a:r>
            <a:r>
              <a:rPr lang="de-DE" sz="3600" dirty="0" err="1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staff</a:t>
            </a:r>
            <a:r>
              <a:rPr lang="de-DE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profiles</a:t>
            </a:r>
            <a:endParaRPr lang="de-DE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959453"/>
              </p:ext>
            </p:extLst>
          </p:nvPr>
        </p:nvGraphicFramePr>
        <p:xfrm>
          <a:off x="718381" y="2067243"/>
          <a:ext cx="10548371" cy="38798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3519">
                  <a:extLst>
                    <a:ext uri="{9D8B030D-6E8A-4147-A177-3AD203B41FA5}">
                      <a16:colId xmlns:a16="http://schemas.microsoft.com/office/drawing/2014/main" val="1757223925"/>
                    </a:ext>
                  </a:extLst>
                </a:gridCol>
                <a:gridCol w="4164623">
                  <a:extLst>
                    <a:ext uri="{9D8B030D-6E8A-4147-A177-3AD203B41FA5}">
                      <a16:colId xmlns:a16="http://schemas.microsoft.com/office/drawing/2014/main" val="4185676889"/>
                    </a:ext>
                  </a:extLst>
                </a:gridCol>
                <a:gridCol w="4600229">
                  <a:extLst>
                    <a:ext uri="{9D8B030D-6E8A-4147-A177-3AD203B41FA5}">
                      <a16:colId xmlns:a16="http://schemas.microsoft.com/office/drawing/2014/main" val="3034303245"/>
                    </a:ext>
                  </a:extLst>
                </a:gridCol>
              </a:tblGrid>
              <a:tr h="537991">
                <a:tc>
                  <a:txBody>
                    <a:bodyPr/>
                    <a:lstStyle/>
                    <a:p>
                      <a:pPr fontAlgn="t"/>
                      <a:endParaRPr lang="en-US" sz="1400" u="none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>
                          <a:srgbClr val="095A65"/>
                        </a:buClr>
                      </a:pPr>
                      <a:r>
                        <a:rPr lang="de-DE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openIMIS </a:t>
                      </a:r>
                      <a:r>
                        <a:rPr lang="de-DE" sz="1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system</a:t>
                      </a:r>
                      <a:r>
                        <a:rPr lang="de-DE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administrator</a:t>
                      </a:r>
                      <a:endParaRPr lang="de-DE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de-DE" sz="1400" dirty="0" smtClean="0">
                          <a:solidFill>
                            <a:schemeClr val="bg1"/>
                          </a:solidFill>
                        </a:rPr>
                        <a:t>openIMIS </a:t>
                      </a:r>
                      <a:r>
                        <a:rPr lang="de-DE" sz="1400" dirty="0" err="1" smtClean="0">
                          <a:solidFill>
                            <a:schemeClr val="bg1"/>
                          </a:solidFill>
                        </a:rPr>
                        <a:t>server</a:t>
                      </a:r>
                      <a:r>
                        <a:rPr lang="de-DE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400" dirty="0" err="1" smtClean="0">
                          <a:solidFill>
                            <a:schemeClr val="bg1"/>
                          </a:solidFill>
                        </a:rPr>
                        <a:t>administrator</a:t>
                      </a:r>
                      <a:endParaRPr lang="de-DE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9856330"/>
                  </a:ext>
                </a:extLst>
              </a:tr>
              <a:tr h="2106466">
                <a:tc>
                  <a:txBody>
                    <a:bodyPr/>
                    <a:lstStyle/>
                    <a:p>
                      <a:pPr fontAlgn="t"/>
                      <a:r>
                        <a:rPr lang="en-US" sz="1400" b="1" dirty="0" smtClean="0">
                          <a:effectLst/>
                        </a:rPr>
                        <a:t>Responsibilities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 smtClean="0">
                          <a:effectLst/>
                        </a:rPr>
                        <a:t>Maintain the list of registries </a:t>
                      </a:r>
                    </a:p>
                    <a:p>
                      <a:pPr marL="285750" indent="-19050" fontAlgn="t">
                        <a:buFont typeface="Symbol" panose="05050102010706020507" pitchFamily="18" charset="2"/>
                        <a:buChar char="-"/>
                      </a:pPr>
                      <a:r>
                        <a:rPr lang="en-US" sz="1400" dirty="0" smtClean="0">
                          <a:effectLst/>
                        </a:rPr>
                        <a:t> Health Facilities</a:t>
                      </a:r>
                    </a:p>
                    <a:p>
                      <a:pPr marL="285750" indent="-19050" fontAlgn="t">
                        <a:buFont typeface="Symbol" panose="05050102010706020507" pitchFamily="18" charset="2"/>
                        <a:buChar char="-"/>
                      </a:pPr>
                      <a:r>
                        <a:rPr lang="en-US" sz="1400" dirty="0" smtClean="0">
                          <a:effectLst/>
                        </a:rPr>
                        <a:t> Services</a:t>
                      </a:r>
                    </a:p>
                    <a:p>
                      <a:pPr marL="285750" indent="-19050" fontAlgn="t">
                        <a:buFont typeface="Symbol" panose="05050102010706020507" pitchFamily="18" charset="2"/>
                        <a:buChar char="-"/>
                      </a:pPr>
                      <a:r>
                        <a:rPr lang="en-US" sz="1400" dirty="0" smtClean="0">
                          <a:effectLst/>
                        </a:rPr>
                        <a:t> Prices</a:t>
                      </a:r>
                    </a:p>
                    <a:p>
                      <a:pPr marL="285750" indent="-285750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 smtClean="0">
                          <a:effectLst/>
                        </a:rPr>
                        <a:t>Support system users with technical issues</a:t>
                      </a:r>
                    </a:p>
                    <a:p>
                      <a:pPr marL="285750" indent="-285750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 smtClean="0">
                          <a:effectLst/>
                        </a:rPr>
                        <a:t>Track issue resolution</a:t>
                      </a:r>
                    </a:p>
                    <a:p>
                      <a:pPr marL="285750" indent="-285750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 smtClean="0">
                          <a:effectLst/>
                        </a:rPr>
                        <a:t>Change management (e.g. introducing new features)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Maintain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Windows Server (OS upgrade,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internet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security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aspects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openIMIS web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(Microsoft IIS)</a:t>
                      </a:r>
                    </a:p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Perfom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web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upgrades</a:t>
                      </a:r>
                      <a:endParaRPr lang="de-DE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database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upgrades</a:t>
                      </a:r>
                      <a:endParaRPr lang="de-DE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web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services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API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updates</a:t>
                      </a:r>
                      <a:endParaRPr lang="de-DE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359312"/>
                  </a:ext>
                </a:extLst>
              </a:tr>
              <a:tr h="1235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</a:rPr>
                        <a:t>Key qualifications and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 smtClean="0">
                          <a:effectLst/>
                        </a:rPr>
                        <a:t>Data manipulation with Microsoft office suite (or equivalent) skills</a:t>
                      </a:r>
                    </a:p>
                    <a:p>
                      <a:pPr marL="285750" indent="-285750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 smtClean="0">
                          <a:effectLst/>
                        </a:rPr>
                        <a:t>Know how in insurance processes</a:t>
                      </a:r>
                    </a:p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Bachelor degree</a:t>
                      </a:r>
                    </a:p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Experience in deploying web applications and experience with MS SQL Server</a:t>
                      </a: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228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57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 dirty="0"/>
              <a:t>A global good for Universal Health Coverage (UHC)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28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80000" y="1273794"/>
            <a:ext cx="8160000" cy="288925"/>
          </a:xfrm>
        </p:spPr>
        <p:txBody>
          <a:bodyPr>
            <a:noAutofit/>
          </a:bodyPr>
          <a:lstStyle/>
          <a:p>
            <a:r>
              <a:rPr lang="de-DE" sz="4000" dirty="0" err="1" smtClean="0">
                <a:solidFill>
                  <a:srgbClr val="006666"/>
                </a:solidFill>
              </a:rPr>
              <a:t>Ressources</a:t>
            </a:r>
            <a:endParaRPr lang="de-DE" sz="2000" dirty="0">
              <a:solidFill>
                <a:srgbClr val="006666"/>
              </a:solidFill>
            </a:endParaRPr>
          </a:p>
        </p:txBody>
      </p:sp>
      <p:sp>
        <p:nvSpPr>
          <p:cNvPr id="14" name="Inhaltsplatzhalter 7"/>
          <p:cNvSpPr txBox="1">
            <a:spLocks/>
          </p:cNvSpPr>
          <p:nvPr/>
        </p:nvSpPr>
        <p:spPr bwMode="invGray">
          <a:xfrm>
            <a:off x="2247145" y="1953053"/>
            <a:ext cx="8305800" cy="4237200"/>
          </a:xfrm>
          <a:prstGeom prst="rect">
            <a:avLst/>
          </a:prstGeom>
        </p:spPr>
        <p:txBody>
          <a:bodyPr vert="horz" lIns="18000" tIns="0" rIns="18000" bIns="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66725" indent="-28575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7087" indent="-28575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9513" indent="-28575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1074738" algn="l"/>
              </a:tabLst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6075" indent="-358775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62163" indent="-358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Home of the openIMIS Initiative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://openimis.org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/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Community knowledge sharing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https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://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openimis.atlassian.net/wiki/spaces/OP/overview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Source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code for download</a:t>
            </a:r>
            <a:endParaRPr lang="en-US" sz="1800" dirty="0" smtClean="0">
              <a:latin typeface="Calibri" panose="020F0502020204030204" pitchFamily="34" charset="0"/>
              <a:cs typeface="Calibri" panose="020F0502020204030204" pitchFamily="34" charset="0"/>
              <a:hlinkClick r:id="rId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https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://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github.com/openimis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Try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demo and test out features</a:t>
            </a:r>
            <a:endParaRPr lang="en-U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https://demo.openimis.org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/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Report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issues, bugs, or feature requests</a:t>
            </a:r>
            <a:endParaRPr lang="en-U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  <a:hlinkClick r:id="rId9"/>
              </a:rPr>
              <a:t>https://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  <a:hlinkClick r:id="rId9"/>
              </a:rPr>
              <a:t>openimis.atlassian.net/servicedesk/customer/portal/1</a:t>
            </a:r>
            <a:endParaRPr lang="en-U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endParaRPr lang="de-DE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r>
              <a:rPr lang="de-DE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uestions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and Q</a:t>
            </a:r>
            <a:r>
              <a:rPr lang="en-GB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ueries</a:t>
            </a:r>
            <a:endParaRPr lang="en-GB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r>
              <a:rPr lang="de-DE" sz="1800" dirty="0" smtClean="0"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contact@openimis.org</a:t>
            </a:r>
            <a:r>
              <a:rPr lang="de-DE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e-DE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606686" y="1958039"/>
            <a:ext cx="972000" cy="900000"/>
            <a:chOff x="5051687" y="2218548"/>
            <a:chExt cx="2113614" cy="2113614"/>
          </a:xfrm>
        </p:grpSpPr>
        <p:sp>
          <p:nvSpPr>
            <p:cNvPr id="12" name="Oval 21"/>
            <p:cNvSpPr/>
            <p:nvPr/>
          </p:nvSpPr>
          <p:spPr>
            <a:xfrm>
              <a:off x="5051687" y="2218548"/>
              <a:ext cx="2113614" cy="2113614"/>
            </a:xfrm>
            <a:prstGeom prst="ellipse">
              <a:avLst/>
            </a:prstGeom>
            <a:solidFill>
              <a:srgbClr val="095A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6" name="Bild 20"/>
            <p:cNvPicPr>
              <a:picLocks noChangeAspect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1255" t="13666" r="14940" b="23109"/>
            <a:stretch/>
          </p:blipFill>
          <p:spPr>
            <a:xfrm>
              <a:off x="5436296" y="2605415"/>
              <a:ext cx="1377863" cy="13653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9497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5FA8-4F9B-4B7D-80D3-EF82CD5A4100}" type="datetime1">
              <a:rPr lang="en-US" smtClean="0">
                <a:solidFill>
                  <a:prstClr val="black"/>
                </a:solidFill>
              </a:rPr>
              <a:pPr/>
              <a:t>3/21/2019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|     Title of the presentation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E0EA-F3B5-4684-BA10-C594598FDB9C}" type="slidenum">
              <a:rPr lang="en-GB" smtClean="0">
                <a:solidFill>
                  <a:prstClr val="black"/>
                </a:solidFill>
              </a:rPr>
              <a:pPr/>
              <a:t>29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562" y="446246"/>
            <a:ext cx="547505" cy="547505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826" y="1839494"/>
            <a:ext cx="1608712" cy="1636876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222" y="3904678"/>
            <a:ext cx="2767898" cy="1251412"/>
          </a:xfrm>
          <a:prstGeom prst="rect">
            <a:avLst/>
          </a:prstGeom>
        </p:spPr>
      </p:pic>
      <p:pic>
        <p:nvPicPr>
          <p:cNvPr id="19" name="Bild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sp>
        <p:nvSpPr>
          <p:cNvPr id="20" name="Textfeld 19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344" y="3904678"/>
            <a:ext cx="3915568" cy="125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26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339" y="1192537"/>
            <a:ext cx="10596716" cy="940411"/>
          </a:xfrm>
        </p:spPr>
        <p:txBody>
          <a:bodyPr>
            <a:noAutofit/>
          </a:bodyPr>
          <a:lstStyle/>
          <a:p>
            <a:pPr defTabSz="457200"/>
            <a:r>
              <a:rPr lang="en-US" sz="3600" dirty="0" smtClean="0">
                <a:solidFill>
                  <a:srgbClr val="33818F"/>
                </a:solidFill>
                <a:latin typeface="Calibri" charset="0"/>
                <a:ea typeface="Calibri" charset="0"/>
                <a:cs typeface="Calibri" charset="0"/>
              </a:rPr>
              <a:t>Why openIMIS?</a:t>
            </a:r>
            <a:endParaRPr lang="en-US" sz="3600" dirty="0">
              <a:solidFill>
                <a:srgbClr val="33818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1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6270579"/>
              </p:ext>
            </p:extLst>
          </p:nvPr>
        </p:nvGraphicFramePr>
        <p:xfrm>
          <a:off x="838199" y="2072654"/>
          <a:ext cx="11006959" cy="4485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extfeld 12"/>
          <p:cNvSpPr txBox="1"/>
          <p:nvPr/>
        </p:nvSpPr>
        <p:spPr>
          <a:xfrm>
            <a:off x="2473872" y="5308613"/>
            <a:ext cx="25303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000" b="1" dirty="0">
                <a:solidFill>
                  <a:srgbClr val="000000"/>
                </a:solidFill>
                <a:latin typeface="Calibri" panose="020F0502020204030204"/>
              </a:rPr>
              <a:t>UHC Agenda: </a:t>
            </a:r>
            <a:r>
              <a:rPr lang="en-US" sz="2000" dirty="0">
                <a:solidFill>
                  <a:srgbClr val="000000"/>
                </a:solidFill>
                <a:latin typeface="Calibri" panose="020F0502020204030204"/>
              </a:rPr>
              <a:t>Social (health) protection and financing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/>
              </a:rPr>
              <a:t>schemes</a:t>
            </a:r>
            <a:endParaRPr lang="en-US" sz="2000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069020" y="3016018"/>
            <a:ext cx="2795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dirty="0">
                <a:solidFill>
                  <a:srgbClr val="000000"/>
                </a:solidFill>
                <a:latin typeface="Calibri" panose="020F0502020204030204"/>
              </a:rPr>
              <a:t>Need to focus on </a:t>
            </a:r>
            <a:r>
              <a:rPr lang="en-US" b="1" dirty="0">
                <a:solidFill>
                  <a:srgbClr val="000000"/>
                </a:solidFill>
                <a:latin typeface="Calibri" panose="020F0502020204030204"/>
              </a:rPr>
              <a:t>operational core of scheme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/>
              </a:rPr>
              <a:t>management</a:t>
            </a:r>
            <a:endParaRPr lang="en-US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5478517" y="4451675"/>
            <a:ext cx="39367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b="1" dirty="0">
                <a:solidFill>
                  <a:srgbClr val="000000"/>
                </a:solidFill>
                <a:latin typeface="Calibri" panose="020F0502020204030204"/>
              </a:rPr>
              <a:t>Complex business processes linking beneficiary, provider and payer data</a:t>
            </a:r>
            <a:r>
              <a:rPr lang="en-US" dirty="0">
                <a:solidFill>
                  <a:srgbClr val="000000"/>
                </a:solidFill>
                <a:latin typeface="Calibri" panose="020F0502020204030204"/>
              </a:rPr>
              <a:t> (e.g. beneficiary enrolment, claims processing and provider reimbursement)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6566339" y="1997576"/>
            <a:ext cx="4787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b="1" dirty="0">
                <a:solidFill>
                  <a:srgbClr val="000000"/>
                </a:solidFill>
                <a:latin typeface="Calibri" panose="020F0502020204030204"/>
              </a:rPr>
              <a:t>Increasing and improving coverage effectiveness </a:t>
            </a:r>
            <a:r>
              <a:rPr lang="en-US" dirty="0">
                <a:solidFill>
                  <a:srgbClr val="000000"/>
                </a:solidFill>
                <a:latin typeface="Calibri" panose="020F0502020204030204"/>
              </a:rPr>
              <a:t>through more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/>
              </a:rPr>
              <a:t>efficient and </a:t>
            </a:r>
            <a:r>
              <a:rPr lang="en-US" dirty="0">
                <a:solidFill>
                  <a:srgbClr val="000000"/>
                </a:solidFill>
                <a:latin typeface="Calibri" panose="020F0502020204030204"/>
              </a:rPr>
              <a:t>transparent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/>
              </a:rPr>
              <a:t>digital administration processes</a:t>
            </a:r>
            <a:endParaRPr lang="en-US" dirty="0">
              <a:solidFill>
                <a:srgbClr val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2880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339" y="1192537"/>
            <a:ext cx="10596716" cy="940411"/>
          </a:xfrm>
        </p:spPr>
        <p:txBody>
          <a:bodyPr>
            <a:noAutofit/>
          </a:bodyPr>
          <a:lstStyle/>
          <a:p>
            <a:pPr defTabSz="457200"/>
            <a:r>
              <a:rPr lang="en-GB" sz="3600" dirty="0">
                <a:solidFill>
                  <a:srgbClr val="33818F"/>
                </a:solidFill>
                <a:latin typeface="Calibri" charset="0"/>
                <a:ea typeface="Calibri" charset="0"/>
                <a:cs typeface="Calibri" charset="0"/>
              </a:rPr>
              <a:t>openIMIS – a Global Good </a:t>
            </a:r>
            <a:r>
              <a:rPr lang="en-GB" sz="3600" dirty="0" smtClean="0">
                <a:solidFill>
                  <a:srgbClr val="33818F"/>
                </a:solidFill>
                <a:latin typeface="Calibri" charset="0"/>
                <a:ea typeface="Calibri" charset="0"/>
                <a:cs typeface="Calibri" charset="0"/>
              </a:rPr>
              <a:t>for UHC</a:t>
            </a:r>
            <a:endParaRPr lang="en-GB" sz="3600" dirty="0">
              <a:solidFill>
                <a:srgbClr val="33818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3"/>
          <a:srcRect l="29583" t="42593" r="17430" b="19136"/>
          <a:stretch/>
        </p:blipFill>
        <p:spPr>
          <a:xfrm>
            <a:off x="833039" y="2582962"/>
            <a:ext cx="9690100" cy="393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81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339" y="1192537"/>
            <a:ext cx="10596716" cy="940411"/>
          </a:xfrm>
        </p:spPr>
        <p:txBody>
          <a:bodyPr>
            <a:noAutofit/>
          </a:bodyPr>
          <a:lstStyle/>
          <a:p>
            <a:pPr defTabSz="457200"/>
            <a:r>
              <a:rPr lang="en-US" sz="3600" dirty="0">
                <a:solidFill>
                  <a:srgbClr val="33818F"/>
                </a:solidFill>
                <a:latin typeface="Calibri" charset="0"/>
                <a:ea typeface="Calibri" charset="0"/>
                <a:cs typeface="Calibri" charset="0"/>
              </a:rPr>
              <a:t>Primary business domains and use cases</a:t>
            </a:r>
          </a:p>
        </p:txBody>
      </p:sp>
      <p:sp>
        <p:nvSpPr>
          <p:cNvPr id="5" name="Oval 10"/>
          <p:cNvSpPr/>
          <p:nvPr/>
        </p:nvSpPr>
        <p:spPr>
          <a:xfrm>
            <a:off x="820339" y="2320545"/>
            <a:ext cx="10301590" cy="35526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r>
              <a:rPr lang="en-US" sz="2400" b="1" dirty="0" smtClean="0">
                <a:solidFill>
                  <a:srgbClr val="006374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>openIMIS </a:t>
            </a:r>
            <a:r>
              <a:rPr lang="en-US" sz="2400" b="1" dirty="0">
                <a:solidFill>
                  <a:srgbClr val="006374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>covers the main </a:t>
            </a:r>
            <a:r>
              <a:rPr lang="en-US" sz="2400" b="1" dirty="0" smtClean="0">
                <a:solidFill>
                  <a:srgbClr val="006374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>health </a:t>
            </a:r>
            <a:r>
              <a:rPr lang="en-US" sz="2400" b="1" dirty="0">
                <a:solidFill>
                  <a:srgbClr val="006374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>financing processes </a:t>
            </a:r>
          </a:p>
          <a:p>
            <a:endParaRPr lang="en-US" dirty="0" smtClean="0">
              <a:solidFill>
                <a:srgbClr val="006374"/>
              </a:solidFill>
              <a:latin typeface="Calibri" panose="020F0502020204030204" pitchFamily="34" charset="0"/>
              <a:ea typeface="Calibri Light" charset="0"/>
              <a:cs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6374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>Social </a:t>
            </a:r>
            <a:r>
              <a:rPr lang="en-US" dirty="0">
                <a:solidFill>
                  <a:srgbClr val="006374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>health protection / health financing schemes 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>
                <a:solidFill>
                  <a:srgbClr val="006374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>National health </a:t>
            </a:r>
            <a:r>
              <a:rPr lang="en-US" dirty="0" smtClean="0">
                <a:solidFill>
                  <a:srgbClr val="006374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>insurance/ Community-based </a:t>
            </a:r>
            <a:r>
              <a:rPr lang="en-US" dirty="0">
                <a:solidFill>
                  <a:srgbClr val="006374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>health </a:t>
            </a:r>
            <a:r>
              <a:rPr lang="en-US" dirty="0" smtClean="0">
                <a:solidFill>
                  <a:srgbClr val="006374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>fund 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rgbClr val="006374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>Voucher scheme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rgbClr val="006374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>Strategic </a:t>
            </a:r>
            <a:r>
              <a:rPr lang="en-US" dirty="0">
                <a:solidFill>
                  <a:srgbClr val="006374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>purchasing arrangements, P4P or </a:t>
            </a:r>
            <a:r>
              <a:rPr lang="en-US" dirty="0" smtClean="0">
                <a:solidFill>
                  <a:srgbClr val="006374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>RBF</a:t>
            </a:r>
          </a:p>
          <a:p>
            <a:endParaRPr lang="en-US" dirty="0">
              <a:solidFill>
                <a:srgbClr val="006374"/>
              </a:solidFill>
              <a:latin typeface="Calibri" panose="020F0502020204030204" pitchFamily="34" charset="0"/>
              <a:ea typeface="Calibri Light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rgbClr val="006374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>Modules for complex business processes 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>
                <a:solidFill>
                  <a:srgbClr val="006374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>Beneficiary </a:t>
            </a:r>
            <a:r>
              <a:rPr lang="en-US" dirty="0" smtClean="0">
                <a:solidFill>
                  <a:srgbClr val="006374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>enrolment and management</a:t>
            </a:r>
            <a:endParaRPr lang="en-US" dirty="0">
              <a:solidFill>
                <a:srgbClr val="006374"/>
              </a:solidFill>
              <a:latin typeface="Calibri" panose="020F0502020204030204" pitchFamily="34" charset="0"/>
              <a:ea typeface="Calibri Light" charset="0"/>
              <a:cs typeface="Calibri" panose="020F0502020204030204" pitchFamily="34" charset="0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>
                <a:solidFill>
                  <a:srgbClr val="006374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>Claims management </a:t>
            </a:r>
            <a:r>
              <a:rPr lang="en-US" dirty="0" smtClean="0">
                <a:solidFill>
                  <a:srgbClr val="006374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>(filing, submission and </a:t>
            </a:r>
            <a:r>
              <a:rPr lang="en-US" dirty="0">
                <a:solidFill>
                  <a:srgbClr val="006374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>review) 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rgbClr val="006374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>Members feedback 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rgbClr val="006374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>Reporting</a:t>
            </a:r>
            <a:endParaRPr lang="en-US" dirty="0">
              <a:solidFill>
                <a:srgbClr val="006374"/>
              </a:solidFill>
              <a:latin typeface="Calibri" panose="020F0502020204030204" pitchFamily="34" charset="0"/>
              <a:ea typeface="Calibri Light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9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3327264"/>
            <a:ext cx="12192000" cy="1440000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xfrm>
            <a:off x="480000" y="6580588"/>
            <a:ext cx="790001" cy="180000"/>
          </a:xfrm>
        </p:spPr>
        <p:txBody>
          <a:bodyPr/>
          <a:lstStyle/>
          <a:p>
            <a:fld id="{DCD9F9BF-D269-4020-816F-460E917B7A7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/>
              <a:t>A global good for Universal Health Coverage (UHC) 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11416433" y="6580588"/>
            <a:ext cx="289931" cy="180000"/>
          </a:xfrm>
        </p:spPr>
        <p:txBody>
          <a:bodyPr/>
          <a:lstStyle/>
          <a:p>
            <a:fld id="{A74CE0EA-F3B5-4684-BA10-C594598FDB9C}" type="slidenum">
              <a:rPr lang="en-GB" noProof="0" smtClean="0"/>
              <a:pPr/>
              <a:t>6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79425" y="2866598"/>
            <a:ext cx="112347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600" dirty="0" smtClean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Country Cases: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Nepal</a:t>
            </a:r>
            <a:r>
              <a:rPr lang="en-US" sz="3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and Tanzania</a:t>
            </a:r>
            <a:endParaRPr lang="en-US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353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/>
              <a:t>A global good for Universal Health Coverage (UHC) 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7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21" name="Rechteck 20"/>
          <p:cNvSpPr/>
          <p:nvPr/>
        </p:nvSpPr>
        <p:spPr>
          <a:xfrm flipV="1">
            <a:off x="0" y="0"/>
            <a:ext cx="12192000" cy="151400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Oval 10"/>
          <p:cNvSpPr/>
          <p:nvPr/>
        </p:nvSpPr>
        <p:spPr>
          <a:xfrm>
            <a:off x="1422653" y="2531097"/>
            <a:ext cx="8815310" cy="35526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285750" indent="-285750">
              <a:lnSpc>
                <a:spcPct val="200000"/>
              </a:lnSpc>
              <a:buFont typeface="Wingdings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Governed by National Health Insurance Policy (2014) &amp; Health Insurance Act (2017)</a:t>
            </a:r>
          </a:p>
          <a:p>
            <a:pPr marL="285750" indent="-285750">
              <a:lnSpc>
                <a:spcPct val="200000"/>
              </a:lnSpc>
              <a:buFont typeface="Wingdings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Managed fully by Government of Nepal’s Health Insurance Board</a:t>
            </a:r>
          </a:p>
          <a:p>
            <a:pPr marL="285750" indent="-285750">
              <a:lnSpc>
                <a:spcPct val="200000"/>
              </a:lnSpc>
              <a:buFont typeface="Wingdings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National level pooling and a single payer </a:t>
            </a:r>
          </a:p>
          <a:p>
            <a:pPr marL="285750" indent="-285750">
              <a:lnSpc>
                <a:spcPct val="200000"/>
              </a:lnSpc>
              <a:buFont typeface="Wingdings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Contribution based scheme with subsidies for the poor</a:t>
            </a:r>
          </a:p>
          <a:p>
            <a:pPr marL="285750" indent="-285750">
              <a:lnSpc>
                <a:spcPct val="200000"/>
              </a:lnSpc>
              <a:buFont typeface="Wingdings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Services available through empaneled facilities (public and private)</a:t>
            </a:r>
          </a:p>
          <a:p>
            <a:pPr marL="285750" indent="-285750">
              <a:lnSpc>
                <a:spcPct val="200000"/>
              </a:lnSpc>
              <a:buFont typeface="Wingdings" charset="2"/>
              <a:buChar char="§"/>
            </a:pP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Cash-less system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326660" y="222059"/>
            <a:ext cx="11234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Nepal</a:t>
            </a:r>
            <a:r>
              <a:rPr lang="de-DE" sz="3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de-DE" sz="3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Nepal’s Social Health Insurance Scheme</a:t>
            </a:r>
            <a:endParaRPr lang="de-DE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74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/>
              <a:t>A global good for Universal Health Coverage (UHC) 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8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21" name="Rechteck 20"/>
          <p:cNvSpPr/>
          <p:nvPr/>
        </p:nvSpPr>
        <p:spPr>
          <a:xfrm flipV="1">
            <a:off x="0" y="-45025"/>
            <a:ext cx="12192000" cy="151400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Oval 10"/>
          <p:cNvSpPr/>
          <p:nvPr/>
        </p:nvSpPr>
        <p:spPr>
          <a:xfrm>
            <a:off x="1651023" y="2206702"/>
            <a:ext cx="8658733" cy="35526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870,000</a:t>
            </a: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 actively insured members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607,286</a:t>
            </a: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 claims processed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USD 5,182,000 </a:t>
            </a: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paid out to facilities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6553</a:t>
            </a: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 total claims received on a single day (e.g. June 11, 2018)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3256</a:t>
            </a: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 Enrolment Assistants using openIMIS through Android phones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228 </a:t>
            </a: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Health Facilities submitting claims through web interface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5</a:t>
            </a:r>
            <a:r>
              <a:rPr lang="en-US" dirty="0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 IT personnel as </a:t>
            </a:r>
            <a:r>
              <a:rPr lang="en-US" dirty="0" err="1">
                <a:solidFill>
                  <a:srgbClr val="095A65"/>
                </a:solidFill>
                <a:latin typeface="Calibri Light" charset="0"/>
                <a:ea typeface="Calibri Light" charset="0"/>
                <a:cs typeface="Calibri Light" charset="0"/>
              </a:rPr>
              <a:t>backstoppers</a:t>
            </a:r>
            <a:endParaRPr lang="en-US" dirty="0">
              <a:solidFill>
                <a:srgbClr val="095A65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480000" y="256009"/>
            <a:ext cx="11234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Nepal</a:t>
            </a:r>
            <a:r>
              <a:rPr lang="de-DE" sz="3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de-DE" sz="3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de-DE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Operational </a:t>
            </a:r>
            <a:r>
              <a:rPr lang="de-DE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numbers</a:t>
            </a:r>
            <a:r>
              <a:rPr lang="de-DE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– </a:t>
            </a:r>
            <a:r>
              <a:rPr lang="de-DE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first</a:t>
            </a:r>
            <a:r>
              <a:rPr lang="de-DE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application</a:t>
            </a:r>
            <a:r>
              <a:rPr lang="de-DE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adjustments</a:t>
            </a:r>
            <a:r>
              <a:rPr lang="de-DE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in 2013, </a:t>
            </a:r>
            <a:r>
              <a:rPr lang="de-DE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operations</a:t>
            </a:r>
            <a:r>
              <a:rPr lang="de-DE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since</a:t>
            </a:r>
            <a:r>
              <a:rPr lang="de-DE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2016</a:t>
            </a:r>
          </a:p>
          <a:p>
            <a:pPr algn="ctr"/>
            <a:endParaRPr lang="en-GB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94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21/03/2019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/>
              <a:t>A global good for Universal Health Coverage (UHC) 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9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21" name="Rechteck 20"/>
          <p:cNvSpPr/>
          <p:nvPr/>
        </p:nvSpPr>
        <p:spPr>
          <a:xfrm flipV="1">
            <a:off x="0" y="-33337"/>
            <a:ext cx="12192000" cy="151400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052"/>
          <a:stretch/>
        </p:blipFill>
        <p:spPr>
          <a:xfrm>
            <a:off x="1529925" y="1505223"/>
            <a:ext cx="8542016" cy="5194394"/>
          </a:xfrm>
        </p:spPr>
      </p:pic>
      <p:sp>
        <p:nvSpPr>
          <p:cNvPr id="13" name="TextBox 12"/>
          <p:cNvSpPr txBox="1"/>
          <p:nvPr/>
        </p:nvSpPr>
        <p:spPr>
          <a:xfrm>
            <a:off x="8086392" y="2364785"/>
            <a:ext cx="1513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95A6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Central Server</a:t>
            </a: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95A6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95A6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(Kathmandu)</a:t>
            </a: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6784" y="2708627"/>
            <a:ext cx="1367721" cy="1367721"/>
          </a:xfrm>
          <a:prstGeom prst="rect">
            <a:avLst/>
          </a:prstGeom>
        </p:spPr>
      </p:pic>
      <p:cxnSp>
        <p:nvCxnSpPr>
          <p:cNvPr id="14" name="Straight Connector 18"/>
          <p:cNvCxnSpPr/>
          <p:nvPr/>
        </p:nvCxnSpPr>
        <p:spPr>
          <a:xfrm flipV="1">
            <a:off x="6857235" y="2743200"/>
            <a:ext cx="1252444" cy="2016701"/>
          </a:xfrm>
          <a:prstGeom prst="line">
            <a:avLst/>
          </a:prstGeom>
          <a:ln w="25400">
            <a:solidFill>
              <a:srgbClr val="095A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4"/>
          <p:cNvSpPr/>
          <p:nvPr/>
        </p:nvSpPr>
        <p:spPr>
          <a:xfrm>
            <a:off x="479425" y="4806896"/>
            <a:ext cx="237758" cy="222419"/>
          </a:xfrm>
          <a:prstGeom prst="rect">
            <a:avLst/>
          </a:prstGeom>
          <a:solidFill>
            <a:srgbClr val="33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5"/>
          <p:cNvSpPr/>
          <p:nvPr/>
        </p:nvSpPr>
        <p:spPr>
          <a:xfrm>
            <a:off x="479425" y="5219011"/>
            <a:ext cx="237758" cy="222419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6"/>
          <p:cNvSpPr txBox="1"/>
          <p:nvPr/>
        </p:nvSpPr>
        <p:spPr>
          <a:xfrm>
            <a:off x="762702" y="4778431"/>
            <a:ext cx="2185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95A6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Districts where SHI is active</a:t>
            </a:r>
          </a:p>
        </p:txBody>
      </p:sp>
      <p:sp>
        <p:nvSpPr>
          <p:cNvPr id="20" name="TextBox 17"/>
          <p:cNvSpPr txBox="1"/>
          <p:nvPr/>
        </p:nvSpPr>
        <p:spPr>
          <a:xfrm>
            <a:off x="762702" y="5184732"/>
            <a:ext cx="15725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95A6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Remaining districts</a:t>
            </a:r>
          </a:p>
        </p:txBody>
      </p:sp>
      <p:sp>
        <p:nvSpPr>
          <p:cNvPr id="22" name="Rectangle 19"/>
          <p:cNvSpPr/>
          <p:nvPr/>
        </p:nvSpPr>
        <p:spPr>
          <a:xfrm>
            <a:off x="479425" y="5645902"/>
            <a:ext cx="237758" cy="222419"/>
          </a:xfrm>
          <a:prstGeom prst="rect">
            <a:avLst/>
          </a:prstGeom>
          <a:solidFill>
            <a:srgbClr val="669933"/>
          </a:solidFill>
          <a:ln w="28575">
            <a:solidFill>
              <a:srgbClr val="FF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0"/>
          <p:cNvSpPr txBox="1"/>
          <p:nvPr/>
        </p:nvSpPr>
        <p:spPr>
          <a:xfrm>
            <a:off x="762702" y="5611623"/>
            <a:ext cx="18903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95A6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HIB Office - Kathmandu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3672" y="146511"/>
            <a:ext cx="11234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Nepal</a:t>
            </a:r>
            <a:r>
              <a:rPr lang="de-DE" sz="3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de-DE" sz="3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de-DE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National roll-out: </a:t>
            </a:r>
            <a:r>
              <a:rPr lang="en-US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42 districts out of 77</a:t>
            </a:r>
            <a:endParaRPr lang="de-DE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3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WHO PPT color scheme 2016">
      <a:dk1>
        <a:sysClr val="windowText" lastClr="000000"/>
      </a:dk1>
      <a:lt1>
        <a:sysClr val="window" lastClr="FFFFFF"/>
      </a:lt1>
      <a:dk2>
        <a:srgbClr val="009CDE"/>
      </a:dk2>
      <a:lt2>
        <a:srgbClr val="F3F3F3"/>
      </a:lt2>
      <a:accent1>
        <a:srgbClr val="009CDE"/>
      </a:accent1>
      <a:accent2>
        <a:srgbClr val="183C5C"/>
      </a:accent2>
      <a:accent3>
        <a:srgbClr val="66C4EB"/>
      </a:accent3>
      <a:accent4>
        <a:srgbClr val="9B9B9B"/>
      </a:accent4>
      <a:accent5>
        <a:srgbClr val="CCEBF8"/>
      </a:accent5>
      <a:accent6>
        <a:srgbClr val="C9C9C9"/>
      </a:accent6>
      <a:hlink>
        <a:srgbClr val="009CDE"/>
      </a:hlink>
      <a:folHlink>
        <a:srgbClr val="B2B2B2"/>
      </a:folHlink>
    </a:clrScheme>
    <a:fontScheme name="WHO Fonts PPT 2016">
      <a:majorFont>
        <a:latin typeface="Ebrima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WHO PPT color scheme 2016">
      <a:dk1>
        <a:sysClr val="windowText" lastClr="000000"/>
      </a:dk1>
      <a:lt1>
        <a:sysClr val="window" lastClr="FFFFFF"/>
      </a:lt1>
      <a:dk2>
        <a:srgbClr val="009CDE"/>
      </a:dk2>
      <a:lt2>
        <a:srgbClr val="F3F3F3"/>
      </a:lt2>
      <a:accent1>
        <a:srgbClr val="009CDE"/>
      </a:accent1>
      <a:accent2>
        <a:srgbClr val="183C5C"/>
      </a:accent2>
      <a:accent3>
        <a:srgbClr val="66C4EB"/>
      </a:accent3>
      <a:accent4>
        <a:srgbClr val="9B9B9B"/>
      </a:accent4>
      <a:accent5>
        <a:srgbClr val="CCEBF8"/>
      </a:accent5>
      <a:accent6>
        <a:srgbClr val="C9C9C9"/>
      </a:accent6>
      <a:hlink>
        <a:srgbClr val="009CDE"/>
      </a:hlink>
      <a:folHlink>
        <a:srgbClr val="B2B2B2"/>
      </a:folHlink>
    </a:clrScheme>
    <a:fontScheme name="WHO Fonts PPT 2016">
      <a:majorFont>
        <a:latin typeface="Ebrima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2089</Words>
  <Application>Microsoft Office PowerPoint</Application>
  <PresentationFormat>Breitbild</PresentationFormat>
  <Paragraphs>434</Paragraphs>
  <Slides>29</Slides>
  <Notes>18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29</vt:i4>
      </vt:variant>
    </vt:vector>
  </HeadingPairs>
  <TitlesOfParts>
    <vt:vector size="39" baseType="lpstr">
      <vt:lpstr>Arial</vt:lpstr>
      <vt:lpstr>Calibri</vt:lpstr>
      <vt:lpstr>Calibri Light</vt:lpstr>
      <vt:lpstr>Ebrima</vt:lpstr>
      <vt:lpstr>Poppins Light</vt:lpstr>
      <vt:lpstr>Symbol</vt:lpstr>
      <vt:lpstr>Times New Roman</vt:lpstr>
      <vt:lpstr>Wingdings</vt:lpstr>
      <vt:lpstr>2_Office Theme</vt:lpstr>
      <vt:lpstr>3_Office Theme</vt:lpstr>
      <vt:lpstr>PowerPoint-Präsentation</vt:lpstr>
      <vt:lpstr>PowerPoint-Präsentation</vt:lpstr>
      <vt:lpstr>Why openIMIS?</vt:lpstr>
      <vt:lpstr>openIMIS – a Global Good for UHC</vt:lpstr>
      <vt:lpstr>Primary business domains and use cases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Benedikt Fischer</dc:creator>
  <cp:lastModifiedBy>Rabovskaja, Viktoria GIZ</cp:lastModifiedBy>
  <cp:revision>609</cp:revision>
  <dcterms:created xsi:type="dcterms:W3CDTF">2016-09-26T17:27:22Z</dcterms:created>
  <dcterms:modified xsi:type="dcterms:W3CDTF">2019-03-22T09:47:12Z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