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  <p:sldMasterId id="2147483727" r:id="rId2"/>
  </p:sldMasterIdLst>
  <p:notesMasterIdLst>
    <p:notesMasterId r:id="rId5"/>
  </p:notesMasterIdLst>
  <p:handoutMasterIdLst>
    <p:handoutMasterId r:id="rId6"/>
  </p:handoutMasterIdLst>
  <p:sldIdLst>
    <p:sldId id="478" r:id="rId3"/>
    <p:sldId id="47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7" userDrawn="1">
          <p15:clr>
            <a:srgbClr val="A4A3A4"/>
          </p15:clr>
        </p15:guide>
        <p15:guide id="2" pos="8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bovskaja, Viktoria GIZ" initials="RVG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A65"/>
    <a:srgbClr val="32757E"/>
    <a:srgbClr val="FFFFFF"/>
    <a:srgbClr val="B2D0D5"/>
    <a:srgbClr val="006374"/>
    <a:srgbClr val="33818F"/>
    <a:srgbClr val="009999"/>
    <a:srgbClr val="008080"/>
    <a:srgbClr val="006666"/>
    <a:srgbClr val="059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87990" autoAdjust="0"/>
  </p:normalViewPr>
  <p:slideViewPr>
    <p:cSldViewPr snapToGrid="0">
      <p:cViewPr varScale="1">
        <p:scale>
          <a:sx n="70" d="100"/>
          <a:sy n="70" d="100"/>
        </p:scale>
        <p:origin x="570" y="66"/>
      </p:cViewPr>
      <p:guideLst>
        <p:guide orient="horz" pos="1457"/>
        <p:guide pos="869"/>
      </p:guideLst>
    </p:cSldViewPr>
  </p:slideViewPr>
  <p:outlineViewPr>
    <p:cViewPr>
      <p:scale>
        <a:sx n="33" d="100"/>
        <a:sy n="33" d="100"/>
      </p:scale>
      <p:origin x="0" y="-2924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notesViewPr>
    <p:cSldViewPr snapToGrid="0">
      <p:cViewPr varScale="1">
        <p:scale>
          <a:sx n="117" d="100"/>
          <a:sy n="117" d="100"/>
        </p:scale>
        <p:origin x="33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E8843-A7C4-432A-9F08-16396B59A19A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C6CFA-711A-479C-88D9-264F221D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2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CDB66-C0F6-45B6-BFF5-4575694EFB28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DFC79-30DA-484F-85C8-36E397180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8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Missing</a:t>
            </a:r>
            <a:r>
              <a:rPr lang="en-GB" dirty="0" smtClean="0"/>
              <a:t>:</a:t>
            </a:r>
            <a:r>
              <a:rPr lang="en-GB" baseline="0" dirty="0" smtClean="0"/>
              <a:t> </a:t>
            </a:r>
          </a:p>
          <a:p>
            <a:r>
              <a:rPr lang="en-GB" baseline="0" smtClean="0"/>
              <a:t>- Payment notification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bIns="1980000" anchor="ctr">
            <a:normAutofit/>
          </a:bodyPr>
          <a:lstStyle>
            <a:lvl1pPr algn="ctr">
              <a:defRPr sz="1400">
                <a:solidFill>
                  <a:schemeClr val="accent4"/>
                </a:solidFill>
              </a:defRPr>
            </a:lvl1pPr>
          </a:lstStyle>
          <a:p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 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3"/>
            <a:ext cx="12191999" cy="1655999"/>
          </a:xfrm>
          <a:solidFill>
            <a:schemeClr val="tx2"/>
          </a:solidFill>
        </p:spPr>
        <p:txBody>
          <a:bodyPr lIns="468000" tIns="360000" rIns="360000" bIns="828000" anchor="b">
            <a:noAutofit/>
          </a:bodyPr>
          <a:lstStyle>
            <a:lvl1pPr marL="0" indent="0" algn="l">
              <a:lnSpc>
                <a:spcPct val="90000"/>
              </a:lnSpc>
              <a:buNone/>
              <a:defRPr sz="24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lIns="0" anchor="ctr">
            <a:noAutofit/>
          </a:bodyPr>
          <a:lstStyle>
            <a:lvl1pPr>
              <a:defRPr sz="10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Name of Author  |  Function | Division | Country </a:t>
            </a:r>
          </a:p>
        </p:txBody>
      </p:sp>
      <p:sp>
        <p:nvSpPr>
          <p:cNvPr id="90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495913" y="6476048"/>
            <a:ext cx="2195259" cy="247650"/>
          </a:xfrm>
        </p:spPr>
        <p:txBody>
          <a:bodyPr rIns="0" anchor="ctr">
            <a:noAutofit/>
          </a:bodyPr>
          <a:lstStyle>
            <a:lvl1pPr algn="ctr">
              <a:defRPr sz="1600" b="1" spc="0" baseline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www.who.int</a:t>
            </a:r>
          </a:p>
        </p:txBody>
      </p:sp>
      <p:sp>
        <p:nvSpPr>
          <p:cNvPr id="62" name="Text Placeholder 3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79999" y="5440855"/>
            <a:ext cx="11211172" cy="288000"/>
          </a:xfrm>
        </p:spPr>
        <p:txBody>
          <a:bodyPr lIns="0" rIns="90000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Date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8518300" y="485184"/>
            <a:ext cx="3172871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8026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Intro 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4"/>
          </p:nvPr>
        </p:nvSpPr>
        <p:spPr bwMode="invGray"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0CC27D-0020-48D4-9B6C-9E6EA0640D93}" type="datetime1">
              <a:rPr lang="en-GB" smtClean="0"/>
              <a:pPr/>
              <a:t>07/12/2018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5"/>
          </p:nvPr>
        </p:nvSpPr>
        <p:spPr bwMode="invGray">
          <a:noFill/>
        </p:spPr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6"/>
          </p:nvPr>
        </p:nvSpPr>
        <p:spPr bwMode="invGray">
          <a:noFill/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  <a:noFill/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invGray">
          <a:noFill/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/>
          </p:nvPr>
        </p:nvSpPr>
        <p:spPr bwMode="invGray">
          <a:xfrm>
            <a:off x="479999" y="1800000"/>
            <a:ext cx="11226365" cy="4237200"/>
          </a:xfrm>
          <a:noFill/>
        </p:spPr>
        <p:txBody>
          <a:bodyPr lIns="0" tIns="0" rIns="0" bIns="0"/>
          <a:lstStyle>
            <a:lvl1pPr>
              <a:lnSpc>
                <a:spcPct val="110000"/>
              </a:lnSpc>
              <a:defRPr sz="1400" b="1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defRPr sz="14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9408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Intr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wrap="square" tIns="1980000" bIns="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accent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/>
          </p:nvPr>
        </p:nvSpPr>
        <p:spPr bwMode="gray">
          <a:xfrm>
            <a:off x="2" y="1800000"/>
            <a:ext cx="4279900" cy="1649446"/>
          </a:xfrm>
          <a:solidFill>
            <a:schemeClr val="tx2">
              <a:alpha val="90000"/>
            </a:schemeClr>
          </a:solidFill>
        </p:spPr>
        <p:txBody>
          <a:bodyPr lIns="468000" tIns="180000" rIns="360000" bIns="180000">
            <a:noAutofit/>
          </a:bodyPr>
          <a:lstStyle>
            <a:lvl1pPr>
              <a:defRPr sz="2800" b="1">
                <a:solidFill>
                  <a:schemeClr val="bg1"/>
                </a:solidFill>
                <a:latin typeface="+mj-lt"/>
              </a:defRPr>
            </a:lvl1pPr>
            <a:lvl2pPr marL="541338" indent="-274638">
              <a:tabLst>
                <a:tab pos="1614488" algn="l"/>
              </a:tabLst>
              <a:defRPr sz="2800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8D69CF-73BC-4E26-B56A-FEC2ABB77ED4}" type="datetime1">
              <a:rPr lang="en-GB" smtClean="0"/>
              <a:pPr/>
              <a:t>07/12/2018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9737763" y="371958"/>
            <a:ext cx="1976400" cy="694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621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lu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3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262F6C-3198-4C0D-9FD3-A522B66D4040}" type="datetime1">
              <a:rPr lang="en-GB" smtClean="0"/>
              <a:pPr/>
              <a:t>07/12/2018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>
          <a:xfrm>
            <a:off x="479999" y="359999"/>
            <a:ext cx="8160000" cy="720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480001" y="1800002"/>
            <a:ext cx="6367841" cy="1424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479999" y="214368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01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1707437" y="214368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7432736" y="214368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479999" y="2877928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02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1707437" y="287792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7432736" y="287792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479999" y="361217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03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1707437" y="361217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7432736" y="361217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479999" y="4346418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04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3" hasCustomPrompt="1"/>
          </p:nvPr>
        </p:nvSpPr>
        <p:spPr>
          <a:xfrm>
            <a:off x="1707437" y="434641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44" hasCustomPrompt="1"/>
          </p:nvPr>
        </p:nvSpPr>
        <p:spPr>
          <a:xfrm>
            <a:off x="7432736" y="434641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45" hasCustomPrompt="1"/>
          </p:nvPr>
        </p:nvSpPr>
        <p:spPr>
          <a:xfrm>
            <a:off x="479999" y="508066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05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46" hasCustomPrompt="1"/>
          </p:nvPr>
        </p:nvSpPr>
        <p:spPr>
          <a:xfrm>
            <a:off x="1707437" y="508066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47" hasCustomPrompt="1"/>
          </p:nvPr>
        </p:nvSpPr>
        <p:spPr>
          <a:xfrm>
            <a:off x="7432736" y="508066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48" hasCustomPrompt="1"/>
          </p:nvPr>
        </p:nvSpPr>
        <p:spPr>
          <a:xfrm>
            <a:off x="479999" y="5814910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06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49" hasCustomPrompt="1"/>
          </p:nvPr>
        </p:nvSpPr>
        <p:spPr>
          <a:xfrm>
            <a:off x="1707437" y="5814910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50" hasCustomPrompt="1"/>
          </p:nvPr>
        </p:nvSpPr>
        <p:spPr>
          <a:xfrm>
            <a:off x="7432736" y="5814910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95313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A931E1-7FC2-4DBD-9F66-3D1575A3F79C}" type="datetime1">
              <a:rPr lang="en-GB" smtClean="0"/>
              <a:pPr/>
              <a:t>07/12/2018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918371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bIns="198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accent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</a:t>
            </a:r>
            <a:br>
              <a:rPr lang="en-GB" noProof="0"/>
            </a:br>
            <a:r>
              <a:rPr lang="en-GB" noProof="0"/>
              <a:t>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anchor="ctr">
            <a:noAutofit/>
          </a:bodyPr>
          <a:lstStyle>
            <a:lvl1pPr>
              <a:defRPr sz="10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Name of Author  |  Function | Division | Country </a:t>
            </a:r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495913" y="6476048"/>
            <a:ext cx="2195259" cy="247650"/>
          </a:xfrm>
        </p:spPr>
        <p:txBody>
          <a:bodyPr rIns="0" anchor="ctr">
            <a:noAutofit/>
          </a:bodyPr>
          <a:lstStyle>
            <a:lvl1pPr algn="ctr">
              <a:defRPr sz="1600" b="1" spc="0" baseline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www.who.int</a:t>
            </a:r>
          </a:p>
        </p:txBody>
      </p:sp>
      <p:sp>
        <p:nvSpPr>
          <p:cNvPr id="3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0"/>
            <a:ext cx="12191999" cy="1656000"/>
          </a:xfrm>
          <a:solidFill>
            <a:schemeClr val="tx2">
              <a:alpha val="90000"/>
            </a:schemeClr>
          </a:solidFill>
        </p:spPr>
        <p:txBody>
          <a:bodyPr lIns="468000" tIns="216000" rIns="360000" bIns="216000" numCol="3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4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23" hasCustomPrompt="1"/>
          </p:nvPr>
        </p:nvSpPr>
        <p:spPr>
          <a:xfrm>
            <a:off x="8518300" y="485184"/>
            <a:ext cx="3172871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847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rgbClr val="0074A2"/>
          </a:solidFill>
        </p:spPr>
        <p:txBody>
          <a:bodyPr bIns="1980000"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 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3"/>
            <a:ext cx="12191999" cy="1655999"/>
          </a:xfrm>
          <a:solidFill>
            <a:schemeClr val="tx2"/>
          </a:solidFill>
        </p:spPr>
        <p:txBody>
          <a:bodyPr lIns="468000" tIns="360000" rIns="360000" bIns="828000" anchor="b">
            <a:noAutofit/>
          </a:bodyPr>
          <a:lstStyle>
            <a:lvl1pPr marL="0" indent="0" algn="l">
              <a:lnSpc>
                <a:spcPct val="90000"/>
              </a:lnSpc>
              <a:buNone/>
              <a:defRPr sz="24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lIns="0" anchor="ctr">
            <a:noAutofit/>
          </a:bodyPr>
          <a:lstStyle>
            <a:lvl1pPr>
              <a:defRPr sz="100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Name of Author  |  Function | Division | Country </a:t>
            </a:r>
          </a:p>
        </p:txBody>
      </p:sp>
      <p:sp>
        <p:nvSpPr>
          <p:cNvPr id="90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495913" y="6476048"/>
            <a:ext cx="2195259" cy="247650"/>
          </a:xfrm>
        </p:spPr>
        <p:txBody>
          <a:bodyPr rIns="0" anchor="ctr">
            <a:noAutofit/>
          </a:bodyPr>
          <a:lstStyle>
            <a:lvl1pPr algn="ctr">
              <a:defRPr sz="1600" b="1" spc="0" baseline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www.who.int</a:t>
            </a:r>
          </a:p>
        </p:txBody>
      </p:sp>
      <p:sp>
        <p:nvSpPr>
          <p:cNvPr id="62" name="Text Placeholder 3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79999" y="5440855"/>
            <a:ext cx="11211172" cy="288000"/>
          </a:xfrm>
        </p:spPr>
        <p:txBody>
          <a:bodyPr lIns="0" rIns="90000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Date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8518300" y="488563"/>
            <a:ext cx="3172871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805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DCD9F9BF-D269-4020-816F-460E917B7A74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4620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479999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39CDCE64-EE06-4559-BA59-FD6059702EC4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666852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167802BA-8623-48AE-9924-9F5F6790139C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114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035824F7-C870-482C-80C0-AFECF2DA260C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half" idx="30"/>
          </p:nvPr>
        </p:nvSpPr>
        <p:spPr bwMode="invGray">
          <a:xfrm>
            <a:off x="479999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34"/>
          </p:nvPr>
        </p:nvSpPr>
        <p:spPr bwMode="invGray">
          <a:xfrm>
            <a:off x="6234364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5"/>
          </p:nvPr>
        </p:nvSpPr>
        <p:spPr bwMode="invGray">
          <a:xfrm>
            <a:off x="479999" y="4039524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6"/>
          </p:nvPr>
        </p:nvSpPr>
        <p:spPr bwMode="invGray">
          <a:xfrm>
            <a:off x="6234365" y="4039524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57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DCD9F9BF-D269-4020-816F-460E917B7A74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6529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BBB6CCEC-3D0A-48BE-9958-590F11C39C0A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9"/>
          </p:nvPr>
        </p:nvSpPr>
        <p:spPr bwMode="invGray">
          <a:xfrm>
            <a:off x="4317181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0"/>
          </p:nvPr>
        </p:nvSpPr>
        <p:spPr bwMode="invGray">
          <a:xfrm>
            <a:off x="4317181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31"/>
          </p:nvPr>
        </p:nvSpPr>
        <p:spPr bwMode="invGray">
          <a:xfrm>
            <a:off x="8154364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2"/>
          </p:nvPr>
        </p:nvSpPr>
        <p:spPr bwMode="invGray">
          <a:xfrm>
            <a:off x="8154364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6782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/ Text 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414CCF51-8078-42ED-9407-7F055975162E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05517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  <a:solidFill>
            <a:srgbClr val="009CDE"/>
          </a:solidFill>
        </p:spPr>
        <p:txBody>
          <a:bodyPr lIns="144000" tIns="144000" rIns="144000" bIns="144000"/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  <a:lvl2pPr>
              <a:defRPr sz="1400">
                <a:solidFill>
                  <a:schemeClr val="bg1"/>
                </a:solidFill>
                <a:latin typeface="+mn-lt"/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B5CB8422-2CBD-43EC-AF21-8B33A2ACAA82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7409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11226364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6C135116-9A9A-47DA-A114-676E0C1FD8BF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975418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Intro 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4"/>
          </p:nvPr>
        </p:nvSpPr>
        <p:spPr bwMode="invGray"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0CC27D-0020-48D4-9B6C-9E6EA0640D93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5"/>
          </p:nvPr>
        </p:nvSpPr>
        <p:spPr bwMode="invGray">
          <a:noFill/>
        </p:spPr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6"/>
          </p:nvPr>
        </p:nvSpPr>
        <p:spPr bwMode="invGray">
          <a:noFill/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  <a:noFill/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invGray">
          <a:noFill/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/>
          </p:nvPr>
        </p:nvSpPr>
        <p:spPr bwMode="invGray">
          <a:xfrm>
            <a:off x="479999" y="1800000"/>
            <a:ext cx="11226365" cy="4237200"/>
          </a:xfrm>
          <a:noFill/>
        </p:spPr>
        <p:txBody>
          <a:bodyPr lIns="0" tIns="0" rIns="0" bIns="0"/>
          <a:lstStyle>
            <a:lvl1pPr>
              <a:lnSpc>
                <a:spcPct val="110000"/>
              </a:lnSpc>
              <a:defRPr sz="1400" b="1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110000"/>
              </a:lnSpc>
              <a:defRPr sz="1400">
                <a:solidFill>
                  <a:schemeClr val="bg2"/>
                </a:solidFill>
                <a:latin typeface="+mn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9569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Intr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0" y="0"/>
            <a:ext cx="12192000" cy="6858000"/>
          </a:xfrm>
          <a:solidFill>
            <a:srgbClr val="0074A2"/>
          </a:solidFill>
        </p:spPr>
        <p:txBody>
          <a:bodyPr wrap="square" tIns="1980000" bIns="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/>
          </p:nvPr>
        </p:nvSpPr>
        <p:spPr bwMode="gray">
          <a:xfrm>
            <a:off x="2" y="1800000"/>
            <a:ext cx="4279900" cy="1649446"/>
          </a:xfrm>
          <a:solidFill>
            <a:schemeClr val="tx2">
              <a:alpha val="90000"/>
            </a:schemeClr>
          </a:solidFill>
        </p:spPr>
        <p:txBody>
          <a:bodyPr lIns="468000" tIns="180000" rIns="360000" bIns="180000">
            <a:noAutofit/>
          </a:bodyPr>
          <a:lstStyle>
            <a:lvl1pPr>
              <a:defRPr sz="2800" b="1">
                <a:solidFill>
                  <a:schemeClr val="bg1"/>
                </a:solidFill>
                <a:latin typeface="+mj-lt"/>
              </a:defRPr>
            </a:lvl1pPr>
            <a:lvl2pPr marL="541338" indent="-274638">
              <a:tabLst>
                <a:tab pos="1614488" algn="l"/>
              </a:tabLst>
              <a:defRPr sz="2800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8D69CF-73BC-4E26-B56A-FEC2ABB77ED4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|     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9737763" y="370800"/>
            <a:ext cx="1976400" cy="694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179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lu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30"/>
          </p:nvPr>
        </p:nvSpPr>
        <p:spPr bwMode="gray"/>
        <p:txBody>
          <a:bodyPr/>
          <a:lstStyle/>
          <a:p>
            <a:fld id="{99262F6C-3198-4C0D-9FD3-A522B66D4040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1"/>
          </p:nvPr>
        </p:nvSpPr>
        <p:spPr bwMode="gray"/>
        <p:txBody>
          <a:bodyPr/>
          <a:lstStyle/>
          <a:p>
            <a:r>
              <a:rPr lang="en-GB" noProof="0" dirty="0"/>
              <a:t>|     Title of the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2"/>
          </p:nvPr>
        </p:nvSpPr>
        <p:spPr bwMode="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>
          <a:xfrm>
            <a:off x="479999" y="359999"/>
            <a:ext cx="8160000" cy="720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480001" y="1800002"/>
            <a:ext cx="6367841" cy="1424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479999" y="2143683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01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1707437" y="214368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7432736" y="214368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479999" y="2877928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02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1707437" y="287792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7432736" y="287792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479999" y="3612173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03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1707437" y="361217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7432736" y="361217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479999" y="4346418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04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3" hasCustomPrompt="1"/>
          </p:nvPr>
        </p:nvSpPr>
        <p:spPr>
          <a:xfrm>
            <a:off x="1707437" y="434641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44" hasCustomPrompt="1"/>
          </p:nvPr>
        </p:nvSpPr>
        <p:spPr>
          <a:xfrm>
            <a:off x="7432736" y="434641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45" hasCustomPrompt="1"/>
          </p:nvPr>
        </p:nvSpPr>
        <p:spPr>
          <a:xfrm>
            <a:off x="479999" y="5080663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05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46" hasCustomPrompt="1"/>
          </p:nvPr>
        </p:nvSpPr>
        <p:spPr>
          <a:xfrm>
            <a:off x="1707437" y="508066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47" hasCustomPrompt="1"/>
          </p:nvPr>
        </p:nvSpPr>
        <p:spPr>
          <a:xfrm>
            <a:off x="7432736" y="508066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48" hasCustomPrompt="1"/>
          </p:nvPr>
        </p:nvSpPr>
        <p:spPr>
          <a:xfrm>
            <a:off x="479999" y="5814910"/>
            <a:ext cx="988484" cy="396000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06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49" hasCustomPrompt="1"/>
          </p:nvPr>
        </p:nvSpPr>
        <p:spPr>
          <a:xfrm>
            <a:off x="1707437" y="5814910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50" hasCustomPrompt="1"/>
          </p:nvPr>
        </p:nvSpPr>
        <p:spPr>
          <a:xfrm>
            <a:off x="7432736" y="5814910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97073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invGray"/>
        <p:txBody>
          <a:bodyPr/>
          <a:lstStyle/>
          <a:p>
            <a:fld id="{7BA931E1-7FC2-4DBD-9F66-3D1575A3F79C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126485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rgbClr val="0074A2"/>
          </a:solidFill>
        </p:spPr>
        <p:txBody>
          <a:bodyPr bIns="198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</a:t>
            </a:r>
            <a:br>
              <a:rPr lang="en-GB" noProof="0"/>
            </a:br>
            <a:r>
              <a:rPr lang="en-GB" noProof="0"/>
              <a:t>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anchor="ctr">
            <a:noAutofit/>
          </a:bodyPr>
          <a:lstStyle>
            <a:lvl1pPr>
              <a:defRPr sz="100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Name of Author  |  Function | Division | Country </a:t>
            </a:r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495913" y="6476048"/>
            <a:ext cx="2195259" cy="247650"/>
          </a:xfrm>
        </p:spPr>
        <p:txBody>
          <a:bodyPr rIns="0" anchor="ctr">
            <a:noAutofit/>
          </a:bodyPr>
          <a:lstStyle>
            <a:lvl1pPr algn="ctr">
              <a:defRPr sz="1600" b="1" spc="0" baseline="0">
                <a:solidFill>
                  <a:schemeClr val="bg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www.who.int</a:t>
            </a:r>
          </a:p>
        </p:txBody>
      </p:sp>
      <p:sp>
        <p:nvSpPr>
          <p:cNvPr id="3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0"/>
            <a:ext cx="12191999" cy="1656000"/>
          </a:xfrm>
          <a:solidFill>
            <a:schemeClr val="tx2">
              <a:alpha val="90000"/>
            </a:schemeClr>
          </a:solidFill>
        </p:spPr>
        <p:txBody>
          <a:bodyPr lIns="468000" tIns="216000" rIns="360000" bIns="216000" numCol="3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4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noProof="0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8518301" y="488563"/>
            <a:ext cx="3172871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873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479999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39CDCE64-EE06-4559-BA59-FD6059702EC4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36763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167802BA-8623-48AE-9924-9F5F6790139C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5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035824F7-C870-482C-80C0-AFECF2DA260C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half" idx="30"/>
          </p:nvPr>
        </p:nvSpPr>
        <p:spPr bwMode="invGray">
          <a:xfrm>
            <a:off x="479999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34"/>
          </p:nvPr>
        </p:nvSpPr>
        <p:spPr bwMode="invGray">
          <a:xfrm>
            <a:off x="6234364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5"/>
          </p:nvPr>
        </p:nvSpPr>
        <p:spPr bwMode="invGray">
          <a:xfrm>
            <a:off x="479999" y="4039524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6"/>
          </p:nvPr>
        </p:nvSpPr>
        <p:spPr bwMode="invGray">
          <a:xfrm>
            <a:off x="6234365" y="4039524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82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BBB6CCEC-3D0A-48BE-9958-590F11C39C0A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9"/>
          </p:nvPr>
        </p:nvSpPr>
        <p:spPr bwMode="invGray">
          <a:xfrm>
            <a:off x="4317181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0"/>
          </p:nvPr>
        </p:nvSpPr>
        <p:spPr bwMode="invGray">
          <a:xfrm>
            <a:off x="4317181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31"/>
          </p:nvPr>
        </p:nvSpPr>
        <p:spPr bwMode="invGray">
          <a:xfrm>
            <a:off x="8154364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2"/>
          </p:nvPr>
        </p:nvSpPr>
        <p:spPr bwMode="invGray">
          <a:xfrm>
            <a:off x="8154364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79977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/ Text 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414CCF51-8078-42ED-9407-7F055975162E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37959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  <a:solidFill>
            <a:srgbClr val="009CDE"/>
          </a:solidFill>
        </p:spPr>
        <p:txBody>
          <a:bodyPr lIns="144000" tIns="144000" rIns="144000" bIns="144000"/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B5CB8422-2CBD-43EC-AF21-8B33A2ACAA82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7562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11226364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6C135116-9A9A-47DA-A114-676E0C1FD8BF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9561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  <a:prstGeom prst="rect">
            <a:avLst/>
          </a:prstGeom>
        </p:spPr>
        <p:txBody>
          <a:bodyPr vert="horz" lIns="18000" tIns="0" rIns="36000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invGray">
          <a:xfrm>
            <a:off x="480000" y="1800000"/>
            <a:ext cx="11232001" cy="4237200"/>
          </a:xfrm>
          <a:prstGeom prst="rect">
            <a:avLst/>
          </a:prstGeom>
        </p:spPr>
        <p:txBody>
          <a:bodyPr vert="horz" lIns="18000" tIns="0" rIns="1800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invGray">
          <a:xfrm>
            <a:off x="480000" y="6580588"/>
            <a:ext cx="79000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CB2A9C5F-569E-41BE-B5E5-7CBFE1B687B2}" type="datetime1">
              <a:rPr lang="en-GB" smtClean="0"/>
              <a:pPr/>
              <a:t>07/12/2018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invGray">
          <a:xfrm>
            <a:off x="1392992" y="6580588"/>
            <a:ext cx="2264608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invGray">
          <a:xfrm>
            <a:off x="11416433" y="6580588"/>
            <a:ext cx="28993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8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A74CE0EA-F3B5-4684-BA10-C594598FDB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 bwMode="invGray">
          <a:xfrm>
            <a:off x="9735601" y="2128187"/>
            <a:ext cx="1976400" cy="694800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9735601" y="379578"/>
            <a:ext cx="1976400" cy="694800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</p:spTree>
    <p:extLst>
      <p:ext uri="{BB962C8B-B14F-4D97-AF65-F5344CB8AC3E}">
        <p14:creationId xmlns:p14="http://schemas.microsoft.com/office/powerpoint/2010/main" val="238844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26" r:id="rId12"/>
    <p:sldLayoutId id="2147483719" r:id="rId13"/>
    <p:sldLayoutId id="2147483720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chemeClr val="tx1"/>
        </a:buClr>
        <a:buSzPct val="80000"/>
        <a:buFontTx/>
        <a:buNone/>
        <a:defRPr sz="1400" b="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466725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27087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13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>
          <a:tab pos="1074738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358775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62163" indent="-358775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31" userDrawn="1">
          <p15:clr>
            <a:srgbClr val="F26B43"/>
          </p15:clr>
        </p15:guide>
        <p15:guide id="2" orient="horz" pos="3809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302" userDrawn="1">
          <p15:clr>
            <a:srgbClr val="F26B43"/>
          </p15:clr>
        </p15:guide>
        <p15:guide id="5" pos="7379" userDrawn="1">
          <p15:clr>
            <a:srgbClr val="F26B43"/>
          </p15:clr>
        </p15:guide>
        <p15:guide id="6" pos="3761" userDrawn="1">
          <p15:clr>
            <a:srgbClr val="F26B43"/>
          </p15:clr>
        </p15:guide>
        <p15:guide id="7" pos="391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4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  <a:prstGeom prst="rect">
            <a:avLst/>
          </a:prstGeom>
        </p:spPr>
        <p:txBody>
          <a:bodyPr vert="horz" lIns="18000" tIns="0" rIns="36000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invGray">
          <a:xfrm>
            <a:off x="480000" y="1800000"/>
            <a:ext cx="11232001" cy="4237200"/>
          </a:xfrm>
          <a:prstGeom prst="rect">
            <a:avLst/>
          </a:prstGeom>
        </p:spPr>
        <p:txBody>
          <a:bodyPr vert="horz" lIns="18000" tIns="0" rIns="1800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invGray">
          <a:xfrm>
            <a:off x="480000" y="6580588"/>
            <a:ext cx="79000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CB2A9C5F-569E-41BE-B5E5-7CBFE1B687B2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invGray">
          <a:xfrm>
            <a:off x="1392992" y="6580588"/>
            <a:ext cx="2264608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invGray">
          <a:xfrm>
            <a:off x="11416433" y="6580588"/>
            <a:ext cx="28993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800" b="0">
                <a:solidFill>
                  <a:schemeClr val="bg2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Rectangle 8"/>
          <p:cNvSpPr/>
          <p:nvPr userDrawn="1"/>
        </p:nvSpPr>
        <p:spPr bwMode="invGray">
          <a:xfrm>
            <a:off x="9735601" y="371958"/>
            <a:ext cx="1976400" cy="694800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</p:spTree>
    <p:extLst>
      <p:ext uri="{BB962C8B-B14F-4D97-AF65-F5344CB8AC3E}">
        <p14:creationId xmlns:p14="http://schemas.microsoft.com/office/powerpoint/2010/main" val="42222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chemeClr val="bg1"/>
        </a:buClr>
        <a:buSzPct val="80000"/>
        <a:buFontTx/>
        <a:buNone/>
        <a:defRPr sz="1400" b="0" kern="1200">
          <a:solidFill>
            <a:schemeClr val="bg1"/>
          </a:solidFill>
          <a:latin typeface="+mn-lt"/>
          <a:ea typeface="+mn-ea"/>
          <a:cs typeface="Times New Roman" panose="02020603050405020304" pitchFamily="18" charset="0"/>
        </a:defRPr>
      </a:lvl1pPr>
      <a:lvl2pPr marL="466725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2pPr>
      <a:lvl3pPr marL="827087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1179513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tabLst>
          <a:tab pos="1074738" algn="l"/>
        </a:tabLst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1616075" indent="-358775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062163" indent="-358775" algn="l" defTabSz="914400" rtl="0" eaLnBrk="1" latinLnBrk="0" hangingPunct="1">
        <a:lnSpc>
          <a:spcPct val="90000"/>
        </a:lnSpc>
        <a:spcBef>
          <a:spcPts val="500"/>
        </a:spcBef>
        <a:buClr>
          <a:schemeClr val="bg1"/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31">
          <p15:clr>
            <a:srgbClr val="F26B43"/>
          </p15:clr>
        </p15:guide>
        <p15:guide id="2" orient="horz" pos="3809">
          <p15:clr>
            <a:srgbClr val="F26B43"/>
          </p15:clr>
        </p15:guide>
        <p15:guide id="3" pos="3840">
          <p15:clr>
            <a:srgbClr val="F26B43"/>
          </p15:clr>
        </p15:guide>
        <p15:guide id="4" pos="302">
          <p15:clr>
            <a:srgbClr val="F26B43"/>
          </p15:clr>
        </p15:guide>
        <p15:guide id="5" pos="7379">
          <p15:clr>
            <a:srgbClr val="F26B43"/>
          </p15:clr>
        </p15:guide>
        <p15:guide id="6" pos="3761">
          <p15:clr>
            <a:srgbClr val="F26B43"/>
          </p15:clr>
        </p15:guide>
        <p15:guide id="7" pos="39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image" Target="../media/image3.emf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image" Target="../media/image3.emf"/><Relationship Id="rId7" Type="http://schemas.openxmlformats.org/officeDocument/2006/relationships/image" Target="../media/image7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5" y="1160229"/>
            <a:ext cx="11199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95A65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Vision: Integrated Workflows (Example: Eligibility)</a:t>
            </a:r>
            <a:r>
              <a:rPr lang="de-DE" sz="3600" dirty="0">
                <a:solidFill>
                  <a:srgbClr val="095A65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/>
            </a:r>
            <a:br>
              <a:rPr lang="de-DE" sz="3600" dirty="0">
                <a:solidFill>
                  <a:srgbClr val="095A65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</a:br>
            <a:r>
              <a:rPr lang="en-GB" dirty="0">
                <a:solidFill>
                  <a:srgbClr val="095A65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095A65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Interoperability</a:t>
            </a:r>
            <a:endParaRPr lang="de-DE" dirty="0">
              <a:solidFill>
                <a:srgbClr val="095A65"/>
              </a:solidFill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  <a:p>
            <a:pPr algn="ctr"/>
            <a:endParaRPr lang="en-GB" dirty="0">
              <a:solidFill>
                <a:srgbClr val="095A6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7A099AA0-8AD9-E44B-9DFA-D23BABC97E89}"/>
              </a:ext>
            </a:extLst>
          </p:cNvPr>
          <p:cNvSpPr/>
          <p:nvPr/>
        </p:nvSpPr>
        <p:spPr>
          <a:xfrm>
            <a:off x="9393578" y="4637327"/>
            <a:ext cx="1680883" cy="140792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EMR:</a:t>
            </a:r>
          </a:p>
          <a:p>
            <a:pPr algn="ctr"/>
            <a:r>
              <a:rPr lang="en-US" sz="1400" dirty="0"/>
              <a:t>OpenMRS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78EC17D4-2EA8-4B42-90B9-877D4858BA94}"/>
              </a:ext>
            </a:extLst>
          </p:cNvPr>
          <p:cNvSpPr/>
          <p:nvPr/>
        </p:nvSpPr>
        <p:spPr>
          <a:xfrm>
            <a:off x="2079847" y="2227794"/>
            <a:ext cx="2438361" cy="4068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Insurance </a:t>
            </a:r>
            <a:r>
              <a:rPr lang="en-US" dirty="0" err="1"/>
              <a:t>Mgmt</a:t>
            </a:r>
            <a:endParaRPr lang="en-US" dirty="0"/>
          </a:p>
        </p:txBody>
      </p:sp>
      <p:cxnSp>
        <p:nvCxnSpPr>
          <p:cNvPr id="12" name="Straight Arrow Connector 28">
            <a:extLst>
              <a:ext uri="{FF2B5EF4-FFF2-40B4-BE49-F238E27FC236}">
                <a16:creationId xmlns:a16="http://schemas.microsoft.com/office/drawing/2014/main" xmlns="" id="{58F0CBEA-3DFE-634D-AAA9-72E87D6DB1BD}"/>
              </a:ext>
            </a:extLst>
          </p:cNvPr>
          <p:cNvCxnSpPr>
            <a:cxnSpLocks/>
            <a:stCxn id="25" idx="3"/>
            <a:endCxn id="28" idx="1"/>
          </p:cNvCxnSpPr>
          <p:nvPr/>
        </p:nvCxnSpPr>
        <p:spPr>
          <a:xfrm>
            <a:off x="3523738" y="5735737"/>
            <a:ext cx="6348507" cy="0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89087C94-46CD-9841-B412-21FE5AECA469}"/>
              </a:ext>
            </a:extLst>
          </p:cNvPr>
          <p:cNvSpPr/>
          <p:nvPr/>
        </p:nvSpPr>
        <p:spPr>
          <a:xfrm>
            <a:off x="2458586" y="2699257"/>
            <a:ext cx="1680883" cy="169082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Insurance Adjudication</a:t>
            </a:r>
          </a:p>
          <a:p>
            <a:pPr algn="ctr"/>
            <a:r>
              <a:rPr lang="en-US" sz="1400" i="1" dirty="0" err="1"/>
              <a:t>openIMIS</a:t>
            </a:r>
            <a:endParaRPr lang="en-US" sz="1400" i="1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0C729D01-1AB7-D14D-B061-09990B525E9A}"/>
              </a:ext>
            </a:extLst>
          </p:cNvPr>
          <p:cNvSpPr/>
          <p:nvPr/>
        </p:nvSpPr>
        <p:spPr>
          <a:xfrm>
            <a:off x="2458586" y="4637327"/>
            <a:ext cx="1680883" cy="141049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FHIR Data Store:</a:t>
            </a:r>
            <a:br>
              <a:rPr lang="en-US" dirty="0"/>
            </a:br>
            <a:r>
              <a:rPr lang="en-US" sz="1400" i="1" dirty="0"/>
              <a:t>Hearth </a:t>
            </a:r>
            <a:endParaRPr lang="en-US" sz="1100" i="1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xmlns="" id="{4159D05F-F989-A049-897F-ED831C271BC6}"/>
              </a:ext>
            </a:extLst>
          </p:cNvPr>
          <p:cNvSpPr/>
          <p:nvPr/>
        </p:nvSpPr>
        <p:spPr>
          <a:xfrm>
            <a:off x="5764753" y="4639664"/>
            <a:ext cx="1680883" cy="140558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Interop Layer: </a:t>
            </a:r>
          </a:p>
          <a:p>
            <a:pPr algn="ctr"/>
            <a:r>
              <a:rPr lang="en-US" sz="1400" i="1" dirty="0" err="1"/>
              <a:t>OpenHIM</a:t>
            </a:r>
            <a:endParaRPr lang="en-US" sz="1400" i="1" dirty="0"/>
          </a:p>
        </p:txBody>
      </p:sp>
      <p:sp>
        <p:nvSpPr>
          <p:cNvPr id="16" name="TextBox 45">
            <a:extLst>
              <a:ext uri="{FF2B5EF4-FFF2-40B4-BE49-F238E27FC236}">
                <a16:creationId xmlns:a16="http://schemas.microsoft.com/office/drawing/2014/main" xmlns="" id="{69DF0A0B-8A89-7F47-9CD6-BACE2A7914DC}"/>
              </a:ext>
            </a:extLst>
          </p:cNvPr>
          <p:cNvSpPr txBox="1"/>
          <p:nvPr/>
        </p:nvSpPr>
        <p:spPr>
          <a:xfrm>
            <a:off x="6753550" y="3949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17" name="Straight Arrow Connector 14">
            <a:extLst>
              <a:ext uri="{FF2B5EF4-FFF2-40B4-BE49-F238E27FC236}">
                <a16:creationId xmlns:a16="http://schemas.microsoft.com/office/drawing/2014/main" xmlns="" id="{58F0CBEA-3DFE-634D-AAA9-72E87D6DB1BD}"/>
              </a:ext>
            </a:extLst>
          </p:cNvPr>
          <p:cNvCxnSpPr>
            <a:cxnSpLocks/>
            <a:stCxn id="8" idx="1"/>
            <a:endCxn id="15" idx="3"/>
          </p:cNvCxnSpPr>
          <p:nvPr/>
        </p:nvCxnSpPr>
        <p:spPr>
          <a:xfrm flipH="1">
            <a:off x="7445636" y="5341289"/>
            <a:ext cx="1947942" cy="1169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54">
            <a:extLst>
              <a:ext uri="{FF2B5EF4-FFF2-40B4-BE49-F238E27FC236}">
                <a16:creationId xmlns:a16="http://schemas.microsoft.com/office/drawing/2014/main" xmlns="" id="{8A06A15A-F15A-0341-9FAD-A0D87FEA8A5E}"/>
              </a:ext>
            </a:extLst>
          </p:cNvPr>
          <p:cNvSpPr txBox="1"/>
          <p:nvPr/>
        </p:nvSpPr>
        <p:spPr>
          <a:xfrm>
            <a:off x="7986377" y="47591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0" name="TextBox 60">
            <a:extLst>
              <a:ext uri="{FF2B5EF4-FFF2-40B4-BE49-F238E27FC236}">
                <a16:creationId xmlns:a16="http://schemas.microsoft.com/office/drawing/2014/main" xmlns="" id="{807F180B-D63A-8E49-A9E8-64F3A5AF6323}"/>
              </a:ext>
            </a:extLst>
          </p:cNvPr>
          <p:cNvSpPr txBox="1"/>
          <p:nvPr/>
        </p:nvSpPr>
        <p:spPr>
          <a:xfrm>
            <a:off x="5244489" y="3949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xmlns="" id="{6D7F99D3-C767-E740-B9F4-0DFCA0076848}"/>
              </a:ext>
            </a:extLst>
          </p:cNvPr>
          <p:cNvSpPr/>
          <p:nvPr/>
        </p:nvSpPr>
        <p:spPr>
          <a:xfrm>
            <a:off x="5764753" y="2281491"/>
            <a:ext cx="1680883" cy="138920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Client Registry: </a:t>
            </a:r>
          </a:p>
          <a:p>
            <a:pPr algn="ctr"/>
            <a:r>
              <a:rPr lang="en-US" sz="1400" i="1" dirty="0"/>
              <a:t>Medic CR</a:t>
            </a:r>
          </a:p>
        </p:txBody>
      </p:sp>
      <p:cxnSp>
        <p:nvCxnSpPr>
          <p:cNvPr id="22" name="Straight Arrow Connector 20">
            <a:extLst>
              <a:ext uri="{FF2B5EF4-FFF2-40B4-BE49-F238E27FC236}">
                <a16:creationId xmlns:a16="http://schemas.microsoft.com/office/drawing/2014/main" xmlns="" id="{848FC452-A57F-6C4F-A8B9-AAE79C1A9583}"/>
              </a:ext>
            </a:extLst>
          </p:cNvPr>
          <p:cNvCxnSpPr>
            <a:cxnSpLocks/>
          </p:cNvCxnSpPr>
          <p:nvPr/>
        </p:nvCxnSpPr>
        <p:spPr>
          <a:xfrm>
            <a:off x="6605194" y="3670700"/>
            <a:ext cx="0" cy="968964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1">
            <a:extLst>
              <a:ext uri="{FF2B5EF4-FFF2-40B4-BE49-F238E27FC236}">
                <a16:creationId xmlns:a16="http://schemas.microsoft.com/office/drawing/2014/main" xmlns="" id="{D4F23A9A-5A0B-C045-9961-E2087B725EA3}"/>
              </a:ext>
            </a:extLst>
          </p:cNvPr>
          <p:cNvCxnSpPr>
            <a:cxnSpLocks/>
            <a:stCxn id="15" idx="1"/>
            <a:endCxn id="14" idx="3"/>
          </p:cNvCxnSpPr>
          <p:nvPr/>
        </p:nvCxnSpPr>
        <p:spPr>
          <a:xfrm flipH="1">
            <a:off x="4139469" y="5342458"/>
            <a:ext cx="1625284" cy="117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2">
            <a:extLst>
              <a:ext uri="{FF2B5EF4-FFF2-40B4-BE49-F238E27FC236}">
                <a16:creationId xmlns:a16="http://schemas.microsoft.com/office/drawing/2014/main" xmlns="" id="{7F359D53-6F8E-D048-9A71-0384FDB4F4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9842" y="3726400"/>
            <a:ext cx="458371" cy="493454"/>
          </a:xfrm>
          <a:prstGeom prst="rect">
            <a:avLst/>
          </a:prstGeom>
        </p:spPr>
      </p:pic>
      <p:pic>
        <p:nvPicPr>
          <p:cNvPr id="25" name="Picture 35">
            <a:extLst>
              <a:ext uri="{FF2B5EF4-FFF2-40B4-BE49-F238E27FC236}">
                <a16:creationId xmlns:a16="http://schemas.microsoft.com/office/drawing/2014/main" xmlns="" id="{47FDF43F-B808-2441-8F73-1197EF942C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4316" y="5596479"/>
            <a:ext cx="449422" cy="278515"/>
          </a:xfrm>
          <a:prstGeom prst="rect">
            <a:avLst/>
          </a:prstGeom>
        </p:spPr>
      </p:pic>
      <p:pic>
        <p:nvPicPr>
          <p:cNvPr id="26" name="Picture 36">
            <a:extLst>
              <a:ext uri="{FF2B5EF4-FFF2-40B4-BE49-F238E27FC236}">
                <a16:creationId xmlns:a16="http://schemas.microsoft.com/office/drawing/2014/main" xmlns="" id="{4884C157-81F1-5E4B-B09D-BAB3278E4CD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4919" t="12234" r="12813" b="27819"/>
          <a:stretch/>
        </p:blipFill>
        <p:spPr>
          <a:xfrm>
            <a:off x="6278629" y="3151351"/>
            <a:ext cx="653131" cy="397684"/>
          </a:xfrm>
          <a:prstGeom prst="rect">
            <a:avLst/>
          </a:prstGeom>
        </p:spPr>
      </p:pic>
      <p:pic>
        <p:nvPicPr>
          <p:cNvPr id="27" name="Picture 37">
            <a:extLst>
              <a:ext uri="{FF2B5EF4-FFF2-40B4-BE49-F238E27FC236}">
                <a16:creationId xmlns:a16="http://schemas.microsoft.com/office/drawing/2014/main" xmlns="" id="{A2C1831D-DBF5-834D-808E-8E9AD0B2818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6221" t="25780" r="12679" b="32987"/>
          <a:stretch/>
        </p:blipFill>
        <p:spPr>
          <a:xfrm>
            <a:off x="6217829" y="5626218"/>
            <a:ext cx="774731" cy="219037"/>
          </a:xfrm>
          <a:prstGeom prst="rect">
            <a:avLst/>
          </a:prstGeom>
        </p:spPr>
      </p:pic>
      <p:pic>
        <p:nvPicPr>
          <p:cNvPr id="28" name="Picture 38">
            <a:extLst>
              <a:ext uri="{FF2B5EF4-FFF2-40B4-BE49-F238E27FC236}">
                <a16:creationId xmlns:a16="http://schemas.microsoft.com/office/drawing/2014/main" xmlns="" id="{33AC33CC-49B8-DA4D-BE3E-C7076F5C6C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72245" y="5645293"/>
            <a:ext cx="723548" cy="180887"/>
          </a:xfrm>
          <a:prstGeom prst="rect">
            <a:avLst/>
          </a:prstGeom>
        </p:spPr>
      </p:pic>
      <p:pic>
        <p:nvPicPr>
          <p:cNvPr id="29" name="Picture 16">
            <a:extLst>
              <a:ext uri="{FF2B5EF4-FFF2-40B4-BE49-F238E27FC236}">
                <a16:creationId xmlns:a16="http://schemas.microsoft.com/office/drawing/2014/main" xmlns="" id="{E3F19489-41BD-7349-B46C-F9DB43FEE7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463323" y="4390079"/>
            <a:ext cx="868936" cy="868936"/>
          </a:xfrm>
          <a:prstGeom prst="rect">
            <a:avLst/>
          </a:prstGeom>
        </p:spPr>
      </p:pic>
      <p:sp>
        <p:nvSpPr>
          <p:cNvPr id="30" name="TextBox 60">
            <a:extLst>
              <a:ext uri="{FF2B5EF4-FFF2-40B4-BE49-F238E27FC236}">
                <a16:creationId xmlns:a16="http://schemas.microsoft.com/office/drawing/2014/main" xmlns="" id="{807F180B-D63A-8E49-A9E8-64F3A5AF6323}"/>
              </a:ext>
            </a:extLst>
          </p:cNvPr>
          <p:cNvSpPr txBox="1"/>
          <p:nvPr/>
        </p:nvSpPr>
        <p:spPr>
          <a:xfrm>
            <a:off x="893286" y="39705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31" name="TextBox 54">
            <a:extLst>
              <a:ext uri="{FF2B5EF4-FFF2-40B4-BE49-F238E27FC236}">
                <a16:creationId xmlns:a16="http://schemas.microsoft.com/office/drawing/2014/main" xmlns="" id="{8A06A15A-F15A-0341-9FAD-A0D87FEA8A5E}"/>
              </a:ext>
            </a:extLst>
          </p:cNvPr>
          <p:cNvSpPr txBox="1"/>
          <p:nvPr/>
        </p:nvSpPr>
        <p:spPr>
          <a:xfrm>
            <a:off x="7986377" y="58708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cxnSp>
        <p:nvCxnSpPr>
          <p:cNvPr id="32" name="Curved Connector 50"/>
          <p:cNvCxnSpPr/>
          <p:nvPr/>
        </p:nvCxnSpPr>
        <p:spPr>
          <a:xfrm rot="10800000" flipV="1">
            <a:off x="2458586" y="3530377"/>
            <a:ext cx="12700" cy="1797907"/>
          </a:xfrm>
          <a:prstGeom prst="curvedConnector3">
            <a:avLst>
              <a:gd name="adj1" fmla="val 7623535"/>
            </a:avLst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/>
          <p:nvPr/>
        </p:nvCxnSpPr>
        <p:spPr>
          <a:xfrm flipV="1">
            <a:off x="4139469" y="3530378"/>
            <a:ext cx="12700" cy="1797907"/>
          </a:xfrm>
          <a:prstGeom prst="curvedConnector3">
            <a:avLst>
              <a:gd name="adj1" fmla="val 7305882"/>
            </a:avLst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07/12/2018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6" y="1160231"/>
            <a:ext cx="11199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95A65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Vision: Integrated Workflows (Example: Claiming)</a:t>
            </a:r>
            <a:r>
              <a:rPr lang="de-DE" sz="3600" dirty="0">
                <a:solidFill>
                  <a:srgbClr val="095A65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/>
            </a:r>
            <a:br>
              <a:rPr lang="de-DE" sz="3600" dirty="0">
                <a:solidFill>
                  <a:srgbClr val="095A65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</a:br>
            <a:r>
              <a:rPr lang="en-GB" dirty="0">
                <a:solidFill>
                  <a:srgbClr val="095A65"/>
                </a:solidFill>
                <a:latin typeface="Calibri" panose="020F0502020204030204" pitchFamily="34" charset="0"/>
                <a:ea typeface="Calibri Light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095A65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Interoperability</a:t>
            </a:r>
            <a:endParaRPr lang="de-DE" dirty="0">
              <a:solidFill>
                <a:srgbClr val="095A65"/>
              </a:solidFill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  <a:p>
            <a:pPr algn="ctr"/>
            <a:endParaRPr lang="en-GB" dirty="0">
              <a:solidFill>
                <a:srgbClr val="095A6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8EC17D4-2EA8-4B42-90B9-877D4858BA94}"/>
              </a:ext>
            </a:extLst>
          </p:cNvPr>
          <p:cNvSpPr/>
          <p:nvPr/>
        </p:nvSpPr>
        <p:spPr>
          <a:xfrm>
            <a:off x="2079847" y="2213504"/>
            <a:ext cx="2438361" cy="4068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Insurance </a:t>
            </a:r>
            <a:r>
              <a:rPr lang="en-US" dirty="0" err="1"/>
              <a:t>Mgmt</a:t>
            </a:r>
            <a:endParaRPr lang="en-US" dirty="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89087C94-46CD-9841-B412-21FE5AECA469}"/>
              </a:ext>
            </a:extLst>
          </p:cNvPr>
          <p:cNvSpPr/>
          <p:nvPr/>
        </p:nvSpPr>
        <p:spPr>
          <a:xfrm>
            <a:off x="2458586" y="2684967"/>
            <a:ext cx="1680883" cy="169082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Insurance Adjudication</a:t>
            </a:r>
          </a:p>
          <a:p>
            <a:pPr algn="ctr"/>
            <a:r>
              <a:rPr lang="en-US" sz="1400" i="1" dirty="0" err="1"/>
              <a:t>openIMIS</a:t>
            </a:r>
            <a:endParaRPr lang="en-US" sz="1400" i="1" dirty="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xmlns="" id="{0C729D01-1AB7-D14D-B061-09990B525E9A}"/>
              </a:ext>
            </a:extLst>
          </p:cNvPr>
          <p:cNvSpPr/>
          <p:nvPr/>
        </p:nvSpPr>
        <p:spPr>
          <a:xfrm>
            <a:off x="2458586" y="4623037"/>
            <a:ext cx="1680883" cy="141049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FHIR Data Store:</a:t>
            </a:r>
            <a:br>
              <a:rPr lang="en-US" dirty="0"/>
            </a:br>
            <a:r>
              <a:rPr lang="en-US" sz="1400" i="1" dirty="0"/>
              <a:t>Hearth </a:t>
            </a:r>
            <a:endParaRPr lang="en-US" sz="1100" i="1" dirty="0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xmlns="" id="{4159D05F-F989-A049-897F-ED831C271BC6}"/>
              </a:ext>
            </a:extLst>
          </p:cNvPr>
          <p:cNvSpPr/>
          <p:nvPr/>
        </p:nvSpPr>
        <p:spPr>
          <a:xfrm>
            <a:off x="5764753" y="4625374"/>
            <a:ext cx="1680883" cy="140558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Interop Layer: </a:t>
            </a:r>
          </a:p>
          <a:p>
            <a:pPr algn="ctr"/>
            <a:r>
              <a:rPr lang="en-US" sz="1400" i="1" dirty="0" err="1"/>
              <a:t>OpenHIM</a:t>
            </a:r>
            <a:endParaRPr lang="en-US" sz="1400" i="1" dirty="0"/>
          </a:p>
        </p:txBody>
      </p:sp>
      <p:sp>
        <p:nvSpPr>
          <p:cNvPr id="14" name="TextBox 45">
            <a:extLst>
              <a:ext uri="{FF2B5EF4-FFF2-40B4-BE49-F238E27FC236}">
                <a16:creationId xmlns:a16="http://schemas.microsoft.com/office/drawing/2014/main" xmlns="" id="{69DF0A0B-8A89-7F47-9CD6-BACE2A7914DC}"/>
              </a:ext>
            </a:extLst>
          </p:cNvPr>
          <p:cNvSpPr txBox="1"/>
          <p:nvPr/>
        </p:nvSpPr>
        <p:spPr>
          <a:xfrm>
            <a:off x="6753550" y="3945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7A099AA0-8AD9-E44B-9DFA-D23BABC97E89}"/>
              </a:ext>
            </a:extLst>
          </p:cNvPr>
          <p:cNvSpPr/>
          <p:nvPr/>
        </p:nvSpPr>
        <p:spPr>
          <a:xfrm>
            <a:off x="9393578" y="4623037"/>
            <a:ext cx="1680883" cy="140792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EMR:</a:t>
            </a:r>
          </a:p>
          <a:p>
            <a:pPr algn="ctr"/>
            <a:r>
              <a:rPr lang="en-US" sz="1400" dirty="0"/>
              <a:t>OpenMRS</a:t>
            </a:r>
          </a:p>
        </p:txBody>
      </p:sp>
      <p:cxnSp>
        <p:nvCxnSpPr>
          <p:cNvPr id="16" name="Straight Arrow Connector 14">
            <a:extLst>
              <a:ext uri="{FF2B5EF4-FFF2-40B4-BE49-F238E27FC236}">
                <a16:creationId xmlns:a16="http://schemas.microsoft.com/office/drawing/2014/main" xmlns="" id="{58F0CBEA-3DFE-634D-AAA9-72E87D6DB1BD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7445636" y="5326999"/>
            <a:ext cx="1947942" cy="1169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54">
            <a:extLst>
              <a:ext uri="{FF2B5EF4-FFF2-40B4-BE49-F238E27FC236}">
                <a16:creationId xmlns:a16="http://schemas.microsoft.com/office/drawing/2014/main" xmlns="" id="{8A06A15A-F15A-0341-9FAD-A0D87FEA8A5E}"/>
              </a:ext>
            </a:extLst>
          </p:cNvPr>
          <p:cNvSpPr txBox="1"/>
          <p:nvPr/>
        </p:nvSpPr>
        <p:spPr>
          <a:xfrm>
            <a:off x="8268764" y="47448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8" name="TextBox 60">
            <a:extLst>
              <a:ext uri="{FF2B5EF4-FFF2-40B4-BE49-F238E27FC236}">
                <a16:creationId xmlns:a16="http://schemas.microsoft.com/office/drawing/2014/main" xmlns="" id="{807F180B-D63A-8E49-A9E8-64F3A5AF6323}"/>
              </a:ext>
            </a:extLst>
          </p:cNvPr>
          <p:cNvSpPr txBox="1"/>
          <p:nvPr/>
        </p:nvSpPr>
        <p:spPr>
          <a:xfrm>
            <a:off x="5244489" y="39458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D7F99D3-C767-E740-B9F4-0DFCA0076848}"/>
              </a:ext>
            </a:extLst>
          </p:cNvPr>
          <p:cNvSpPr/>
          <p:nvPr/>
        </p:nvSpPr>
        <p:spPr>
          <a:xfrm>
            <a:off x="5764753" y="2267201"/>
            <a:ext cx="1680883" cy="138920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Client Registry: </a:t>
            </a:r>
          </a:p>
          <a:p>
            <a:pPr algn="ctr"/>
            <a:r>
              <a:rPr lang="en-US" sz="1400" i="1" dirty="0"/>
              <a:t>Medic CR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848FC452-A57F-6C4F-A8B9-AAE79C1A9583}"/>
              </a:ext>
            </a:extLst>
          </p:cNvPr>
          <p:cNvCxnSpPr>
            <a:cxnSpLocks/>
          </p:cNvCxnSpPr>
          <p:nvPr/>
        </p:nvCxnSpPr>
        <p:spPr>
          <a:xfrm>
            <a:off x="6605194" y="3656410"/>
            <a:ext cx="0" cy="968964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D4F23A9A-5A0B-C045-9961-E2087B725EA3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>
            <a:off x="4139469" y="5328168"/>
            <a:ext cx="1625284" cy="117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7F359D53-6F8E-D048-9A71-0384FDB4F4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9842" y="3712110"/>
            <a:ext cx="458371" cy="493454"/>
          </a:xfrm>
          <a:prstGeom prst="rect">
            <a:avLst/>
          </a:prstGeom>
        </p:spPr>
      </p:pic>
      <p:pic>
        <p:nvPicPr>
          <p:cNvPr id="24" name="Picture 35">
            <a:extLst>
              <a:ext uri="{FF2B5EF4-FFF2-40B4-BE49-F238E27FC236}">
                <a16:creationId xmlns:a16="http://schemas.microsoft.com/office/drawing/2014/main" xmlns="" id="{47FDF43F-B808-2441-8F73-1197EF942C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4316" y="5582189"/>
            <a:ext cx="449422" cy="278515"/>
          </a:xfrm>
          <a:prstGeom prst="rect">
            <a:avLst/>
          </a:prstGeom>
        </p:spPr>
      </p:pic>
      <p:pic>
        <p:nvPicPr>
          <p:cNvPr id="25" name="Picture 36">
            <a:extLst>
              <a:ext uri="{FF2B5EF4-FFF2-40B4-BE49-F238E27FC236}">
                <a16:creationId xmlns:a16="http://schemas.microsoft.com/office/drawing/2014/main" xmlns="" id="{4884C157-81F1-5E4B-B09D-BAB3278E4CD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4919" t="12234" r="12813" b="27819"/>
          <a:stretch/>
        </p:blipFill>
        <p:spPr>
          <a:xfrm>
            <a:off x="6278629" y="3137061"/>
            <a:ext cx="653131" cy="397684"/>
          </a:xfrm>
          <a:prstGeom prst="rect">
            <a:avLst/>
          </a:prstGeom>
        </p:spPr>
      </p:pic>
      <p:pic>
        <p:nvPicPr>
          <p:cNvPr id="26" name="Picture 37">
            <a:extLst>
              <a:ext uri="{FF2B5EF4-FFF2-40B4-BE49-F238E27FC236}">
                <a16:creationId xmlns:a16="http://schemas.microsoft.com/office/drawing/2014/main" xmlns="" id="{A2C1831D-DBF5-834D-808E-8E9AD0B2818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6221" t="25780" r="12679" b="32987"/>
          <a:stretch/>
        </p:blipFill>
        <p:spPr>
          <a:xfrm>
            <a:off x="6217829" y="5611928"/>
            <a:ext cx="774731" cy="219037"/>
          </a:xfrm>
          <a:prstGeom prst="rect">
            <a:avLst/>
          </a:prstGeom>
        </p:spPr>
      </p:pic>
      <p:pic>
        <p:nvPicPr>
          <p:cNvPr id="27" name="Picture 38">
            <a:extLst>
              <a:ext uri="{FF2B5EF4-FFF2-40B4-BE49-F238E27FC236}">
                <a16:creationId xmlns:a16="http://schemas.microsoft.com/office/drawing/2014/main" xmlns="" id="{33AC33CC-49B8-DA4D-BE3E-C7076F5C6C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72245" y="5631003"/>
            <a:ext cx="723548" cy="180887"/>
          </a:xfrm>
          <a:prstGeom prst="rect">
            <a:avLst/>
          </a:prstGeom>
        </p:spPr>
      </p:pic>
      <p:cxnSp>
        <p:nvCxnSpPr>
          <p:cNvPr id="28" name="Curved Connector 50"/>
          <p:cNvCxnSpPr>
            <a:stCxn id="11" idx="1"/>
            <a:endCxn id="12" idx="1"/>
          </p:cNvCxnSpPr>
          <p:nvPr/>
        </p:nvCxnSpPr>
        <p:spPr>
          <a:xfrm rot="10800000" flipV="1">
            <a:off x="2458586" y="3530377"/>
            <a:ext cx="12700" cy="1797907"/>
          </a:xfrm>
          <a:prstGeom prst="curvedConnector3">
            <a:avLst>
              <a:gd name="adj1" fmla="val 7623535"/>
            </a:avLst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56"/>
          <p:cNvCxnSpPr>
            <a:stCxn id="12" idx="3"/>
            <a:endCxn id="11" idx="3"/>
          </p:cNvCxnSpPr>
          <p:nvPr/>
        </p:nvCxnSpPr>
        <p:spPr>
          <a:xfrm flipV="1">
            <a:off x="4139469" y="3530378"/>
            <a:ext cx="12700" cy="1797907"/>
          </a:xfrm>
          <a:prstGeom prst="curvedConnector3">
            <a:avLst>
              <a:gd name="adj1" fmla="val 7305882"/>
            </a:avLst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16">
            <a:extLst>
              <a:ext uri="{FF2B5EF4-FFF2-40B4-BE49-F238E27FC236}">
                <a16:creationId xmlns:a16="http://schemas.microsoft.com/office/drawing/2014/main" xmlns="" id="{E3F19489-41BD-7349-B46C-F9DB43FEE7D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48934" y="3271956"/>
            <a:ext cx="868936" cy="868936"/>
          </a:xfrm>
          <a:prstGeom prst="rect">
            <a:avLst/>
          </a:prstGeom>
        </p:spPr>
      </p:pic>
      <p:sp>
        <p:nvSpPr>
          <p:cNvPr id="31" name="TextBox 45">
            <a:extLst>
              <a:ext uri="{FF2B5EF4-FFF2-40B4-BE49-F238E27FC236}">
                <a16:creationId xmlns:a16="http://schemas.microsoft.com/office/drawing/2014/main" xmlns="" id="{69DF0A0B-8A89-7F47-9CD6-BACE2A7914DC}"/>
              </a:ext>
            </a:extLst>
          </p:cNvPr>
          <p:cNvSpPr txBox="1"/>
          <p:nvPr/>
        </p:nvSpPr>
        <p:spPr>
          <a:xfrm>
            <a:off x="6115606" y="39458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cxnSp>
        <p:nvCxnSpPr>
          <p:cNvPr id="33" name="Curved Connector 50"/>
          <p:cNvCxnSpPr>
            <a:stCxn id="12" idx="2"/>
            <a:endCxn id="15" idx="2"/>
          </p:cNvCxnSpPr>
          <p:nvPr/>
        </p:nvCxnSpPr>
        <p:spPr>
          <a:xfrm rot="5400000" flipH="1" flipV="1">
            <a:off x="6765238" y="2564751"/>
            <a:ext cx="2572" cy="6934992"/>
          </a:xfrm>
          <a:prstGeom prst="curvedConnector3">
            <a:avLst>
              <a:gd name="adj1" fmla="val -8888025"/>
            </a:avLst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WHO PPT color scheme 2016">
      <a:dk1>
        <a:sysClr val="windowText" lastClr="000000"/>
      </a:dk1>
      <a:lt1>
        <a:sysClr val="window" lastClr="FFFFFF"/>
      </a:lt1>
      <a:dk2>
        <a:srgbClr val="009CDE"/>
      </a:dk2>
      <a:lt2>
        <a:srgbClr val="F3F3F3"/>
      </a:lt2>
      <a:accent1>
        <a:srgbClr val="009CDE"/>
      </a:accent1>
      <a:accent2>
        <a:srgbClr val="183C5C"/>
      </a:accent2>
      <a:accent3>
        <a:srgbClr val="66C4EB"/>
      </a:accent3>
      <a:accent4>
        <a:srgbClr val="9B9B9B"/>
      </a:accent4>
      <a:accent5>
        <a:srgbClr val="CCEBF8"/>
      </a:accent5>
      <a:accent6>
        <a:srgbClr val="C9C9C9"/>
      </a:accent6>
      <a:hlink>
        <a:srgbClr val="009CDE"/>
      </a:hlink>
      <a:folHlink>
        <a:srgbClr val="B2B2B2"/>
      </a:folHlink>
    </a:clrScheme>
    <a:fontScheme name="WHO Fonts PPT 2016">
      <a:majorFont>
        <a:latin typeface="Ebrim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WHO PPT color scheme 2016">
      <a:dk1>
        <a:sysClr val="windowText" lastClr="000000"/>
      </a:dk1>
      <a:lt1>
        <a:sysClr val="window" lastClr="FFFFFF"/>
      </a:lt1>
      <a:dk2>
        <a:srgbClr val="009CDE"/>
      </a:dk2>
      <a:lt2>
        <a:srgbClr val="F3F3F3"/>
      </a:lt2>
      <a:accent1>
        <a:srgbClr val="009CDE"/>
      </a:accent1>
      <a:accent2>
        <a:srgbClr val="183C5C"/>
      </a:accent2>
      <a:accent3>
        <a:srgbClr val="66C4EB"/>
      </a:accent3>
      <a:accent4>
        <a:srgbClr val="9B9B9B"/>
      </a:accent4>
      <a:accent5>
        <a:srgbClr val="CCEBF8"/>
      </a:accent5>
      <a:accent6>
        <a:srgbClr val="C9C9C9"/>
      </a:accent6>
      <a:hlink>
        <a:srgbClr val="009CDE"/>
      </a:hlink>
      <a:folHlink>
        <a:srgbClr val="B2B2B2"/>
      </a:folHlink>
    </a:clrScheme>
    <a:fontScheme name="WHO Fonts PPT 2016">
      <a:majorFont>
        <a:latin typeface="Ebrim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100</Words>
  <Application>Microsoft Office PowerPoint</Application>
  <PresentationFormat>Widescreen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Ebrima</vt:lpstr>
      <vt:lpstr>Times New Roman</vt:lpstr>
      <vt:lpstr>2_Office Theme</vt:lpstr>
      <vt:lpstr>3_Office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Benedikt Fischer</dc:creator>
  <cp:lastModifiedBy>Wahser, Uwe GIZ</cp:lastModifiedBy>
  <cp:revision>552</cp:revision>
  <dcterms:created xsi:type="dcterms:W3CDTF">2016-09-26T17:27:22Z</dcterms:created>
  <dcterms:modified xsi:type="dcterms:W3CDTF">2018-12-07T14:14:41Z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