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71" r:id="rId4"/>
    <p:sldId id="272" r:id="rId5"/>
    <p:sldId id="260" r:id="rId6"/>
    <p:sldId id="261" r:id="rId7"/>
    <p:sldId id="259" r:id="rId8"/>
    <p:sldId id="264" r:id="rId9"/>
    <p:sldId id="258" r:id="rId10"/>
    <p:sldId id="265" r:id="rId11"/>
    <p:sldId id="257" r:id="rId12"/>
    <p:sldId id="262" r:id="rId13"/>
    <p:sldId id="267" r:id="rId14"/>
    <p:sldId id="269" r:id="rId15"/>
    <p:sldId id="263" r:id="rId16"/>
    <p:sldId id="266" r:id="rId17"/>
    <p:sldId id="268" r:id="rId18"/>
    <p:sldId id="273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559"/>
  </p:normalViewPr>
  <p:slideViewPr>
    <p:cSldViewPr snapToGrid="0" snapToObjects="1">
      <p:cViewPr varScale="1">
        <p:scale>
          <a:sx n="80" d="100"/>
          <a:sy n="80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5BAF4-9B76-41BD-A100-0A3D5A0938E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09A0AD-3FF8-42F9-828C-5348320F1AC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b="1" dirty="0"/>
            <a:t>UHC</a:t>
          </a:r>
        </a:p>
      </dgm:t>
    </dgm:pt>
    <dgm:pt modelId="{E30D0717-7B4D-40CC-8676-B55D19494425}" type="parTrans" cxnId="{554CBE74-D98E-4A62-87E7-85DCF4A54D02}">
      <dgm:prSet/>
      <dgm:spPr/>
      <dgm:t>
        <a:bodyPr/>
        <a:lstStyle/>
        <a:p>
          <a:endParaRPr lang="en-US"/>
        </a:p>
      </dgm:t>
    </dgm:pt>
    <dgm:pt modelId="{ADA87D82-23B3-486E-8398-8872D53DF26C}" type="sibTrans" cxnId="{554CBE74-D98E-4A62-87E7-85DCF4A54D02}">
      <dgm:prSet/>
      <dgm:spPr/>
      <dgm:t>
        <a:bodyPr/>
        <a:lstStyle/>
        <a:p>
          <a:endParaRPr lang="en-US"/>
        </a:p>
      </dgm:t>
    </dgm:pt>
    <dgm:pt modelId="{21C8E128-93E6-4421-9B59-AA4A091088DE}">
      <dgm:prSet phldrT="[Text]" custT="1"/>
      <dgm:spPr/>
      <dgm:t>
        <a:bodyPr/>
        <a:lstStyle/>
        <a:p>
          <a:r>
            <a:rPr lang="en-US" sz="2000" dirty="0"/>
            <a:t>Quality of health services</a:t>
          </a:r>
        </a:p>
      </dgm:t>
    </dgm:pt>
    <dgm:pt modelId="{D5104F27-0015-47B3-8F1F-C697CCB6DE05}" type="parTrans" cxnId="{9B7F056F-C0EA-42E5-9269-73BA839AB99B}">
      <dgm:prSet/>
      <dgm:spPr/>
      <dgm:t>
        <a:bodyPr/>
        <a:lstStyle/>
        <a:p>
          <a:endParaRPr lang="en-US"/>
        </a:p>
      </dgm:t>
    </dgm:pt>
    <dgm:pt modelId="{5F521332-3BBD-4732-B24B-9F1A012D35C8}" type="sibTrans" cxnId="{9B7F056F-C0EA-42E5-9269-73BA839AB99B}">
      <dgm:prSet/>
      <dgm:spPr/>
      <dgm:t>
        <a:bodyPr/>
        <a:lstStyle/>
        <a:p>
          <a:endParaRPr lang="en-US"/>
        </a:p>
      </dgm:t>
    </dgm:pt>
    <dgm:pt modelId="{267C6AC1-4BD8-4D97-A7C9-1757990B38BF}">
      <dgm:prSet phldrT="[Text]" custT="1"/>
      <dgm:spPr>
        <a:ln w="63500">
          <a:solidFill>
            <a:srgbClr val="FFC000"/>
          </a:solidFill>
        </a:ln>
      </dgm:spPr>
      <dgm:t>
        <a:bodyPr/>
        <a:lstStyle/>
        <a:p>
          <a:r>
            <a:rPr lang="en-US" sz="2000" dirty="0">
              <a:solidFill>
                <a:srgbClr val="FFC000"/>
              </a:solidFill>
            </a:rPr>
            <a:t>Social protection against health risks</a:t>
          </a:r>
        </a:p>
      </dgm:t>
    </dgm:pt>
    <dgm:pt modelId="{15FF8986-49D6-4508-8115-5DA0E7800162}" type="parTrans" cxnId="{342E8BCD-878E-4061-8C7D-D1697AE97F54}">
      <dgm:prSet/>
      <dgm:spPr/>
      <dgm:t>
        <a:bodyPr/>
        <a:lstStyle/>
        <a:p>
          <a:endParaRPr lang="en-US"/>
        </a:p>
      </dgm:t>
    </dgm:pt>
    <dgm:pt modelId="{88FB207E-A9C3-429F-9E56-424E4F88784B}" type="sibTrans" cxnId="{342E8BCD-878E-4061-8C7D-D1697AE97F54}">
      <dgm:prSet/>
      <dgm:spPr/>
      <dgm:t>
        <a:bodyPr/>
        <a:lstStyle/>
        <a:p>
          <a:endParaRPr lang="en-US"/>
        </a:p>
      </dgm:t>
    </dgm:pt>
    <dgm:pt modelId="{3D458D6C-A7FC-4991-9813-23EEA7455762}">
      <dgm:prSet phldrT="[Text]" custT="1"/>
      <dgm:spPr/>
      <dgm:t>
        <a:bodyPr/>
        <a:lstStyle/>
        <a:p>
          <a:r>
            <a:rPr lang="en-US" sz="2000" dirty="0"/>
            <a:t>Range of health services</a:t>
          </a:r>
        </a:p>
      </dgm:t>
    </dgm:pt>
    <dgm:pt modelId="{84F650C9-FA25-4F15-983E-1BA2AF70B7AE}" type="parTrans" cxnId="{19E55C8A-5067-400E-AB56-BE7E1EF3A1F2}">
      <dgm:prSet/>
      <dgm:spPr/>
      <dgm:t>
        <a:bodyPr/>
        <a:lstStyle/>
        <a:p>
          <a:endParaRPr lang="en-US"/>
        </a:p>
      </dgm:t>
    </dgm:pt>
    <dgm:pt modelId="{D9B4470A-DEB2-4CC0-9972-C3B28482F01D}" type="sibTrans" cxnId="{19E55C8A-5067-400E-AB56-BE7E1EF3A1F2}">
      <dgm:prSet/>
      <dgm:spPr/>
      <dgm:t>
        <a:bodyPr/>
        <a:lstStyle/>
        <a:p>
          <a:endParaRPr lang="en-US"/>
        </a:p>
      </dgm:t>
    </dgm:pt>
    <dgm:pt modelId="{67AF0745-CC85-4A36-96D4-B3EA643187B2}">
      <dgm:prSet phldrT="[Text]" custT="1"/>
      <dgm:spPr/>
      <dgm:t>
        <a:bodyPr/>
        <a:lstStyle/>
        <a:p>
          <a:r>
            <a:rPr lang="en-US" sz="2000" dirty="0"/>
            <a:t>Access to health services</a:t>
          </a:r>
        </a:p>
      </dgm:t>
    </dgm:pt>
    <dgm:pt modelId="{4B59F649-DA9B-4591-BE85-BE4955C1F7B1}" type="parTrans" cxnId="{8DF5212D-C7B1-47E1-A56D-F0E8A5010A9A}">
      <dgm:prSet/>
      <dgm:spPr/>
      <dgm:t>
        <a:bodyPr/>
        <a:lstStyle/>
        <a:p>
          <a:endParaRPr lang="en-US"/>
        </a:p>
      </dgm:t>
    </dgm:pt>
    <dgm:pt modelId="{7A558928-E664-48FA-90BD-CCAF00DCEE57}" type="sibTrans" cxnId="{8DF5212D-C7B1-47E1-A56D-F0E8A5010A9A}">
      <dgm:prSet/>
      <dgm:spPr/>
      <dgm:t>
        <a:bodyPr/>
        <a:lstStyle/>
        <a:p>
          <a:endParaRPr lang="en-US"/>
        </a:p>
      </dgm:t>
    </dgm:pt>
    <dgm:pt modelId="{F00B3AC7-C75D-4E07-B89D-7F509517AB64}" type="pres">
      <dgm:prSet presAssocID="{7A95BAF4-9B76-41BD-A100-0A3D5A0938E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AE2026F-4018-4136-8B34-CB664D027838}" type="pres">
      <dgm:prSet presAssocID="{2709A0AD-3FF8-42F9-828C-5348320F1AC7}" presName="centerShape" presStyleLbl="node0" presStyleIdx="0" presStyleCnt="1"/>
      <dgm:spPr/>
      <dgm:t>
        <a:bodyPr/>
        <a:lstStyle/>
        <a:p>
          <a:endParaRPr lang="de-DE"/>
        </a:p>
      </dgm:t>
    </dgm:pt>
    <dgm:pt modelId="{5B056856-CD7F-4C6C-895C-C012DAA182BE}" type="pres">
      <dgm:prSet presAssocID="{D5104F27-0015-47B3-8F1F-C697CCB6DE05}" presName="Name9" presStyleLbl="parChTrans1D2" presStyleIdx="0" presStyleCnt="4"/>
      <dgm:spPr/>
      <dgm:t>
        <a:bodyPr/>
        <a:lstStyle/>
        <a:p>
          <a:endParaRPr lang="de-DE"/>
        </a:p>
      </dgm:t>
    </dgm:pt>
    <dgm:pt modelId="{C560034F-25BE-4921-8FB5-55FB3A16F26A}" type="pres">
      <dgm:prSet presAssocID="{D5104F27-0015-47B3-8F1F-C697CCB6DE05}" presName="connTx" presStyleLbl="parChTrans1D2" presStyleIdx="0" presStyleCnt="4"/>
      <dgm:spPr/>
      <dgm:t>
        <a:bodyPr/>
        <a:lstStyle/>
        <a:p>
          <a:endParaRPr lang="de-DE"/>
        </a:p>
      </dgm:t>
    </dgm:pt>
    <dgm:pt modelId="{F14E3C2B-CF05-4837-97C1-E5EF1691F521}" type="pres">
      <dgm:prSet presAssocID="{21C8E128-93E6-4421-9B59-AA4A091088DE}" presName="node" presStyleLbl="node1" presStyleIdx="0" presStyleCnt="4" custScaleX="129353" custScaleY="12840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D9B0F2-EAE6-4B5E-B07C-4AA23A9545E0}" type="pres">
      <dgm:prSet presAssocID="{15FF8986-49D6-4508-8115-5DA0E7800162}" presName="Name9" presStyleLbl="parChTrans1D2" presStyleIdx="1" presStyleCnt="4"/>
      <dgm:spPr/>
      <dgm:t>
        <a:bodyPr/>
        <a:lstStyle/>
        <a:p>
          <a:endParaRPr lang="de-DE"/>
        </a:p>
      </dgm:t>
    </dgm:pt>
    <dgm:pt modelId="{AC500C3A-1AB2-4155-BF05-A7A8E44B076D}" type="pres">
      <dgm:prSet presAssocID="{15FF8986-49D6-4508-8115-5DA0E7800162}" presName="connTx" presStyleLbl="parChTrans1D2" presStyleIdx="1" presStyleCnt="4"/>
      <dgm:spPr/>
      <dgm:t>
        <a:bodyPr/>
        <a:lstStyle/>
        <a:p>
          <a:endParaRPr lang="de-DE"/>
        </a:p>
      </dgm:t>
    </dgm:pt>
    <dgm:pt modelId="{440140DF-73F6-40DE-A67B-14997733338F}" type="pres">
      <dgm:prSet presAssocID="{267C6AC1-4BD8-4D97-A7C9-1757990B38BF}" presName="node" presStyleLbl="node1" presStyleIdx="1" presStyleCnt="4" custScaleX="149999" custScaleY="14658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25FED9-5A48-4A74-BBF8-EB3712DE9B19}" type="pres">
      <dgm:prSet presAssocID="{84F650C9-FA25-4F15-983E-1BA2AF70B7AE}" presName="Name9" presStyleLbl="parChTrans1D2" presStyleIdx="2" presStyleCnt="4"/>
      <dgm:spPr/>
      <dgm:t>
        <a:bodyPr/>
        <a:lstStyle/>
        <a:p>
          <a:endParaRPr lang="de-DE"/>
        </a:p>
      </dgm:t>
    </dgm:pt>
    <dgm:pt modelId="{A71E7E86-4548-4CAC-9F38-8C4D64623E1D}" type="pres">
      <dgm:prSet presAssocID="{84F650C9-FA25-4F15-983E-1BA2AF70B7AE}" presName="connTx" presStyleLbl="parChTrans1D2" presStyleIdx="2" presStyleCnt="4"/>
      <dgm:spPr/>
      <dgm:t>
        <a:bodyPr/>
        <a:lstStyle/>
        <a:p>
          <a:endParaRPr lang="de-DE"/>
        </a:p>
      </dgm:t>
    </dgm:pt>
    <dgm:pt modelId="{1E3DE626-EFE9-40EB-A70B-95FB7B1D32AA}" type="pres">
      <dgm:prSet presAssocID="{3D458D6C-A7FC-4991-9813-23EEA7455762}" presName="node" presStyleLbl="node1" presStyleIdx="2" presStyleCnt="4" custScaleX="123432" custScaleY="12463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3681DB-21FC-405B-8684-A5BE9C2F8E0E}" type="pres">
      <dgm:prSet presAssocID="{4B59F649-DA9B-4591-BE85-BE4955C1F7B1}" presName="Name9" presStyleLbl="parChTrans1D2" presStyleIdx="3" presStyleCnt="4"/>
      <dgm:spPr/>
      <dgm:t>
        <a:bodyPr/>
        <a:lstStyle/>
        <a:p>
          <a:endParaRPr lang="de-DE"/>
        </a:p>
      </dgm:t>
    </dgm:pt>
    <dgm:pt modelId="{23504423-4E99-4AE9-BC4C-25B0D5BAB7B2}" type="pres">
      <dgm:prSet presAssocID="{4B59F649-DA9B-4591-BE85-BE4955C1F7B1}" presName="connTx" presStyleLbl="parChTrans1D2" presStyleIdx="3" presStyleCnt="4"/>
      <dgm:spPr/>
      <dgm:t>
        <a:bodyPr/>
        <a:lstStyle/>
        <a:p>
          <a:endParaRPr lang="de-DE"/>
        </a:p>
      </dgm:t>
    </dgm:pt>
    <dgm:pt modelId="{A777EBAF-7408-40D8-93A2-325328A3D778}" type="pres">
      <dgm:prSet presAssocID="{67AF0745-CC85-4A36-96D4-B3EA643187B2}" presName="node" presStyleLbl="node1" presStyleIdx="3" presStyleCnt="4" custScaleX="129462" custScaleY="1224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DF5212D-C7B1-47E1-A56D-F0E8A5010A9A}" srcId="{2709A0AD-3FF8-42F9-828C-5348320F1AC7}" destId="{67AF0745-CC85-4A36-96D4-B3EA643187B2}" srcOrd="3" destOrd="0" parTransId="{4B59F649-DA9B-4591-BE85-BE4955C1F7B1}" sibTransId="{7A558928-E664-48FA-90BD-CCAF00DCEE57}"/>
    <dgm:cxn modelId="{554CBE74-D98E-4A62-87E7-85DCF4A54D02}" srcId="{7A95BAF4-9B76-41BD-A100-0A3D5A0938E5}" destId="{2709A0AD-3FF8-42F9-828C-5348320F1AC7}" srcOrd="0" destOrd="0" parTransId="{E30D0717-7B4D-40CC-8676-B55D19494425}" sibTransId="{ADA87D82-23B3-486E-8398-8872D53DF26C}"/>
    <dgm:cxn modelId="{472F2D02-EFFE-452A-A4A1-2078AEB1EF38}" type="presOf" srcId="{7A95BAF4-9B76-41BD-A100-0A3D5A0938E5}" destId="{F00B3AC7-C75D-4E07-B89D-7F509517AB64}" srcOrd="0" destOrd="0" presId="urn:microsoft.com/office/officeart/2005/8/layout/radial1"/>
    <dgm:cxn modelId="{A96578A5-9854-447C-BEC2-F7E0E6BC96E8}" type="presOf" srcId="{67AF0745-CC85-4A36-96D4-B3EA643187B2}" destId="{A777EBAF-7408-40D8-93A2-325328A3D778}" srcOrd="0" destOrd="0" presId="urn:microsoft.com/office/officeart/2005/8/layout/radial1"/>
    <dgm:cxn modelId="{1EAA3873-8118-49F1-81B2-086AED7D32AC}" type="presOf" srcId="{84F650C9-FA25-4F15-983E-1BA2AF70B7AE}" destId="{A71E7E86-4548-4CAC-9F38-8C4D64623E1D}" srcOrd="1" destOrd="0" presId="urn:microsoft.com/office/officeart/2005/8/layout/radial1"/>
    <dgm:cxn modelId="{9B7F056F-C0EA-42E5-9269-73BA839AB99B}" srcId="{2709A0AD-3FF8-42F9-828C-5348320F1AC7}" destId="{21C8E128-93E6-4421-9B59-AA4A091088DE}" srcOrd="0" destOrd="0" parTransId="{D5104F27-0015-47B3-8F1F-C697CCB6DE05}" sibTransId="{5F521332-3BBD-4732-B24B-9F1A012D35C8}"/>
    <dgm:cxn modelId="{2EE45F07-2DA9-458D-B97B-84F8BA431C6B}" type="presOf" srcId="{84F650C9-FA25-4F15-983E-1BA2AF70B7AE}" destId="{BF25FED9-5A48-4A74-BBF8-EB3712DE9B19}" srcOrd="0" destOrd="0" presId="urn:microsoft.com/office/officeart/2005/8/layout/radial1"/>
    <dgm:cxn modelId="{1DFD02E8-3DA6-4BD9-8EEC-59C1AC0A10A4}" type="presOf" srcId="{D5104F27-0015-47B3-8F1F-C697CCB6DE05}" destId="{C560034F-25BE-4921-8FB5-55FB3A16F26A}" srcOrd="1" destOrd="0" presId="urn:microsoft.com/office/officeart/2005/8/layout/radial1"/>
    <dgm:cxn modelId="{E9B50D44-F67B-4E1C-A928-4FBCEBF6B223}" type="presOf" srcId="{4B59F649-DA9B-4591-BE85-BE4955C1F7B1}" destId="{23504423-4E99-4AE9-BC4C-25B0D5BAB7B2}" srcOrd="1" destOrd="0" presId="urn:microsoft.com/office/officeart/2005/8/layout/radial1"/>
    <dgm:cxn modelId="{285D64AC-C3E9-4274-8792-54F6F0E41DD2}" type="presOf" srcId="{3D458D6C-A7FC-4991-9813-23EEA7455762}" destId="{1E3DE626-EFE9-40EB-A70B-95FB7B1D32AA}" srcOrd="0" destOrd="0" presId="urn:microsoft.com/office/officeart/2005/8/layout/radial1"/>
    <dgm:cxn modelId="{19E55C8A-5067-400E-AB56-BE7E1EF3A1F2}" srcId="{2709A0AD-3FF8-42F9-828C-5348320F1AC7}" destId="{3D458D6C-A7FC-4991-9813-23EEA7455762}" srcOrd="2" destOrd="0" parTransId="{84F650C9-FA25-4F15-983E-1BA2AF70B7AE}" sibTransId="{D9B4470A-DEB2-4CC0-9972-C3B28482F01D}"/>
    <dgm:cxn modelId="{F69E7913-E474-482D-B6D4-EDBF520D81F2}" type="presOf" srcId="{21C8E128-93E6-4421-9B59-AA4A091088DE}" destId="{F14E3C2B-CF05-4837-97C1-E5EF1691F521}" srcOrd="0" destOrd="0" presId="urn:microsoft.com/office/officeart/2005/8/layout/radial1"/>
    <dgm:cxn modelId="{AF8D361E-985A-4BB6-9BC0-D0171419AFE3}" type="presOf" srcId="{2709A0AD-3FF8-42F9-828C-5348320F1AC7}" destId="{9AE2026F-4018-4136-8B34-CB664D027838}" srcOrd="0" destOrd="0" presId="urn:microsoft.com/office/officeart/2005/8/layout/radial1"/>
    <dgm:cxn modelId="{72601353-445D-4E24-A9A2-106C5991AD85}" type="presOf" srcId="{267C6AC1-4BD8-4D97-A7C9-1757990B38BF}" destId="{440140DF-73F6-40DE-A67B-14997733338F}" srcOrd="0" destOrd="0" presId="urn:microsoft.com/office/officeart/2005/8/layout/radial1"/>
    <dgm:cxn modelId="{00212BA3-1B8A-4295-8913-A863A15F3370}" type="presOf" srcId="{15FF8986-49D6-4508-8115-5DA0E7800162}" destId="{24D9B0F2-EAE6-4B5E-B07C-4AA23A9545E0}" srcOrd="0" destOrd="0" presId="urn:microsoft.com/office/officeart/2005/8/layout/radial1"/>
    <dgm:cxn modelId="{01A07398-F601-47C8-A766-77278991E8AE}" type="presOf" srcId="{D5104F27-0015-47B3-8F1F-C697CCB6DE05}" destId="{5B056856-CD7F-4C6C-895C-C012DAA182BE}" srcOrd="0" destOrd="0" presId="urn:microsoft.com/office/officeart/2005/8/layout/radial1"/>
    <dgm:cxn modelId="{05B6F12F-13A8-4545-92EA-42241722F24F}" type="presOf" srcId="{15FF8986-49D6-4508-8115-5DA0E7800162}" destId="{AC500C3A-1AB2-4155-BF05-A7A8E44B076D}" srcOrd="1" destOrd="0" presId="urn:microsoft.com/office/officeart/2005/8/layout/radial1"/>
    <dgm:cxn modelId="{342E8BCD-878E-4061-8C7D-D1697AE97F54}" srcId="{2709A0AD-3FF8-42F9-828C-5348320F1AC7}" destId="{267C6AC1-4BD8-4D97-A7C9-1757990B38BF}" srcOrd="1" destOrd="0" parTransId="{15FF8986-49D6-4508-8115-5DA0E7800162}" sibTransId="{88FB207E-A9C3-429F-9E56-424E4F88784B}"/>
    <dgm:cxn modelId="{F352372D-100E-4936-A55E-1F69AA57D2E5}" type="presOf" srcId="{4B59F649-DA9B-4591-BE85-BE4955C1F7B1}" destId="{B63681DB-21FC-405B-8684-A5BE9C2F8E0E}" srcOrd="0" destOrd="0" presId="urn:microsoft.com/office/officeart/2005/8/layout/radial1"/>
    <dgm:cxn modelId="{BD26DDC1-F300-4549-877A-9F123B958A11}" type="presParOf" srcId="{F00B3AC7-C75D-4E07-B89D-7F509517AB64}" destId="{9AE2026F-4018-4136-8B34-CB664D027838}" srcOrd="0" destOrd="0" presId="urn:microsoft.com/office/officeart/2005/8/layout/radial1"/>
    <dgm:cxn modelId="{D3EEA2B7-5B26-4C9D-B1E4-A9CF20E1D870}" type="presParOf" srcId="{F00B3AC7-C75D-4E07-B89D-7F509517AB64}" destId="{5B056856-CD7F-4C6C-895C-C012DAA182BE}" srcOrd="1" destOrd="0" presId="urn:microsoft.com/office/officeart/2005/8/layout/radial1"/>
    <dgm:cxn modelId="{EEDE8C22-C812-4A7F-81D7-46F3EFDDBF45}" type="presParOf" srcId="{5B056856-CD7F-4C6C-895C-C012DAA182BE}" destId="{C560034F-25BE-4921-8FB5-55FB3A16F26A}" srcOrd="0" destOrd="0" presId="urn:microsoft.com/office/officeart/2005/8/layout/radial1"/>
    <dgm:cxn modelId="{88C3E932-15D6-40E8-804B-1A0389089953}" type="presParOf" srcId="{F00B3AC7-C75D-4E07-B89D-7F509517AB64}" destId="{F14E3C2B-CF05-4837-97C1-E5EF1691F521}" srcOrd="2" destOrd="0" presId="urn:microsoft.com/office/officeart/2005/8/layout/radial1"/>
    <dgm:cxn modelId="{55091212-B417-4073-90D4-A0312A37129D}" type="presParOf" srcId="{F00B3AC7-C75D-4E07-B89D-7F509517AB64}" destId="{24D9B0F2-EAE6-4B5E-B07C-4AA23A9545E0}" srcOrd="3" destOrd="0" presId="urn:microsoft.com/office/officeart/2005/8/layout/radial1"/>
    <dgm:cxn modelId="{26F8C390-90CB-4426-8FC5-9B6CC1E7FA56}" type="presParOf" srcId="{24D9B0F2-EAE6-4B5E-B07C-4AA23A9545E0}" destId="{AC500C3A-1AB2-4155-BF05-A7A8E44B076D}" srcOrd="0" destOrd="0" presId="urn:microsoft.com/office/officeart/2005/8/layout/radial1"/>
    <dgm:cxn modelId="{C02E78C7-4ED2-41E1-9A9A-C383DC3D0D12}" type="presParOf" srcId="{F00B3AC7-C75D-4E07-B89D-7F509517AB64}" destId="{440140DF-73F6-40DE-A67B-14997733338F}" srcOrd="4" destOrd="0" presId="urn:microsoft.com/office/officeart/2005/8/layout/radial1"/>
    <dgm:cxn modelId="{FB859D9A-00B4-439D-ACBC-8E49D610A827}" type="presParOf" srcId="{F00B3AC7-C75D-4E07-B89D-7F509517AB64}" destId="{BF25FED9-5A48-4A74-BBF8-EB3712DE9B19}" srcOrd="5" destOrd="0" presId="urn:microsoft.com/office/officeart/2005/8/layout/radial1"/>
    <dgm:cxn modelId="{3BC8719C-6388-4E80-9A09-6181CA1EE55F}" type="presParOf" srcId="{BF25FED9-5A48-4A74-BBF8-EB3712DE9B19}" destId="{A71E7E86-4548-4CAC-9F38-8C4D64623E1D}" srcOrd="0" destOrd="0" presId="urn:microsoft.com/office/officeart/2005/8/layout/radial1"/>
    <dgm:cxn modelId="{6A984820-0D05-4502-9E5B-F3756CB9E872}" type="presParOf" srcId="{F00B3AC7-C75D-4E07-B89D-7F509517AB64}" destId="{1E3DE626-EFE9-40EB-A70B-95FB7B1D32AA}" srcOrd="6" destOrd="0" presId="urn:microsoft.com/office/officeart/2005/8/layout/radial1"/>
    <dgm:cxn modelId="{B45EF215-398F-49A7-971B-0FA53F173881}" type="presParOf" srcId="{F00B3AC7-C75D-4E07-B89D-7F509517AB64}" destId="{B63681DB-21FC-405B-8684-A5BE9C2F8E0E}" srcOrd="7" destOrd="0" presId="urn:microsoft.com/office/officeart/2005/8/layout/radial1"/>
    <dgm:cxn modelId="{525A8B7B-D8C6-41FF-B33C-2BA213E818E2}" type="presParOf" srcId="{B63681DB-21FC-405B-8684-A5BE9C2F8E0E}" destId="{23504423-4E99-4AE9-BC4C-25B0D5BAB7B2}" srcOrd="0" destOrd="0" presId="urn:microsoft.com/office/officeart/2005/8/layout/radial1"/>
    <dgm:cxn modelId="{907B74F3-1697-4D50-B49E-A833E47F0ECB}" type="presParOf" srcId="{F00B3AC7-C75D-4E07-B89D-7F509517AB64}" destId="{A777EBAF-7408-40D8-93A2-325328A3D77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2026F-4018-4136-8B34-CB664D027838}">
      <dsp:nvSpPr>
        <dsp:cNvPr id="0" name=""/>
        <dsp:cNvSpPr/>
      </dsp:nvSpPr>
      <dsp:spPr>
        <a:xfrm>
          <a:off x="3357223" y="1464555"/>
          <a:ext cx="1104916" cy="1104916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UHC</a:t>
          </a:r>
        </a:p>
      </dsp:txBody>
      <dsp:txXfrm>
        <a:off x="3519034" y="1626366"/>
        <a:ext cx="781294" cy="781294"/>
      </dsp:txXfrm>
    </dsp:sp>
    <dsp:sp modelId="{5B056856-CD7F-4C6C-895C-C012DAA182BE}">
      <dsp:nvSpPr>
        <dsp:cNvPr id="0" name=""/>
        <dsp:cNvSpPr/>
      </dsp:nvSpPr>
      <dsp:spPr>
        <a:xfrm rot="16200000">
          <a:off x="3821611" y="1363950"/>
          <a:ext cx="176139" cy="25071"/>
        </a:xfrm>
        <a:custGeom>
          <a:avLst/>
          <a:gdLst/>
          <a:ahLst/>
          <a:cxnLst/>
          <a:rect l="0" t="0" r="0" b="0"/>
          <a:pathLst>
            <a:path>
              <a:moveTo>
                <a:pt x="0" y="12535"/>
              </a:moveTo>
              <a:lnTo>
                <a:pt x="176139" y="125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05277" y="1372082"/>
        <a:ext cx="8806" cy="8806"/>
      </dsp:txXfrm>
    </dsp:sp>
    <dsp:sp modelId="{F14E3C2B-CF05-4837-97C1-E5EF1691F521}">
      <dsp:nvSpPr>
        <dsp:cNvPr id="0" name=""/>
        <dsp:cNvSpPr/>
      </dsp:nvSpPr>
      <dsp:spPr>
        <a:xfrm>
          <a:off x="3195060" y="-130340"/>
          <a:ext cx="1429242" cy="1418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Quality of health services</a:t>
          </a:r>
        </a:p>
      </dsp:txBody>
      <dsp:txXfrm>
        <a:off x="3404368" y="77432"/>
        <a:ext cx="1010626" cy="1003212"/>
      </dsp:txXfrm>
    </dsp:sp>
    <dsp:sp modelId="{24D9B0F2-EAE6-4B5E-B07C-4AA23A9545E0}">
      <dsp:nvSpPr>
        <dsp:cNvPr id="0" name=""/>
        <dsp:cNvSpPr/>
      </dsp:nvSpPr>
      <dsp:spPr>
        <a:xfrm>
          <a:off x="4462139" y="2004478"/>
          <a:ext cx="56836" cy="25071"/>
        </a:xfrm>
        <a:custGeom>
          <a:avLst/>
          <a:gdLst/>
          <a:ahLst/>
          <a:cxnLst/>
          <a:rect l="0" t="0" r="0" b="0"/>
          <a:pathLst>
            <a:path>
              <a:moveTo>
                <a:pt x="0" y="12535"/>
              </a:moveTo>
              <a:lnTo>
                <a:pt x="56836" y="125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9136" y="2015592"/>
        <a:ext cx="2841" cy="2841"/>
      </dsp:txXfrm>
    </dsp:sp>
    <dsp:sp modelId="{440140DF-73F6-40DE-A67B-14997733338F}">
      <dsp:nvSpPr>
        <dsp:cNvPr id="0" name=""/>
        <dsp:cNvSpPr/>
      </dsp:nvSpPr>
      <dsp:spPr>
        <a:xfrm>
          <a:off x="4518975" y="1207193"/>
          <a:ext cx="1657363" cy="1619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rgbClr val="FFC000"/>
              </a:solidFill>
            </a:rPr>
            <a:t>Social protection against health risks</a:t>
          </a:r>
        </a:p>
      </dsp:txBody>
      <dsp:txXfrm>
        <a:off x="4761690" y="1444384"/>
        <a:ext cx="1171933" cy="1145259"/>
      </dsp:txXfrm>
    </dsp:sp>
    <dsp:sp modelId="{BF25FED9-5A48-4A74-BBF8-EB3712DE9B19}">
      <dsp:nvSpPr>
        <dsp:cNvPr id="0" name=""/>
        <dsp:cNvSpPr/>
      </dsp:nvSpPr>
      <dsp:spPr>
        <a:xfrm rot="5400000">
          <a:off x="3811197" y="2655419"/>
          <a:ext cx="196967" cy="25071"/>
        </a:xfrm>
        <a:custGeom>
          <a:avLst/>
          <a:gdLst/>
          <a:ahLst/>
          <a:cxnLst/>
          <a:rect l="0" t="0" r="0" b="0"/>
          <a:pathLst>
            <a:path>
              <a:moveTo>
                <a:pt x="0" y="12535"/>
              </a:moveTo>
              <a:lnTo>
                <a:pt x="196967" y="125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04757" y="2663031"/>
        <a:ext cx="9848" cy="9848"/>
      </dsp:txXfrm>
    </dsp:sp>
    <dsp:sp modelId="{1E3DE626-EFE9-40EB-A70B-95FB7B1D32AA}">
      <dsp:nvSpPr>
        <dsp:cNvPr id="0" name=""/>
        <dsp:cNvSpPr/>
      </dsp:nvSpPr>
      <dsp:spPr>
        <a:xfrm>
          <a:off x="3227771" y="2766439"/>
          <a:ext cx="1363820" cy="1377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Range of health services</a:t>
          </a:r>
        </a:p>
      </dsp:txBody>
      <dsp:txXfrm>
        <a:off x="3427498" y="2968111"/>
        <a:ext cx="964366" cy="973757"/>
      </dsp:txXfrm>
    </dsp:sp>
    <dsp:sp modelId="{B63681DB-21FC-405B-8684-A5BE9C2F8E0E}">
      <dsp:nvSpPr>
        <dsp:cNvPr id="0" name=""/>
        <dsp:cNvSpPr/>
      </dsp:nvSpPr>
      <dsp:spPr>
        <a:xfrm rot="10800000">
          <a:off x="3186928" y="2004478"/>
          <a:ext cx="170294" cy="25071"/>
        </a:xfrm>
        <a:custGeom>
          <a:avLst/>
          <a:gdLst/>
          <a:ahLst/>
          <a:cxnLst/>
          <a:rect l="0" t="0" r="0" b="0"/>
          <a:pathLst>
            <a:path>
              <a:moveTo>
                <a:pt x="0" y="12535"/>
              </a:moveTo>
              <a:lnTo>
                <a:pt x="170294" y="125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67818" y="2012756"/>
        <a:ext cx="8514" cy="8514"/>
      </dsp:txXfrm>
    </dsp:sp>
    <dsp:sp modelId="{A777EBAF-7408-40D8-93A2-325328A3D778}">
      <dsp:nvSpPr>
        <dsp:cNvPr id="0" name=""/>
        <dsp:cNvSpPr/>
      </dsp:nvSpPr>
      <dsp:spPr>
        <a:xfrm>
          <a:off x="1756482" y="1340363"/>
          <a:ext cx="1430446" cy="1353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Access to health services</a:t>
          </a:r>
        </a:p>
      </dsp:txBody>
      <dsp:txXfrm>
        <a:off x="1965966" y="1538549"/>
        <a:ext cx="1011478" cy="956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2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580773"/>
            <a:ext cx="6858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60448"/>
            <a:ext cx="6858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4">
            <a:extLst>
              <a:ext uri="{FF2B5EF4-FFF2-40B4-BE49-F238E27FC236}">
                <a16:creationId xmlns:a16="http://schemas.microsoft.com/office/drawing/2014/main" xmlns="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324" y="736460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E13A-C225-45D8-AFA9-6668EE45C482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7">
            <a:extLst>
              <a:ext uri="{FF2B5EF4-FFF2-40B4-BE49-F238E27FC236}">
                <a16:creationId xmlns:a16="http://schemas.microsoft.com/office/drawing/2014/main" xmlns="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7"/>
            <a:ext cx="78867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76044"/>
            <a:ext cx="38862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FB99-F665-498E-8490-EC7C96929D8F}" type="datetime1">
              <a:rPr lang="de-DE" smtClean="0"/>
              <a:t>03.12.2018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1D18-FCEE-4A73-8E32-4A36463EFE8E}" type="datetime1">
              <a:rPr lang="de-DE" smtClean="0"/>
              <a:t>03.12.2018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DBC7-82D4-49F1-B4C2-368AABE985AB}" type="datetime1">
              <a:rPr lang="de-DE" smtClean="0"/>
              <a:t>03.12.2018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7">
            <a:extLst>
              <a:ext uri="{FF2B5EF4-FFF2-40B4-BE49-F238E27FC236}">
                <a16:creationId xmlns:a16="http://schemas.microsoft.com/office/drawing/2014/main" xmlns="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xmlns="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2252"/>
            <a:ext cx="78867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64470"/>
            <a:ext cx="78867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F84C77D4-0390-4C04-95D3-C08A2F76DDD3}" type="datetime1">
              <a:rPr lang="de-DE" smtClean="0"/>
              <a:t>03.12.2018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r>
              <a:rPr lang="sv-SE" smtClean="0"/>
              <a:t>Uwe Wahser, Alicia Spengler, Saurav Bhattarai: openIMIS @ HELINA 2018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mo.openimis.org/" TargetMode="External"/><Relationship Id="rId7" Type="http://schemas.openxmlformats.org/officeDocument/2006/relationships/hyperlink" Target="https://github.com/openimis" TargetMode="External"/><Relationship Id="rId2" Type="http://schemas.openxmlformats.org/officeDocument/2006/relationships/hyperlink" Target="http://openimi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secure/Dashboard.jspa" TargetMode="External"/><Relationship Id="rId4" Type="http://schemas.openxmlformats.org/officeDocument/2006/relationships/hyperlink" Target="http://openimis.readthedocs.io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principle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.pn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073" y="2580773"/>
            <a:ext cx="8337885" cy="2387600"/>
          </a:xfrm>
        </p:spPr>
        <p:txBody>
          <a:bodyPr anchor="ctr" anchorCtr="0">
            <a:normAutofit/>
          </a:bodyPr>
          <a:lstStyle/>
          <a:p>
            <a:r>
              <a:rPr lang="en-GB" sz="3600" dirty="0"/>
              <a:t>A Generic Open Source Tool to Manage the Health Financing Bit of </a:t>
            </a:r>
            <a:r>
              <a:rPr lang="en-GB" sz="3600" dirty="0" smtClean="0"/>
              <a:t>UHC &amp; USP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Uwe Wahser, Alicia Spengler, Saurav </a:t>
            </a:r>
            <a:r>
              <a:rPr lang="en-GB" dirty="0"/>
              <a:t>Bhattarai</a:t>
            </a:r>
            <a:endParaRPr lang="en-GB" dirty="0" smtClean="0"/>
          </a:p>
          <a:p>
            <a:r>
              <a:rPr lang="en-GB" dirty="0" smtClean="0"/>
              <a:t>HELINA Conference, Nairobi, Kenya</a:t>
            </a:r>
            <a:endParaRPr lang="en-GB" dirty="0" smtClean="0"/>
          </a:p>
          <a:p>
            <a:r>
              <a:rPr lang="en-GB" dirty="0" smtClean="0"/>
              <a:t>December </a:t>
            </a:r>
            <a:r>
              <a:rPr lang="en-GB" dirty="0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270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openIMIS</a:t>
            </a:r>
            <a:r>
              <a:rPr lang="en-GB" dirty="0" smtClean="0"/>
              <a:t> Strategy: Customisable Architecture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D4E6-02DB-492B-8246-67B8F8EEDB50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711200" y="2325575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Open Source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610100" y="2325575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Sustainable Community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11200" y="3901408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Interoperability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10100" y="3901408"/>
            <a:ext cx="3780000" cy="1440000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400" dirty="0">
                <a:solidFill>
                  <a:schemeClr val="accent1"/>
                </a:solidFill>
              </a:rPr>
              <a:t>Customisable Architecture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677950" y="3087614"/>
            <a:ext cx="3780000" cy="1440000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GB" sz="2400" b="1" dirty="0" err="1" smtClean="0"/>
              <a:t>OpenIMIS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57648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734216"/>
              </p:ext>
            </p:extLst>
          </p:nvPr>
        </p:nvGraphicFramePr>
        <p:xfrm>
          <a:off x="206478" y="2130499"/>
          <a:ext cx="8637397" cy="410400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63430"/>
                <a:gridCol w="2063121"/>
                <a:gridCol w="2093914"/>
                <a:gridCol w="2016932"/>
              </a:tblGrid>
              <a:tr h="800405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Developer</a:t>
                      </a:r>
                      <a:endParaRPr lang="en-GB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Implementer</a:t>
                      </a:r>
                      <a:endParaRPr lang="en-GB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endParaRPr lang="en-GB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480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Organization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Vertical Programs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Sector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1213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r>
                        <a:rPr lang="en-GB" b="1" baseline="0" dirty="0" smtClean="0">
                          <a:solidFill>
                            <a:schemeClr val="bg1"/>
                          </a:solidFill>
                        </a:rPr>
                        <a:t> of Application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Universal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</a:t>
            </a:r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36" name="Rounded Rectangle 35"/>
          <p:cNvSpPr/>
          <p:nvPr/>
        </p:nvSpPr>
        <p:spPr bwMode="auto">
          <a:xfrm>
            <a:off x="2822067" y="5684192"/>
            <a:ext cx="845701" cy="426042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VB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E185-4312-47F3-B14C-66D27A2763DD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3859821" y="5684192"/>
            <a:ext cx="768212" cy="426042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solidFill>
                  <a:schemeClr val="bg1"/>
                </a:solidFill>
              </a:rPr>
              <a:t>SQL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01134" y="3034588"/>
            <a:ext cx="1570644" cy="42604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Country IMIS</a:t>
            </a:r>
            <a:endParaRPr lang="en-GB" sz="1800" b="1" dirty="0">
              <a:solidFill>
                <a:schemeClr val="accent1"/>
              </a:solidFill>
            </a:endParaRPr>
          </a:p>
        </p:txBody>
      </p:sp>
      <p:cxnSp>
        <p:nvCxnSpPr>
          <p:cNvPr id="21" name="Straight Arrow Connector 20"/>
          <p:cNvCxnSpPr>
            <a:stCxn id="36" idx="0"/>
            <a:endCxn id="20" idx="2"/>
          </p:cNvCxnSpPr>
          <p:nvPr/>
        </p:nvCxnSpPr>
        <p:spPr bwMode="auto">
          <a:xfrm flipV="1">
            <a:off x="3244918" y="3460630"/>
            <a:ext cx="4641538" cy="22235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0" name="Straight Arrow Connector 49"/>
          <p:cNvCxnSpPr>
            <a:stCxn id="15" idx="0"/>
            <a:endCxn id="20" idx="2"/>
          </p:cNvCxnSpPr>
          <p:nvPr/>
        </p:nvCxnSpPr>
        <p:spPr bwMode="auto">
          <a:xfrm flipV="1">
            <a:off x="4243927" y="3460630"/>
            <a:ext cx="3642529" cy="22235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56259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77702"/>
              </p:ext>
            </p:extLst>
          </p:nvPr>
        </p:nvGraphicFramePr>
        <p:xfrm>
          <a:off x="206478" y="2178627"/>
          <a:ext cx="8637397" cy="410400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63430"/>
                <a:gridCol w="2063121"/>
                <a:gridCol w="2093914"/>
                <a:gridCol w="2016932"/>
              </a:tblGrid>
              <a:tr h="800405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Developer</a:t>
                      </a:r>
                      <a:endParaRPr lang="en-GB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Implementer</a:t>
                      </a:r>
                      <a:endParaRPr lang="en-GB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endParaRPr lang="en-GB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480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Organization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Vertical Programs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Sector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1213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r>
                        <a:rPr lang="en-GB" b="1" baseline="0" dirty="0" smtClean="0">
                          <a:solidFill>
                            <a:schemeClr val="bg1"/>
                          </a:solidFill>
                        </a:rPr>
                        <a:t> of Application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Universal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Development</a:t>
            </a:r>
            <a:br>
              <a:rPr lang="en-GB" dirty="0" smtClean="0"/>
            </a:br>
            <a:r>
              <a:rPr lang="en-GB" dirty="0" smtClean="0"/>
              <a:t>Local Customization</a:t>
            </a:r>
            <a:endParaRPr lang="en-GB" dirty="0"/>
          </a:p>
        </p:txBody>
      </p:sp>
      <p:sp>
        <p:nvSpPr>
          <p:cNvPr id="36" name="Rounded Rectangle 35"/>
          <p:cNvSpPr/>
          <p:nvPr/>
        </p:nvSpPr>
        <p:spPr bwMode="auto">
          <a:xfrm>
            <a:off x="3436971" y="5665743"/>
            <a:ext cx="845701" cy="426042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VB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236-F49C-4041-B89C-6040F7836D47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2686050" y="5580436"/>
            <a:ext cx="845701" cy="426042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solidFill>
                  <a:schemeClr val="bg1"/>
                </a:solidFill>
              </a:rPr>
              <a:t>JAVA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187894" y="5914278"/>
            <a:ext cx="768212" cy="426042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solidFill>
                  <a:schemeClr val="bg1"/>
                </a:solidFill>
              </a:rPr>
              <a:t>SQL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5145664" y="4640624"/>
            <a:ext cx="1312286" cy="42604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err="1" smtClean="0">
                <a:solidFill>
                  <a:schemeClr val="bg1"/>
                </a:solidFill>
              </a:rPr>
              <a:t>OpenIMIS</a:t>
            </a:r>
            <a:endParaRPr lang="en-GB" sz="18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15" idx="0"/>
            <a:endCxn id="17" idx="2"/>
          </p:cNvCxnSpPr>
          <p:nvPr/>
        </p:nvCxnSpPr>
        <p:spPr bwMode="auto">
          <a:xfrm flipV="1">
            <a:off x="4572000" y="5066666"/>
            <a:ext cx="1229807" cy="8476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9" name="Straight Arrow Connector 18"/>
          <p:cNvCxnSpPr>
            <a:stCxn id="10" idx="0"/>
            <a:endCxn id="17" idx="2"/>
          </p:cNvCxnSpPr>
          <p:nvPr/>
        </p:nvCxnSpPr>
        <p:spPr bwMode="auto">
          <a:xfrm flipV="1">
            <a:off x="3108901" y="5066666"/>
            <a:ext cx="2692906" cy="5137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7101134" y="3082716"/>
            <a:ext cx="1570644" cy="42604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Country IMIS</a:t>
            </a:r>
            <a:endParaRPr lang="en-GB" sz="1800" b="1" dirty="0">
              <a:solidFill>
                <a:schemeClr val="accent1"/>
              </a:solidFill>
            </a:endParaRPr>
          </a:p>
        </p:txBody>
      </p:sp>
      <p:cxnSp>
        <p:nvCxnSpPr>
          <p:cNvPr id="21" name="Straight Arrow Connector 20"/>
          <p:cNvCxnSpPr>
            <a:stCxn id="17" idx="0"/>
            <a:endCxn id="20" idx="2"/>
          </p:cNvCxnSpPr>
          <p:nvPr/>
        </p:nvCxnSpPr>
        <p:spPr bwMode="auto">
          <a:xfrm flipV="1">
            <a:off x="5801807" y="3508758"/>
            <a:ext cx="2084649" cy="11318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7" name="Straight Arrow Connector 36"/>
          <p:cNvCxnSpPr>
            <a:stCxn id="36" idx="0"/>
            <a:endCxn id="17" idx="2"/>
          </p:cNvCxnSpPr>
          <p:nvPr/>
        </p:nvCxnSpPr>
        <p:spPr bwMode="auto">
          <a:xfrm flipV="1">
            <a:off x="3859822" y="5066666"/>
            <a:ext cx="1941985" cy="59907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Arrow Connector 44"/>
          <p:cNvCxnSpPr>
            <a:stCxn id="36" idx="0"/>
            <a:endCxn id="20" idx="1"/>
          </p:cNvCxnSpPr>
          <p:nvPr/>
        </p:nvCxnSpPr>
        <p:spPr bwMode="auto">
          <a:xfrm rot="5400000" flipH="1" flipV="1">
            <a:off x="4295475" y="2860084"/>
            <a:ext cx="2370006" cy="324131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081165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7967176" y="2871519"/>
            <a:ext cx="858788" cy="3168333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b="1" u="sng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793" y="2875536"/>
            <a:ext cx="3224455" cy="3164318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 err="1" smtClean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openIMIS</a:t>
            </a:r>
            <a:endParaRPr lang="en-GB" b="1" u="sng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Modular Transformation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040D-46BE-4C0F-908D-7B521255F5A3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834924" y="3368834"/>
            <a:ext cx="2502569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Web User Interface</a:t>
            </a:r>
            <a:endParaRPr lang="en-GB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4925" y="3878689"/>
            <a:ext cx="2502568" cy="33855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 Logic</a:t>
            </a:r>
            <a:endParaRPr lang="en-GB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4924" y="4388544"/>
            <a:ext cx="2502568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Poppins" panose="00000500000000000000" pitchFamily="2" charset="0"/>
                <a:cs typeface="Poppins" panose="00000500000000000000" pitchFamily="2" charset="0"/>
              </a:rPr>
              <a:t>Data Access Layer</a:t>
            </a:r>
            <a:endParaRPr lang="en-GB" sz="16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834925" y="4969034"/>
            <a:ext cx="2502567" cy="517358"/>
          </a:xfrm>
          <a:prstGeom prst="flowChartMagneticDisk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Data Base</a:t>
            </a:r>
            <a:endParaRPr lang="en-GB" sz="16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42419" y="3521534"/>
            <a:ext cx="0" cy="1734019"/>
          </a:xfrm>
          <a:prstGeom prst="straightConnector1">
            <a:avLst/>
          </a:prstGeom>
          <a:ln w="254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50269" y="2273964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Poppins" panose="00000500000000000000" pitchFamily="2" charset="0"/>
                <a:cs typeface="Poppins" panose="00000500000000000000" pitchFamily="2" charset="0"/>
              </a:rPr>
              <a:t>monolithic</a:t>
            </a:r>
            <a:endParaRPr lang="en-GB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51631" y="2871520"/>
            <a:ext cx="3703238" cy="3168333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 err="1" smtClean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openIMIS</a:t>
            </a:r>
            <a:endParaRPr lang="en-GB" b="1" u="sng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4761" y="3364819"/>
            <a:ext cx="3136246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Web User Interface</a:t>
            </a:r>
            <a:endParaRPr lang="en-GB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4762" y="3874674"/>
            <a:ext cx="858263" cy="33855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Enroll</a:t>
            </a:r>
            <a:endParaRPr lang="en-GB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4761" y="4384529"/>
            <a:ext cx="1844854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Poppins" panose="00000500000000000000" pitchFamily="2" charset="0"/>
                <a:cs typeface="Poppins" panose="00000500000000000000" pitchFamily="2" charset="0"/>
              </a:rPr>
              <a:t>DA</a:t>
            </a:r>
            <a:endParaRPr lang="en-GB" sz="16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4584762" y="4965019"/>
            <a:ext cx="2502567" cy="517358"/>
          </a:xfrm>
          <a:prstGeom prst="flowChartMagneticDisk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Data Base</a:t>
            </a:r>
            <a:endParaRPr lang="en-GB" sz="16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392256" y="3517519"/>
            <a:ext cx="0" cy="1734019"/>
          </a:xfrm>
          <a:prstGeom prst="straightConnector1">
            <a:avLst/>
          </a:prstGeom>
          <a:ln w="254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60551" y="2269949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Poppins" panose="00000500000000000000" pitchFamily="2" charset="0"/>
                <a:cs typeface="Poppins" panose="00000500000000000000" pitchFamily="2" charset="0"/>
              </a:rPr>
              <a:t>modular</a:t>
            </a:r>
            <a:endParaRPr lang="en-GB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39275" y="3881802"/>
            <a:ext cx="890340" cy="338554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Claim</a:t>
            </a:r>
            <a:endParaRPr lang="en-GB" sz="16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25865" y="4381755"/>
            <a:ext cx="549446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</a:t>
            </a:r>
            <a:endParaRPr lang="en-GB" sz="16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25865" y="3878292"/>
            <a:ext cx="549446" cy="338554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Mx</a:t>
            </a:r>
            <a:endParaRPr lang="en-GB" sz="16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91482" y="3362926"/>
            <a:ext cx="622634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WUI</a:t>
            </a:r>
            <a:endParaRPr lang="en-GB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8" name="Flowchart: Magnetic Disk 27"/>
          <p:cNvSpPr/>
          <p:nvPr/>
        </p:nvSpPr>
        <p:spPr>
          <a:xfrm>
            <a:off x="7199636" y="4969034"/>
            <a:ext cx="493295" cy="517358"/>
          </a:xfrm>
          <a:prstGeom prst="flowChartMagneticDisk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DB</a:t>
            </a:r>
            <a:endParaRPr lang="en-GB" sz="16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71561" y="4368637"/>
            <a:ext cx="549446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</a:t>
            </a:r>
            <a:endParaRPr lang="en-GB" sz="16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71561" y="3865174"/>
            <a:ext cx="549446" cy="338554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My</a:t>
            </a:r>
            <a:endParaRPr lang="en-GB" sz="16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1" name="Flowchart: Magnetic Disk 30"/>
          <p:cNvSpPr/>
          <p:nvPr/>
        </p:nvSpPr>
        <p:spPr>
          <a:xfrm>
            <a:off x="8159675" y="4973640"/>
            <a:ext cx="493295" cy="517358"/>
          </a:xfrm>
          <a:prstGeom prst="flowChartMagneticDisk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DB</a:t>
            </a:r>
            <a:endParaRPr lang="en-GB" sz="16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31600" y="4373243"/>
            <a:ext cx="549446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</a:t>
            </a:r>
            <a:endParaRPr lang="en-GB" sz="16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31600" y="3869780"/>
            <a:ext cx="549446" cy="338554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Mz</a:t>
            </a:r>
            <a:endParaRPr lang="en-GB" sz="16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874783" y="5787189"/>
            <a:ext cx="1311443" cy="1"/>
          </a:xfrm>
          <a:prstGeom prst="straightConnector1">
            <a:avLst/>
          </a:prstGeom>
          <a:ln w="254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ight Arrow 37"/>
          <p:cNvSpPr/>
          <p:nvPr/>
        </p:nvSpPr>
        <p:spPr>
          <a:xfrm>
            <a:off x="3626249" y="3505627"/>
            <a:ext cx="487772" cy="2064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750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8650" y="2779291"/>
            <a:ext cx="7661101" cy="16795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 smtClean="0"/>
              <a:t>MS IMIS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Slow Transition (Example)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582-9709-4042-9271-84E6325E0360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14</a:t>
            </a:fld>
            <a:endParaRPr lang="de-DE" dirty="0"/>
          </a:p>
        </p:txBody>
      </p:sp>
      <p:grpSp>
        <p:nvGrpSpPr>
          <p:cNvPr id="29" name="Group 28"/>
          <p:cNvGrpSpPr/>
          <p:nvPr/>
        </p:nvGrpSpPr>
        <p:grpSpPr>
          <a:xfrm>
            <a:off x="1660354" y="2779101"/>
            <a:ext cx="6629405" cy="385200"/>
            <a:chOff x="1660354" y="2779101"/>
            <a:chExt cx="6629405" cy="385200"/>
          </a:xfrm>
        </p:grpSpPr>
        <p:sp>
          <p:nvSpPr>
            <p:cNvPr id="7" name="Parallelogram 6"/>
            <p:cNvSpPr/>
            <p:nvPr/>
          </p:nvSpPr>
          <p:spPr>
            <a:xfrm rot="10800000">
              <a:off x="1660354" y="2779101"/>
              <a:ext cx="1660358" cy="385200"/>
            </a:xfrm>
            <a:prstGeom prst="parallelogram">
              <a:avLst>
                <a:gd name="adj" fmla="val 14759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41233" y="2779101"/>
              <a:ext cx="3248526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>
                  <a:solidFill>
                    <a:schemeClr val="accent1"/>
                  </a:solidFill>
                </a:rPr>
                <a:t>Claiming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57949" y="2779101"/>
              <a:ext cx="1831809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err="1" smtClean="0">
                  <a:solidFill>
                    <a:schemeClr val="accent1"/>
                  </a:solidFill>
                </a:rPr>
                <a:t>openIMIS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43200" y="2779101"/>
              <a:ext cx="2298033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71700" y="3199035"/>
            <a:ext cx="6118059" cy="385200"/>
            <a:chOff x="2171700" y="3181445"/>
            <a:chExt cx="6118059" cy="385200"/>
          </a:xfrm>
        </p:grpSpPr>
        <p:sp>
          <p:nvSpPr>
            <p:cNvPr id="10" name="Rectangle 9"/>
            <p:cNvSpPr/>
            <p:nvPr/>
          </p:nvSpPr>
          <p:spPr>
            <a:xfrm>
              <a:off x="5041233" y="3181445"/>
              <a:ext cx="3248526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err="1" smtClean="0">
                  <a:solidFill>
                    <a:schemeClr val="accent1"/>
                  </a:solidFill>
                </a:rPr>
                <a:t>Enrollment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12" name="Parallelogram 11"/>
            <p:cNvSpPr/>
            <p:nvPr/>
          </p:nvSpPr>
          <p:spPr>
            <a:xfrm rot="10800000">
              <a:off x="2171700" y="3181445"/>
              <a:ext cx="1660358" cy="385200"/>
            </a:xfrm>
            <a:prstGeom prst="parallelogram">
              <a:avLst>
                <a:gd name="adj" fmla="val 14759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43196" y="3181445"/>
              <a:ext cx="2298033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11642" y="3618969"/>
            <a:ext cx="5378113" cy="385200"/>
            <a:chOff x="2911642" y="3599155"/>
            <a:chExt cx="5378113" cy="385200"/>
          </a:xfrm>
        </p:grpSpPr>
        <p:sp>
          <p:nvSpPr>
            <p:cNvPr id="16" name="Rectangle 15"/>
            <p:cNvSpPr/>
            <p:nvPr/>
          </p:nvSpPr>
          <p:spPr>
            <a:xfrm>
              <a:off x="5041229" y="3599155"/>
              <a:ext cx="3248526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>
                  <a:solidFill>
                    <a:schemeClr val="accent1"/>
                  </a:solidFill>
                </a:rPr>
                <a:t>Module X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17" name="Parallelogram 16"/>
            <p:cNvSpPr/>
            <p:nvPr/>
          </p:nvSpPr>
          <p:spPr>
            <a:xfrm rot="10800000">
              <a:off x="2911642" y="3599155"/>
              <a:ext cx="1660358" cy="385200"/>
            </a:xfrm>
            <a:prstGeom prst="parallelogram">
              <a:avLst>
                <a:gd name="adj" fmla="val 14759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49650" y="3599155"/>
              <a:ext cx="1491575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641888" y="4038903"/>
            <a:ext cx="4647863" cy="385200"/>
            <a:chOff x="3641888" y="4026044"/>
            <a:chExt cx="4647863" cy="385200"/>
          </a:xfrm>
        </p:grpSpPr>
        <p:sp>
          <p:nvSpPr>
            <p:cNvPr id="19" name="Rectangle 18"/>
            <p:cNvSpPr/>
            <p:nvPr/>
          </p:nvSpPr>
          <p:spPr>
            <a:xfrm>
              <a:off x="5041225" y="4026044"/>
              <a:ext cx="3248526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>
                  <a:solidFill>
                    <a:schemeClr val="accent1"/>
                  </a:solidFill>
                </a:rPr>
                <a:t>Module Y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20" name="Parallelogram 19"/>
            <p:cNvSpPr/>
            <p:nvPr/>
          </p:nvSpPr>
          <p:spPr>
            <a:xfrm rot="10800000">
              <a:off x="3641888" y="4026044"/>
              <a:ext cx="1660358" cy="385200"/>
            </a:xfrm>
            <a:prstGeom prst="parallelogram">
              <a:avLst>
                <a:gd name="adj" fmla="val 14759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1996" y="4026044"/>
              <a:ext cx="469225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74731" y="4458837"/>
            <a:ext cx="5915028" cy="385200"/>
            <a:chOff x="2374731" y="4458837"/>
            <a:chExt cx="5915028" cy="385200"/>
          </a:xfrm>
        </p:grpSpPr>
        <p:sp>
          <p:nvSpPr>
            <p:cNvPr id="22" name="Parallelogram 21"/>
            <p:cNvSpPr/>
            <p:nvPr/>
          </p:nvSpPr>
          <p:spPr>
            <a:xfrm rot="10800000" flipV="1">
              <a:off x="2374731" y="4458837"/>
              <a:ext cx="1660358" cy="385200"/>
            </a:xfrm>
            <a:prstGeom prst="parallelogram">
              <a:avLst>
                <a:gd name="adj" fmla="val 14759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41233" y="4458837"/>
              <a:ext cx="3248526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>
                  <a:solidFill>
                    <a:schemeClr val="accent1"/>
                  </a:solidFill>
                </a:rPr>
                <a:t>Module Y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28950" y="4458837"/>
              <a:ext cx="2012279" cy="38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flipV="1">
            <a:off x="698500" y="5173045"/>
            <a:ext cx="7591259" cy="18895"/>
          </a:xfrm>
          <a:prstGeom prst="straightConnector1">
            <a:avLst/>
          </a:prstGeom>
          <a:ln w="98425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639331" y="5202751"/>
            <a:ext cx="0" cy="504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90082" y="5731584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Year 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722074" y="5173045"/>
            <a:ext cx="0" cy="504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72825" y="5731584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Year 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929158" y="5185745"/>
            <a:ext cx="0" cy="504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79909" y="5731584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Year 3</a:t>
            </a:r>
          </a:p>
        </p:txBody>
      </p:sp>
    </p:spTree>
    <p:extLst>
      <p:ext uri="{BB962C8B-B14F-4D97-AF65-F5344CB8AC3E}">
        <p14:creationId xmlns:p14="http://schemas.microsoft.com/office/powerpoint/2010/main" val="2782740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openIMIS</a:t>
            </a:r>
            <a:r>
              <a:rPr lang="en-GB" dirty="0" smtClean="0"/>
              <a:t> Strategy: Sustainable Community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980-D2D3-49F8-B204-30FB4CE2B639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711200" y="2325575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Open Source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610100" y="2325575"/>
            <a:ext cx="3780000" cy="1440000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400" dirty="0">
                <a:solidFill>
                  <a:schemeClr val="accent1"/>
                </a:solidFill>
              </a:rPr>
              <a:t>Sustainable Community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11200" y="3901408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Interoperability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10100" y="3901408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400" dirty="0" smtClean="0">
                <a:solidFill>
                  <a:schemeClr val="bg1"/>
                </a:solidFill>
              </a:rPr>
              <a:t>Customisable Architecture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677950" y="3087614"/>
            <a:ext cx="3780000" cy="1440000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GB" sz="2400" b="1" dirty="0" err="1" smtClean="0"/>
              <a:t>OpenIMIS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65574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132252"/>
            <a:ext cx="8082213" cy="940411"/>
          </a:xfrm>
        </p:spPr>
        <p:txBody>
          <a:bodyPr/>
          <a:lstStyle/>
          <a:p>
            <a:r>
              <a:rPr lang="en-GB" dirty="0" smtClean="0"/>
              <a:t>Community </a:t>
            </a:r>
            <a:r>
              <a:rPr lang="en-GB" dirty="0" smtClean="0"/>
              <a:t>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Homepage</a:t>
            </a:r>
            <a:r>
              <a:rPr lang="en-GB" dirty="0"/>
              <a:t>: </a:t>
            </a:r>
            <a:r>
              <a:rPr lang="en-GB" dirty="0" smtClean="0">
                <a:hlinkClick r:id="rId2"/>
              </a:rPr>
              <a:t>openimis.org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Demo server: </a:t>
            </a:r>
            <a:r>
              <a:rPr lang="en-GB" dirty="0" smtClean="0">
                <a:hlinkClick r:id="rId3"/>
              </a:rPr>
              <a:t>demo.openimis.org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Documentation: </a:t>
            </a:r>
            <a:r>
              <a:rPr lang="en-GB" dirty="0" smtClean="0">
                <a:hlinkClick r:id="rId4"/>
              </a:rPr>
              <a:t>openimis.readthedocs.io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Issue queue: </a:t>
            </a:r>
            <a:r>
              <a:rPr lang="en-GB" dirty="0" smtClean="0">
                <a:hlinkClick r:id="rId5"/>
              </a:rPr>
              <a:t>openimis.atlassian.net/secure/</a:t>
            </a:r>
            <a:r>
              <a:rPr lang="en-GB" dirty="0" err="1" smtClean="0">
                <a:hlinkClick r:id="rId5"/>
              </a:rPr>
              <a:t>Dashboard.jspa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Wiki: </a:t>
            </a:r>
            <a:r>
              <a:rPr lang="en-GB" dirty="0" smtClean="0">
                <a:hlinkClick r:id="rId6"/>
              </a:rPr>
              <a:t>openimis.atlassian.net/wiki/spaces/OP/overview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Code repository: </a:t>
            </a:r>
            <a:r>
              <a:rPr lang="en-GB" dirty="0" smtClean="0">
                <a:hlinkClick r:id="rId7"/>
              </a:rPr>
              <a:t>github.com/</a:t>
            </a:r>
            <a:r>
              <a:rPr lang="en-GB" dirty="0" err="1" smtClean="0">
                <a:hlinkClick r:id="rId7"/>
              </a:rPr>
              <a:t>openimis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D2DA-B6BE-4C32-8BA1-604939DB50AE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718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openIMIS</a:t>
            </a:r>
            <a:r>
              <a:rPr lang="en-GB" dirty="0" smtClean="0"/>
              <a:t> </a:t>
            </a:r>
            <a:r>
              <a:rPr lang="en-GB" dirty="0" smtClean="0"/>
              <a:t>Outsourcing 2019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35A0-7494-4E27-AA87-2AECE71F6B59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363255" y="3223394"/>
            <a:ext cx="14571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/>
                </a:solidFill>
              </a:rPr>
              <a:t>Continuity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255" y="4296048"/>
            <a:ext cx="14571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/>
                </a:solidFill>
              </a:rPr>
              <a:t>Expansion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006" y="5341505"/>
            <a:ext cx="14571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/>
                </a:solidFill>
              </a:rPr>
              <a:t>Architecture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0000" y="2353096"/>
            <a:ext cx="8379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Tender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44645" y="2353443"/>
            <a:ext cx="13816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Partnerships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7754" y="3090949"/>
            <a:ext cx="360287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Software Maintenance &amp; Technical User Support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93006" y="4296048"/>
            <a:ext cx="360633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Community Building &amp; Promotion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97755" y="5339509"/>
            <a:ext cx="360633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Modular Transformation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35181" y="4067764"/>
            <a:ext cx="255788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Hub South-East Asia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1" y="4589496"/>
            <a:ext cx="255788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Hub Sub-Saharan Africa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39930" y="5341505"/>
            <a:ext cx="255788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Digital Square Notice C</a:t>
            </a:r>
            <a:endParaRPr lang="en-GB" b="1" dirty="0">
              <a:solidFill>
                <a:schemeClr val="accent2"/>
              </a:solidFill>
            </a:endParaRPr>
          </a:p>
        </p:txBody>
      </p:sp>
      <p:cxnSp>
        <p:nvCxnSpPr>
          <p:cNvPr id="18" name="Straight Connector 17"/>
          <p:cNvCxnSpPr>
            <a:stCxn id="13" idx="3"/>
            <a:endCxn id="15" idx="1"/>
          </p:cNvCxnSpPr>
          <p:nvPr/>
        </p:nvCxnSpPr>
        <p:spPr>
          <a:xfrm flipV="1">
            <a:off x="5699344" y="4252430"/>
            <a:ext cx="435837" cy="22828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3"/>
            <a:endCxn id="16" idx="1"/>
          </p:cNvCxnSpPr>
          <p:nvPr/>
        </p:nvCxnSpPr>
        <p:spPr>
          <a:xfrm>
            <a:off x="5699344" y="4480714"/>
            <a:ext cx="435837" cy="29344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3"/>
            <a:endCxn id="17" idx="1"/>
          </p:cNvCxnSpPr>
          <p:nvPr/>
        </p:nvCxnSpPr>
        <p:spPr>
          <a:xfrm>
            <a:off x="5704093" y="5524175"/>
            <a:ext cx="435837" cy="1996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649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Learnt (so far)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Political processes take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Community processes take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Development takes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Address chicken </a:t>
            </a:r>
            <a:r>
              <a:rPr lang="en-GB" dirty="0"/>
              <a:t>or the </a:t>
            </a:r>
            <a:r>
              <a:rPr lang="en-GB" i="1" dirty="0"/>
              <a:t>egg</a:t>
            </a:r>
            <a:r>
              <a:rPr lang="en-GB" dirty="0"/>
              <a:t> causality </a:t>
            </a:r>
            <a:r>
              <a:rPr lang="en-GB" dirty="0" smtClean="0"/>
              <a:t>dilemma: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Implementations vs. Functionality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Adhere </a:t>
            </a:r>
            <a:r>
              <a:rPr lang="en-GB" dirty="0"/>
              <a:t>to the Digital Development Principles </a:t>
            </a:r>
            <a:r>
              <a:rPr lang="en-GB" dirty="0" smtClean="0"/>
              <a:t>right </a:t>
            </a:r>
            <a:r>
              <a:rPr lang="en-GB" dirty="0"/>
              <a:t>from the start (</a:t>
            </a:r>
            <a:r>
              <a:rPr lang="en-GB" dirty="0">
                <a:hlinkClick r:id="rId2"/>
              </a:rPr>
              <a:t>https://digitalprinciples.org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8482-5922-4A37-8954-0FA1FFCA4AFE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810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2030: </a:t>
            </a:r>
            <a:r>
              <a:rPr lang="en-GB" dirty="0"/>
              <a:t>UHC &amp; USP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4541-6EBD-4EF4-B29B-6E30A373139D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5-Point Star 8"/>
          <p:cNvSpPr/>
          <p:nvPr/>
        </p:nvSpPr>
        <p:spPr>
          <a:xfrm>
            <a:off x="6937248" y="3201951"/>
            <a:ext cx="2206752" cy="1828800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 panose="00000400000000000000" pitchFamily="2" charset="0"/>
                <a:cs typeface="Poppins Light" panose="00000400000000000000" pitchFamily="2" charset="0"/>
              </a:rPr>
              <a:t>SDG3, </a:t>
            </a:r>
            <a:r>
              <a:rPr kumimoji="0" lang="de-C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 panose="00000400000000000000" pitchFamily="2" charset="0"/>
                <a:cs typeface="Poppins Light" panose="00000400000000000000" pitchFamily="2" charset="0"/>
              </a:rPr>
              <a:t>3.8</a:t>
            </a: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181015" y="3297646"/>
            <a:ext cx="2206752" cy="1828800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 panose="00000400000000000000" pitchFamily="2" charset="0"/>
                <a:cs typeface="Poppins Light" panose="00000400000000000000" pitchFamily="2" charset="0"/>
              </a:rPr>
              <a:t>SDG1, </a:t>
            </a:r>
            <a:r>
              <a:rPr kumimoji="0" lang="de-C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 panose="00000400000000000000" pitchFamily="2" charset="0"/>
                <a:cs typeface="Poppins Light" panose="00000400000000000000" pitchFamily="2" charset="0"/>
              </a:rPr>
              <a:t>1.3</a:t>
            </a: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00989" y="2259998"/>
            <a:ext cx="2583782" cy="1521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>
                <a:latin typeface="Poppins Light" panose="00000400000000000000" pitchFamily="2" charset="0"/>
                <a:cs typeface="Poppins Light" panose="00000400000000000000" pitchFamily="2" charset="0"/>
              </a:rPr>
              <a:t>100 million people pushed into extreme poverty due to out-of-pocket </a:t>
            </a:r>
            <a:r>
              <a:rPr lang="en-US" dirty="0" smtClean="0">
                <a:latin typeface="Poppins Light" panose="00000400000000000000" pitchFamily="2" charset="0"/>
                <a:cs typeface="Poppins Light" panose="00000400000000000000" pitchFamily="2" charset="0"/>
              </a:rPr>
              <a:t>payments</a:t>
            </a:r>
            <a:endParaRPr lang="en-GB" dirty="0"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743450" y="2259998"/>
            <a:ext cx="2583782" cy="1521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latin typeface="Poppins Light" panose="00000400000000000000" pitchFamily="2" charset="0"/>
                <a:cs typeface="Poppins Light" panose="00000400000000000000" pitchFamily="2" charset="0"/>
              </a:rPr>
              <a:t>400 million people without access to complete set of essential health services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174206" y="4328753"/>
            <a:ext cx="2037348" cy="12539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Individual poverty </a:t>
            </a:r>
            <a:r>
              <a:rPr lang="en-GB" dirty="0" smtClean="0">
                <a:solidFill>
                  <a:schemeClr val="accent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&amp; societal </a:t>
            </a:r>
            <a:r>
              <a:rPr lang="en-GB" dirty="0">
                <a:solidFill>
                  <a:schemeClr val="accent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welfare losses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016667" y="4328754"/>
            <a:ext cx="2037348" cy="12538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Ill-health</a:t>
            </a:r>
            <a:endParaRPr lang="en-GB" dirty="0">
              <a:solidFill>
                <a:schemeClr val="accent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cxnSp>
        <p:nvCxnSpPr>
          <p:cNvPr id="20" name="Straight Arrow Connector 19"/>
          <p:cNvCxnSpPr>
            <a:stCxn id="16" idx="2"/>
            <a:endCxn id="18" idx="0"/>
          </p:cNvCxnSpPr>
          <p:nvPr/>
        </p:nvCxnSpPr>
        <p:spPr>
          <a:xfrm>
            <a:off x="6035341" y="3781753"/>
            <a:ext cx="0" cy="54700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2"/>
            <a:endCxn id="17" idx="0"/>
          </p:cNvCxnSpPr>
          <p:nvPr/>
        </p:nvCxnSpPr>
        <p:spPr>
          <a:xfrm>
            <a:off x="3192880" y="3781753"/>
            <a:ext cx="0" cy="547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1"/>
            <a:endCxn id="17" idx="3"/>
          </p:cNvCxnSpPr>
          <p:nvPr/>
        </p:nvCxnSpPr>
        <p:spPr>
          <a:xfrm flipH="1" flipV="1">
            <a:off x="4211554" y="4955703"/>
            <a:ext cx="805113" cy="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3921" y="5727034"/>
            <a:ext cx="4180849" cy="556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Universal Social Protection</a:t>
            </a:r>
            <a:endParaRPr lang="en-GB" b="1" dirty="0">
              <a:solidFill>
                <a:schemeClr val="accent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43450" y="5727033"/>
            <a:ext cx="4051134" cy="556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Universal Health Coverage</a:t>
            </a:r>
            <a:endParaRPr lang="en-GB" b="1" dirty="0">
              <a:solidFill>
                <a:schemeClr val="accent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6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Systemic Approach of UHC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793F-89F4-438D-90D0-401404B71063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</a:t>
            </a:fld>
            <a:endParaRPr lang="de-D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90275"/>
              </p:ext>
            </p:extLst>
          </p:nvPr>
        </p:nvGraphicFramePr>
        <p:xfrm>
          <a:off x="605589" y="2343159"/>
          <a:ext cx="7932821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xplosion 1 7"/>
          <p:cNvSpPr/>
          <p:nvPr/>
        </p:nvSpPr>
        <p:spPr>
          <a:xfrm>
            <a:off x="298129" y="4248517"/>
            <a:ext cx="2192408" cy="1837346"/>
          </a:xfrm>
          <a:prstGeom prst="irregularSeal1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Equity!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6821905" y="2365977"/>
            <a:ext cx="2023965" cy="1814528"/>
          </a:xfrm>
          <a:prstGeom prst="star7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thinking!</a:t>
            </a:r>
          </a:p>
        </p:txBody>
      </p:sp>
    </p:spTree>
    <p:extLst>
      <p:ext uri="{BB962C8B-B14F-4D97-AF65-F5344CB8AC3E}">
        <p14:creationId xmlns:p14="http://schemas.microsoft.com/office/powerpoint/2010/main" val="28602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Principal Actors in </a:t>
            </a:r>
            <a:r>
              <a:rPr lang="en-GB" dirty="0" err="1" smtClean="0"/>
              <a:t>openIMIS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F88-7427-451F-9E59-EF42784D6D28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666" y="4777874"/>
            <a:ext cx="1125072" cy="1125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841" y="2183899"/>
            <a:ext cx="1125072" cy="1125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016" y="4777874"/>
            <a:ext cx="1125072" cy="11250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841" y="3802528"/>
            <a:ext cx="1125072" cy="11250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90821" y="2183897"/>
            <a:ext cx="1386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People</a:t>
            </a:r>
            <a:endParaRPr lang="en-GB" sz="2800" b="1" dirty="0">
              <a:solidFill>
                <a:schemeClr val="accent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1699" y="4254654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Provider</a:t>
            </a:r>
            <a:endParaRPr lang="en-GB" sz="2800" b="1" dirty="0">
              <a:solidFill>
                <a:schemeClr val="accent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157" y="5408074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Payer</a:t>
            </a:r>
            <a:endParaRPr lang="en-GB" sz="2800" b="1" dirty="0">
              <a:solidFill>
                <a:schemeClr val="accent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cxnSp>
        <p:nvCxnSpPr>
          <p:cNvPr id="14" name="Straight Arrow Connector 13"/>
          <p:cNvCxnSpPr>
            <a:stCxn id="9" idx="3"/>
            <a:endCxn id="7" idx="1"/>
          </p:cNvCxnSpPr>
          <p:nvPr/>
        </p:nvCxnSpPr>
        <p:spPr>
          <a:xfrm>
            <a:off x="2909088" y="5340410"/>
            <a:ext cx="3440578" cy="0"/>
          </a:xfrm>
          <a:prstGeom prst="straightConnector1">
            <a:avLst/>
          </a:prstGeom>
          <a:ln w="63500">
            <a:solidFill>
              <a:schemeClr val="accent4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8" idx="1"/>
            <a:endCxn id="9" idx="0"/>
          </p:cNvCxnSpPr>
          <p:nvPr/>
        </p:nvCxnSpPr>
        <p:spPr>
          <a:xfrm rot="10800000" flipV="1">
            <a:off x="2346553" y="2746434"/>
            <a:ext cx="1720289" cy="2031439"/>
          </a:xfrm>
          <a:prstGeom prst="curvedConnector2">
            <a:avLst/>
          </a:prstGeom>
          <a:ln w="63500">
            <a:solidFill>
              <a:schemeClr val="accent4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  <a:endCxn id="7" idx="0"/>
          </p:cNvCxnSpPr>
          <p:nvPr/>
        </p:nvCxnSpPr>
        <p:spPr>
          <a:xfrm>
            <a:off x="5191913" y="2746435"/>
            <a:ext cx="1720289" cy="2031439"/>
          </a:xfrm>
          <a:prstGeom prst="curvedConnector2">
            <a:avLst/>
          </a:prstGeom>
          <a:ln w="63500">
            <a:solidFill>
              <a:schemeClr val="accent4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16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MS IMIS to </a:t>
            </a:r>
            <a:r>
              <a:rPr lang="en-GB" dirty="0" err="1" smtClean="0"/>
              <a:t>openIMIS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4248-BBF9-4163-943E-F40025E5884B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5</a:t>
            </a:fld>
            <a:endParaRPr lang="de-DE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98500" y="3873500"/>
            <a:ext cx="7835900" cy="0"/>
          </a:xfrm>
          <a:prstGeom prst="straightConnector1">
            <a:avLst/>
          </a:prstGeom>
          <a:ln w="98425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460500" y="3365500"/>
            <a:ext cx="21571" cy="508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55700" y="29784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2012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100" y="1862935"/>
            <a:ext cx="2654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IMIS for Tanzania CHF</a:t>
            </a:r>
          </a:p>
          <a:p>
            <a:pPr algn="ctr"/>
            <a:r>
              <a:rPr lang="en-GB" dirty="0" smtClean="0"/>
              <a:t>by </a:t>
            </a:r>
            <a:r>
              <a:rPr lang="en-GB" dirty="0" err="1" smtClean="0"/>
              <a:t>SwissTPH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Exact Software,</a:t>
            </a:r>
          </a:p>
          <a:p>
            <a:r>
              <a:rPr lang="en-GB" dirty="0" err="1" smtClean="0"/>
              <a:t>MicroInsurance</a:t>
            </a:r>
            <a:r>
              <a:rPr lang="en-GB" dirty="0" smtClean="0"/>
              <a:t> </a:t>
            </a:r>
            <a:r>
              <a:rPr lang="en-GB" dirty="0" err="1" smtClean="0"/>
              <a:t>Academie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644899" y="3361197"/>
            <a:ext cx="21571" cy="508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40099" y="29784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2014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19399" y="2039969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IMIS Customization for Nepal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330449" y="3884311"/>
            <a:ext cx="0" cy="504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81200" y="4413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47798" y="4819741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IMIS Customization for Cameroon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997449" y="3854605"/>
            <a:ext cx="0" cy="504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8200" y="4413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2016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14798" y="4790035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openIMIS</a:t>
            </a:r>
            <a:r>
              <a:rPr lang="en-GB" dirty="0" smtClean="0"/>
              <a:t> </a:t>
            </a:r>
            <a:r>
              <a:rPr lang="en-GB" dirty="0" smtClean="0"/>
              <a:t>Initiative</a:t>
            </a:r>
          </a:p>
          <a:p>
            <a:pPr algn="ctr"/>
            <a:r>
              <a:rPr lang="en-GB" dirty="0" smtClean="0"/>
              <a:t>(SDC &amp; GDC)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991349" y="3867305"/>
            <a:ext cx="0" cy="504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42100" y="4413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2018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08698" y="4802735"/>
            <a:ext cx="1765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openIMIS</a:t>
            </a:r>
            <a:r>
              <a:rPr lang="en-GB" dirty="0" smtClean="0"/>
              <a:t> Community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918199" y="3336563"/>
            <a:ext cx="21571" cy="508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13399" y="29784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2017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92699" y="2015335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openIMIS</a:t>
            </a:r>
            <a:r>
              <a:rPr lang="en-GB" dirty="0" smtClean="0"/>
              <a:t> Master Version</a:t>
            </a:r>
          </a:p>
          <a:p>
            <a:pPr algn="ctr"/>
            <a:r>
              <a:rPr lang="en-GB" dirty="0" smtClean="0"/>
              <a:t>(TZ+CM+NP)</a:t>
            </a:r>
            <a:endParaRPr lang="en-GB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7998478" y="3336563"/>
            <a:ext cx="21571" cy="508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93678" y="29784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2019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4878" y="2015335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Modular Architecture Transformation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83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openIMIS</a:t>
            </a:r>
            <a:r>
              <a:rPr lang="en-GB" dirty="0" smtClean="0"/>
              <a:t> Strategy: Open Source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DCB8-A90F-49EC-92E1-43E130770E55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711200" y="2325575"/>
            <a:ext cx="3780000" cy="1440000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Open Source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610100" y="2325575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400" dirty="0" smtClean="0">
                <a:solidFill>
                  <a:schemeClr val="bg1"/>
                </a:solidFill>
              </a:rPr>
              <a:t>Sustainable Community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11200" y="3901408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Interoperability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10100" y="3901408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400" dirty="0" smtClean="0">
                <a:solidFill>
                  <a:schemeClr val="bg1"/>
                </a:solidFill>
              </a:rPr>
              <a:t>Customisable Architecture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677950" y="3087614"/>
            <a:ext cx="3780000" cy="1440000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GB" sz="2400" b="1" dirty="0" err="1" smtClean="0"/>
              <a:t>OpenIMIS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93063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</a:t>
            </a:r>
            <a:r>
              <a:rPr lang="en-GB" dirty="0" err="1" smtClean="0"/>
              <a:t>penIMIS</a:t>
            </a:r>
            <a:r>
              <a:rPr lang="en-GB" dirty="0" smtClean="0"/>
              <a:t> </a:t>
            </a:r>
            <a:r>
              <a:rPr lang="en-GB" dirty="0"/>
              <a:t>in an OS eHealth Landscape (Examples)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BD1-CB89-4BA7-B92E-ED782003EBAF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7</a:t>
            </a:fld>
            <a:endParaRPr lang="de-DE" dirty="0"/>
          </a:p>
        </p:txBody>
      </p:sp>
      <p:grpSp>
        <p:nvGrpSpPr>
          <p:cNvPr id="7" name="Group 6"/>
          <p:cNvGrpSpPr/>
          <p:nvPr/>
        </p:nvGrpSpPr>
        <p:grpSpPr>
          <a:xfrm>
            <a:off x="1248279" y="2749538"/>
            <a:ext cx="6274603" cy="3277555"/>
            <a:chOff x="1631766" y="3610238"/>
            <a:chExt cx="5454127" cy="2345167"/>
          </a:xfrm>
          <a:solidFill>
            <a:schemeClr val="bg1"/>
          </a:solidFill>
        </p:grpSpPr>
        <p:sp>
          <p:nvSpPr>
            <p:cNvPr id="8" name="Oval 7"/>
            <p:cNvSpPr/>
            <p:nvPr/>
          </p:nvSpPr>
          <p:spPr bwMode="auto">
            <a:xfrm>
              <a:off x="1631766" y="3610238"/>
              <a:ext cx="5454127" cy="2345167"/>
            </a:xfrm>
            <a:prstGeom prst="ellipse">
              <a:avLst/>
            </a:prstGeom>
            <a:grpFill/>
            <a:ln w="2857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1" i="0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>
              <a:stCxn id="8" idx="1"/>
              <a:endCxn id="8" idx="5"/>
            </p:cNvCxnSpPr>
            <p:nvPr/>
          </p:nvCxnSpPr>
          <p:spPr bwMode="auto">
            <a:xfrm>
              <a:off x="2430504" y="3953680"/>
              <a:ext cx="3856651" cy="1658283"/>
            </a:xfrm>
            <a:prstGeom prst="line">
              <a:avLst/>
            </a:prstGeom>
            <a:grpFill/>
            <a:ln w="2857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>
              <a:stCxn id="8" idx="2"/>
              <a:endCxn id="8" idx="6"/>
            </p:cNvCxnSpPr>
            <p:nvPr/>
          </p:nvCxnSpPr>
          <p:spPr bwMode="auto">
            <a:xfrm>
              <a:off x="1631766" y="4782822"/>
              <a:ext cx="5454127" cy="0"/>
            </a:xfrm>
            <a:prstGeom prst="line">
              <a:avLst/>
            </a:prstGeom>
            <a:grpFill/>
            <a:ln w="2857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8" idx="3"/>
              <a:endCxn id="8" idx="7"/>
            </p:cNvCxnSpPr>
            <p:nvPr/>
          </p:nvCxnSpPr>
          <p:spPr bwMode="auto">
            <a:xfrm flipV="1">
              <a:off x="2430504" y="3953680"/>
              <a:ext cx="3856651" cy="1658283"/>
            </a:xfrm>
            <a:prstGeom prst="line">
              <a:avLst/>
            </a:prstGeom>
            <a:grpFill/>
            <a:ln w="2857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8" idx="4"/>
              <a:endCxn id="8" idx="0"/>
            </p:cNvCxnSpPr>
            <p:nvPr/>
          </p:nvCxnSpPr>
          <p:spPr bwMode="auto">
            <a:xfrm flipV="1">
              <a:off x="4358830" y="3610238"/>
              <a:ext cx="0" cy="2345167"/>
            </a:xfrm>
            <a:prstGeom prst="line">
              <a:avLst/>
            </a:prstGeom>
            <a:grpFill/>
            <a:ln w="2857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193" y="2610102"/>
            <a:ext cx="866775" cy="2952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" name="Picture 12" descr="OpenMR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408" y="3986798"/>
            <a:ext cx="1619437" cy="40485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16" descr="http://www.ihris.org/wp-content/themes/iHRIS/assets/images/ihris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955" y="5559598"/>
            <a:ext cx="1318223" cy="4291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TextBox 15"/>
          <p:cNvSpPr txBox="1"/>
          <p:nvPr/>
        </p:nvSpPr>
        <p:spPr>
          <a:xfrm>
            <a:off x="3837192" y="2203718"/>
            <a:ext cx="109677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Analytics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8534" y="3644699"/>
            <a:ext cx="181492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Medical Records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6242" y="5215783"/>
            <a:ext cx="119564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Workforce</a:t>
            </a:r>
            <a:endParaRPr lang="en-GB" sz="1600" dirty="0">
              <a:solidFill>
                <a:schemeClr val="accent1"/>
              </a:solidFill>
            </a:endParaRPr>
          </a:p>
        </p:txBody>
      </p:sp>
      <p:pic>
        <p:nvPicPr>
          <p:cNvPr id="19" name="Picture 18" descr="http://www.openempi.org/wp-content/uploads/2014/05/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14" y="3150230"/>
            <a:ext cx="1538581" cy="5707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/>
          <p:cNvSpPr txBox="1"/>
          <p:nvPr/>
        </p:nvSpPr>
        <p:spPr>
          <a:xfrm>
            <a:off x="784200" y="2866336"/>
            <a:ext cx="218200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Master Patient Index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29021" y="4024258"/>
            <a:ext cx="174759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Data Integration</a:t>
            </a:r>
            <a:endParaRPr lang="en-GB" sz="1600" dirty="0">
              <a:solidFill>
                <a:schemeClr val="accent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5462" y="6084761"/>
            <a:ext cx="1094712" cy="35442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585927" y="5749108"/>
            <a:ext cx="163378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Administration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74656" y="5111123"/>
            <a:ext cx="2011308" cy="112323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85102" y="5179887"/>
            <a:ext cx="183736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Health Insurance</a:t>
            </a:r>
            <a:endParaRPr lang="en-GB" sz="1600" dirty="0">
              <a:solidFill>
                <a:schemeClr val="accent1"/>
              </a:solidFill>
            </a:endParaRPr>
          </a:p>
        </p:txBody>
      </p:sp>
      <p:pic>
        <p:nvPicPr>
          <p:cNvPr id="27" name="Picture 22" descr="http://demo.ohie.org/img/openhie-lightb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739" y="4337869"/>
            <a:ext cx="1353583" cy="28899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8" name="Picture 2" descr="MOTECH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066" y="4612281"/>
            <a:ext cx="1185025" cy="49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demo.care2x.org/gui/img/logos/care_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556" y="4381585"/>
            <a:ext cx="12858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http://www.open-emr.org/pics/oemr_logo_444x80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092" y="4730301"/>
            <a:ext cx="1716077" cy="30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84" y="5564147"/>
            <a:ext cx="1409700" cy="47145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94" y="3156395"/>
            <a:ext cx="1453153" cy="31030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TextBox 33"/>
          <p:cNvSpPr txBox="1"/>
          <p:nvPr/>
        </p:nvSpPr>
        <p:spPr>
          <a:xfrm>
            <a:off x="6225672" y="2834308"/>
            <a:ext cx="88287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Logistics</a:t>
            </a:r>
            <a:endParaRPr lang="en-GB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14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openIMIS</a:t>
            </a:r>
            <a:r>
              <a:rPr lang="en-GB" dirty="0" smtClean="0"/>
              <a:t> Strategy: Interoperability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317-77A2-4FE5-809E-09D75D160293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711200" y="2465275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Open Source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610100" y="2465275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Sustainable Community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11200" y="4041108"/>
            <a:ext cx="3780000" cy="1440000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Interoperability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10100" y="4041108"/>
            <a:ext cx="3780000" cy="144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400" dirty="0" smtClean="0">
                <a:solidFill>
                  <a:schemeClr val="bg1"/>
                </a:solidFill>
              </a:rPr>
              <a:t>Customisable Architecture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677950" y="3227314"/>
            <a:ext cx="3780000" cy="1440000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GB" sz="2400" b="1" dirty="0" err="1" smtClean="0"/>
              <a:t>OpenIMIS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88588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 - </a:t>
            </a:r>
            <a:r>
              <a:rPr lang="en-GB" dirty="0" err="1" smtClean="0"/>
              <a:t>OpenHIE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126-F0B8-4072-A93C-421A84CA0A28}" type="datetime1">
              <a:rPr lang="de-DE" smtClean="0"/>
              <a:t>03.12.2018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Uwe Wahser, Alicia Spengler, Saurav Bhattarai: openIMIS @ HELINA 2018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7" name="Picture 2" descr="https://ohie.org/wp-content/uploads/2016/04/201603-Architecture-Diagram-940x6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72" y="1805366"/>
            <a:ext cx="7548656" cy="481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34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IMIS_master</Template>
  <TotalTime>0</TotalTime>
  <Words>678</Words>
  <Application>Microsoft Office PowerPoint</Application>
  <PresentationFormat>On-screen Show (4:3)</PresentationFormat>
  <Paragraphs>218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Office</vt:lpstr>
      <vt:lpstr>A Generic Open Source Tool to Manage the Health Financing Bit of UHC &amp; USP</vt:lpstr>
      <vt:lpstr>Agenda 2030: UHC &amp; USP</vt:lpstr>
      <vt:lpstr>Systemic Approach of UHC</vt:lpstr>
      <vt:lpstr>Principal Actors in openIMIS</vt:lpstr>
      <vt:lpstr>From MS IMIS to openIMIS</vt:lpstr>
      <vt:lpstr>openIMIS Strategy: Open Source</vt:lpstr>
      <vt:lpstr>openIMIS in an OS eHealth Landscape (Examples)</vt:lpstr>
      <vt:lpstr>openIMIS Strategy: Interoperability</vt:lpstr>
      <vt:lpstr>Interoperability - OpenHIE</vt:lpstr>
      <vt:lpstr>openIMIS Strategy: Customisable Architecture</vt:lpstr>
      <vt:lpstr>Local Development</vt:lpstr>
      <vt:lpstr>Global Development Local Customization</vt:lpstr>
      <vt:lpstr>Modular Transformation</vt:lpstr>
      <vt:lpstr>Slow Transition (Example)</vt:lpstr>
      <vt:lpstr>openIMIS Strategy: Sustainable Community</vt:lpstr>
      <vt:lpstr>Community Platforms</vt:lpstr>
      <vt:lpstr>openIMIS Outsourcing 2019</vt:lpstr>
      <vt:lpstr>Lessons Learnt (so far)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2018-10-05T11:12:58Z</dcterms:created>
  <dcterms:modified xsi:type="dcterms:W3CDTF">2018-12-03T04:26:41Z</dcterms:modified>
</cp:coreProperties>
</file>