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709" r:id="rId3"/>
    <p:sldMasterId id="2147483710" r:id="rId4"/>
    <p:sldMasterId id="2147483711" r:id="rId5"/>
    <p:sldMasterId id="2147483712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y="6858000" cx="12192000"/>
  <p:notesSz cx="6858000" cy="9144000"/>
  <p:embeddedFontLst>
    <p:embeddedFont>
      <p:font typeface="Roboto"/>
      <p:regular r:id="rId24"/>
      <p:bold r:id="rId25"/>
      <p:italic r:id="rId26"/>
      <p:boldItalic r:id="rId27"/>
    </p:embeddedFont>
    <p:embeddedFont>
      <p:font typeface="Poppins"/>
      <p:regular r:id="rId28"/>
      <p:bold r:id="rId29"/>
      <p:italic r:id="rId30"/>
      <p:boldItalic r:id="rId31"/>
    </p:embeddedFont>
    <p:embeddedFont>
      <p:font typeface="Roboto Mon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font" Target="fonts/Roboto-regular.fntdata"/><Relationship Id="rId23" Type="http://schemas.openxmlformats.org/officeDocument/2006/relationships/slide" Target="slides/slide15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8" Type="http://schemas.openxmlformats.org/officeDocument/2006/relationships/font" Target="fonts/Poppins-regular.fntdata"/><Relationship Id="rId27" Type="http://schemas.openxmlformats.org/officeDocument/2006/relationships/font" Target="fonts/Roboto-boldItalic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font" Target="fonts/Poppins-bold.fntdata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Relationship Id="rId31" Type="http://schemas.openxmlformats.org/officeDocument/2006/relationships/font" Target="fonts/Poppins-boldItalic.fntdata"/><Relationship Id="rId30" Type="http://schemas.openxmlformats.org/officeDocument/2006/relationships/font" Target="fonts/Poppins-italic.fntdata"/><Relationship Id="rId11" Type="http://schemas.openxmlformats.org/officeDocument/2006/relationships/slide" Target="slides/slide3.xml"/><Relationship Id="rId33" Type="http://schemas.openxmlformats.org/officeDocument/2006/relationships/font" Target="fonts/RobotoMono-bold.fntdata"/><Relationship Id="rId10" Type="http://schemas.openxmlformats.org/officeDocument/2006/relationships/slide" Target="slides/slide2.xml"/><Relationship Id="rId32" Type="http://schemas.openxmlformats.org/officeDocument/2006/relationships/font" Target="fonts/RobotoMono-regular.fntdata"/><Relationship Id="rId13" Type="http://schemas.openxmlformats.org/officeDocument/2006/relationships/slide" Target="slides/slide5.xml"/><Relationship Id="rId35" Type="http://schemas.openxmlformats.org/officeDocument/2006/relationships/font" Target="fonts/RobotoMono-boldItalic.fntdata"/><Relationship Id="rId12" Type="http://schemas.openxmlformats.org/officeDocument/2006/relationships/slide" Target="slides/slide4.xml"/><Relationship Id="rId34" Type="http://schemas.openxmlformats.org/officeDocument/2006/relationships/font" Target="fonts/RobotoMono-italic.fntdata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28860e37350_0_12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g28860e37350_0_12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2576cdd91f5_1_17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g2576cdd91f5_1_175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8860e37350_0_21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g28860e37350_0_21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8860e37350_0_37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g28860e37350_0_37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4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28860e37350_0_29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g28860e37350_0_29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8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8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3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576cdd91f5_1_12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g2576cdd91f5_1_12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576cdd91f5_1_20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2576cdd91f5_1_20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576cdd91f5_1_18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g2576cdd91f5_1_185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8860e37350_0_4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g28860e37350_0_4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576cdd91f5_1_28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g2576cdd91f5_1_28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  <a:defRPr b="0" i="0">
                <a:latin typeface="Poppins"/>
                <a:ea typeface="Poppins"/>
                <a:cs typeface="Poppins"/>
                <a:sym typeface="Poppins"/>
              </a:defRPr>
            </a:lvl1pPr>
            <a:lvl2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  <a:defRPr b="0" i="0">
                <a:latin typeface="Poppins"/>
                <a:ea typeface="Poppins"/>
                <a:cs typeface="Poppins"/>
                <a:sym typeface="Poppins"/>
              </a:defRPr>
            </a:lvl2pPr>
            <a:lvl3pPr indent="-355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  <a:defRPr b="0" i="0">
                <a:latin typeface="Poppins"/>
                <a:ea typeface="Poppins"/>
                <a:cs typeface="Poppins"/>
                <a:sym typeface="Poppins"/>
              </a:defRPr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  <a:defRPr b="0" i="0">
                <a:latin typeface="Poppins"/>
                <a:ea typeface="Poppins"/>
                <a:cs typeface="Poppins"/>
                <a:sym typeface="Poppins"/>
              </a:defRPr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  <a:defRPr b="0" i="0">
                <a:latin typeface="Poppins"/>
                <a:ea typeface="Poppins"/>
                <a:cs typeface="Poppins"/>
                <a:sym typeface="Poppins"/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Poppins"/>
                <a:ea typeface="Poppins"/>
                <a:cs typeface="Poppins"/>
                <a:sym typeface="Poppins"/>
              </a:defRPr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0" type="dt"/>
          </p:nvPr>
        </p:nvSpPr>
        <p:spPr>
          <a:xfrm>
            <a:off x="3461233" y="6366395"/>
            <a:ext cx="2247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11" type="ftr"/>
          </p:nvPr>
        </p:nvSpPr>
        <p:spPr>
          <a:xfrm>
            <a:off x="5787411" y="6368747"/>
            <a:ext cx="488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7"/>
          <p:cNvSpPr txBox="1"/>
          <p:nvPr>
            <p:ph idx="12" type="sldNum"/>
          </p:nvPr>
        </p:nvSpPr>
        <p:spPr>
          <a:xfrm>
            <a:off x="2600173" y="6366395"/>
            <a:ext cx="7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0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1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2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2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5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6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7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8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9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9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40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40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0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40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40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0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3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4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5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7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4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4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9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50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0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50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51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51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5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5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5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52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53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53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53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53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53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53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56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5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5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5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0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6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6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6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6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62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6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62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6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6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63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64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64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6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6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4" name="Google Shape;284;p6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p65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6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66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9" name="Google Shape;289;p66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66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1" name="Google Shape;291;p66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66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3" name="Google Shape;293;p66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7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6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" Type="http://schemas.openxmlformats.org/officeDocument/2006/relationships/image" Target="../media/image7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7.xml"/><Relationship Id="rId1" Type="http://schemas.openxmlformats.org/officeDocument/2006/relationships/image" Target="../media/image7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0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8800" y="6265440"/>
            <a:ext cx="1820160" cy="48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6374"/>
          </a:solidFill>
          <a:ln cap="flat" cmpd="sng" w="12600">
            <a:solidFill>
              <a:srgbClr val="00495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952560" y="2120760"/>
            <a:ext cx="10562760" cy="1388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06040" y="1085760"/>
            <a:ext cx="3379680" cy="90108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>
            <p:ph idx="1" type="body"/>
          </p:nvPr>
        </p:nvSpPr>
        <p:spPr>
          <a:xfrm>
            <a:off x="3200400" y="4419720"/>
            <a:ext cx="5790960" cy="21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" name="Google Shape;15;p1"/>
          <p:cNvSpPr txBox="1"/>
          <p:nvPr>
            <p:ph idx="2" type="body"/>
          </p:nvPr>
        </p:nvSpPr>
        <p:spPr>
          <a:xfrm>
            <a:off x="3200400" y="4689360"/>
            <a:ext cx="5790960" cy="56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8800" y="6265440"/>
            <a:ext cx="1820160" cy="48528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7" name="Google Shape;67;p1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0" type="dt"/>
          </p:nvPr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4"/>
          <p:cNvSpPr txBox="1"/>
          <p:nvPr>
            <p:ph idx="11" type="ftr"/>
          </p:nvPr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8800" y="6265440"/>
            <a:ext cx="1820160" cy="48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80B0B9"/>
          </a:solidFill>
          <a:ln cap="flat" cmpd="sng" w="12600">
            <a:solidFill>
              <a:srgbClr val="00495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8"/>
          <p:cNvSpPr txBox="1"/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9" name="Google Shape;129;p28"/>
          <p:cNvSpPr txBox="1"/>
          <p:nvPr>
            <p:ph idx="1"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130" name="Google Shape;130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800" y="6264000"/>
            <a:ext cx="1821600" cy="48564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8"/>
          <p:cNvSpPr txBox="1"/>
          <p:nvPr>
            <p:ph idx="10" type="dt"/>
          </p:nvPr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2" name="Google Shape;132;p28"/>
          <p:cNvSpPr txBox="1"/>
          <p:nvPr>
            <p:ph idx="11" type="ftr"/>
          </p:nvPr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3" name="Google Shape;133;p28"/>
          <p:cNvSpPr txBox="1"/>
          <p:nvPr>
            <p:ph idx="12" type="sldNum"/>
          </p:nvPr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4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8800" y="6265440"/>
            <a:ext cx="1820160" cy="48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4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4AE2B"/>
          </a:solidFill>
          <a:ln cap="flat" cmpd="sng" w="12600">
            <a:solidFill>
              <a:srgbClr val="00495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1"/>
          <p:cNvSpPr txBox="1"/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6" name="Google Shape;186;p41"/>
          <p:cNvSpPr txBox="1"/>
          <p:nvPr>
            <p:ph idx="1"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187" name="Google Shape;187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800" y="6264000"/>
            <a:ext cx="1821600" cy="48564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41"/>
          <p:cNvSpPr txBox="1"/>
          <p:nvPr>
            <p:ph idx="10" type="dt"/>
          </p:nvPr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9" name="Google Shape;189;p41"/>
          <p:cNvSpPr txBox="1"/>
          <p:nvPr>
            <p:ph idx="11" type="ftr"/>
          </p:nvPr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0" name="Google Shape;190;p41"/>
          <p:cNvSpPr txBox="1"/>
          <p:nvPr>
            <p:ph idx="12" type="sldNum"/>
          </p:nvPr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5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8800" y="6265440"/>
            <a:ext cx="1820160" cy="48528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5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2" name="Google Shape;242;p54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3" name="Google Shape;243;p54"/>
          <p:cNvSpPr txBox="1"/>
          <p:nvPr>
            <p:ph idx="10" type="dt"/>
          </p:nvPr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4" name="Google Shape;244;p54"/>
          <p:cNvSpPr txBox="1"/>
          <p:nvPr>
            <p:ph idx="11" type="ftr"/>
          </p:nvPr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5" name="Google Shape;245;p54"/>
          <p:cNvSpPr txBox="1"/>
          <p:nvPr>
            <p:ph idx="12" type="sldNum"/>
          </p:nvPr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sonarsource.com/sonarqube/latest/user-guide/metric-definitions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sonarsource.com/sonarqube/latest/user-guide/metric-definitions/" TargetMode="External"/><Relationship Id="rId4" Type="http://schemas.openxmlformats.org/officeDocument/2006/relationships/hyperlink" Target="https://openimis.atlassian.net/wiki/spaces/OP/pages/3613917185/Code+Quality+and+Static+Code+Analysi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7"/>
          <p:cNvSpPr txBox="1"/>
          <p:nvPr/>
        </p:nvSpPr>
        <p:spPr>
          <a:xfrm>
            <a:off x="952560" y="2120760"/>
            <a:ext cx="10562760" cy="1388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openIMIS Quality Gateway</a:t>
            </a:r>
            <a:endParaRPr b="0" sz="4400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67"/>
          <p:cNvSpPr txBox="1"/>
          <p:nvPr/>
        </p:nvSpPr>
        <p:spPr>
          <a:xfrm>
            <a:off x="952560" y="3630600"/>
            <a:ext cx="1056276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67"/>
          <p:cNvSpPr txBox="1"/>
          <p:nvPr/>
        </p:nvSpPr>
        <p:spPr>
          <a:xfrm>
            <a:off x="3200400" y="4419720"/>
            <a:ext cx="5790960" cy="21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1" name="Google Shape;301;p67"/>
          <p:cNvSpPr txBox="1"/>
          <p:nvPr/>
        </p:nvSpPr>
        <p:spPr>
          <a:xfrm>
            <a:off x="3200400" y="4689360"/>
            <a:ext cx="5790960" cy="56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6"/>
          <p:cNvSpPr txBox="1"/>
          <p:nvPr/>
        </p:nvSpPr>
        <p:spPr>
          <a:xfrm>
            <a:off x="831960" y="1709640"/>
            <a:ext cx="10515300" cy="28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Best </a:t>
            </a:r>
            <a:r>
              <a:rPr lang="en-GB" sz="6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practises</a:t>
            </a:r>
            <a:endParaRPr b="0" sz="6000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76"/>
          <p:cNvSpPr txBox="1"/>
          <p:nvPr/>
        </p:nvSpPr>
        <p:spPr>
          <a:xfrm>
            <a:off x="831960" y="4589640"/>
            <a:ext cx="105153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4" name="Google Shape;384;p76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76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76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77"/>
          <p:cNvSpPr txBox="1"/>
          <p:nvPr/>
        </p:nvSpPr>
        <p:spPr>
          <a:xfrm>
            <a:off x="838080" y="18255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All PRs should pass the default quality gates set in SonarQube.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Linter errors (from both flake8 and ESLint) must be addressed.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Backend unit tests should always pass.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We encourage the community to provide feedback on additional metrics and standards. Open a discussion thread or issue for suggestions.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Sonar documentation: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https://docs.sonarsource.com/sonarqube/latest/user-guide/metric-definitions/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77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Code Quality Metrics: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77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77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77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78"/>
          <p:cNvSpPr txBox="1"/>
          <p:nvPr/>
        </p:nvSpPr>
        <p:spPr>
          <a:xfrm>
            <a:off x="838080" y="18255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Every PR undergoes a review by at least one core developer.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Address all failing checks in the CI/CD pipeline before requesting a review.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Reviewers should prioritize the logic, efficiency, and alignment with the project's goals.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SonarQube's feedback should be considered advisory. Address critical and high-severity issues. For minor issues, reviewers' discretion is advised.</a:t>
            </a:r>
            <a:endParaRPr sz="1600"/>
          </a:p>
        </p:txBody>
      </p:sp>
      <p:sp>
        <p:nvSpPr>
          <p:cNvPr id="401" name="Google Shape;401;p78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Code Review Process: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78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3" name="Google Shape;403;p78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Google Shape;404;p78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79"/>
          <p:cNvSpPr txBox="1"/>
          <p:nvPr/>
        </p:nvSpPr>
        <p:spPr>
          <a:xfrm>
            <a:off x="838355" y="24170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714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As the project evolves, refactoring becomes necessary to maintain code quality:</a:t>
            </a:r>
            <a:endParaRPr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172B4D"/>
              </a:buClr>
              <a:buSzPts val="1500"/>
              <a:buFont typeface="Roboto"/>
              <a:buAutoNum type="arabicPeriod"/>
            </a:pP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Regular Refactoring Sprints</a:t>
            </a:r>
            <a:r>
              <a:rPr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Every three months, a sprint dedicated to refactoring and addressing tech debt can be beneficial.</a:t>
            </a:r>
            <a:endParaRPr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00"/>
              <a:buFont typeface="Roboto"/>
              <a:buAutoNum type="arabicPeriod"/>
            </a:pP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Community Involvement</a:t>
            </a:r>
            <a:r>
              <a:rPr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While community contributions primarily focus on features and fixes, we should encourage community members to participate in refactoring. Picking up smaller refactoring tasks can be a great way to familiarize oneself with the codebase.</a:t>
            </a:r>
            <a:endParaRPr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410" name="Google Shape;410;p79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Refactoring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79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2" name="Google Shape;412;p79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3" name="Google Shape;413;p79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80"/>
          <p:cNvSpPr txBox="1"/>
          <p:nvPr/>
        </p:nvSpPr>
        <p:spPr>
          <a:xfrm>
            <a:off x="838385" y="719040"/>
            <a:ext cx="10515300" cy="28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Community </a:t>
            </a:r>
            <a:r>
              <a:rPr lang="en-GB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involvement</a:t>
            </a:r>
            <a:endParaRPr b="0" sz="4400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80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0" name="Google Shape;420;p80"/>
          <p:cNvSpPr txBox="1"/>
          <p:nvPr/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80"/>
          <p:cNvSpPr txBox="1"/>
          <p:nvPr/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Google Shape;422;p80"/>
          <p:cNvSpPr txBox="1"/>
          <p:nvPr/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1"/>
          <p:cNvSpPr txBox="1"/>
          <p:nvPr/>
        </p:nvSpPr>
        <p:spPr>
          <a:xfrm>
            <a:off x="838355" y="24170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Given the open-source nature of the project, community feedback on code quality metrics and practices is invaluable. Please contribute to the discussion threads or open new ones with suggestions.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Link to the sonar documentation: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3"/>
              </a:rPr>
              <a:t>https://docs.sonarsource.com/sonarqube/latest/user-guide/metric-definitions/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Link to the confluence page: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hlinkClick r:id="rId4"/>
              </a:rPr>
              <a:t>https://openimis.atlassian.net/wiki/spaces/OP/pages/3613917185/Code+Quality+and+Static+Code+Analysis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428" name="Google Shape;428;p81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Community Involvement: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81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0" name="Google Shape;430;p81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1" name="Google Shape;431;p81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6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Agenda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68"/>
          <p:cNvSpPr txBox="1"/>
          <p:nvPr/>
        </p:nvSpPr>
        <p:spPr>
          <a:xfrm>
            <a:off x="838355" y="2133385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-"/>
            </a:pP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Backend pipeline</a:t>
            </a:r>
            <a:endParaRPr sz="2600">
              <a:latin typeface="Poppins"/>
              <a:ea typeface="Poppins"/>
              <a:cs typeface="Poppins"/>
              <a:sym typeface="Poppins"/>
            </a:endParaRPr>
          </a:p>
          <a:p>
            <a:pPr indent="-393700" lvl="0" marL="4572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-"/>
            </a:pP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Frontend checks</a:t>
            </a:r>
            <a:endParaRPr sz="2600">
              <a:latin typeface="Poppins"/>
              <a:ea typeface="Poppins"/>
              <a:cs typeface="Poppins"/>
              <a:sym typeface="Poppins"/>
            </a:endParaRPr>
          </a:p>
          <a:p>
            <a:pPr indent="-393700" lvl="0" marL="4572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-"/>
            </a:pP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Best practises</a:t>
            </a:r>
            <a:endParaRPr sz="2600">
              <a:latin typeface="Poppins"/>
              <a:ea typeface="Poppins"/>
              <a:cs typeface="Poppins"/>
              <a:sym typeface="Poppins"/>
            </a:endParaRPr>
          </a:p>
          <a:p>
            <a:pPr indent="-393700" lvl="0" marL="4572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-"/>
            </a:pP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Community</a:t>
            </a: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GB" sz="2600">
                <a:latin typeface="Poppins"/>
                <a:ea typeface="Poppins"/>
                <a:cs typeface="Poppins"/>
                <a:sym typeface="Poppins"/>
              </a:rPr>
              <a:t>Involvement</a:t>
            </a:r>
            <a:endParaRPr sz="26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8" name="Google Shape;308;p68"/>
          <p:cNvSpPr txBox="1"/>
          <p:nvPr/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p68"/>
          <p:cNvSpPr txBox="1"/>
          <p:nvPr/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68"/>
          <p:cNvSpPr txBox="1"/>
          <p:nvPr/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69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Backend pipeline</a:t>
            </a:r>
            <a:endParaRPr b="0" sz="6000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69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17" name="Google Shape;317;p69"/>
          <p:cNvSpPr txBox="1"/>
          <p:nvPr/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69"/>
          <p:cNvSpPr txBox="1"/>
          <p:nvPr/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69"/>
          <p:cNvSpPr txBox="1"/>
          <p:nvPr/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70"/>
          <p:cNvSpPr txBox="1"/>
          <p:nvPr/>
        </p:nvSpPr>
        <p:spPr>
          <a:xfrm>
            <a:off x="273050" y="1825550"/>
            <a:ext cx="5270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5" name="Google Shape;325;p70"/>
          <p:cNvSpPr txBox="1"/>
          <p:nvPr/>
        </p:nvSpPr>
        <p:spPr>
          <a:xfrm>
            <a:off x="1495254" y="310650"/>
            <a:ext cx="24831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70"/>
          <p:cNvSpPr txBox="1"/>
          <p:nvPr/>
        </p:nvSpPr>
        <p:spPr>
          <a:xfrm>
            <a:off x="3461400" y="6366240"/>
            <a:ext cx="22474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70"/>
          <p:cNvSpPr txBox="1"/>
          <p:nvPr/>
        </p:nvSpPr>
        <p:spPr>
          <a:xfrm>
            <a:off x="5787360" y="6368760"/>
            <a:ext cx="48834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70"/>
          <p:cNvSpPr txBox="1"/>
          <p:nvPr/>
        </p:nvSpPr>
        <p:spPr>
          <a:xfrm>
            <a:off x="2600280" y="6366240"/>
            <a:ext cx="7822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70"/>
          <p:cNvSpPr txBox="1"/>
          <p:nvPr/>
        </p:nvSpPr>
        <p:spPr>
          <a:xfrm>
            <a:off x="6987504" y="365050"/>
            <a:ext cx="24831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70"/>
          <p:cNvSpPr txBox="1"/>
          <p:nvPr/>
        </p:nvSpPr>
        <p:spPr>
          <a:xfrm>
            <a:off x="5899150" y="1854000"/>
            <a:ext cx="57912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-"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331" name="Google Shape;331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30115"/>
            <a:ext cx="12192000" cy="339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1"/>
          <p:cNvSpPr txBox="1"/>
          <p:nvPr/>
        </p:nvSpPr>
        <p:spPr>
          <a:xfrm>
            <a:off x="838080" y="18255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200"/>
              <a:buFont typeface="Roboto"/>
              <a:buAutoNum type="alphaLcPeriod"/>
            </a:pPr>
            <a:r>
              <a:rPr b="1" lang="en-GB" sz="1350">
                <a:solidFill>
                  <a:srgbClr val="172B4D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build_backend</a:t>
            </a: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Prepares the backend for testing.</a:t>
            </a:r>
            <a:endParaRPr b="1"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200"/>
              <a:buFont typeface="Roboto"/>
              <a:buAutoNum type="alphaLcPeriod"/>
            </a:pPr>
            <a:r>
              <a:rPr b="1" lang="en-GB" sz="1350">
                <a:solidFill>
                  <a:srgbClr val="172B4D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ci_module_mssql_tests</a:t>
            </a: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Runs all tests on Microsoft SQL Server.</a:t>
            </a:r>
            <a:endParaRPr b="1"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200"/>
              <a:buFont typeface="Roboto"/>
              <a:buAutoNum type="alphaLcPeriod"/>
            </a:pPr>
            <a:r>
              <a:rPr b="1" lang="en-GB" sz="1350">
                <a:solidFill>
                  <a:srgbClr val="172B4D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ci_module_psql_test</a:t>
            </a: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Runs all tests on PostgreSQL.</a:t>
            </a:r>
            <a:endParaRPr b="1"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200"/>
              <a:buFont typeface="Roboto"/>
              <a:buAutoNum type="alphaLcPeriod"/>
            </a:pPr>
            <a:r>
              <a:rPr b="1" lang="en-GB" sz="1350">
                <a:solidFill>
                  <a:srgbClr val="172B4D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flake-8-linter</a:t>
            </a: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This job is responsible for running code style checks using Flake8 on Python code.</a:t>
            </a:r>
            <a:endParaRPr b="1"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200"/>
              <a:buFont typeface="Roboto"/>
              <a:buAutoNum type="alphaLcPeriod"/>
            </a:pPr>
            <a:r>
              <a:rPr b="1" lang="en-GB" sz="1350">
                <a:solidFill>
                  <a:srgbClr val="172B4D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sonar_scan</a:t>
            </a:r>
            <a:r>
              <a:rPr b="1" lang="en-GB" sz="1500">
                <a:solidFill>
                  <a:srgbClr val="172B4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This job is responsible for running static code analysis using SonarCloud to identify code vulnerabilities, code smells, and to analyze the coverage report.</a:t>
            </a:r>
            <a:endParaRPr b="1" sz="1500">
              <a:solidFill>
                <a:srgbClr val="172B4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172B4D"/>
              </a:solidFill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7" name="Google Shape;337;p71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Jobs: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71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71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71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72"/>
          <p:cNvSpPr txBox="1"/>
          <p:nvPr/>
        </p:nvSpPr>
        <p:spPr>
          <a:xfrm>
            <a:off x="838080" y="182556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6" name="Google Shape;346;p72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Static code </a:t>
            </a: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72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72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72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50" name="Google Shape;350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4963" y="1719263"/>
            <a:ext cx="8982075" cy="3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73"/>
          <p:cNvSpPr txBox="1"/>
          <p:nvPr/>
        </p:nvSpPr>
        <p:spPr>
          <a:xfrm>
            <a:off x="838355" y="1624585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Currently all modules are using default Quality Gateway provided by Sonar. It expects code to: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Have 80% coverage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&lt; 3% duplicates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&lt; 5% Technical Debt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No Bugs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No Security Issues</a:t>
            </a:r>
            <a:endParaRPr sz="1700"/>
          </a:p>
        </p:txBody>
      </p:sp>
      <p:sp>
        <p:nvSpPr>
          <p:cNvPr id="356" name="Google Shape;356;p73"/>
          <p:cNvSpPr txBox="1"/>
          <p:nvPr/>
        </p:nvSpPr>
        <p:spPr>
          <a:xfrm>
            <a:off x="838355" y="237165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100">
                <a:solidFill>
                  <a:schemeClr val="dk1"/>
                </a:solidFill>
              </a:rPr>
              <a:t>Sonar Quality Gateway </a:t>
            </a:r>
            <a:endParaRPr b="1" sz="51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73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73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73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4"/>
          <p:cNvSpPr txBox="1"/>
          <p:nvPr/>
        </p:nvSpPr>
        <p:spPr>
          <a:xfrm>
            <a:off x="831960" y="1709640"/>
            <a:ext cx="10515300" cy="28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Frontend checks</a:t>
            </a:r>
            <a:endParaRPr b="0" sz="6000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74"/>
          <p:cNvSpPr txBox="1"/>
          <p:nvPr/>
        </p:nvSpPr>
        <p:spPr>
          <a:xfrm>
            <a:off x="831960" y="4589640"/>
            <a:ext cx="105153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6" name="Google Shape;366;p74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74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74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75"/>
          <p:cNvSpPr txBox="1"/>
          <p:nvPr/>
        </p:nvSpPr>
        <p:spPr>
          <a:xfrm>
            <a:off x="838355" y="2544935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oppins"/>
              <a:buChar char="-"/>
            </a:pPr>
            <a:r>
              <a:rPr lang="en-GB" sz="2000">
                <a:latin typeface="Poppins"/>
                <a:ea typeface="Poppins"/>
                <a:cs typeface="Poppins"/>
                <a:sym typeface="Poppins"/>
              </a:rPr>
              <a:t>Static code </a:t>
            </a:r>
            <a:r>
              <a:rPr lang="en-GB" sz="2000">
                <a:latin typeface="Poppins"/>
                <a:ea typeface="Poppins"/>
                <a:cs typeface="Poppins"/>
                <a:sym typeface="Poppins"/>
              </a:rPr>
              <a:t>analysis -&gt; </a:t>
            </a:r>
            <a:r>
              <a:rPr b="1" lang="en-GB" sz="2000">
                <a:latin typeface="Poppins"/>
                <a:ea typeface="Poppins"/>
                <a:cs typeface="Poppins"/>
                <a:sym typeface="Poppins"/>
              </a:rPr>
              <a:t>SonarCloud</a:t>
            </a:r>
            <a:endParaRPr b="1" sz="2000">
              <a:latin typeface="Poppins"/>
              <a:ea typeface="Poppins"/>
              <a:cs typeface="Poppins"/>
              <a:sym typeface="Poppins"/>
            </a:endParaRPr>
          </a:p>
          <a:p>
            <a:pPr indent="-355600" lvl="0" marL="45720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oppins"/>
              <a:buChar char="-"/>
            </a:pPr>
            <a:r>
              <a:rPr lang="en-GB" sz="2000">
                <a:latin typeface="Poppins"/>
                <a:ea typeface="Poppins"/>
                <a:cs typeface="Poppins"/>
                <a:sym typeface="Poppins"/>
              </a:rPr>
              <a:t>Linter check -&gt; </a:t>
            </a:r>
            <a:r>
              <a:rPr b="1" lang="en-GB" sz="2000">
                <a:latin typeface="Poppins"/>
                <a:ea typeface="Poppins"/>
                <a:cs typeface="Poppins"/>
                <a:sym typeface="Poppins"/>
              </a:rPr>
              <a:t>Eslint</a:t>
            </a:r>
            <a:endParaRPr b="1" sz="2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4" name="Google Shape;374;p75"/>
          <p:cNvSpPr txBox="1"/>
          <p:nvPr/>
        </p:nvSpPr>
        <p:spPr>
          <a:xfrm>
            <a:off x="838080" y="36504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FE checks</a:t>
            </a:r>
            <a:endParaRPr b="0" sz="4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75"/>
          <p:cNvSpPr txBox="1"/>
          <p:nvPr/>
        </p:nvSpPr>
        <p:spPr>
          <a:xfrm>
            <a:off x="3461400" y="6366240"/>
            <a:ext cx="22476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.07.23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75"/>
          <p:cNvSpPr txBox="1"/>
          <p:nvPr/>
        </p:nvSpPr>
        <p:spPr>
          <a:xfrm>
            <a:off x="5787360" y="6368760"/>
            <a:ext cx="4883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openIMIS-coreMIS integration</a:t>
            </a:r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75"/>
          <p:cNvSpPr txBox="1"/>
          <p:nvPr/>
        </p:nvSpPr>
        <p:spPr>
          <a:xfrm>
            <a:off x="2600280" y="6366240"/>
            <a:ext cx="7824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20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