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3" r:id="rId3"/>
    <p:sldMasterId id="2147483734" r:id="rId4"/>
    <p:sldMasterId id="2147483735" r:id="rId5"/>
    <p:sldMasterId id="2147483736" r:id="rId6"/>
    <p:sldMasterId id="2147483737" r:id="rId7"/>
    <p:sldMasterId id="2147483738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</p:sldIdLst>
  <p:sldSz cy="6858000" cx="12192000"/>
  <p:notesSz cx="6858000" cy="9144000"/>
  <p:embeddedFontLst>
    <p:embeddedFont>
      <p:font typeface="Poppi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font" Target="fonts/Poppins-regular.fntdata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font" Target="fonts/Poppins-italic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Poppins-bold.fntdata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56" Type="http://schemas.openxmlformats.org/officeDocument/2006/relationships/font" Target="fonts/Poppins-boldItalic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576cdd91f5_0_48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576cdd91f5_0_48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2576cdd91f5_0_482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576cdd91f5_1_4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576cdd91f5_1_4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576cdd91f5_0_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576cdd91f5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576cdd91f5_1_11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2576cdd91f5_1_11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576cdd91f5_1_15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2576cdd91f5_1_15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576cdd91f5_1_11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2576cdd91f5_1_11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576cdd91f5_0_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2576cdd91f5_0_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57aa62aedb_1_27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257aa62aedb_1_2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576cdd91f5_0_3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2576cdd91f5_0_3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576cdd91f5_0_2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2576cdd91f5_0_2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576cdd91f5_0_6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2576cdd91f5_0_6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576cdd91f5_0_37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2576cdd91f5_0_37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576cdd91f5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576cdd91f5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2576cdd91f5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576cdd91f5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576cdd91f5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2576cdd91f5_0_3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576cdd91f5_0_4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576cdd91f5_0_4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2576cdd91f5_0_4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576cdd91f5_0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576cdd91f5_0_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2576cdd91f5_0_4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576cdd91f5_0_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576cdd91f5_0_4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2576cdd91f5_0_4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576cdd91f5_0_4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576cdd91f5_0_4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2576cdd91f5_0_4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576cdd91f5_0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576cdd91f5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2576cdd91f5_0_4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576cdd91f5_0_4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576cdd91f5_0_4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2576cdd91f5_0_46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576cdd91f5_0_46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2576cdd91f5_0_46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576cdd91f5_0_4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576cdd91f5_0_4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2576cdd91f5_0_42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576cdd91f5_0_49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576cdd91f5_0_49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2576cdd91f5_0_49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576cdd91f5_0_50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2576cdd91f5_0_50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576cdd91f5_0_53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576cdd91f5_0_53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g2576cdd91f5_0_53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576cdd91f5_0_51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2576cdd91f5_0_51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576cdd91f5_0_49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2576cdd91f5_0_49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g2576cdd91f5_0_495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576cdd91f5_0_54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576cdd91f5_0_54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2576cdd91f5_0_546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576cdd91f5_0_55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576cdd91f5_0_55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2576cdd91f5_0_553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576cdd91f5_0_56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576cdd91f5_0_56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g2576cdd91f5_0_56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6" name="Google Shape;826;p14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4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576cdd91f5_1_1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2576cdd91f5_1_1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576cdd91f5_1_2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2576cdd91f5_1_2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576cdd91f5_1_2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2576cdd91f5_1_2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576cdd91f5_1_5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2576cdd91f5_1_5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576cdd91f5_1_3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2576cdd91f5_1_3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3461233" y="6366395"/>
            <a:ext cx="224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5787411" y="6368747"/>
            <a:ext cx="488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7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0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6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6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6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6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6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3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7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7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7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7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7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7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7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7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7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7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7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7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7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7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7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7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8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8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8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8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6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8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8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8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8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8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8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8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8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8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9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9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9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9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9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9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9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9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9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9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9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9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2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2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6374"/>
          </a:solidFill>
          <a:ln cap="flat" cmpd="sng" w="12600">
            <a:solidFill>
              <a:srgbClr val="00495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952560" y="2120760"/>
            <a:ext cx="10562760" cy="1388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6040" y="1085760"/>
            <a:ext cx="3379680" cy="90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" type="body"/>
          </p:nvPr>
        </p:nvSpPr>
        <p:spPr>
          <a:xfrm>
            <a:off x="3200400" y="4419720"/>
            <a:ext cx="579096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"/>
          <p:cNvSpPr txBox="1"/>
          <p:nvPr>
            <p:ph idx="2" type="body"/>
          </p:nvPr>
        </p:nvSpPr>
        <p:spPr>
          <a:xfrm>
            <a:off x="3200400" y="4689360"/>
            <a:ext cx="5790960" cy="5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0B0B9"/>
          </a:solidFill>
          <a:ln cap="flat" cmpd="sng" w="12600">
            <a:solidFill>
              <a:srgbClr val="00495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8"/>
          <p:cNvSpPr txBox="1"/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800" y="6264000"/>
            <a:ext cx="1821600" cy="48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4AE2B"/>
          </a:solidFill>
          <a:ln cap="flat" cmpd="sng" w="12600">
            <a:solidFill>
              <a:srgbClr val="00495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1"/>
          <p:cNvSpPr txBox="1"/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Google Shape;186;p41"/>
          <p:cNvSpPr txBox="1"/>
          <p:nvPr>
            <p:ph idx="1"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87" name="Google Shape;18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800" y="6264000"/>
            <a:ext cx="1821600" cy="48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 txBox="1"/>
          <p:nvPr>
            <p:ph idx="10" type="dt"/>
          </p:nvPr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9" name="Google Shape;189;p41"/>
          <p:cNvSpPr txBox="1"/>
          <p:nvPr>
            <p:ph idx="11" type="ftr"/>
          </p:nvPr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0" name="Google Shape;190;p41"/>
          <p:cNvSpPr txBox="1"/>
          <p:nvPr>
            <p:ph idx="12" type="sldNum"/>
          </p:nvPr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4A0D0"/>
          </a:solidFill>
          <a:ln cap="flat" cmpd="sng" w="12600">
            <a:solidFill>
              <a:srgbClr val="00495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4"/>
          <p:cNvSpPr txBox="1"/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3" name="Google Shape;243;p54"/>
          <p:cNvSpPr txBox="1"/>
          <p:nvPr>
            <p:ph idx="1"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244" name="Google Shape;24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800" y="6264000"/>
            <a:ext cx="1821600" cy="48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4"/>
          <p:cNvSpPr txBox="1"/>
          <p:nvPr>
            <p:ph idx="10" type="dt"/>
          </p:nvPr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6" name="Google Shape;246;p54"/>
          <p:cNvSpPr txBox="1"/>
          <p:nvPr>
            <p:ph idx="11" type="ftr"/>
          </p:nvPr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7" name="Google Shape;247;p54"/>
          <p:cNvSpPr txBox="1"/>
          <p:nvPr>
            <p:ph idx="12" type="sldNum"/>
          </p:nvPr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9" name="Google Shape;299;p67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0" name="Google Shape;300;p67"/>
          <p:cNvSpPr txBox="1"/>
          <p:nvPr>
            <p:ph idx="10" type="dt"/>
          </p:nvPr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1" name="Google Shape;301;p67"/>
          <p:cNvSpPr txBox="1"/>
          <p:nvPr>
            <p:ph idx="11" type="ftr"/>
          </p:nvPr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2" name="Google Shape;302;p67"/>
          <p:cNvSpPr txBox="1"/>
          <p:nvPr>
            <p:ph idx="12" type="sldNum"/>
          </p:nvPr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800" y="6265440"/>
            <a:ext cx="1820160" cy="4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8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4" name="Google Shape;354;p80"/>
          <p:cNvSpPr txBox="1"/>
          <p:nvPr>
            <p:ph idx="1"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5" name="Google Shape;355;p80"/>
          <p:cNvSpPr txBox="1"/>
          <p:nvPr>
            <p:ph idx="2"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6" name="Google Shape;356;p80"/>
          <p:cNvSpPr txBox="1"/>
          <p:nvPr>
            <p:ph idx="10" type="dt"/>
          </p:nvPr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7" name="Google Shape;357;p80"/>
          <p:cNvSpPr txBox="1"/>
          <p:nvPr>
            <p:ph idx="11" type="ftr"/>
          </p:nvPr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8" name="Google Shape;358;p80"/>
          <p:cNvSpPr txBox="1"/>
          <p:nvPr>
            <p:ph idx="12" type="sldNum"/>
          </p:nvPr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openimis/openimis-fe-opensearch_reports_j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openimis/openimis-be-core_py#customfilters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oremis-etl.s1.openimis.org/users/log_in" TargetMode="External"/><Relationship Id="rId4" Type="http://schemas.openxmlformats.org/officeDocument/2006/relationships/hyperlink" Target="https://github.com/OpenFn/Lightning" TargetMode="External"/><Relationship Id="rId5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github.com/openimis/openimis-lightning_dkr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thub.com/openimis/openimis-dist_dkr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opensearch.org/" TargetMode="External"/><Relationship Id="rId4" Type="http://schemas.openxmlformats.org/officeDocument/2006/relationships/hyperlink" Target="https://github.com/opensearch-project" TargetMode="External"/><Relationship Id="rId5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github.com/openimis/openimis-dist_dkr/tree/feature/CM-153#opensearchopensearch-dashboards-setup" TargetMode="External"/><Relationship Id="rId4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github.com/openimis/openimis-be_py/tree/coreMIS" TargetMode="External"/><Relationship Id="rId4" Type="http://schemas.openxmlformats.org/officeDocument/2006/relationships/hyperlink" Target="https://github.com/openimis/openimis-fe_js/tree/coreMIS" TargetMode="External"/><Relationship Id="rId5" Type="http://schemas.openxmlformats.org/officeDocument/2006/relationships/hyperlink" Target="https://github.com/openimis/openimis-be-individual_py/blob/develop/.github/workflows/core-mis-test-server-deploy.yml" TargetMode="External"/><Relationship Id="rId6" Type="http://schemas.openxmlformats.org/officeDocument/2006/relationships/hyperlink" Target="https://github.com/openimis/openimis-fe-individual_js/blob/develop/.github/workflows/core-mis-test-server-deploy.yml" TargetMode="External"/><Relationship Id="rId7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ithub.com/openimis/openimis-fe-social_protection_js/blob/develop/.github/workflows/eslint_check.y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openimis/openimis-fe-individual_js" TargetMode="External"/><Relationship Id="rId4" Type="http://schemas.openxmlformats.org/officeDocument/2006/relationships/hyperlink" Target="https://github.com/openimis/openimis-be-individual_p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openimis/openimis-fe-social_protection_js" TargetMode="External"/><Relationship Id="rId4" Type="http://schemas.openxmlformats.org/officeDocument/2006/relationships/hyperlink" Target="https://github.com/openimis/openimis-be-social_protection_p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penimis.atlassian.net/wiki/spaces/OP/pages/3564503053/Task+based+update+-+technical+details" TargetMode="External"/><Relationship Id="rId4" Type="http://schemas.openxmlformats.org/officeDocument/2006/relationships/hyperlink" Target="https://github.com/openimis/openimis-fe-tasks_management_js" TargetMode="External"/><Relationship Id="rId5" Type="http://schemas.openxmlformats.org/officeDocument/2006/relationships/hyperlink" Target="https://github.com/openimis/openimis-be-tasks_management_p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openimis/openimis-fe-coremis_language_pack_j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openimis/openimis-be-workflow_py/blob/35e46c774644c704c89b7d61fee6ad963b413db4/workflow/apps.py#L3" TargetMode="External"/><Relationship Id="rId4" Type="http://schemas.openxmlformats.org/officeDocument/2006/relationships/hyperlink" Target="https://github.com/openimis/openimis-be-workflow_py" TargetMode="External"/><Relationship Id="rId5" Type="http://schemas.openxmlformats.org/officeDocument/2006/relationships/hyperlink" Target="https://github.com/openimis/openimis-be-workflow_py/tree/devel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3"/>
          <p:cNvSpPr txBox="1"/>
          <p:nvPr/>
        </p:nvSpPr>
        <p:spPr>
          <a:xfrm>
            <a:off x="952560" y="2120760"/>
            <a:ext cx="10562760" cy="1388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44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3"/>
          <p:cNvSpPr txBox="1"/>
          <p:nvPr/>
        </p:nvSpPr>
        <p:spPr>
          <a:xfrm>
            <a:off x="952560" y="3630600"/>
            <a:ext cx="1056276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3"/>
          <p:cNvSpPr txBox="1"/>
          <p:nvPr/>
        </p:nvSpPr>
        <p:spPr>
          <a:xfrm>
            <a:off x="3200400" y="4419720"/>
            <a:ext cx="579096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93"/>
          <p:cNvSpPr txBox="1"/>
          <p:nvPr/>
        </p:nvSpPr>
        <p:spPr>
          <a:xfrm>
            <a:off x="3200400" y="4689360"/>
            <a:ext cx="5790960" cy="5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Documentation summary</a:t>
            </a:r>
            <a:endParaRPr b="0" sz="2800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350" y="97000"/>
            <a:ext cx="5053401" cy="614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02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102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102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3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Still work in progress on review (docker part)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Handle showing &lt;iFrame&gt; with embedded openSearch webpage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Embedding is based on proxy and basic authorization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Authorization to openIMIS is required in order to display on openIMIS level.  (defined on nginx level)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https://github.com/openimis/openimis-fe-opensearch_reports_js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103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Opensearch Reports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03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103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103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4"/>
          <p:cNvSpPr txBox="1"/>
          <p:nvPr/>
        </p:nvSpPr>
        <p:spPr>
          <a:xfrm>
            <a:off x="838385" y="719040"/>
            <a:ext cx="10515300" cy="28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Changes in database structure</a:t>
            </a:r>
            <a:endParaRPr b="0" sz="44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04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104"/>
          <p:cNvSpPr txBox="1"/>
          <p:nvPr/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104"/>
          <p:cNvSpPr txBox="1"/>
          <p:nvPr/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104"/>
          <p:cNvSpPr txBox="1"/>
          <p:nvPr/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5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Individual(HistoryModel)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IndividualDataSourceUpload(HistoryModel)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IndividualDataSource(HistoryModel)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Group(HistoryModel)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GroupIndividual(HistoryModel)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105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Individual models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05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05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105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6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BenefitPlan(HistoryBusinessModel)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Beneficiary(HistoryBusinessModel)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GroupBeneficiary(HistoryBusinessModel)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106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Social Protection</a:t>
            </a: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 models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06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106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106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7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107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Social Protection models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07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107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107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3" name="Google Shape;54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50" y="1690138"/>
            <a:ext cx="874395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8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TaskGroup(HistoryModel)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TaskExecutor(HistoryModel)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Task(HistoryModel)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108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Tasks Management</a:t>
            </a: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 models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08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08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108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3" name="Google Shape;55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025" y="2873350"/>
            <a:ext cx="5958399" cy="32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9"/>
          <p:cNvSpPr txBox="1"/>
          <p:nvPr/>
        </p:nvSpPr>
        <p:spPr>
          <a:xfrm>
            <a:off x="724010" y="1271490"/>
            <a:ext cx="10515300" cy="28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 of current openIMIS modules where there are changes related to coreMIS integration</a:t>
            </a:r>
            <a:endParaRPr b="0" sz="44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09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109"/>
          <p:cNvSpPr txBox="1"/>
          <p:nvPr/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109"/>
          <p:cNvSpPr txBox="1"/>
          <p:nvPr/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109"/>
          <p:cNvSpPr txBox="1"/>
          <p:nvPr/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0"/>
          <p:cNvSpPr txBox="1"/>
          <p:nvPr/>
        </p:nvSpPr>
        <p:spPr>
          <a:xfrm>
            <a:off x="838075" y="1508049"/>
            <a:ext cx="10515300" cy="4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latin typeface="Poppins"/>
                <a:ea typeface="Poppins"/>
                <a:cs typeface="Poppins"/>
                <a:sym typeface="Poppins"/>
              </a:rPr>
              <a:t>Advanced Filters:</a:t>
            </a:r>
            <a:endParaRPr sz="2800" u="sng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-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llow to add custom filters to searcher in order to retrieve information about unstructured data saved on json_ext level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-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ilters need to be defined in schema on BenefitPlan page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Poppins"/>
                <a:ea typeface="Poppins"/>
                <a:cs typeface="Poppins"/>
                <a:sym typeface="Poppins"/>
              </a:rPr>
              <a:t>Documentation: </a:t>
            </a:r>
            <a:r>
              <a:rPr lang="en-GB" sz="15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https://github.com/openimis/openimis-be-core_py#customfilters</a:t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110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Core module on FE and BE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10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110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110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2" name="Google Shape;572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148" y="3293850"/>
            <a:ext cx="4732402" cy="21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10"/>
          <p:cNvSpPr txBox="1"/>
          <p:nvPr/>
        </p:nvSpPr>
        <p:spPr>
          <a:xfrm>
            <a:off x="1492250" y="3293850"/>
            <a:ext cx="3511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chema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= 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{"$id": "https://example.com/beneficiares.schema.json", "type": "object", "title": "Record of beneficiares", "$schema": "http://json-schema.org/draft-04/schema#", "properties": </a:t>
            </a:r>
            <a:r>
              <a:rPr lang="en-GB">
                <a:solidFill>
                  <a:schemeClr val="dk1"/>
                </a:solidFill>
                <a:highlight>
                  <a:srgbClr val="FFF2CC"/>
                </a:highlight>
                <a:latin typeface="Poppins"/>
                <a:ea typeface="Poppins"/>
                <a:cs typeface="Poppins"/>
                <a:sym typeface="Poppins"/>
              </a:rPr>
              <a:t>"educated_level": {"type": "string", "description": "The level of person when it comes to the school/education/studies"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}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}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1"/>
          <p:cNvSpPr txBox="1"/>
          <p:nvPr/>
        </p:nvSpPr>
        <p:spPr>
          <a:xfrm>
            <a:off x="838075" y="1508049"/>
            <a:ext cx="10515300" cy="4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latin typeface="Poppins"/>
                <a:ea typeface="Poppins"/>
                <a:cs typeface="Poppins"/>
                <a:sym typeface="Poppins"/>
              </a:rPr>
              <a:t>Advanced Filters - fe:</a:t>
            </a:r>
            <a:endParaRPr sz="2800" u="sng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-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Searcher component updated by adding additional optional (to not break current searcher pages) arguments: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Another params are also optional - are related to the progress of particular custom filter states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9" name="Google Shape;579;p111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Core module on FE and BE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11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111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111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Google Shape;583;p111"/>
          <p:cNvSpPr txBox="1"/>
          <p:nvPr/>
        </p:nvSpPr>
        <p:spPr>
          <a:xfrm>
            <a:off x="1492250" y="3293850"/>
            <a:ext cx="351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pic>
        <p:nvPicPr>
          <p:cNvPr id="584" name="Google Shape;584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829" y="2816329"/>
            <a:ext cx="4655125" cy="19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4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4"/>
          <p:cNvSpPr txBox="1"/>
          <p:nvPr/>
        </p:nvSpPr>
        <p:spPr>
          <a:xfrm>
            <a:off x="838080" y="1557885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-"/>
            </a:pPr>
            <a:r>
              <a:rPr lang="en-GB" sz="2600">
                <a:latin typeface="Poppins"/>
                <a:ea typeface="Poppins"/>
                <a:cs typeface="Poppins"/>
                <a:sym typeface="Poppins"/>
              </a:rPr>
              <a:t>List of new modules related to coreMIS integration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-"/>
            </a:pPr>
            <a:r>
              <a:rPr lang="en-GB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Changes in database structure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-"/>
            </a:pPr>
            <a:r>
              <a:rPr lang="en-GB" sz="2600">
                <a:latin typeface="Poppins"/>
                <a:ea typeface="Poppins"/>
                <a:cs typeface="Poppins"/>
                <a:sym typeface="Poppins"/>
              </a:rPr>
              <a:t>List of current openIMIS modules where there are changes related to coreMIS integration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-"/>
            </a:pPr>
            <a:r>
              <a:rPr lang="en-GB" sz="2600">
                <a:latin typeface="Poppins"/>
                <a:ea typeface="Poppins"/>
                <a:cs typeface="Poppins"/>
                <a:sym typeface="Poppins"/>
              </a:rPr>
              <a:t>Workflows (openFN)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-"/>
            </a:pPr>
            <a:r>
              <a:rPr lang="en-GB" sz="2600">
                <a:latin typeface="Poppins"/>
                <a:ea typeface="Poppins"/>
                <a:cs typeface="Poppins"/>
                <a:sym typeface="Poppins"/>
              </a:rPr>
              <a:t>OpenSearch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-"/>
            </a:pPr>
            <a:r>
              <a:rPr lang="en-GB" sz="2600">
                <a:latin typeface="Poppins"/>
                <a:ea typeface="Poppins"/>
                <a:cs typeface="Poppins"/>
                <a:sym typeface="Poppins"/>
              </a:rPr>
              <a:t>Test server and CD process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94"/>
          <p:cNvSpPr txBox="1"/>
          <p:nvPr/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94"/>
          <p:cNvSpPr txBox="1"/>
          <p:nvPr/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94"/>
          <p:cNvSpPr txBox="1"/>
          <p:nvPr/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2"/>
          <p:cNvSpPr txBox="1"/>
          <p:nvPr/>
        </p:nvSpPr>
        <p:spPr>
          <a:xfrm>
            <a:off x="831960" y="1709640"/>
            <a:ext cx="10515300" cy="28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Workflows (openFN)</a:t>
            </a:r>
            <a:endParaRPr b="0" sz="60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12"/>
          <p:cNvSpPr txBox="1"/>
          <p:nvPr/>
        </p:nvSpPr>
        <p:spPr>
          <a:xfrm>
            <a:off x="831960" y="4589640"/>
            <a:ext cx="105153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1" name="Google Shape;591;p112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112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Google Shape;593;p112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3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Functionality which allows to upload data from particular source (mostly csv) into desired object in system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In openIMIS-coreMIS integration it 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refers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 to data upload for Beneficiary on Benefit Plan level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Part of optional deployment in openIMIS dockerized package (see section below openimis-dist_dkr 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repository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)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113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Workflows (openFN)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13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113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113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14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114"/>
          <p:cNvSpPr txBox="1"/>
          <p:nvPr/>
        </p:nvSpPr>
        <p:spPr>
          <a:xfrm>
            <a:off x="838075" y="365046"/>
            <a:ext cx="104412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Workflows (openFN) - UI on openIMIS level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9" name="Google Shape;609;p114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114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114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2" name="Google Shape;61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75" y="1061475"/>
            <a:ext cx="11000975" cy="49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5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8" name="Google Shape;618;p115"/>
          <p:cNvSpPr txBox="1"/>
          <p:nvPr/>
        </p:nvSpPr>
        <p:spPr>
          <a:xfrm>
            <a:off x="838075" y="365046"/>
            <a:ext cx="104412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Workflows (openFN) - UI on openIMIS level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9" name="Google Shape;619;p115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115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115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2" name="Google Shape;62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75" y="1107550"/>
            <a:ext cx="5105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8450" y="3757100"/>
            <a:ext cx="51435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6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0" name="Google Shape;63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91750"/>
            <a:ext cx="11887200" cy="307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16"/>
          <p:cNvSpPr txBox="1"/>
          <p:nvPr>
            <p:ph type="title"/>
          </p:nvPr>
        </p:nvSpPr>
        <p:spPr>
          <a:xfrm>
            <a:off x="348350" y="424575"/>
            <a:ext cx="11383200" cy="13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 - UI on openIMIS level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</a:rPr>
              <a:t> upload history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32" name="Google Shape;632;p116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116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116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7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1" name="Google Shape;641;p117"/>
          <p:cNvSpPr txBox="1"/>
          <p:nvPr>
            <p:ph type="title"/>
          </p:nvPr>
        </p:nvSpPr>
        <p:spPr>
          <a:xfrm>
            <a:off x="348350" y="424575"/>
            <a:ext cx="11383200" cy="13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42" name="Google Shape;642;p117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https://coremis-etl.s1.openimis.org/users/log_in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 - openFN lightning on coreMIS test server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https://github.com/OpenFn/Lightning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 - github repo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Exposed on port 4000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43" name="Google Shape;643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6476" y="3258250"/>
            <a:ext cx="4970500" cy="26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117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5" name="Google Shape;645;p117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6" name="Google Shape;646;p117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8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3" name="Google Shape;653;p118"/>
          <p:cNvSpPr txBox="1"/>
          <p:nvPr>
            <p:ph type="title"/>
          </p:nvPr>
        </p:nvSpPr>
        <p:spPr>
          <a:xfrm>
            <a:off x="348350" y="424575"/>
            <a:ext cx="11383200" cy="13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 - server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54" name="Google Shape;654;p118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5" name="Google Shape;65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362" y="2043727"/>
            <a:ext cx="9617174" cy="29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18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118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118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9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5" name="Google Shape;665;p119"/>
          <p:cNvSpPr txBox="1"/>
          <p:nvPr>
            <p:ph type="title"/>
          </p:nvPr>
        </p:nvSpPr>
        <p:spPr>
          <a:xfrm>
            <a:off x="348350" y="424575"/>
            <a:ext cx="11383200" cy="13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 - server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66" name="Google Shape;666;p119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7" name="Google Shape;667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550" y="1550648"/>
            <a:ext cx="8915298" cy="4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19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Google Shape;669;p119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Google Shape;670;p119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0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7" name="Google Shape;677;p120"/>
          <p:cNvSpPr txBox="1"/>
          <p:nvPr>
            <p:ph type="title"/>
          </p:nvPr>
        </p:nvSpPr>
        <p:spPr>
          <a:xfrm>
            <a:off x="348350" y="424575"/>
            <a:ext cx="10893900" cy="72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78" name="Google Shape;678;p120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79" name="Google Shape;67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825" y="1029150"/>
            <a:ext cx="8242523" cy="50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20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120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2" name="Google Shape;682;p120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21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9" name="Google Shape;689;p121"/>
          <p:cNvSpPr txBox="1"/>
          <p:nvPr>
            <p:ph type="title"/>
          </p:nvPr>
        </p:nvSpPr>
        <p:spPr>
          <a:xfrm>
            <a:off x="348350" y="424575"/>
            <a:ext cx="10893900" cy="72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90" name="Google Shape;690;p121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1" name="Google Shape;691;p121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2" name="Google Shape;692;p121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Google Shape;693;p121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4" name="Google Shape;69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00" y="1076100"/>
            <a:ext cx="9793177" cy="522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5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List of new modules related to coreMIS integration</a:t>
            </a:r>
            <a:endParaRPr b="0" sz="60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95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95"/>
          <p:cNvSpPr txBox="1"/>
          <p:nvPr/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95"/>
          <p:cNvSpPr txBox="1"/>
          <p:nvPr/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95"/>
          <p:cNvSpPr txBox="1"/>
          <p:nvPr/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2"/>
          <p:cNvSpPr txBox="1"/>
          <p:nvPr>
            <p:ph idx="12" type="sldNum"/>
          </p:nvPr>
        </p:nvSpPr>
        <p:spPr>
          <a:xfrm>
            <a:off x="2600173" y="6366395"/>
            <a:ext cx="7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1" name="Google Shape;701;p122"/>
          <p:cNvSpPr txBox="1"/>
          <p:nvPr>
            <p:ph type="title"/>
          </p:nvPr>
        </p:nvSpPr>
        <p:spPr>
          <a:xfrm>
            <a:off x="348350" y="424575"/>
            <a:ext cx="10893900" cy="72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Workflows (openFN)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02" name="Google Shape;702;p122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3" name="Google Shape;703;p122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Google Shape;704;p122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Google Shape;705;p122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6" name="Google Shape;706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86" y="1144587"/>
            <a:ext cx="8607826" cy="518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23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123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p123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123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Char char="-"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Repositories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Char char="●"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https://github.com/openimis/openimis-lightning_dkr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123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Workflows (openFN)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4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Workflows (openFN)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24"/>
          <p:cNvSpPr txBox="1"/>
          <p:nvPr/>
        </p:nvSpPr>
        <p:spPr>
          <a:xfrm>
            <a:off x="838080" y="1825560"/>
            <a:ext cx="51810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3" name="Google Shape;723;p124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05.07.23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Google Shape;724;p124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Google Shape;725;p124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6" name="Google Shape;726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675" y="1690150"/>
            <a:ext cx="4965824" cy="34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5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Google Shape;733;p125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Google Shape;734;p125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Google Shape;735;p125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https://github.com/openimis/openimis-dist_dkr</a:t>
            </a: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125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Workflows (openFN)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" name="Google Shape;737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358" y="2371313"/>
            <a:ext cx="7717517" cy="328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6"/>
          <p:cNvSpPr txBox="1"/>
          <p:nvPr/>
        </p:nvSpPr>
        <p:spPr>
          <a:xfrm>
            <a:off x="831960" y="1709640"/>
            <a:ext cx="10515300" cy="28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OpenSearch</a:t>
            </a:r>
            <a:endParaRPr b="0" sz="60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26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Google Shape;745;p126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Google Shape;746;p126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27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OpenSearch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7"/>
          <p:cNvSpPr txBox="1"/>
          <p:nvPr/>
        </p:nvSpPr>
        <p:spPr>
          <a:xfrm>
            <a:off x="838080" y="1825560"/>
            <a:ext cx="51810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Tools which allows to create different types of visualisations based on provided data sources. 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https://opensearch.org/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https://github.com/opensearch-project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Used recent version of openSearch and openSearch dashboards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3" name="Google Shape;753;p127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4" name="Google Shape;754;p127"/>
          <p:cNvSpPr txBox="1"/>
          <p:nvPr/>
        </p:nvSpPr>
        <p:spPr>
          <a:xfrm>
            <a:off x="5787735" y="63662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5" name="Google Shape;755;p127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6" name="Google Shape;756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1480" y="2165590"/>
            <a:ext cx="5868120" cy="313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8"/>
          <p:cNvSpPr txBox="1"/>
          <p:nvPr>
            <p:ph type="title"/>
          </p:nvPr>
        </p:nvSpPr>
        <p:spPr>
          <a:xfrm>
            <a:off x="681175" y="365047"/>
            <a:ext cx="10099800" cy="87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OpenSearch</a:t>
            </a:r>
            <a:endParaRPr/>
          </a:p>
        </p:txBody>
      </p:sp>
      <p:sp>
        <p:nvSpPr>
          <p:cNvPr id="763" name="Google Shape;763;p128"/>
          <p:cNvSpPr txBox="1"/>
          <p:nvPr>
            <p:ph idx="1" type="body"/>
          </p:nvPr>
        </p:nvSpPr>
        <p:spPr>
          <a:xfrm>
            <a:off x="609480" y="1604520"/>
            <a:ext cx="53544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OpenSearch is in dockerized package optional like openFN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Package will consists of three services: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OpenSearch - exposed on 9200 port - serves as backend for this application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OpenSearch Dashboards - exposed on port 5601, serves as frontend for this application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Nginx on additional ipv4 network - proxy to handle OpenSearch Dashboards embedding and authorization on embedded mode. Proxy will be based on basic authorization.</a:t>
            </a:r>
            <a:endParaRPr/>
          </a:p>
        </p:txBody>
      </p:sp>
      <p:sp>
        <p:nvSpPr>
          <p:cNvPr id="764" name="Google Shape;764;p128"/>
          <p:cNvSpPr txBox="1"/>
          <p:nvPr>
            <p:ph idx="2" type="body"/>
          </p:nvPr>
        </p:nvSpPr>
        <p:spPr>
          <a:xfrm>
            <a:off x="6268885" y="1604520"/>
            <a:ext cx="53544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5" name="Google Shape;765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000" y="2861350"/>
            <a:ext cx="6026126" cy="13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28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Google Shape;767;p128"/>
          <p:cNvSpPr txBox="1"/>
          <p:nvPr/>
        </p:nvSpPr>
        <p:spPr>
          <a:xfrm>
            <a:off x="5787735" y="63662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8" name="Google Shape;768;p128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9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OpenSearch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29"/>
          <p:cNvSpPr txBox="1"/>
          <p:nvPr/>
        </p:nvSpPr>
        <p:spPr>
          <a:xfrm>
            <a:off x="838080" y="1825560"/>
            <a:ext cx="51810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5" name="Google Shape;775;p129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6" name="Google Shape;776;p129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7" name="Google Shape;777;p129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8" name="Google Shape;778;p129"/>
          <p:cNvSpPr txBox="1"/>
          <p:nvPr/>
        </p:nvSpPr>
        <p:spPr>
          <a:xfrm>
            <a:off x="838080" y="1825560"/>
            <a:ext cx="51810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https://github.com/openimis/openimis-dist_dkr/tree/feature/CM-153#opensearchopensearch-dashboards-setup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 - readme how to deploy locally and on dockerized openIMIS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79" name="Google Shape;779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780" y="2424040"/>
            <a:ext cx="5868120" cy="2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30"/>
          <p:cNvSpPr txBox="1"/>
          <p:nvPr/>
        </p:nvSpPr>
        <p:spPr>
          <a:xfrm>
            <a:off x="831960" y="1709640"/>
            <a:ext cx="10515300" cy="28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Poppins"/>
                <a:ea typeface="Poppins"/>
                <a:cs typeface="Poppins"/>
                <a:sym typeface="Poppins"/>
              </a:rPr>
              <a:t>Test server and CD process</a:t>
            </a:r>
            <a:endParaRPr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130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7" name="Google Shape;787;p130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8" name="Google Shape;788;p130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1"/>
          <p:cNvSpPr txBox="1"/>
          <p:nvPr>
            <p:ph type="title"/>
          </p:nvPr>
        </p:nvSpPr>
        <p:spPr>
          <a:xfrm>
            <a:off x="1198500" y="365047"/>
            <a:ext cx="9795000" cy="97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 server</a:t>
            </a:r>
            <a:endParaRPr/>
          </a:p>
        </p:txBody>
      </p:sp>
      <p:sp>
        <p:nvSpPr>
          <p:cNvPr id="795" name="Google Shape;795;p131"/>
          <p:cNvSpPr txBox="1"/>
          <p:nvPr>
            <p:ph idx="1" type="body"/>
          </p:nvPr>
        </p:nvSpPr>
        <p:spPr>
          <a:xfrm>
            <a:off x="148250" y="5104275"/>
            <a:ext cx="5815500" cy="4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Login page</a:t>
            </a:r>
            <a:endParaRPr/>
          </a:p>
        </p:txBody>
      </p:sp>
      <p:sp>
        <p:nvSpPr>
          <p:cNvPr id="796" name="Google Shape;796;p131"/>
          <p:cNvSpPr txBox="1"/>
          <p:nvPr>
            <p:ph idx="2" type="body"/>
          </p:nvPr>
        </p:nvSpPr>
        <p:spPr>
          <a:xfrm>
            <a:off x="6231950" y="5104321"/>
            <a:ext cx="5354400" cy="4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page</a:t>
            </a:r>
            <a:endParaRPr/>
          </a:p>
        </p:txBody>
      </p:sp>
      <p:pic>
        <p:nvPicPr>
          <p:cNvPr id="797" name="Google Shape;797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50" y="1490649"/>
            <a:ext cx="5815626" cy="3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275" y="1490647"/>
            <a:ext cx="5923325" cy="31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31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0" name="Google Shape;800;p131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1" name="Google Shape;801;p131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6"/>
          <p:cNvSpPr txBox="1"/>
          <p:nvPr/>
        </p:nvSpPr>
        <p:spPr>
          <a:xfrm>
            <a:off x="273050" y="1825550"/>
            <a:ext cx="52704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penimis-be-individual_py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penimis-be-social_protection_py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openimis-be-tasks_management_py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openimis-be-opensearch_reports_py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penimis-be-workflow_py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96"/>
          <p:cNvSpPr txBox="1"/>
          <p:nvPr/>
        </p:nvSpPr>
        <p:spPr>
          <a:xfrm>
            <a:off x="1495254" y="310650"/>
            <a:ext cx="24831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Backend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96"/>
          <p:cNvSpPr txBox="1"/>
          <p:nvPr/>
        </p:nvSpPr>
        <p:spPr>
          <a:xfrm>
            <a:off x="3461400" y="6366240"/>
            <a:ext cx="22474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96"/>
          <p:cNvSpPr txBox="1"/>
          <p:nvPr/>
        </p:nvSpPr>
        <p:spPr>
          <a:xfrm>
            <a:off x="5787360" y="6368760"/>
            <a:ext cx="4883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96"/>
          <p:cNvSpPr txBox="1"/>
          <p:nvPr/>
        </p:nvSpPr>
        <p:spPr>
          <a:xfrm>
            <a:off x="2600280" y="6366240"/>
            <a:ext cx="782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96"/>
          <p:cNvSpPr txBox="1"/>
          <p:nvPr/>
        </p:nvSpPr>
        <p:spPr>
          <a:xfrm>
            <a:off x="6987504" y="365050"/>
            <a:ext cx="24831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Frontend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96"/>
          <p:cNvSpPr txBox="1"/>
          <p:nvPr/>
        </p:nvSpPr>
        <p:spPr>
          <a:xfrm>
            <a:off x="5899150" y="1854000"/>
            <a:ext cx="57912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openimis-fe-individual_js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penimis-fe-social_protection_js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openimis-fe-tasks_management_js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openimis-fe-opensearch_reports_js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openimis-fe-coremis_language_pack_js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2"/>
          <p:cNvSpPr txBox="1"/>
          <p:nvPr>
            <p:ph type="title"/>
          </p:nvPr>
        </p:nvSpPr>
        <p:spPr>
          <a:xfrm>
            <a:off x="838075" y="365047"/>
            <a:ext cx="10515300" cy="9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Test server CD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32"/>
          <p:cNvSpPr txBox="1"/>
          <p:nvPr>
            <p:ph idx="1" type="body"/>
          </p:nvPr>
        </p:nvSpPr>
        <p:spPr>
          <a:xfrm>
            <a:off x="1163001" y="1882950"/>
            <a:ext cx="4800900" cy="3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600"/>
              <a:t>Server is built based on the context from:</a:t>
            </a:r>
            <a:endParaRPr sz="1600"/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https://github.com/openimis/openimis-be_py/tree/coreMIS</a:t>
            </a:r>
            <a:endParaRPr sz="1600"/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u="sng">
                <a:solidFill>
                  <a:schemeClr val="hlink"/>
                </a:solidFill>
                <a:hlinkClick r:id="rId4"/>
              </a:rPr>
              <a:t>https://github.com/openimis/openimis-fe_js/tree/coreMIS</a:t>
            </a:r>
            <a:endParaRPr sz="1600"/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600"/>
              <a:t>Changes are automatically deployed after merging changes from particular feature branch into develop, for example (based on github workflow):</a:t>
            </a:r>
            <a:endParaRPr sz="1600"/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u="sng">
                <a:solidFill>
                  <a:schemeClr val="hlink"/>
                </a:solidFill>
                <a:hlinkClick r:id="rId5"/>
              </a:rPr>
              <a:t>https://github.com/openimis/openimis-be-individual_py/blob/develop/.github/workflows/core-mis-test-server-deploy.yml</a:t>
            </a:r>
            <a:endParaRPr sz="1600"/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u="sng">
                <a:solidFill>
                  <a:schemeClr val="hlink"/>
                </a:solidFill>
                <a:hlinkClick r:id="rId6"/>
              </a:rPr>
              <a:t>https://github.com/openimis/openimis-fe-individual_js/blob/develop/.github/workflows/core-mis-test-server-deploy.yml</a:t>
            </a:r>
            <a:r>
              <a:rPr lang="en-GB" sz="1600"/>
              <a:t> </a:t>
            </a:r>
            <a:endParaRPr sz="1600"/>
          </a:p>
        </p:txBody>
      </p:sp>
      <p:sp>
        <p:nvSpPr>
          <p:cNvPr id="809" name="Google Shape;809;p132"/>
          <p:cNvSpPr txBox="1"/>
          <p:nvPr>
            <p:ph idx="2" type="body"/>
          </p:nvPr>
        </p:nvSpPr>
        <p:spPr>
          <a:xfrm>
            <a:off x="11565375" y="5538098"/>
            <a:ext cx="21000" cy="4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endParaRPr/>
          </a:p>
        </p:txBody>
      </p:sp>
      <p:pic>
        <p:nvPicPr>
          <p:cNvPr id="810" name="Google Shape;810;p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5526" y="1666122"/>
            <a:ext cx="5923298" cy="3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32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2" name="Google Shape;812;p132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3" name="Google Shape;813;p132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3"/>
          <p:cNvSpPr txBox="1"/>
          <p:nvPr>
            <p:ph type="title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CI/CD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33"/>
          <p:cNvSpPr txBox="1"/>
          <p:nvPr>
            <p:ph idx="1" type="body"/>
          </p:nvPr>
        </p:nvSpPr>
        <p:spPr>
          <a:xfrm>
            <a:off x="609470" y="1604525"/>
            <a:ext cx="10743900" cy="3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Additionally</a:t>
            </a:r>
            <a:r>
              <a:rPr lang="en-GB"/>
              <a:t> we have for every coreMIS frontend module github </a:t>
            </a:r>
            <a:r>
              <a:rPr lang="en-GB"/>
              <a:t>workflow to check estlint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https://github.com/openimis/openimis-fe-social_protection_js/blob/develop/.github/workflows/eslint_check.yml</a:t>
            </a:r>
            <a:r>
              <a:rPr lang="en-GB"/>
              <a:t> </a:t>
            </a:r>
            <a:endParaRPr/>
          </a:p>
        </p:txBody>
      </p:sp>
      <p:sp>
        <p:nvSpPr>
          <p:cNvPr id="821" name="Google Shape;821;p133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Google Shape;822;p133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Google Shape;823;p133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4"/>
          <p:cNvSpPr txBox="1"/>
          <p:nvPr/>
        </p:nvSpPr>
        <p:spPr>
          <a:xfrm>
            <a:off x="952560" y="2120760"/>
            <a:ext cx="10562760" cy="1388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134"/>
          <p:cNvSpPr txBox="1"/>
          <p:nvPr/>
        </p:nvSpPr>
        <p:spPr>
          <a:xfrm>
            <a:off x="952560" y="3630600"/>
            <a:ext cx="1056276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34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2" name="Google Shape;832;p134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3" name="Google Shape;833;p134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7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responsible for managing Individuals, Groups and relations between them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stores data on how Individuals have been added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Fe: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https://github.com/openimis/openimis-fe-individual_js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Be: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https://github.com/openimis/openimis-be-individual_py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97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Individual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7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97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97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8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is in charge of Benefit Plans/Programmes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connects Beneficiaries with Benefit Plans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https://github.com/openimis/openimis-fe-social_protection_js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https://github.com/openimis/openimis-be-social_protection_py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98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Social Protection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8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98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98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9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-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andles</a:t>
            </a: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 maker-checker logic for different modules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-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stores tasks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-"/>
            </a:pPr>
            <a:r>
              <a:rPr lang="en-GB" sz="2000">
                <a:latin typeface="Poppins"/>
                <a:ea typeface="Poppins"/>
                <a:cs typeface="Poppins"/>
                <a:sym typeface="Poppins"/>
              </a:rPr>
              <a:t>Concept: </a:t>
            </a:r>
            <a:r>
              <a:rPr lang="en-GB" sz="2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https://openimis.atlassian.net/wiki/spaces/OP/pages/3564503053/Task+based+update+-+technical+details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https://github.com/openimis/openimis-fe-tasks_management_js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https://github.com/openimis/openimis-be-tasks_management_py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99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Tasks Management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99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99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99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0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Char char="-"/>
            </a:pP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GB" sz="2800">
                <a:latin typeface="Poppins"/>
                <a:ea typeface="Poppins"/>
                <a:cs typeface="Poppins"/>
                <a:sym typeface="Poppins"/>
              </a:rPr>
              <a:t>djusts naming convention to one required by coreMIS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Fe: </a:t>
            </a:r>
            <a:r>
              <a:rPr lang="en-GB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https://github.com/openimis/openimis-fe-coremis_language_pack_js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100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coreMIS language pack</a:t>
            </a: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 (just FE)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00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100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100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1"/>
          <p:cNvSpPr txBox="1"/>
          <p:nvPr/>
        </p:nvSpPr>
        <p:spPr>
          <a:xfrm>
            <a:off x="838080" y="1825560"/>
            <a:ext cx="105153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-"/>
            </a:pP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allows to choose what kind of workflow will be performed (graphQL query used to fetch type of workflows to execute - see “Wokflows (openFN)” part)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-"/>
            </a:pP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We can also setup here </a:t>
            </a:r>
            <a:r>
              <a:rPr lang="en-GB" sz="19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https://github.com/openimis/openimis-be-workflow_py/blob/35e46c774644c704c89b7d61fee6ad963b413db4/workflow/apps.py#L3</a:t>
            </a: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 what kind of workflow could be performed (python one, </a:t>
            </a: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lightning</a:t>
            </a: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 one, etc), API key for </a:t>
            </a: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lighting connection. </a:t>
            </a:r>
            <a:r>
              <a:rPr lang="en-GB" sz="19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-"/>
            </a:pPr>
            <a:r>
              <a:rPr lang="en-GB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</a:t>
            </a: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-GB" sz="15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 </a:t>
            </a:r>
            <a:r>
              <a:rPr lang="en-GB" sz="2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https://github.com/openimis/openimis-be-workflow_py/tree/develop</a:t>
            </a:r>
            <a:r>
              <a:rPr lang="en-GB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101"/>
          <p:cNvSpPr txBox="1"/>
          <p:nvPr/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Workflow (just BE)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01"/>
          <p:cNvSpPr txBox="1"/>
          <p:nvPr/>
        </p:nvSpPr>
        <p:spPr>
          <a:xfrm>
            <a:off x="3461400" y="6366240"/>
            <a:ext cx="224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.07.23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01"/>
          <p:cNvSpPr txBox="1"/>
          <p:nvPr/>
        </p:nvSpPr>
        <p:spPr>
          <a:xfrm>
            <a:off x="5787360" y="6368760"/>
            <a:ext cx="4883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openIMIS-coreMIS integration</a:t>
            </a:r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101"/>
          <p:cNvSpPr txBox="1"/>
          <p:nvPr/>
        </p:nvSpPr>
        <p:spPr>
          <a:xfrm>
            <a:off x="2600280" y="6366240"/>
            <a:ext cx="78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