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9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Masters/slideMaster2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2"/>
  </p:notesMasterIdLst>
  <p:sldIdLst>
    <p:sldId id="305" r:id="rId3"/>
    <p:sldId id="302" r:id="rId4"/>
    <p:sldId id="294" r:id="rId5"/>
    <p:sldId id="283" r:id="rId6"/>
    <p:sldId id="303" r:id="rId7"/>
    <p:sldId id="295" r:id="rId8"/>
    <p:sldId id="296" r:id="rId9"/>
    <p:sldId id="288" r:id="rId10"/>
    <p:sldId id="297" r:id="rId11"/>
    <p:sldId id="286" r:id="rId12"/>
    <p:sldId id="304" r:id="rId13"/>
    <p:sldId id="298" r:id="rId14"/>
    <p:sldId id="299" r:id="rId15"/>
    <p:sldId id="284" r:id="rId16"/>
    <p:sldId id="291" r:id="rId17"/>
    <p:sldId id="292" r:id="rId18"/>
    <p:sldId id="285" r:id="rId19"/>
    <p:sldId id="300" r:id="rId20"/>
    <p:sldId id="293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33" autoAdjust="0"/>
    <p:restoredTop sz="99417" autoAdjust="0"/>
  </p:normalViewPr>
  <p:slideViewPr>
    <p:cSldViewPr snapToGrid="0" snapToObjects="1">
      <p:cViewPr varScale="1">
        <p:scale>
          <a:sx n="86" d="100"/>
          <a:sy n="86" d="100"/>
        </p:scale>
        <p:origin x="1128" y="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5" d="100"/>
        <a:sy n="14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72066F-27B9-C440-8BF1-E0FA76DB3CD2}" type="datetimeFigureOut">
              <a:rPr lang="en-US" smtClean="0"/>
              <a:t>25-Apr-23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10911D-43D0-D945-B66A-9EDFC3453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643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755" y="996405"/>
            <a:ext cx="8833577" cy="1470025"/>
          </a:xfrm>
        </p:spPr>
        <p:txBody>
          <a:bodyPr>
            <a:normAutofit/>
          </a:bodyPr>
          <a:lstStyle>
            <a:lvl1pPr>
              <a:defRPr sz="4800" i="0">
                <a:solidFill>
                  <a:schemeClr val="tx2"/>
                </a:solidFill>
                <a:latin typeface="Candara"/>
                <a:cs typeface="Candar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6352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andara"/>
                <a:cs typeface="Candar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5A920-0607-5A41-AE28-ACFC7A9A9F3B}" type="datetimeFigureOut">
              <a:rPr lang="en-US" smtClean="0"/>
              <a:t>25-Apr-23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58C14-2FD5-2843-8C89-04B85D474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343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5A920-0607-5A41-AE28-ACFC7A9A9F3B}" type="datetimeFigureOut">
              <a:rPr lang="en-US" smtClean="0"/>
              <a:t>25-Apr-23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58C14-2FD5-2843-8C89-04B85D474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635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50517"/>
            <a:ext cx="2057400" cy="527564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50517"/>
            <a:ext cx="6019800" cy="527564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5A920-0607-5A41-AE28-ACFC7A9A9F3B}" type="datetimeFigureOut">
              <a:rPr lang="en-US" smtClean="0"/>
              <a:t>25-Apr-23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58C14-2FD5-2843-8C89-04B85D474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967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rgbClr val="0B2A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32"/>
          <p:cNvSpPr>
            <a:spLocks noChangeShapeType="1"/>
          </p:cNvSpPr>
          <p:nvPr/>
        </p:nvSpPr>
        <p:spPr bwMode="auto">
          <a:xfrm>
            <a:off x="0" y="1346200"/>
            <a:ext cx="9144000" cy="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2B227F-424C-4123-98E5-07E71CC4A270}"/>
              </a:ext>
            </a:extLst>
          </p:cNvPr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364" y="-1"/>
            <a:ext cx="9142819" cy="68579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16207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5095" y="3338752"/>
            <a:ext cx="7078662" cy="381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Framework for mHealth Design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C427B-350E-47A0-B0AB-CBBBF83BEEA5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813502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Framework for mHealth Design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2257F-4AE7-4CF2-991B-54FA5A25D3A9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070569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3788" y="620713"/>
            <a:ext cx="7078662" cy="381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90600" y="2133600"/>
            <a:ext cx="3657600" cy="3732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00600" y="2133600"/>
            <a:ext cx="3657600" cy="3732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Framework for mHealth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8F133-CBA2-4503-91FA-8BCE6E244545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9533134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Framework for mHealth Design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57E48-50DF-4613-BB91-8D3581F887D5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0869794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3788" y="620713"/>
            <a:ext cx="7078662" cy="381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Framework for mHealth Design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A18A8-76C6-4C85-B8A5-ED9974522B33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2298718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Framework for mHealth Design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7427D-11B6-4F51-8376-2E4A2BA89566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0684484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Framework for mHealth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44239-366B-4E1D-903A-3368CAA0E25B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59019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739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ndara"/>
                <a:cs typeface="Candar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478" y="938696"/>
            <a:ext cx="8890000" cy="5576955"/>
          </a:xfrm>
        </p:spPr>
        <p:txBody>
          <a:bodyPr/>
          <a:lstStyle>
            <a:lvl1pPr>
              <a:defRPr>
                <a:latin typeface="Candara"/>
                <a:cs typeface="Candara"/>
              </a:defRPr>
            </a:lvl1pPr>
            <a:lvl2pPr>
              <a:defRPr>
                <a:latin typeface="Candara"/>
                <a:cs typeface="Candara"/>
              </a:defRPr>
            </a:lvl2pPr>
            <a:lvl3pPr>
              <a:defRPr>
                <a:latin typeface="Candara"/>
                <a:cs typeface="Candara"/>
              </a:defRPr>
            </a:lvl3pPr>
            <a:lvl4pPr>
              <a:defRPr>
                <a:latin typeface="Candara"/>
                <a:cs typeface="Candara"/>
              </a:defRPr>
            </a:lvl4pPr>
            <a:lvl5pPr>
              <a:defRPr>
                <a:latin typeface="Candara"/>
                <a:cs typeface="Candar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5A920-0607-5A41-AE28-ACFC7A9A9F3B}" type="datetimeFigureOut">
              <a:rPr lang="en-US" smtClean="0"/>
              <a:t>25-Apr-23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58C14-2FD5-2843-8C89-04B85D474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3948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Framework for mHealth Design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0F7DC-EE15-44DD-AFEA-3557A49F225E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7990625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3788" y="620713"/>
            <a:ext cx="7078662" cy="381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Framework for mHealth Design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B303C-9B0B-4D38-A12E-7D3ADE78C30E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6915844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07175" y="1446213"/>
            <a:ext cx="1874838" cy="4419600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977900" y="1446213"/>
            <a:ext cx="5476875" cy="44196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Framework for mHealth Design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5AFC3-F3B2-44B4-AAD8-975CA7CE1908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849043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571946"/>
          </a:xfrm>
        </p:spPr>
        <p:txBody>
          <a:bodyPr anchor="t">
            <a:noAutofit/>
          </a:bodyPr>
          <a:lstStyle>
            <a:lvl1pPr algn="l">
              <a:defRPr sz="4800" b="1" i="0" cap="all">
                <a:solidFill>
                  <a:schemeClr val="accent1"/>
                </a:solidFill>
                <a:latin typeface="Candara"/>
                <a:cs typeface="Candar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  <a:latin typeface="Candara"/>
                <a:cs typeface="Candar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5A920-0607-5A41-AE28-ACFC7A9A9F3B}" type="datetimeFigureOut">
              <a:rPr lang="en-US" smtClean="0"/>
              <a:t>25-Apr-23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58C14-2FD5-2843-8C89-04B85D474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404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793" y="932569"/>
            <a:ext cx="4269007" cy="558308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932569"/>
            <a:ext cx="4253415" cy="558308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5A920-0607-5A41-AE28-ACFC7A9A9F3B}" type="datetimeFigureOut">
              <a:rPr lang="en-US" smtClean="0"/>
              <a:t>25-Apr-23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58C14-2FD5-2843-8C89-04B85D474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800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113" y="948102"/>
            <a:ext cx="42932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4113" y="1587863"/>
            <a:ext cx="4293275" cy="49277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48102"/>
            <a:ext cx="429060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87863"/>
            <a:ext cx="4290609" cy="49277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5A920-0607-5A41-AE28-ACFC7A9A9F3B}" type="datetimeFigureOut">
              <a:rPr lang="en-US" smtClean="0"/>
              <a:t>25-Apr-23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58C14-2FD5-2843-8C89-04B85D474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46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5A920-0607-5A41-AE28-ACFC7A9A9F3B}" type="datetimeFigureOut">
              <a:rPr lang="en-US" smtClean="0"/>
              <a:t>25-Apr-23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58C14-2FD5-2843-8C89-04B85D474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36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5A920-0607-5A41-AE28-ACFC7A9A9F3B}" type="datetimeFigureOut">
              <a:rPr lang="en-US" smtClean="0"/>
              <a:t>25-Apr-23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58C14-2FD5-2843-8C89-04B85D474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488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794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7940"/>
            <a:ext cx="5111750" cy="51282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59990"/>
            <a:ext cx="3008313" cy="396617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5A920-0607-5A41-AE28-ACFC7A9A9F3B}" type="datetimeFigureOut">
              <a:rPr lang="en-US" smtClean="0"/>
              <a:t>25-Apr-23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58C14-2FD5-2843-8C89-04B85D474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953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076" y="5261864"/>
            <a:ext cx="8878936" cy="40824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6076" y="895877"/>
            <a:ext cx="8878936" cy="43659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6076" y="5670112"/>
            <a:ext cx="8878936" cy="5020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5A920-0607-5A41-AE28-ACFC7A9A9F3B}" type="datetimeFigureOut">
              <a:rPr lang="en-US" smtClean="0"/>
              <a:t>25-Apr-23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58C14-2FD5-2843-8C89-04B85D474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072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P_strategic_04nov12_raster.pdf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40" y="-4990"/>
            <a:ext cx="9159120" cy="6869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73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1433" y="942725"/>
            <a:ext cx="8788219" cy="5550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15651"/>
            <a:ext cx="2133600" cy="2279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ndara"/>
                <a:cs typeface="Candara"/>
              </a:defRPr>
            </a:lvl1pPr>
          </a:lstStyle>
          <a:p>
            <a:fld id="{EC35A920-0607-5A41-AE28-ACFC7A9A9F3B}" type="datetimeFigureOut">
              <a:rPr lang="en-US" smtClean="0"/>
              <a:pPr/>
              <a:t>25-Apr-23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5651"/>
            <a:ext cx="2895600" cy="2279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ndara"/>
                <a:cs typeface="Candara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15651"/>
            <a:ext cx="2133600" cy="2279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ndara"/>
                <a:cs typeface="Candara"/>
              </a:defRPr>
            </a:lvl1pPr>
          </a:lstStyle>
          <a:p>
            <a:fld id="{F9958C14-2FD5-2843-8C89-04B85D474D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956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i="1" kern="1200">
          <a:solidFill>
            <a:srgbClr val="FFFFFF"/>
          </a:solidFill>
          <a:latin typeface="Candara"/>
          <a:ea typeface="+mj-ea"/>
          <a:cs typeface="Candar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andara"/>
          <a:ea typeface="+mn-ea"/>
          <a:cs typeface="Candar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andara"/>
          <a:ea typeface="+mn-ea"/>
          <a:cs typeface="Candar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andara"/>
          <a:ea typeface="+mn-ea"/>
          <a:cs typeface="Candar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andara"/>
          <a:ea typeface="+mn-ea"/>
          <a:cs typeface="Candar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ndara"/>
          <a:ea typeface="+mn-ea"/>
          <a:cs typeface="Candar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484313"/>
            <a:ext cx="7993062" cy="4465637"/>
          </a:xfrm>
          <a:prstGeom prst="rect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Klicken Sie, um die Formate des Vorlagentextes zu bearbeiten</a:t>
            </a:r>
          </a:p>
          <a:p>
            <a:pPr lvl="1"/>
            <a:r>
              <a:rPr lang="de-DE" altLang="en-US"/>
              <a:t>Zweite Ebene</a:t>
            </a:r>
          </a:p>
          <a:p>
            <a:pPr lvl="2"/>
            <a:r>
              <a:rPr lang="de-DE" altLang="en-US"/>
              <a:t>Dritte Ebene</a:t>
            </a:r>
          </a:p>
          <a:p>
            <a:pPr lvl="3"/>
            <a:r>
              <a:rPr lang="de-DE" altLang="en-US"/>
              <a:t>Vierte Ebene</a:t>
            </a:r>
          </a:p>
          <a:p>
            <a:pPr lvl="4"/>
            <a:r>
              <a:rPr lang="de-DE" altLang="en-US"/>
              <a:t>Fünfte Ebene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71550" y="6308725"/>
            <a:ext cx="50482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r>
              <a:rPr lang="de-DE" altLang="en-US"/>
              <a:t>Framework for mHealth Design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43663" y="6308725"/>
            <a:ext cx="20494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b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895D252B-BE21-49B4-8092-DE3140755168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2" name="Line 8"/>
          <p:cNvSpPr>
            <a:spLocks noChangeShapeType="1"/>
          </p:cNvSpPr>
          <p:nvPr/>
        </p:nvSpPr>
        <p:spPr bwMode="auto">
          <a:xfrm>
            <a:off x="0" y="1123950"/>
            <a:ext cx="9144000" cy="0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" name="Picture 8" descr="Ministry of Health, Kenya – Amref Health Africa in Kenya">
            <a:extLst>
              <a:ext uri="{FF2B5EF4-FFF2-40B4-BE49-F238E27FC236}">
                <a16:creationId xmlns:a16="http://schemas.microsoft.com/office/drawing/2014/main" id="{8E15FE32-6362-412D-99A0-75DA4E15EF60}"/>
              </a:ext>
            </a:extLst>
          </p:cNvPr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71563"/>
            <a:ext cx="1584176" cy="9523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324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200">
          <a:solidFill>
            <a:srgbClr val="333333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200">
          <a:solidFill>
            <a:srgbClr val="333333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200">
          <a:solidFill>
            <a:srgbClr val="333333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200">
          <a:solidFill>
            <a:srgbClr val="333333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200">
          <a:solidFill>
            <a:srgbClr val="333333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>
          <a:solidFill>
            <a:schemeClr val="bg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>
          <a:solidFill>
            <a:schemeClr val="bg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>
          <a:solidFill>
            <a:schemeClr val="bg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>
          <a:solidFill>
            <a:schemeClr val="bg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rgbClr val="001D4B"/>
          </a:solidFill>
          <a:latin typeface="Century Gothic" panose="020B0502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1700">
          <a:solidFill>
            <a:srgbClr val="001D4B"/>
          </a:solidFill>
          <a:latin typeface="Century Gothic" panose="020B0502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rgbClr val="001D4B"/>
          </a:solidFill>
          <a:latin typeface="Century Gothic" panose="020B0502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rgbClr val="001D4B"/>
          </a:solidFill>
          <a:latin typeface="Century Gothic" panose="020B0502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500">
          <a:solidFill>
            <a:srgbClr val="001D4B"/>
          </a:solidFill>
          <a:latin typeface="Century Gothic" panose="020B0502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>
          <a:solidFill>
            <a:srgbClr val="001D4B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>
          <a:solidFill>
            <a:srgbClr val="001D4B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>
          <a:solidFill>
            <a:srgbClr val="001D4B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>
          <a:solidFill>
            <a:srgbClr val="001D4B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sosys.ssf.gov.np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djangoproject.com/en/2.1/topics/db/" TargetMode="External"/><Relationship Id="rId2" Type="http://schemas.openxmlformats.org/officeDocument/2006/relationships/hyperlink" Target="https://www.djangoproject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django-rest-framework.org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11"/>
          <p:cNvSpPr>
            <a:spLocks noGrp="1" noChangeArrowheads="1"/>
          </p:cNvSpPr>
          <p:nvPr>
            <p:ph type="subTitle" idx="4294967295"/>
          </p:nvPr>
        </p:nvSpPr>
        <p:spPr>
          <a:xfrm>
            <a:off x="827583" y="2567786"/>
            <a:ext cx="7863991" cy="681441"/>
          </a:xfr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115000"/>
              </a:lnSpc>
            </a:pPr>
            <a:r>
              <a:rPr lang="en-US" sz="3000" b="1" dirty="0" err="1">
                <a:solidFill>
                  <a:srgbClr val="CC3300"/>
                </a:solidFill>
              </a:rPr>
              <a:t>KeHIA</a:t>
            </a:r>
            <a:r>
              <a:rPr lang="en-US" sz="3000" b="1" dirty="0">
                <a:solidFill>
                  <a:srgbClr val="CC3300"/>
                </a:solidFill>
              </a:rPr>
              <a:t> - openIMIS WORKSHOP</a:t>
            </a:r>
          </a:p>
          <a:p>
            <a:pPr algn="ctr">
              <a:lnSpc>
                <a:spcPct val="115000"/>
              </a:lnSpc>
            </a:pPr>
            <a:r>
              <a:rPr lang="en-US" sz="2400" b="1" dirty="0">
                <a:solidFill>
                  <a:srgbClr val="C00000"/>
                </a:solidFill>
                <a:latin typeface="Berlin Sans FB Demi" panose="020E0802020502020306" pitchFamily="34" charset="0"/>
                <a:ea typeface="Adobe Fan Heiti Std B" panose="020B0700000000000000" pitchFamily="34" charset="-128"/>
              </a:rPr>
              <a:t> </a:t>
            </a:r>
          </a:p>
          <a:p>
            <a:pPr algn="ctr"/>
            <a:r>
              <a:rPr lang="en-US" sz="3200" b="1" dirty="0">
                <a:solidFill>
                  <a:srgbClr val="0000FF"/>
                </a:solidFill>
                <a:latin typeface="Franklin Gothic Medium Cond" panose="020B0606030402020204" pitchFamily="34" charset="0"/>
                <a:ea typeface="Adobe Fan Heiti Std B" panose="020B0700000000000000" pitchFamily="34" charset="-128"/>
              </a:rPr>
              <a:t>Thursday, 27 April 2023</a:t>
            </a:r>
          </a:p>
          <a:p>
            <a:pPr algn="ctr"/>
            <a:r>
              <a:rPr lang="en-US" sz="2400" b="1" dirty="0">
                <a:solidFill>
                  <a:srgbClr val="CC3300"/>
                </a:solidFill>
              </a:rPr>
              <a:t>Savannah Informatics </a:t>
            </a:r>
          </a:p>
          <a:p>
            <a:pPr algn="ctr"/>
            <a:r>
              <a:rPr lang="en-US" sz="2400" b="1" dirty="0">
                <a:solidFill>
                  <a:srgbClr val="CC3300"/>
                </a:solidFill>
              </a:rPr>
              <a:t>One Padmore Place</a:t>
            </a:r>
            <a:endParaRPr lang="en-US" sz="3200" b="1" dirty="0">
              <a:solidFill>
                <a:srgbClr val="CC3300"/>
              </a:solidFill>
              <a:latin typeface="Franklin Gothic Medium Cond" panose="020B0606030402020204" pitchFamily="34" charset="0"/>
              <a:ea typeface="Adobe Fan Heiti Std B" panose="020B0700000000000000" pitchFamily="34" charset="-128"/>
            </a:endParaRP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679A0993-541E-4524-A93D-FC58F8F109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90" y="5577867"/>
            <a:ext cx="7719975" cy="906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anchor="ctr"/>
          <a:lstStyle>
            <a:lvl1pPr>
              <a:spcBef>
                <a:spcPct val="20000"/>
              </a:spcBef>
              <a:defRPr>
                <a:solidFill>
                  <a:srgbClr val="001D4B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defRPr sz="1700">
                <a:solidFill>
                  <a:srgbClr val="001D4B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defRPr sz="1600">
                <a:solidFill>
                  <a:srgbClr val="001D4B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rgbClr val="001D4B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defRPr sz="1500">
                <a:solidFill>
                  <a:srgbClr val="001D4B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01D4B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01D4B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01D4B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01D4B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Bahnschrift Light SemiCondensed" panose="020B0502040204020203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Dr. Stephen Mburu, PhD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en-US" sz="2000" dirty="0">
                <a:solidFill>
                  <a:srgbClr val="808080">
                    <a:lumMod val="50000"/>
                  </a:srgbClr>
                </a:solidFill>
                <a:latin typeface="Bahnschrift Light SemiCondensed" panose="020B0502040204020203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Health Informatics, University of Nairobi</a:t>
            </a:r>
            <a:endParaRPr kumimoji="0" lang="de-DE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Bahnschrift Light SemiCondensed" panose="020B0502040204020203" pitchFamily="34" charset="0"/>
              <a:ea typeface="Adobe Fan Heiti Std B" panose="020B0700000000000000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6073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i="0" kern="1200">
                <a:solidFill>
                  <a:schemeClr val="tx2"/>
                </a:solidFill>
                <a:latin typeface="Candara"/>
                <a:ea typeface="+mj-ea"/>
                <a:cs typeface="Candara"/>
              </a:defRPr>
            </a:lvl1pPr>
          </a:lstStyle>
          <a:p>
            <a:r>
              <a:rPr lang="en-US" sz="3600" i="1" dirty="0">
                <a:solidFill>
                  <a:schemeClr val="bg1"/>
                </a:solidFill>
              </a:rPr>
              <a:t>Python mediators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4D6B79-F6BC-4527-AE33-EEE29DA0C770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" r="4943"/>
          <a:stretch/>
        </p:blipFill>
        <p:spPr bwMode="auto">
          <a:xfrm>
            <a:off x="531223" y="1442129"/>
            <a:ext cx="8077336" cy="42706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1776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6073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i="0" kern="1200">
                <a:solidFill>
                  <a:schemeClr val="tx2"/>
                </a:solidFill>
                <a:latin typeface="Candara"/>
                <a:ea typeface="+mj-ea"/>
                <a:cs typeface="Candara"/>
              </a:defRPr>
            </a:lvl1pPr>
          </a:lstStyle>
          <a:p>
            <a:r>
              <a:rPr lang="en-US" sz="3600" i="1" dirty="0">
                <a:solidFill>
                  <a:schemeClr val="bg1"/>
                </a:solidFill>
              </a:rPr>
              <a:t>Testing Mediators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CA2F44-1CF7-4D10-82CF-474FECD974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36226" y="3291122"/>
            <a:ext cx="8539027" cy="31024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DB1EFE3-918D-4EB2-A605-2AF6E7FE7B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96" t="11578" b="19480"/>
          <a:stretch/>
        </p:blipFill>
        <p:spPr>
          <a:xfrm>
            <a:off x="302486" y="950518"/>
            <a:ext cx="8406508" cy="279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5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ctrTitle"/>
          </p:nvPr>
        </p:nvSpPr>
        <p:spPr>
          <a:xfrm>
            <a:off x="221942" y="1420427"/>
            <a:ext cx="7954392" cy="3812663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Arial Nova Cond" panose="020B0506020202020204" pitchFamily="34" charset="0"/>
              </a:rPr>
              <a:t>Project 2</a:t>
            </a:r>
            <a:br>
              <a:rPr lang="en-US" sz="3600" b="1" dirty="0"/>
            </a:br>
            <a:br>
              <a:rPr lang="en-US" sz="3600" b="1" dirty="0"/>
            </a:br>
            <a:r>
              <a:rPr lang="en-US" sz="3600" b="1" dirty="0"/>
              <a:t>Integrating openIMIS with MIFOS X</a:t>
            </a:r>
            <a:br>
              <a:rPr lang="en-US" sz="3600" b="1" dirty="0"/>
            </a:br>
            <a:r>
              <a:rPr lang="en-US" sz="3600" b="1" dirty="0"/>
              <a:t>via</a:t>
            </a:r>
            <a:br>
              <a:rPr lang="en-US" sz="3600" b="1" dirty="0"/>
            </a:br>
            <a:r>
              <a:rPr lang="en-US" sz="4000" dirty="0">
                <a:solidFill>
                  <a:srgbClr val="C00000"/>
                </a:solidFill>
                <a:latin typeface="Candara" charset="0"/>
              </a:rPr>
              <a:t>openHIM</a:t>
            </a:r>
            <a:br>
              <a:rPr lang="en-US" sz="5400" dirty="0">
                <a:solidFill>
                  <a:srgbClr val="4A452A"/>
                </a:solidFill>
                <a:latin typeface="Candara" charset="0"/>
              </a:rPr>
            </a:br>
            <a:r>
              <a:rPr lang="en-US" sz="4000" dirty="0">
                <a:solidFill>
                  <a:srgbClr val="C00000"/>
                </a:solidFill>
                <a:latin typeface="Candara" charset="0"/>
              </a:rPr>
              <a:t>Python Mediators</a:t>
            </a:r>
          </a:p>
        </p:txBody>
      </p:sp>
    </p:spTree>
    <p:extLst>
      <p:ext uri="{BB962C8B-B14F-4D97-AF65-F5344CB8AC3E}">
        <p14:creationId xmlns:p14="http://schemas.microsoft.com/office/powerpoint/2010/main" val="336342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6073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i="0" kern="1200">
                <a:solidFill>
                  <a:schemeClr val="tx2"/>
                </a:solidFill>
                <a:latin typeface="Candara"/>
                <a:ea typeface="+mj-ea"/>
                <a:cs typeface="Candara"/>
              </a:defRPr>
            </a:lvl1pPr>
          </a:lstStyle>
          <a:p>
            <a:r>
              <a:rPr lang="en-US" i="1" dirty="0">
                <a:solidFill>
                  <a:schemeClr val="bg1"/>
                </a:solidFill>
              </a:rPr>
              <a:t>OpenIMIS to </a:t>
            </a:r>
            <a:r>
              <a:rPr lang="en-US" i="1" dirty="0" err="1">
                <a:solidFill>
                  <a:schemeClr val="bg1"/>
                </a:solidFill>
              </a:rPr>
              <a:t>MiFos</a:t>
            </a:r>
            <a:r>
              <a:rPr lang="en-US" i="1" dirty="0">
                <a:solidFill>
                  <a:schemeClr val="bg1"/>
                </a:solidFill>
              </a:rPr>
              <a:t> X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B9EE5DC-54B2-4390-A68A-3A4871BEBBC5}"/>
              </a:ext>
            </a:extLst>
          </p:cNvPr>
          <p:cNvSpPr/>
          <p:nvPr/>
        </p:nvSpPr>
        <p:spPr>
          <a:xfrm>
            <a:off x="261892" y="1038241"/>
            <a:ext cx="8420470" cy="159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300" dirty="0"/>
              <a:t>Modern Technology Computer Centre Ltd (MTCCL) worked on interoperability between openIMIS and Mifos X. Mifos is open source Payment platforms The key developers were </a:t>
            </a:r>
            <a:r>
              <a:rPr lang="en-US" sz="2300" dirty="0">
                <a:solidFill>
                  <a:srgbClr val="0070C0"/>
                </a:solidFill>
              </a:rPr>
              <a:t>Dr. Stephen Mburu</a:t>
            </a:r>
            <a:r>
              <a:rPr lang="en-US" sz="2300" dirty="0"/>
              <a:t> and </a:t>
            </a:r>
            <a:r>
              <a:rPr lang="en-US" sz="2300" dirty="0">
                <a:solidFill>
                  <a:srgbClr val="0070C0"/>
                </a:solidFill>
              </a:rPr>
              <a:t>Ms. Doreen </a:t>
            </a:r>
            <a:r>
              <a:rPr lang="en-US" sz="2300" dirty="0" err="1">
                <a:solidFill>
                  <a:srgbClr val="0070C0"/>
                </a:solidFill>
              </a:rPr>
              <a:t>Wamiti</a:t>
            </a:r>
            <a:r>
              <a:rPr lang="en-US" sz="2300" dirty="0"/>
              <a:t>. </a:t>
            </a:r>
          </a:p>
        </p:txBody>
      </p:sp>
      <p:pic>
        <p:nvPicPr>
          <p:cNvPr id="7" name="Image3">
            <a:extLst>
              <a:ext uri="{FF2B5EF4-FFF2-40B4-BE49-F238E27FC236}">
                <a16:creationId xmlns:a16="http://schemas.microsoft.com/office/drawing/2014/main" id="{F53A5864-A20C-4CDE-A6FA-7300D81F7F19}"/>
              </a:ext>
            </a:extLst>
          </p:cNvPr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686371" y="2678795"/>
            <a:ext cx="7969357" cy="3752645"/>
          </a:xfrm>
          <a:prstGeom prst="rect">
            <a:avLst/>
          </a:prstGeom>
          <a:ln w="12573">
            <a:solidFill>
              <a:srgbClr val="000000"/>
            </a:solidFill>
            <a:prstDash val="dot"/>
          </a:ln>
        </p:spPr>
      </p:pic>
    </p:spTree>
    <p:extLst>
      <p:ext uri="{BB962C8B-B14F-4D97-AF65-F5344CB8AC3E}">
        <p14:creationId xmlns:p14="http://schemas.microsoft.com/office/powerpoint/2010/main" val="219538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17399" y="643467"/>
            <a:ext cx="8408193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i="0" kern="1200">
                <a:solidFill>
                  <a:schemeClr val="tx2"/>
                </a:solidFill>
                <a:latin typeface="Candara"/>
                <a:ea typeface="+mj-ea"/>
                <a:cs typeface="Candara"/>
              </a:defRPr>
            </a:lvl1pPr>
          </a:lstStyle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800" i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OpenHIM Payment Mediators Workflow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3226EF-DBA9-4D01-B09E-D50579FFABB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600" y="2481930"/>
            <a:ext cx="8178799" cy="2780792"/>
          </a:xfrm>
          <a:prstGeom prst="rect">
            <a:avLst/>
          </a:prstGeom>
          <a:noFill/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121AC5E-DBAA-4DAF-8742-B04865DB765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6073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i="0" kern="1200">
                <a:solidFill>
                  <a:schemeClr val="tx2"/>
                </a:solidFill>
                <a:latin typeface="Candara"/>
                <a:ea typeface="+mj-ea"/>
                <a:cs typeface="Candara"/>
              </a:defRPr>
            </a:lvl1pPr>
          </a:lstStyle>
          <a:p>
            <a:r>
              <a:rPr lang="en-US" sz="3600" i="1" dirty="0">
                <a:solidFill>
                  <a:schemeClr val="bg1"/>
                </a:solidFill>
              </a:rPr>
              <a:t>OpenIMIS Payment Layer</a:t>
            </a:r>
          </a:p>
        </p:txBody>
      </p:sp>
    </p:spTree>
    <p:extLst>
      <p:ext uri="{BB962C8B-B14F-4D97-AF65-F5344CB8AC3E}">
        <p14:creationId xmlns:p14="http://schemas.microsoft.com/office/powerpoint/2010/main" val="22865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6073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i="0" kern="1200">
                <a:solidFill>
                  <a:schemeClr val="tx2"/>
                </a:solidFill>
                <a:latin typeface="Candara"/>
                <a:ea typeface="+mj-ea"/>
                <a:cs typeface="Candara"/>
              </a:defRPr>
            </a:lvl1pPr>
          </a:lstStyle>
          <a:p>
            <a:r>
              <a:rPr lang="en-US" i="1" dirty="0">
                <a:solidFill>
                  <a:schemeClr val="bg1"/>
                </a:solidFill>
              </a:rPr>
              <a:t>OpenIMIS to </a:t>
            </a:r>
            <a:r>
              <a:rPr lang="en-US" i="1" dirty="0" err="1">
                <a:solidFill>
                  <a:schemeClr val="bg1"/>
                </a:solidFill>
              </a:rPr>
              <a:t>MiFos</a:t>
            </a:r>
            <a:r>
              <a:rPr lang="en-US" i="1" dirty="0">
                <a:solidFill>
                  <a:schemeClr val="bg1"/>
                </a:solidFill>
              </a:rPr>
              <a:t> X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B9EE5DC-54B2-4390-A68A-3A4871BEBBC5}"/>
              </a:ext>
            </a:extLst>
          </p:cNvPr>
          <p:cNvSpPr/>
          <p:nvPr/>
        </p:nvSpPr>
        <p:spPr>
          <a:xfrm>
            <a:off x="235258" y="931709"/>
            <a:ext cx="8589146" cy="159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300" dirty="0"/>
              <a:t>The openIMIS Payment Layer Integration solution implements client/server architecture. The openIMIS upstream server exchanges data through FHIR R4 APIs such as patient, claim, billing, invoice, organization with Mifos through Python mediators.</a:t>
            </a:r>
            <a:endParaRPr lang="en-US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0EF820-2AB1-4157-A7BE-0BFCED29B16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33" y="2767545"/>
            <a:ext cx="8176334" cy="3675355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6082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8255" y="1429373"/>
            <a:ext cx="8166351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300" dirty="0"/>
              <a:t>Payment information from Mifos or MojaLoop is sent or received from openIMIS through orchestration mediators developed in Python.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300" dirty="0"/>
              <a:t>The mediators receive payloads from the source system and transforms the received schema using define business rules.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300" dirty="0"/>
              <a:t>The payment layer mediators are deployed using openHIM mediators we developed in Python and packaged them using Docker.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3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300" dirty="0"/>
              <a:t>The mediators performed canonical transformation of openIMIS FHIR4 Resource into MIFOS Client JSON objects.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3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6073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i="0" kern="1200">
                <a:solidFill>
                  <a:schemeClr val="tx2"/>
                </a:solidFill>
                <a:latin typeface="Candara"/>
                <a:ea typeface="+mj-ea"/>
                <a:cs typeface="Candara"/>
              </a:defRPr>
            </a:lvl1pPr>
          </a:lstStyle>
          <a:p>
            <a:r>
              <a:rPr lang="en-US" sz="3600" i="1" dirty="0">
                <a:solidFill>
                  <a:schemeClr val="bg1"/>
                </a:solidFill>
              </a:rPr>
              <a:t>Integration with Payment Systems</a:t>
            </a:r>
          </a:p>
        </p:txBody>
      </p:sp>
    </p:spTree>
    <p:extLst>
      <p:ext uri="{BB962C8B-B14F-4D97-AF65-F5344CB8AC3E}">
        <p14:creationId xmlns:p14="http://schemas.microsoft.com/office/powerpoint/2010/main" val="229614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6073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i="0" kern="1200">
                <a:solidFill>
                  <a:schemeClr val="tx2"/>
                </a:solidFill>
                <a:latin typeface="Candara"/>
                <a:ea typeface="+mj-ea"/>
                <a:cs typeface="Candara"/>
              </a:defRPr>
            </a:lvl1pPr>
          </a:lstStyle>
          <a:p>
            <a:r>
              <a:rPr lang="en-US" i="1" dirty="0">
                <a:solidFill>
                  <a:schemeClr val="bg1"/>
                </a:solidFill>
              </a:rPr>
              <a:t>Python Mediators</a:t>
            </a:r>
          </a:p>
        </p:txBody>
      </p:sp>
      <p:pic>
        <p:nvPicPr>
          <p:cNvPr id="8" name="Image6">
            <a:extLst>
              <a:ext uri="{FF2B5EF4-FFF2-40B4-BE49-F238E27FC236}">
                <a16:creationId xmlns:a16="http://schemas.microsoft.com/office/drawing/2014/main" id="{8A2B1CE4-91C2-404E-9335-AA04136E288A}"/>
              </a:ext>
            </a:extLst>
          </p:cNvPr>
          <p:cNvPicPr/>
          <p:nvPr/>
        </p:nvPicPr>
        <p:blipFill rotWithShape="1">
          <a:blip r:embed="rId2">
            <a:lum/>
            <a:alphaModFix/>
          </a:blip>
          <a:srcRect r="19503"/>
          <a:stretch/>
        </p:blipFill>
        <p:spPr>
          <a:xfrm>
            <a:off x="455341" y="1177018"/>
            <a:ext cx="8378940" cy="531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80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6073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i="0" kern="1200">
                <a:solidFill>
                  <a:schemeClr val="tx2"/>
                </a:solidFill>
                <a:latin typeface="Candara"/>
                <a:ea typeface="+mj-ea"/>
                <a:cs typeface="Candara"/>
              </a:defRPr>
            </a:lvl1pPr>
          </a:lstStyle>
          <a:p>
            <a:r>
              <a:rPr lang="en-US" i="1" dirty="0">
                <a:solidFill>
                  <a:schemeClr val="bg1"/>
                </a:solidFill>
              </a:rPr>
              <a:t>Python Mediators</a:t>
            </a:r>
          </a:p>
        </p:txBody>
      </p:sp>
      <p:pic>
        <p:nvPicPr>
          <p:cNvPr id="5" name="Picture 4" descr="C:\Users\LENOVO\Downloads\OpenHIM_Console-022-01-24 06-07-24.png">
            <a:extLst>
              <a:ext uri="{FF2B5EF4-FFF2-40B4-BE49-F238E27FC236}">
                <a16:creationId xmlns:a16="http://schemas.microsoft.com/office/drawing/2014/main" id="{22DBDFD4-0C49-479D-BD06-08E31AC3E230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8"/>
          <a:stretch/>
        </p:blipFill>
        <p:spPr bwMode="auto">
          <a:xfrm>
            <a:off x="357360" y="1346459"/>
            <a:ext cx="8706741" cy="4956687"/>
          </a:xfrm>
          <a:prstGeom prst="rect">
            <a:avLst/>
          </a:prstGeom>
          <a:noFill/>
          <a:ln w="9525" cap="flat" cmpd="sng" algn="ctr">
            <a:solidFill>
              <a:srgbClr val="70AD47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5009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6073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i="0" kern="1200">
                <a:solidFill>
                  <a:schemeClr val="tx2"/>
                </a:solidFill>
                <a:latin typeface="Candara"/>
                <a:ea typeface="+mj-ea"/>
                <a:cs typeface="Candara"/>
              </a:defRPr>
            </a:lvl1pPr>
          </a:lstStyle>
          <a:p>
            <a:r>
              <a:rPr lang="en-US" sz="3600" i="1" dirty="0">
                <a:solidFill>
                  <a:schemeClr val="bg1"/>
                </a:solidFill>
              </a:rPr>
              <a:t>Mifos Integration</a:t>
            </a:r>
          </a:p>
        </p:txBody>
      </p:sp>
      <p:pic>
        <p:nvPicPr>
          <p:cNvPr id="5" name="Image1">
            <a:extLst>
              <a:ext uri="{FF2B5EF4-FFF2-40B4-BE49-F238E27FC236}">
                <a16:creationId xmlns:a16="http://schemas.microsoft.com/office/drawing/2014/main" id="{14ED76A8-03F6-48CD-B797-8999CF54FD54}"/>
              </a:ext>
            </a:extLst>
          </p:cNvPr>
          <p:cNvPicPr/>
          <p:nvPr/>
        </p:nvPicPr>
        <p:blipFill>
          <a:blip r:embed="rId2">
            <a:lum/>
            <a:alphaModFix/>
          </a:blip>
          <a:srcRect t="1747" b="2080"/>
          <a:stretch>
            <a:fillRect/>
          </a:stretch>
        </p:blipFill>
        <p:spPr>
          <a:xfrm>
            <a:off x="324317" y="1161329"/>
            <a:ext cx="8495365" cy="4986921"/>
          </a:xfrm>
          <a:prstGeom prst="rect">
            <a:avLst/>
          </a:prstGeom>
          <a:ln w="12573">
            <a:solidFill>
              <a:srgbClr val="000000"/>
            </a:solidFill>
            <a:prstDash val="solid"/>
          </a:ln>
        </p:spPr>
      </p:pic>
    </p:spTree>
    <p:extLst>
      <p:ext uri="{BB962C8B-B14F-4D97-AF65-F5344CB8AC3E}">
        <p14:creationId xmlns:p14="http://schemas.microsoft.com/office/powerpoint/2010/main" val="57468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ctrTitle"/>
          </p:nvPr>
        </p:nvSpPr>
        <p:spPr>
          <a:xfrm>
            <a:off x="328474" y="1438184"/>
            <a:ext cx="8327254" cy="4203280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Arial Nova Cond" panose="020B0506020202020204" pitchFamily="34" charset="0"/>
              </a:rPr>
              <a:t>PROJECT 1</a:t>
            </a:r>
            <a:br>
              <a:rPr lang="en-US" sz="3600" b="1" dirty="0"/>
            </a:br>
            <a:br>
              <a:rPr lang="en-US" sz="3600" b="1" dirty="0"/>
            </a:br>
            <a:r>
              <a:rPr lang="en-US" sz="3600" b="1" dirty="0"/>
              <a:t>Integration of openIMIS and Nepal Insurance System (SOSYS)</a:t>
            </a:r>
            <a:br>
              <a:rPr lang="en-US" sz="3600" b="1" dirty="0"/>
            </a:br>
            <a:r>
              <a:rPr lang="en-US" sz="3600" b="1" dirty="0"/>
              <a:t>via</a:t>
            </a:r>
            <a:br>
              <a:rPr lang="en-US" sz="3600" b="1" dirty="0"/>
            </a:br>
            <a:r>
              <a:rPr lang="en-US" sz="4000" dirty="0">
                <a:solidFill>
                  <a:srgbClr val="C00000"/>
                </a:solidFill>
                <a:latin typeface="Candara" charset="0"/>
              </a:rPr>
              <a:t>openHIM</a:t>
            </a:r>
            <a:br>
              <a:rPr lang="en-US" sz="5400" dirty="0">
                <a:solidFill>
                  <a:srgbClr val="4A452A"/>
                </a:solidFill>
                <a:latin typeface="Candara" charset="0"/>
              </a:rPr>
            </a:br>
            <a:r>
              <a:rPr lang="en-US" sz="4000" dirty="0">
                <a:solidFill>
                  <a:srgbClr val="C00000"/>
                </a:solidFill>
                <a:latin typeface="Candara" charset="0"/>
              </a:rPr>
              <a:t>Python Mediators</a:t>
            </a:r>
          </a:p>
        </p:txBody>
      </p:sp>
    </p:spTree>
    <p:extLst>
      <p:ext uri="{BB962C8B-B14F-4D97-AF65-F5344CB8AC3E}">
        <p14:creationId xmlns:p14="http://schemas.microsoft.com/office/powerpoint/2010/main" val="253420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8256" y="1089898"/>
            <a:ext cx="8210738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/>
              <a:t>The new openIMIS platform is implemented using a modular architecture that supports seamless integration through Fast Health Interoperability Resources (FHIR) Standard.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/>
              <a:t>FHIR is a Health Level 7 standard that defines how information can be exchanged between disparate systems.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/>
              <a:t>In the first project, the goal was to integrate openIMIS with Nepal’s National Insurance System called SOSYS via </a:t>
            </a:r>
            <a:r>
              <a:rPr lang="en-US" sz="2400" dirty="0">
                <a:solidFill>
                  <a:srgbClr val="C00000"/>
                </a:solidFill>
              </a:rPr>
              <a:t>openHIM (</a:t>
            </a:r>
            <a:r>
              <a:rPr lang="en-US" sz="2400" dirty="0">
                <a:hlinkClick r:id="rId2"/>
              </a:rPr>
              <a:t>http://sosys.ssf.gov.np</a:t>
            </a:r>
            <a:r>
              <a:rPr lang="en-US" sz="2400" dirty="0"/>
              <a:t>). Key developers were </a:t>
            </a:r>
            <a:r>
              <a:rPr lang="en-US" sz="2400" dirty="0">
                <a:solidFill>
                  <a:srgbClr val="0070C0"/>
                </a:solidFill>
              </a:rPr>
              <a:t>Dr. Stephen Mburu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70C0"/>
                </a:solidFill>
              </a:rPr>
              <a:t>Ms. Doreen </a:t>
            </a:r>
            <a:r>
              <a:rPr lang="en-US" sz="2400" dirty="0" err="1">
                <a:solidFill>
                  <a:srgbClr val="0070C0"/>
                </a:solidFill>
              </a:rPr>
              <a:t>Wamiti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/>
              <a:t>and </a:t>
            </a:r>
            <a:r>
              <a:rPr lang="en-US" sz="2400" dirty="0">
                <a:solidFill>
                  <a:srgbClr val="0070C0"/>
                </a:solidFill>
              </a:rPr>
              <a:t>Davis </a:t>
            </a:r>
            <a:r>
              <a:rPr lang="en-US" sz="2400" dirty="0" err="1">
                <a:solidFill>
                  <a:srgbClr val="0070C0"/>
                </a:solidFill>
              </a:rPr>
              <a:t>Mutuku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/>
              <a:t>under Healthix Solutions.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C0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/>
              <a:t>The aim of integrating openIMIS with Nepal’s SOSYS an equivalent of Kenya’s NHIF was to accelerate the achievement of UHC, USP and SDG 3.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6073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i="0" kern="1200">
                <a:solidFill>
                  <a:schemeClr val="tx2"/>
                </a:solidFill>
                <a:latin typeface="Candara"/>
                <a:ea typeface="+mj-ea"/>
                <a:cs typeface="Candara"/>
              </a:defRPr>
            </a:lvl1pPr>
          </a:lstStyle>
          <a:p>
            <a:r>
              <a:rPr lang="en-US" sz="3600" i="1" dirty="0">
                <a:solidFill>
                  <a:schemeClr val="bg1"/>
                </a:solidFill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00374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065" y="1181559"/>
            <a:ext cx="8451542" cy="5328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The redeveloped OpenIMIS Backend is implemented in </a:t>
            </a:r>
            <a:r>
              <a:rPr lang="en-US" sz="2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Django</a:t>
            </a:r>
            <a:r>
              <a:rPr lang="en-US" sz="2400" dirty="0"/>
              <a:t>. Django is a high-level Python Web framework that encourages rapid development and clean, pragmatic design through: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n-US" sz="1000" u="sng" dirty="0">
              <a:hlinkClick r:id="rId3"/>
            </a:endParaRP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n-US" sz="2300" u="sng" dirty="0">
                <a:hlinkClick r:id="rId3"/>
              </a:rPr>
              <a:t>ORM Mapping</a:t>
            </a:r>
            <a:r>
              <a:rPr lang="en-US" sz="2300" dirty="0"/>
              <a:t>, and help manage the MSSQL database schema via migrations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n-US" sz="2300" dirty="0"/>
              <a:t>Management of user and group Authentication and authorization features.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n-US" sz="2300" dirty="0"/>
              <a:t>To expose the API endpoints, a REST interface is built on top of the Django models via </a:t>
            </a:r>
            <a:r>
              <a:rPr lang="en-US" sz="2300" dirty="0">
                <a:hlinkClick r:id="rId4"/>
              </a:rPr>
              <a:t>Django REST Framework</a:t>
            </a:r>
            <a:r>
              <a:rPr lang="en-US" sz="2300" dirty="0"/>
              <a:t>. </a:t>
            </a:r>
          </a:p>
          <a:p>
            <a:pPr marR="0"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000" dirty="0"/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We worked with Healthix, PATH, Nepal, Swiss TPH Institute and </a:t>
            </a:r>
            <a:r>
              <a:rPr lang="en-US" sz="2400" dirty="0" err="1"/>
              <a:t>Bluesquare</a:t>
            </a:r>
            <a:r>
              <a:rPr lang="en-US" sz="2400" dirty="0"/>
              <a:t> development teams to extend the scope of openIMIS by upgrading FHIR STU3 modules to R4 and creating new FHIR R4 API endpoints.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6073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i="0" kern="1200">
                <a:solidFill>
                  <a:schemeClr val="tx2"/>
                </a:solidFill>
                <a:latin typeface="Candara"/>
                <a:ea typeface="+mj-ea"/>
                <a:cs typeface="Candara"/>
              </a:defRPr>
            </a:lvl1pPr>
          </a:lstStyle>
          <a:p>
            <a:r>
              <a:rPr lang="en-US" sz="3600" i="1" dirty="0">
                <a:solidFill>
                  <a:schemeClr val="bg1"/>
                </a:solidFill>
              </a:rPr>
              <a:t>Redeveloped openIMIS </a:t>
            </a:r>
          </a:p>
        </p:txBody>
      </p:sp>
    </p:spTree>
    <p:extLst>
      <p:ext uri="{BB962C8B-B14F-4D97-AF65-F5344CB8AC3E}">
        <p14:creationId xmlns:p14="http://schemas.microsoft.com/office/powerpoint/2010/main" val="119740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6073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i="0" kern="1200">
                <a:solidFill>
                  <a:schemeClr val="tx2"/>
                </a:solidFill>
                <a:latin typeface="Candara"/>
                <a:ea typeface="+mj-ea"/>
                <a:cs typeface="Candara"/>
              </a:defRPr>
            </a:lvl1pPr>
          </a:lstStyle>
          <a:p>
            <a:r>
              <a:rPr lang="en-US" sz="3600" i="1" dirty="0">
                <a:solidFill>
                  <a:schemeClr val="bg1"/>
                </a:solidFill>
              </a:rPr>
              <a:t>Introduction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231205-7C3F-4AEB-AB1A-D2FEEE32C6F6}"/>
              </a:ext>
            </a:extLst>
          </p:cNvPr>
          <p:cNvPicPr/>
          <p:nvPr/>
        </p:nvPicPr>
        <p:blipFill rotWithShape="1">
          <a:blip r:embed="rId2"/>
          <a:srcRect l="4114" t="5593" r="4114"/>
          <a:stretch/>
        </p:blipFill>
        <p:spPr>
          <a:xfrm>
            <a:off x="283813" y="1332412"/>
            <a:ext cx="8639533" cy="4833257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4913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8255" y="932984"/>
            <a:ext cx="8166351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</a:rPr>
              <a:t>Open Health Information Mediator </a:t>
            </a:r>
            <a:r>
              <a:rPr lang="en-US" sz="2400" dirty="0"/>
              <a:t>(OpenHIM) is an interoperability platform that supports integration of disparate systems by providing a </a:t>
            </a:r>
            <a:r>
              <a:rPr lang="en-US" sz="2400" dirty="0">
                <a:solidFill>
                  <a:srgbClr val="C00000"/>
                </a:solidFill>
              </a:rPr>
              <a:t>central point where the exchange of data is managed</a:t>
            </a:r>
            <a:r>
              <a:rPr lang="en-US" sz="2400" dirty="0"/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/>
              <a:t>OpenHIM receives transactions from different information systems and coordinates the interactions between them.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/>
              <a:t>The interoperability layer provides a layer of abstraction between systems that allows for the transformation of incoming messages to a form supported by the target system.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/>
              <a:t>OpenHIM is a current reference technology for the interoperability layer of the </a:t>
            </a:r>
            <a:r>
              <a:rPr lang="en-US" sz="2400" dirty="0">
                <a:solidFill>
                  <a:srgbClr val="C00000"/>
                </a:solidFill>
              </a:rPr>
              <a:t>open Health Information Exchange</a:t>
            </a:r>
            <a:r>
              <a:rPr lang="en-US" sz="2400" dirty="0"/>
              <a:t> (openHIE).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6073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i="0" kern="1200">
                <a:solidFill>
                  <a:schemeClr val="tx2"/>
                </a:solidFill>
                <a:latin typeface="Candara"/>
                <a:ea typeface="+mj-ea"/>
                <a:cs typeface="Candara"/>
              </a:defRPr>
            </a:lvl1pPr>
          </a:lstStyle>
          <a:p>
            <a:r>
              <a:rPr lang="en-US" sz="3600" i="1" dirty="0">
                <a:solidFill>
                  <a:schemeClr val="bg1"/>
                </a:solidFill>
              </a:rPr>
              <a:t>OpenHIM Interoperability Layer </a:t>
            </a:r>
          </a:p>
        </p:txBody>
      </p:sp>
    </p:spTree>
    <p:extLst>
      <p:ext uri="{BB962C8B-B14F-4D97-AF65-F5344CB8AC3E}">
        <p14:creationId xmlns:p14="http://schemas.microsoft.com/office/powerpoint/2010/main" val="388887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6073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i="0" kern="1200">
                <a:solidFill>
                  <a:schemeClr val="tx2"/>
                </a:solidFill>
                <a:latin typeface="Candara"/>
                <a:ea typeface="+mj-ea"/>
                <a:cs typeface="Candara"/>
              </a:defRPr>
            </a:lvl1pPr>
          </a:lstStyle>
          <a:p>
            <a:r>
              <a:rPr lang="en-US" sz="3600" i="1" dirty="0">
                <a:solidFill>
                  <a:schemeClr val="bg1"/>
                </a:solidFill>
              </a:rPr>
              <a:t>OpenHIE Architecture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4982FD-FAA7-443C-8ABA-8591A176E8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74" t="2381" r="1796" b="4611"/>
          <a:stretch/>
        </p:blipFill>
        <p:spPr>
          <a:xfrm>
            <a:off x="337351" y="852256"/>
            <a:ext cx="8016536" cy="554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33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7652" y="1154926"/>
            <a:ext cx="8205754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The main function performed by </a:t>
            </a:r>
            <a:r>
              <a:rPr lang="en-US" sz="2400" dirty="0">
                <a:solidFill>
                  <a:srgbClr val="C00000"/>
                </a:solidFill>
              </a:rPr>
              <a:t>openHIM Core </a:t>
            </a:r>
            <a:r>
              <a:rPr lang="en-US" sz="2400" dirty="0"/>
              <a:t>is to process transactions from client systems. Its functionality is enhanced by mediators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Mediators are loosely coupled services that add business logic to the transaction flow in openHIM</a:t>
            </a:r>
          </a:p>
          <a:p>
            <a:pPr algn="just"/>
            <a:endParaRPr lang="en-US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Integration between OpenIMIS and external systems involved developing </a:t>
            </a:r>
            <a:r>
              <a:rPr lang="en-US" sz="2400" dirty="0">
                <a:solidFill>
                  <a:srgbClr val="C00000"/>
                </a:solidFill>
              </a:rPr>
              <a:t>openHIM mediators in Python </a:t>
            </a:r>
            <a:r>
              <a:rPr lang="en-US" sz="2400" dirty="0"/>
              <a:t>that are mapped to OpenHIM core using Utils forked from </a:t>
            </a:r>
            <a:r>
              <a:rPr lang="en-US" sz="2400" i="1" dirty="0">
                <a:solidFill>
                  <a:srgbClr val="002060"/>
                </a:solidFill>
              </a:rPr>
              <a:t>https://github.com/de-laz/openhim-mediator-utils-py</a:t>
            </a:r>
            <a:r>
              <a:rPr lang="en-US" sz="2400" dirty="0"/>
              <a:t>. </a:t>
            </a:r>
          </a:p>
          <a:p>
            <a:pPr algn="just"/>
            <a:endParaRPr lang="en-US" sz="1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The mediators are first registered with openHIM core before they start the process of extracting data from the source, transforming (orchestration)  and loading into the target system(s).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6073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i="0" kern="1200">
                <a:solidFill>
                  <a:schemeClr val="tx2"/>
                </a:solidFill>
                <a:latin typeface="Candara"/>
                <a:ea typeface="+mj-ea"/>
                <a:cs typeface="Candara"/>
              </a:defRPr>
            </a:lvl1pPr>
          </a:lstStyle>
          <a:p>
            <a:r>
              <a:rPr lang="en-US" i="1" dirty="0">
                <a:solidFill>
                  <a:schemeClr val="bg1"/>
                </a:solidFill>
              </a:rPr>
              <a:t>Python Mediators</a:t>
            </a:r>
          </a:p>
        </p:txBody>
      </p:sp>
    </p:spTree>
    <p:extLst>
      <p:ext uri="{BB962C8B-B14F-4D97-AF65-F5344CB8AC3E}">
        <p14:creationId xmlns:p14="http://schemas.microsoft.com/office/powerpoint/2010/main" val="297361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penHIM Ports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4"/>
          <a:stretch/>
        </p:blipFill>
        <p:spPr bwMode="auto">
          <a:xfrm>
            <a:off x="480845" y="968337"/>
            <a:ext cx="8182309" cy="56748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6073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i="0" kern="1200">
                <a:solidFill>
                  <a:schemeClr val="tx2"/>
                </a:solidFill>
                <a:latin typeface="Candara"/>
                <a:ea typeface="+mj-ea"/>
                <a:cs typeface="Candara"/>
              </a:defRPr>
            </a:lvl1pPr>
          </a:lstStyle>
          <a:p>
            <a:r>
              <a:rPr lang="en-US" i="1" dirty="0">
                <a:solidFill>
                  <a:schemeClr val="bg1"/>
                </a:solidFill>
              </a:rPr>
              <a:t>OpenHIM Workflow</a:t>
            </a:r>
          </a:p>
        </p:txBody>
      </p:sp>
    </p:spTree>
    <p:extLst>
      <p:ext uri="{BB962C8B-B14F-4D97-AF65-F5344CB8AC3E}">
        <p14:creationId xmlns:p14="http://schemas.microsoft.com/office/powerpoint/2010/main" val="112056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strategic initiatives 1">
      <a:dk1>
        <a:srgbClr val="4C4C4C"/>
      </a:dk1>
      <a:lt1>
        <a:sysClr val="window" lastClr="FFFFFF"/>
      </a:lt1>
      <a:dk2>
        <a:srgbClr val="4C4C4C"/>
      </a:dk2>
      <a:lt2>
        <a:srgbClr val="FFFFFF"/>
      </a:lt2>
      <a:accent1>
        <a:srgbClr val="EE5A0B"/>
      </a:accent1>
      <a:accent2>
        <a:srgbClr val="0000FF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8000"/>
      </a:hlink>
      <a:folHlink>
        <a:srgbClr val="FF8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rae_titel-blau_kopf-alle">
  <a:themeElements>
    <a:clrScheme name="prae_titel-blau_kopf-all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ae_titel-blau_kopf-al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0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Microsoft Sans Serif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0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Microsoft Sans Serif" pitchFamily="34" charset="0"/>
          </a:defRPr>
        </a:defPPr>
      </a:lstStyle>
    </a:lnDef>
  </a:objectDefaults>
  <a:extraClrSchemeLst>
    <a:extraClrScheme>
      <a:clrScheme name="prae_titel-blau_kopf-all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_titel-blau_kopf-all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_titel-blau_kopf-all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_titel-blau_kopf-all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_titel-blau_kopf-all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_titel-blau_kopf-all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_titel-blau_kopf-all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B371517CA51A4591FD761B9ADB223C" ma:contentTypeVersion="17" ma:contentTypeDescription="Create a new document." ma:contentTypeScope="" ma:versionID="61328e13e842e47ad0880890a2711c70">
  <xsd:schema xmlns:xsd="http://www.w3.org/2001/XMLSchema" xmlns:xs="http://www.w3.org/2001/XMLSchema" xmlns:p="http://schemas.microsoft.com/office/2006/metadata/properties" xmlns:ns2="18d388d1-21b6-4723-90bf-9d2d04a13d0a" xmlns:ns3="799dd36a-efdc-49ab-bd5b-ecf48f8d8ab7" targetNamespace="http://schemas.microsoft.com/office/2006/metadata/properties" ma:root="true" ma:fieldsID="d8329f6dc9a59b62193e9cbd2502bfb8" ns2:_="" ns3:_="">
    <xsd:import namespace="18d388d1-21b6-4723-90bf-9d2d04a13d0a"/>
    <xsd:import namespace="799dd36a-efdc-49ab-bd5b-ecf48f8d8a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ink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d388d1-21b6-4723-90bf-9d2d04a13d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ink" ma:index="20" nillable="true" ma:displayName="link" ma:format="Image" ma:internalName="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0aed264e-563a-469a-8ebe-271e849ec10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9dd36a-efdc-49ab-bd5b-ecf48f8d8ab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description="" ma:hidden="true" ma:list="{f97074a7-c84a-4392-8bef-de0267f9766f}" ma:internalName="TaxCatchAll" ma:showField="CatchAllData" ma:web="799dd36a-efdc-49ab-bd5b-ecf48f8d8a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54D768-BA22-409A-AEED-4658816930B1}"/>
</file>

<file path=customXml/itemProps2.xml><?xml version="1.0" encoding="utf-8"?>
<ds:datastoreItem xmlns:ds="http://schemas.openxmlformats.org/officeDocument/2006/customXml" ds:itemID="{9A34AF91-5325-4B60-9428-C85C94D21594}"/>
</file>

<file path=docProps/app.xml><?xml version="1.0" encoding="utf-8"?>
<Properties xmlns="http://schemas.openxmlformats.org/officeDocument/2006/extended-properties" xmlns:vt="http://schemas.openxmlformats.org/officeDocument/2006/docPropsVTypes">
  <TotalTime>2620</TotalTime>
  <Words>675</Words>
  <Application>Microsoft Office PowerPoint</Application>
  <PresentationFormat>On-screen Show (4:3)</PresentationFormat>
  <Paragraphs>63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Adobe Fan Heiti Std B</vt:lpstr>
      <vt:lpstr>Arial</vt:lpstr>
      <vt:lpstr>Arial Nova Cond</vt:lpstr>
      <vt:lpstr>Bahnschrift Light SemiCondensed</vt:lpstr>
      <vt:lpstr>Berlin Sans FB Demi</vt:lpstr>
      <vt:lpstr>Calibri</vt:lpstr>
      <vt:lpstr>Candara</vt:lpstr>
      <vt:lpstr>Century Gothic</vt:lpstr>
      <vt:lpstr>Franklin Gothic Medium Cond</vt:lpstr>
      <vt:lpstr>Times New Roman</vt:lpstr>
      <vt:lpstr>Verdana</vt:lpstr>
      <vt:lpstr>Wingdings</vt:lpstr>
      <vt:lpstr>Office Theme</vt:lpstr>
      <vt:lpstr>prae_titel-blau_kopf-alle</vt:lpstr>
      <vt:lpstr>PowerPoint Presentation</vt:lpstr>
      <vt:lpstr>PROJECT 1  Integration of openIMIS and Nepal Insurance System (SOSYS) via openHIM Python Mediators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Project 2  Integrating openIMIS with MIFOS X via openHIM Python Mediators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OpenIMIS Integration Python Mediators</dc:title>
  <dc:creator>HP</dc:creator>
  <cp:lastModifiedBy>HP</cp:lastModifiedBy>
  <cp:revision>93</cp:revision>
  <dcterms:created xsi:type="dcterms:W3CDTF">2023-04-25T12:50:55Z</dcterms:created>
  <dcterms:modified xsi:type="dcterms:W3CDTF">2023-04-27T08:31:51Z</dcterms:modified>
</cp:coreProperties>
</file>