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embedTrueTypeFonts="1" saveSubsetFonts="1" autoCompressPictures="0">
  <p:sldMasterIdLst>
    <p:sldMasterId id="2147483886" r:id="rId4"/>
    <p:sldMasterId id="2147483918" r:id="rId5"/>
    <p:sldMasterId id="2147483939" r:id="rId6"/>
  </p:sldMasterIdLst>
  <p:notesMasterIdLst>
    <p:notesMasterId r:id="rId28"/>
  </p:notesMasterIdLst>
  <p:sldIdLst>
    <p:sldId id="784" r:id="rId7"/>
    <p:sldId id="1095" r:id="rId8"/>
    <p:sldId id="1091" r:id="rId9"/>
    <p:sldId id="306" r:id="rId10"/>
    <p:sldId id="332" r:id="rId11"/>
    <p:sldId id="1092" r:id="rId12"/>
    <p:sldId id="310" r:id="rId13"/>
    <p:sldId id="1093" r:id="rId14"/>
    <p:sldId id="341" r:id="rId15"/>
    <p:sldId id="787" r:id="rId16"/>
    <p:sldId id="781" r:id="rId17"/>
    <p:sldId id="785" r:id="rId18"/>
    <p:sldId id="1094" r:id="rId19"/>
    <p:sldId id="783" r:id="rId20"/>
    <p:sldId id="782" r:id="rId21"/>
    <p:sldId id="1083" r:id="rId22"/>
    <p:sldId id="1084" r:id="rId23"/>
    <p:sldId id="1085" r:id="rId24"/>
    <p:sldId id="347" r:id="rId25"/>
    <p:sldId id="791" r:id="rId26"/>
    <p:sldId id="364" r:id="rId27"/>
  </p:sldIdLst>
  <p:sldSz cx="12192000" cy="6858000"/>
  <p:notesSz cx="6858000" cy="9144000"/>
  <p:embeddedFontLst>
    <p:embeddedFont>
      <p:font typeface="Arial Narrow" panose="020B0606020202030204" pitchFamily="34" charset="0"/>
      <p:regular r:id="rId29"/>
      <p:bold r:id="rId30"/>
      <p:italic r:id="rId31"/>
      <p:boldItalic r:id="rId32"/>
    </p:embeddedFont>
    <p:embeddedFont>
      <p:font typeface="Poppins Light" panose="00000400000000000000" pitchFamily="2" charset="0"/>
      <p:regular r:id="rId33"/>
      <p:bold r:id="rId34"/>
      <p:italic r:id="rId35"/>
      <p:boldItalic r:id="rId34"/>
    </p:embeddedFont>
    <p:embeddedFont>
      <p:font typeface="Calibri Light" panose="020F0302020204030204" pitchFamily="34" charset="0"/>
      <p:regular r:id="rId36"/>
      <p:italic r:id="rId37"/>
    </p:embeddedFont>
    <p:embeddedFont>
      <p:font typeface="Poppins" panose="00000500000000000000" pitchFamily="2" charset="0"/>
      <p:regular r:id="rId38"/>
      <p:bold r:id="rId39"/>
      <p:italic r:id="rId40"/>
      <p:boldItalic r:id="rId41"/>
    </p:embeddedFont>
    <p:embeddedFont>
      <p:font typeface="Calibri" panose="020F0502020204030204" pitchFamily="34" charset="0"/>
      <p:regular r:id="rId42"/>
      <p:bold r:id="rId43"/>
      <p:italic r:id="rId44"/>
      <p:boldItalic r:id="rId45"/>
    </p:embeddedFont>
  </p:embeddedFontLst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>
          <p15:clr>
            <a:srgbClr val="A4A3A4"/>
          </p15:clr>
        </p15:guide>
        <p15:guide id="2" pos="3863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374"/>
    <a:srgbClr val="FFFFFF"/>
    <a:srgbClr val="FDC400"/>
    <a:srgbClr val="A4A0D0"/>
    <a:srgbClr val="F4AE2B"/>
    <a:srgbClr val="80B0B9"/>
    <a:srgbClr val="A9A7A8"/>
    <a:srgbClr val="767474"/>
    <a:srgbClr val="C80F0F"/>
    <a:srgbClr val="1630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95A2DCA-E2F9-4D16-A308-2FD95F145F34}">
  <a:tblStyle styleId="{195A2DCA-E2F9-4D16-A308-2FD95F145F3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D74D90A-F01C-4C4F-B05D-94EE67D42BE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72" autoAdjust="0"/>
    <p:restoredTop sz="84740" autoAdjust="0"/>
  </p:normalViewPr>
  <p:slideViewPr>
    <p:cSldViewPr snapToGrid="0">
      <p:cViewPr varScale="1">
        <p:scale>
          <a:sx n="101" d="100"/>
          <a:sy n="101" d="100"/>
        </p:scale>
        <p:origin x="546" y="114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font" Target="fonts/font10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font" Target="NULL"/><Relationship Id="rId42" Type="http://schemas.openxmlformats.org/officeDocument/2006/relationships/font" Target="fonts/font13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font" Target="fonts/font5.fntdata"/><Relationship Id="rId38" Type="http://schemas.openxmlformats.org/officeDocument/2006/relationships/font" Target="fonts/font9.fntdata"/><Relationship Id="rId46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font" Target="fonts/font1.fntdata"/><Relationship Id="rId41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font" Target="fonts/font4.fntdata"/><Relationship Id="rId37" Type="http://schemas.openxmlformats.org/officeDocument/2006/relationships/font" Target="fonts/font8.fntdata"/><Relationship Id="rId40" Type="http://schemas.openxmlformats.org/officeDocument/2006/relationships/font" Target="fonts/font11.fntdata"/><Relationship Id="rId45" Type="http://schemas.openxmlformats.org/officeDocument/2006/relationships/font" Target="fonts/font16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7.fntdata"/><Relationship Id="rId49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font" Target="fonts/font3.fntdata"/><Relationship Id="rId44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font" Target="fonts/font2.fntdata"/><Relationship Id="rId35" Type="http://schemas.openxmlformats.org/officeDocument/2006/relationships/font" Target="fonts/font6.fntdata"/><Relationship Id="rId43" Type="http://schemas.openxmlformats.org/officeDocument/2006/relationships/font" Target="fonts/font14.fntdata"/><Relationship Id="rId48" Type="http://schemas.openxmlformats.org/officeDocument/2006/relationships/viewProps" Target="viewProps.xml"/><Relationship Id="rId8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426-F74A-9302-1C7C4B2BF5F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426-F74A-9302-1C7C4B2BF5F5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426-F74A-9302-1C7C4B2BF5F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426-F74A-9302-1C7C4B2BF5F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F426-F74A-9302-1C7C4B2BF5F5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F426-F74A-9302-1C7C4B2BF5F5}"/>
              </c:ext>
            </c:extLst>
          </c:dPt>
          <c:val>
            <c:numRef>
              <c:f>Tabelle1!$B$2:$B$7</c:f>
              <c:numCache>
                <c:formatCode>General</c:formatCode>
                <c:ptCount val="6"/>
                <c:pt idx="0">
                  <c:v>20</c:v>
                </c:pt>
                <c:pt idx="1">
                  <c:v>20</c:v>
                </c:pt>
                <c:pt idx="2">
                  <c:v>20</c:v>
                </c:pt>
                <c:pt idx="3">
                  <c:v>15</c:v>
                </c:pt>
                <c:pt idx="4">
                  <c:v>10</c:v>
                </c:pt>
                <c:pt idx="5">
                  <c:v>15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Tabelle1!$B$1</c15:sqref>
                        </c15:formulaRef>
                      </c:ext>
                    </c:extLst>
                    <c:strCache>
                      <c:ptCount val="1"/>
                      <c:pt idx="0">
                        <c:v>Farbe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Tabelle1!$A$2:$A$7</c15:sqref>
                        </c15:formulaRef>
                      </c:ext>
                    </c:extLst>
                    <c:strCache>
                      <c:ptCount val="6"/>
                      <c:pt idx="0">
                        <c:v>Accent 1</c:v>
                      </c:pt>
                      <c:pt idx="1">
                        <c:v>Accent 2</c:v>
                      </c:pt>
                      <c:pt idx="2">
                        <c:v>Accent 3</c:v>
                      </c:pt>
                      <c:pt idx="3">
                        <c:v>Accent 4</c:v>
                      </c:pt>
                      <c:pt idx="4">
                        <c:v>Accent 5</c:v>
                      </c:pt>
                      <c:pt idx="5">
                        <c:v>Accent 6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124E-5B46-8543-A1532C5BAA6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rtl="0"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Google Shape;3;n">
            <a:extLst>
              <a:ext uri="{FF2B5EF4-FFF2-40B4-BE49-F238E27FC236}">
                <a16:creationId xmlns:a16="http://schemas.microsoft.com/office/drawing/2014/main" id="{A3200A4F-2AD5-41D7-A616-1F4998199DA3}"/>
              </a:ext>
            </a:extLst>
          </p:cNvPr>
          <p:cNvSpPr txBox="1">
            <a:spLocks noGrp="1" noChangeArrowheads="1"/>
          </p:cNvSpPr>
          <p:nvPr>
            <p:ph type="hdr" idx="2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43" name="Google Shape;4;n">
            <a:extLst>
              <a:ext uri="{FF2B5EF4-FFF2-40B4-BE49-F238E27FC236}">
                <a16:creationId xmlns:a16="http://schemas.microsoft.com/office/drawing/2014/main" id="{0228A628-D43F-41DC-81A8-89A169AAE272}"/>
              </a:ext>
            </a:extLst>
          </p:cNvPr>
          <p:cNvSpPr txBox="1">
            <a:spLocks noGrp="1" noChangeArrowheads="1"/>
          </p:cNvSpPr>
          <p:nvPr>
            <p:ph type="dt" idx="10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2052" name="Google Shape;5;n"/>
          <p:cNvSpPr>
            <a:spLocks noGrp="1" noRot="1" noChangeAspect="1"/>
          </p:cNvSpPr>
          <p:nvPr>
            <p:ph type="sldImg" idx="3"/>
          </p:nvPr>
        </p:nvSpPr>
        <p:spPr bwMode="auto">
          <a:xfrm>
            <a:off x="685800" y="1143000"/>
            <a:ext cx="5486400" cy="30861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53" name="Google Shape;6;n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>
              <a:sym typeface="Arial" panose="020B0604020202020204" pitchFamily="34" charset="0"/>
            </a:endParaRPr>
          </a:p>
        </p:txBody>
      </p:sp>
      <p:sp>
        <p:nvSpPr>
          <p:cNvPr id="10246" name="Google Shape;7;n">
            <a:extLst>
              <a:ext uri="{FF2B5EF4-FFF2-40B4-BE49-F238E27FC236}">
                <a16:creationId xmlns:a16="http://schemas.microsoft.com/office/drawing/2014/main" id="{D40E1053-C430-4695-AFBF-74E43705BDAF}"/>
              </a:ext>
            </a:extLst>
          </p:cNvPr>
          <p:cNvSpPr txBox="1">
            <a:spLocks noGrp="1" noChangeArrowheads="1"/>
          </p:cNvSpPr>
          <p:nvPr>
            <p:ph type="ftr" idx="11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endParaRPr lang="fr-FR" altLang="fr-FR"/>
          </a:p>
        </p:txBody>
      </p:sp>
      <p:sp>
        <p:nvSpPr>
          <p:cNvPr id="10247" name="Google Shape;8;n">
            <a:extLst>
              <a:ext uri="{FF2B5EF4-FFF2-40B4-BE49-F238E27FC236}">
                <a16:creationId xmlns:a16="http://schemas.microsoft.com/office/drawing/2014/main" id="{AE9A4585-3584-4721-A5D1-667C9FE2EC93}"/>
              </a:ext>
            </a:extLst>
          </p:cNvPr>
          <p:cNvSpPr txBox="1">
            <a:spLocks noGrp="1" noChangeArrowheads="1"/>
          </p:cNvSpPr>
          <p:nvPr>
            <p:ph type="sldNum" idx="12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 panose="020B0604020202020204" pitchFamily="34" charset="0"/>
              <a:buNone/>
              <a:defRPr sz="1200"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defRPr>
            </a:lvl1pPr>
          </a:lstStyle>
          <a:p>
            <a:pPr>
              <a:defRPr/>
            </a:pPr>
            <a:fld id="{1189F986-9AB8-49F5-A881-36A0D97C1CA1}" type="slidenum">
              <a:rPr lang="en-US" altLang="fr-FR"/>
              <a:pPr>
                <a:defRPr/>
              </a:pPr>
              <a:t>‹#›</a:t>
            </a:fld>
            <a:endParaRPr lang="fr-FR" altLang="fr-FR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1pPr>
    <a:lvl2pPr marL="914400" lvl="1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2pPr>
    <a:lvl3pPr marL="13716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3pPr>
    <a:lvl4pPr marL="18288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4pPr>
    <a:lvl5pPr marL="22860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panose="020B0604020202020204" pitchFamily="34" charset="0"/>
      <a:defRPr sz="1400">
        <a:solidFill>
          <a:srgbClr val="000000"/>
        </a:solidFill>
        <a:latin typeface="Arial"/>
        <a:ea typeface="Arial"/>
        <a:cs typeface="Arial"/>
        <a:sym typeface="Arial" panose="020B0604020202020204" pitchFamily="34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189F986-9AB8-49F5-A881-36A0D97C1CA1}" type="slidenum">
              <a:rPr lang="en-US" altLang="fr-FR" smtClean="0"/>
              <a:pPr>
                <a:defRPr/>
              </a:pPr>
              <a:t>4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65332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189F986-9AB8-49F5-A881-36A0D97C1CA1}" type="slidenum">
              <a:rPr lang="en-US" altLang="fr-FR" smtClean="0"/>
              <a:pPr>
                <a:defRPr/>
              </a:pPr>
              <a:t>9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14740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189F986-9AB8-49F5-A881-36A0D97C1CA1}" type="slidenum">
              <a:rPr lang="en-US" altLang="fr-FR" smtClean="0"/>
              <a:pPr>
                <a:defRPr/>
              </a:pPr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175708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189F986-9AB8-49F5-A881-36A0D97C1CA1}" type="slidenum">
              <a:rPr lang="en-US" altLang="fr-FR" smtClean="0"/>
              <a:pPr>
                <a:defRPr/>
              </a:pPr>
              <a:t>12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272634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189F986-9AB8-49F5-A881-36A0D97C1CA1}" type="slidenum">
              <a:rPr lang="en-US" altLang="fr-FR" smtClean="0"/>
              <a:pPr>
                <a:defRPr/>
              </a:pPr>
              <a:t>15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3237801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1EEF1A8-F000-48AC-8A76-3866C8BC6C66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700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1189F986-9AB8-49F5-A881-36A0D97C1CA1}" type="slidenum">
              <a:rPr lang="en-US" altLang="fr-FR" smtClean="0"/>
              <a:pPr>
                <a:defRPr/>
              </a:pPr>
              <a:t>21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51861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hyperlink" Target="mailto:contact@openimis.org" TargetMode="External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video" Target="file:///V:\jobs\Conwalls\2017_09_19%20GIZ\Movies\2016_GIZ_Kurzfilm_deutsch_20MB.mp4" TargetMode="External"/><Relationship Id="rId1" Type="http://schemas.microsoft.com/office/2007/relationships/media" Target="file:///V:\jobs\Conwalls\2017_09_19%20GIZ\Movies\2016_GIZ_Kurzfilm_deutsch_20MB.mp4" TargetMode="External"/><Relationship Id="rId4" Type="http://schemas.openxmlformats.org/officeDocument/2006/relationships/image" Target="../media/image17.png"/></Relationships>
</file>

<file path=ppt/slideLayouts/_rels/slideLayout37.xml.rels><?xml version="1.0" encoding="UTF-8" standalone="yes"?>
<Relationships xmlns="http://schemas.openxmlformats.org/package/2006/relationships"><Relationship Id="rId8" Type="http://schemas.openxmlformats.org/officeDocument/2006/relationships/hyperlink" Target="Movies/deutsch/04.pptx" TargetMode="External"/><Relationship Id="rId13" Type="http://schemas.openxmlformats.org/officeDocument/2006/relationships/image" Target="../media/image23.jpeg"/><Relationship Id="rId18" Type="http://schemas.openxmlformats.org/officeDocument/2006/relationships/hyperlink" Target="Movies/deutsch/09.pptx" TargetMode="External"/><Relationship Id="rId26" Type="http://schemas.openxmlformats.org/officeDocument/2006/relationships/hyperlink" Target="Movies/deutsch/13.pptx" TargetMode="External"/><Relationship Id="rId39" Type="http://schemas.openxmlformats.org/officeDocument/2006/relationships/image" Target="../media/image36.jpeg"/><Relationship Id="rId3" Type="http://schemas.openxmlformats.org/officeDocument/2006/relationships/image" Target="../media/image18.jpeg"/><Relationship Id="rId21" Type="http://schemas.openxmlformats.org/officeDocument/2006/relationships/image" Target="../media/image27.jpeg"/><Relationship Id="rId34" Type="http://schemas.openxmlformats.org/officeDocument/2006/relationships/hyperlink" Target="Movies/deutsch/17.pptx" TargetMode="External"/><Relationship Id="rId7" Type="http://schemas.openxmlformats.org/officeDocument/2006/relationships/image" Target="../media/image20.jpeg"/><Relationship Id="rId12" Type="http://schemas.openxmlformats.org/officeDocument/2006/relationships/hyperlink" Target="Movies/deutsch/06.pptx" TargetMode="External"/><Relationship Id="rId17" Type="http://schemas.openxmlformats.org/officeDocument/2006/relationships/image" Target="../media/image25.jpeg"/><Relationship Id="rId25" Type="http://schemas.openxmlformats.org/officeDocument/2006/relationships/image" Target="../media/image29.jpeg"/><Relationship Id="rId33" Type="http://schemas.openxmlformats.org/officeDocument/2006/relationships/image" Target="../media/image33.jpeg"/><Relationship Id="rId38" Type="http://schemas.openxmlformats.org/officeDocument/2006/relationships/hyperlink" Target="Movies/deutsch/19.pptx" TargetMode="External"/><Relationship Id="rId2" Type="http://schemas.openxmlformats.org/officeDocument/2006/relationships/hyperlink" Target="Movies/deutsch/01.pptx" TargetMode="External"/><Relationship Id="rId16" Type="http://schemas.openxmlformats.org/officeDocument/2006/relationships/hyperlink" Target="Movies/deutsch/08.pptx" TargetMode="External"/><Relationship Id="rId20" Type="http://schemas.openxmlformats.org/officeDocument/2006/relationships/hyperlink" Target="Movies/deutsch/10.pptx" TargetMode="External"/><Relationship Id="rId29" Type="http://schemas.openxmlformats.org/officeDocument/2006/relationships/image" Target="../media/image31.jpeg"/><Relationship Id="rId41" Type="http://schemas.openxmlformats.org/officeDocument/2006/relationships/image" Target="../media/image37.jpeg"/><Relationship Id="rId1" Type="http://schemas.openxmlformats.org/officeDocument/2006/relationships/slideMaster" Target="../slideMasters/slideMaster2.xml"/><Relationship Id="rId6" Type="http://schemas.openxmlformats.org/officeDocument/2006/relationships/hyperlink" Target="Movies/deutsch/03.pptx" TargetMode="External"/><Relationship Id="rId11" Type="http://schemas.openxmlformats.org/officeDocument/2006/relationships/image" Target="../media/image22.jpeg"/><Relationship Id="rId24" Type="http://schemas.openxmlformats.org/officeDocument/2006/relationships/hyperlink" Target="Movies/deutsch/12.pptx" TargetMode="External"/><Relationship Id="rId32" Type="http://schemas.openxmlformats.org/officeDocument/2006/relationships/hyperlink" Target="Movies/deutsch/16.pptx" TargetMode="External"/><Relationship Id="rId37" Type="http://schemas.openxmlformats.org/officeDocument/2006/relationships/image" Target="../media/image35.jpeg"/><Relationship Id="rId40" Type="http://schemas.openxmlformats.org/officeDocument/2006/relationships/hyperlink" Target="Movies/deutsch/20.pptx" TargetMode="External"/><Relationship Id="rId5" Type="http://schemas.openxmlformats.org/officeDocument/2006/relationships/image" Target="../media/image19.jpeg"/><Relationship Id="rId15" Type="http://schemas.openxmlformats.org/officeDocument/2006/relationships/image" Target="../media/image24.jpeg"/><Relationship Id="rId23" Type="http://schemas.openxmlformats.org/officeDocument/2006/relationships/image" Target="../media/image28.jpeg"/><Relationship Id="rId28" Type="http://schemas.openxmlformats.org/officeDocument/2006/relationships/hyperlink" Target="Movies/deutsch/14.pptx" TargetMode="External"/><Relationship Id="rId36" Type="http://schemas.openxmlformats.org/officeDocument/2006/relationships/hyperlink" Target="Movies/deutsch/18.pptx" TargetMode="External"/><Relationship Id="rId10" Type="http://schemas.openxmlformats.org/officeDocument/2006/relationships/hyperlink" Target="Movies/deutsch/05.pptx" TargetMode="External"/><Relationship Id="rId19" Type="http://schemas.openxmlformats.org/officeDocument/2006/relationships/image" Target="../media/image26.jpeg"/><Relationship Id="rId31" Type="http://schemas.openxmlformats.org/officeDocument/2006/relationships/image" Target="../media/image32.jpeg"/><Relationship Id="rId4" Type="http://schemas.openxmlformats.org/officeDocument/2006/relationships/hyperlink" Target="Movies/deutsch/02.pptx" TargetMode="External"/><Relationship Id="rId9" Type="http://schemas.openxmlformats.org/officeDocument/2006/relationships/image" Target="../media/image21.jpeg"/><Relationship Id="rId14" Type="http://schemas.openxmlformats.org/officeDocument/2006/relationships/hyperlink" Target="Movies/deutsch/07.pptx" TargetMode="External"/><Relationship Id="rId22" Type="http://schemas.openxmlformats.org/officeDocument/2006/relationships/hyperlink" Target="Movies/deutsch/11.pptx" TargetMode="External"/><Relationship Id="rId27" Type="http://schemas.openxmlformats.org/officeDocument/2006/relationships/image" Target="../media/image30.jpeg"/><Relationship Id="rId30" Type="http://schemas.openxmlformats.org/officeDocument/2006/relationships/hyperlink" Target="Movies/deutsch/15.pptx" TargetMode="External"/><Relationship Id="rId35" Type="http://schemas.openxmlformats.org/officeDocument/2006/relationships/image" Target="../media/image34.jpeg"/></Relationships>
</file>

<file path=ppt/slideLayouts/_rels/slideLayout38.xml.rels><?xml version="1.0" encoding="UTF-8" standalone="yes"?>
<Relationships xmlns="http://schemas.openxmlformats.org/package/2006/relationships"><Relationship Id="rId8" Type="http://schemas.openxmlformats.org/officeDocument/2006/relationships/hyperlink" Target="Movies/englisch/04.pptx" TargetMode="External"/><Relationship Id="rId13" Type="http://schemas.openxmlformats.org/officeDocument/2006/relationships/image" Target="../media/image23.jpeg"/><Relationship Id="rId18" Type="http://schemas.openxmlformats.org/officeDocument/2006/relationships/hyperlink" Target="Movies/englisch/09.pptx" TargetMode="External"/><Relationship Id="rId26" Type="http://schemas.openxmlformats.org/officeDocument/2006/relationships/hyperlink" Target="Movies/englisch/13.pptx" TargetMode="External"/><Relationship Id="rId39" Type="http://schemas.openxmlformats.org/officeDocument/2006/relationships/image" Target="../media/image36.jpeg"/><Relationship Id="rId3" Type="http://schemas.openxmlformats.org/officeDocument/2006/relationships/image" Target="../media/image18.jpeg"/><Relationship Id="rId21" Type="http://schemas.openxmlformats.org/officeDocument/2006/relationships/image" Target="../media/image27.jpeg"/><Relationship Id="rId34" Type="http://schemas.openxmlformats.org/officeDocument/2006/relationships/hyperlink" Target="Movies/englisch/17.pptx" TargetMode="External"/><Relationship Id="rId7" Type="http://schemas.openxmlformats.org/officeDocument/2006/relationships/image" Target="../media/image20.jpeg"/><Relationship Id="rId12" Type="http://schemas.openxmlformats.org/officeDocument/2006/relationships/hyperlink" Target="Movies/englisch/06.pptx" TargetMode="External"/><Relationship Id="rId17" Type="http://schemas.openxmlformats.org/officeDocument/2006/relationships/image" Target="../media/image25.jpeg"/><Relationship Id="rId25" Type="http://schemas.openxmlformats.org/officeDocument/2006/relationships/image" Target="../media/image29.jpeg"/><Relationship Id="rId33" Type="http://schemas.openxmlformats.org/officeDocument/2006/relationships/image" Target="../media/image33.jpeg"/><Relationship Id="rId38" Type="http://schemas.openxmlformats.org/officeDocument/2006/relationships/hyperlink" Target="Movies/englisch/19.pptx" TargetMode="External"/><Relationship Id="rId2" Type="http://schemas.openxmlformats.org/officeDocument/2006/relationships/hyperlink" Target="Movies/englisch/01.pptx" TargetMode="External"/><Relationship Id="rId16" Type="http://schemas.openxmlformats.org/officeDocument/2006/relationships/hyperlink" Target="Movies/englisch/08.pptx" TargetMode="External"/><Relationship Id="rId20" Type="http://schemas.openxmlformats.org/officeDocument/2006/relationships/hyperlink" Target="Movies/englisch/10.pptx" TargetMode="External"/><Relationship Id="rId29" Type="http://schemas.openxmlformats.org/officeDocument/2006/relationships/image" Target="../media/image31.jpeg"/><Relationship Id="rId41" Type="http://schemas.openxmlformats.org/officeDocument/2006/relationships/image" Target="../media/image37.jpeg"/><Relationship Id="rId1" Type="http://schemas.openxmlformats.org/officeDocument/2006/relationships/slideMaster" Target="../slideMasters/slideMaster2.xml"/><Relationship Id="rId6" Type="http://schemas.openxmlformats.org/officeDocument/2006/relationships/hyperlink" Target="Movies/englisch/03.pptx" TargetMode="External"/><Relationship Id="rId11" Type="http://schemas.openxmlformats.org/officeDocument/2006/relationships/image" Target="../media/image22.jpeg"/><Relationship Id="rId24" Type="http://schemas.openxmlformats.org/officeDocument/2006/relationships/hyperlink" Target="Movies/englisch/12.pptx" TargetMode="External"/><Relationship Id="rId32" Type="http://schemas.openxmlformats.org/officeDocument/2006/relationships/hyperlink" Target="Movies/englisch/16.pptx" TargetMode="External"/><Relationship Id="rId37" Type="http://schemas.openxmlformats.org/officeDocument/2006/relationships/image" Target="../media/image35.jpeg"/><Relationship Id="rId40" Type="http://schemas.openxmlformats.org/officeDocument/2006/relationships/hyperlink" Target="Movies/englisch/20.pptx" TargetMode="External"/><Relationship Id="rId5" Type="http://schemas.openxmlformats.org/officeDocument/2006/relationships/image" Target="../media/image19.jpeg"/><Relationship Id="rId15" Type="http://schemas.openxmlformats.org/officeDocument/2006/relationships/image" Target="../media/image24.jpeg"/><Relationship Id="rId23" Type="http://schemas.openxmlformats.org/officeDocument/2006/relationships/image" Target="../media/image28.jpeg"/><Relationship Id="rId28" Type="http://schemas.openxmlformats.org/officeDocument/2006/relationships/hyperlink" Target="Movies/englisch/14.pptx" TargetMode="External"/><Relationship Id="rId36" Type="http://schemas.openxmlformats.org/officeDocument/2006/relationships/hyperlink" Target="Movies/englisch/18.pptx" TargetMode="External"/><Relationship Id="rId10" Type="http://schemas.openxmlformats.org/officeDocument/2006/relationships/hyperlink" Target="Movies/englisch/05.pptx" TargetMode="External"/><Relationship Id="rId19" Type="http://schemas.openxmlformats.org/officeDocument/2006/relationships/image" Target="../media/image26.jpeg"/><Relationship Id="rId31" Type="http://schemas.openxmlformats.org/officeDocument/2006/relationships/image" Target="../media/image32.jpeg"/><Relationship Id="rId4" Type="http://schemas.openxmlformats.org/officeDocument/2006/relationships/hyperlink" Target="Movies/englisch/02.pptx" TargetMode="External"/><Relationship Id="rId9" Type="http://schemas.openxmlformats.org/officeDocument/2006/relationships/image" Target="../media/image21.jpeg"/><Relationship Id="rId14" Type="http://schemas.openxmlformats.org/officeDocument/2006/relationships/hyperlink" Target="Movies/englisch/07.pptx" TargetMode="External"/><Relationship Id="rId22" Type="http://schemas.openxmlformats.org/officeDocument/2006/relationships/hyperlink" Target="Movies/englisch/11.pptx" TargetMode="External"/><Relationship Id="rId27" Type="http://schemas.openxmlformats.org/officeDocument/2006/relationships/image" Target="../media/image30.jpeg"/><Relationship Id="rId30" Type="http://schemas.openxmlformats.org/officeDocument/2006/relationships/hyperlink" Target="Movies/englisch/15.pptx" TargetMode="External"/><Relationship Id="rId35" Type="http://schemas.openxmlformats.org/officeDocument/2006/relationships/image" Target="../media/image34.jpe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3.xml"/><Relationship Id="rId5" Type="http://schemas.microsoft.com/office/2007/relationships/hdphoto" Target="../media/hdphoto2.wdp"/><Relationship Id="rId4" Type="http://schemas.openxmlformats.org/officeDocument/2006/relationships/image" Target="../media/image45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5" Type="http://schemas.microsoft.com/office/2007/relationships/hdphoto" Target="../media/hdphoto2.wdp"/><Relationship Id="rId4" Type="http://schemas.openxmlformats.org/officeDocument/2006/relationships/image" Target="../media/image45.png"/></Relationships>
</file>

<file path=ppt/slideLayouts/_rels/slideLayout4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48.jpg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7.png"/><Relationship Id="rId5" Type="http://schemas.openxmlformats.org/officeDocument/2006/relationships/image" Target="../media/image8.png"/><Relationship Id="rId4" Type="http://schemas.openxmlformats.org/officeDocument/2006/relationships/image" Target="../media/image46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8.jp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49.png"/><Relationship Id="rId5" Type="http://schemas.microsoft.com/office/2007/relationships/hdphoto" Target="../media/hdphoto2.wdp"/><Relationship Id="rId4" Type="http://schemas.openxmlformats.org/officeDocument/2006/relationships/image" Target="../media/image45.png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0.jpg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8.jpg"/><Relationship Id="rId4" Type="http://schemas.openxmlformats.org/officeDocument/2006/relationships/image" Target="../media/image8.png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2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2.png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2.png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4.jpg"/><Relationship Id="rId1" Type="http://schemas.openxmlformats.org/officeDocument/2006/relationships/slideMaster" Target="../slideMasters/slideMaster3.xml"/><Relationship Id="rId5" Type="http://schemas.microsoft.com/office/2007/relationships/hdphoto" Target="../media/hdphoto2.wdp"/><Relationship Id="rId4" Type="http://schemas.openxmlformats.org/officeDocument/2006/relationships/image" Target="../media/image45.png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0F6B5C5-01C5-B847-864E-8803BE37731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499" y="2120629"/>
            <a:ext cx="10563225" cy="1389333"/>
          </a:xfrm>
        </p:spPr>
        <p:txBody>
          <a:bodyPr anchor="b"/>
          <a:lstStyle>
            <a:lvl1pPr algn="ctr">
              <a:defRPr sz="4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2499" y="3630613"/>
            <a:ext cx="10563225" cy="655637"/>
          </a:xfrm>
        </p:spPr>
        <p:txBody>
          <a:bodyPr/>
          <a:lstStyle>
            <a:lvl1pPr marL="0" indent="0" algn="ctr">
              <a:buNone/>
              <a:defRPr sz="40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dirty="0"/>
              <a:t>Master-Untertitelformat bearbeiten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D96596E1-53E3-2B48-B8C0-4E7F87D79B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06061" y="1085738"/>
            <a:ext cx="3379877" cy="901540"/>
          </a:xfrm>
          <a:prstGeom prst="rect">
            <a:avLst/>
          </a:prstGeom>
        </p:spPr>
      </p:pic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F0BB29ED-1B6F-7B49-A35F-FBE7AA6EBEF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00400" y="4419601"/>
            <a:ext cx="5791200" cy="212725"/>
          </a:xfrm>
        </p:spPr>
        <p:txBody>
          <a:bodyPr anchor="ctr"/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e-DE" dirty="0"/>
              <a:t>Date</a:t>
            </a:r>
          </a:p>
        </p:txBody>
      </p:sp>
      <p:sp>
        <p:nvSpPr>
          <p:cNvPr id="11" name="Textplatzhalter 9">
            <a:extLst>
              <a:ext uri="{FF2B5EF4-FFF2-40B4-BE49-F238E27FC236}">
                <a16:creationId xmlns:a16="http://schemas.microsoft.com/office/drawing/2014/main" id="{4D50CD34-0714-6C43-87B9-F49B9E5CDCF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200400" y="4689476"/>
            <a:ext cx="5791200" cy="560950"/>
          </a:xfrm>
        </p:spPr>
        <p:txBody>
          <a:bodyPr anchor="t"/>
          <a:lstStyle>
            <a:lvl1pPr marL="0" indent="0" algn="ctr">
              <a:buNone/>
              <a:defRPr sz="1400" b="0" i="0">
                <a:solidFill>
                  <a:schemeClr val="bg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lvl="0"/>
            <a:r>
              <a:rPr lang="de-DE" dirty="0"/>
              <a:t>Name </a:t>
            </a:r>
            <a:r>
              <a:rPr lang="de-DE" dirty="0" err="1"/>
              <a:t>Presenter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00574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ransition slide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43FD6B5-4862-5742-A497-0079A016E12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B0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198BEED-8D69-484C-BFB1-F76720283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5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C95E66F-B39F-5A4A-BD22-046FA697FB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A62FD6AA-0446-1E45-98F4-F425114FE3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6EDA91E2-2834-D74A-829B-E76302082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en-US" altLang="fr-FR"/>
              <a:t>openIMIS as a Global Good @ Nairobi</a:t>
            </a:r>
            <a:endParaRPr lang="fr-FR" altLang="fr-FR" dirty="0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4A10F4BF-78C6-884D-8064-D030F605C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916921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D11AAF0-6510-9942-A58B-509AFDB4D7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AE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CD3CD3A9-8471-1144-95BC-5B363FEA3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5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A82184C8-DE4A-8449-8E0B-95A78EF7BEE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2768EA2B-59D5-B447-8B8B-3002BD05AD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0571B4D6-C754-A643-8B4C-0DC6A3660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en-US" altLang="fr-FR"/>
              <a:t>openIMIS as a Global Good @ Nairobi</a:t>
            </a:r>
            <a:endParaRPr lang="fr-FR" altLang="fr-FR" dirty="0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26AB6361-A4A5-A444-84FB-DCB2EBD7E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735224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D11AAF0-6510-9942-A58B-509AFDB4D7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A0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500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27727925-8728-5841-9FE9-EACCC4839B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3" name="Datumsplatzhalter 5">
            <a:extLst>
              <a:ext uri="{FF2B5EF4-FFF2-40B4-BE49-F238E27FC236}">
                <a16:creationId xmlns:a16="http://schemas.microsoft.com/office/drawing/2014/main" id="{ADF26EA2-701E-E049-86AC-8BD685A208E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14" name="Fußzeilenplatzhalter 6">
            <a:extLst>
              <a:ext uri="{FF2B5EF4-FFF2-40B4-BE49-F238E27FC236}">
                <a16:creationId xmlns:a16="http://schemas.microsoft.com/office/drawing/2014/main" id="{987DB691-6C70-474A-8EF1-3DB9A07582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en-US" altLang="fr-FR"/>
              <a:t>openIMIS as a Global Good @ Nairobi</a:t>
            </a:r>
            <a:endParaRPr lang="fr-FR" altLang="fr-FR" dirty="0"/>
          </a:p>
        </p:txBody>
      </p:sp>
      <p:sp>
        <p:nvSpPr>
          <p:cNvPr id="15" name="Foliennummernplatzhalter 7">
            <a:extLst>
              <a:ext uri="{FF2B5EF4-FFF2-40B4-BE49-F238E27FC236}">
                <a16:creationId xmlns:a16="http://schemas.microsoft.com/office/drawing/2014/main" id="{AC3B2E59-B95F-BC4B-890A-20663800A6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79690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5000"/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28AB1376-E1E3-7A40-BD56-C27754F7AF0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B7A2F1A-2B75-CF4C-8920-0456B274B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openIMIS as a Global Good @ Nairobi</a:t>
            </a:r>
            <a:endParaRPr lang="fr-FR" altLang="fr-FR" dirty="0"/>
          </a:p>
        </p:txBody>
      </p:sp>
      <p:sp>
        <p:nvSpPr>
          <p:cNvPr id="9" name="Foliennummernplatzhalter 7">
            <a:extLst>
              <a:ext uri="{FF2B5EF4-FFF2-40B4-BE49-F238E27FC236}">
                <a16:creationId xmlns:a16="http://schemas.microsoft.com/office/drawing/2014/main" id="{4CF4035A-5B15-4D40-855A-0ADBE429D5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9121087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00637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1" name="Datumsplatzhalter 5">
            <a:extLst>
              <a:ext uri="{FF2B5EF4-FFF2-40B4-BE49-F238E27FC236}">
                <a16:creationId xmlns:a16="http://schemas.microsoft.com/office/drawing/2014/main" id="{A8FBDD56-3731-2F47-8072-6A14FD4134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12" name="Fußzeilenplatzhalter 6">
            <a:extLst>
              <a:ext uri="{FF2B5EF4-FFF2-40B4-BE49-F238E27FC236}">
                <a16:creationId xmlns:a16="http://schemas.microsoft.com/office/drawing/2014/main" id="{1798620F-F3B9-744A-A44C-4139C9CF4A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openIMIS as a Global Good @ Nairobi</a:t>
            </a:r>
            <a:endParaRPr lang="fr-FR" altLang="fr-FR" dirty="0"/>
          </a:p>
        </p:txBody>
      </p:sp>
      <p:sp>
        <p:nvSpPr>
          <p:cNvPr id="13" name="Foliennummernplatzhalter 7">
            <a:extLst>
              <a:ext uri="{FF2B5EF4-FFF2-40B4-BE49-F238E27FC236}">
                <a16:creationId xmlns:a16="http://schemas.microsoft.com/office/drawing/2014/main" id="{C3A32EAB-1DA3-1E42-864F-71D46BCBB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9952425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solidFill>
                  <a:srgbClr val="006374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800" b="0" i="0">
                <a:latin typeface="Poppins" pitchFamily="2" charset="77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lang="de-DE" sz="2800" b="0" i="0" kern="1200" dirty="0" smtClean="0">
                <a:solidFill>
                  <a:schemeClr val="tx1"/>
                </a:solidFill>
                <a:latin typeface="Poppins" pitchFamily="2" charset="77"/>
                <a:ea typeface="+mn-ea"/>
                <a:cs typeface="Poppins" pitchFamily="2" charset="77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rtl="0" eaLnBrk="1" fontAlgn="base" hangingPunct="1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de-DE" dirty="0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3" name="Datumsplatzhalter 5">
            <a:extLst>
              <a:ext uri="{FF2B5EF4-FFF2-40B4-BE49-F238E27FC236}">
                <a16:creationId xmlns:a16="http://schemas.microsoft.com/office/drawing/2014/main" id="{D5B8AD3B-3811-EE40-988A-0851DDEF34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14" name="Fußzeilenplatzhalter 6">
            <a:extLst>
              <a:ext uri="{FF2B5EF4-FFF2-40B4-BE49-F238E27FC236}">
                <a16:creationId xmlns:a16="http://schemas.microsoft.com/office/drawing/2014/main" id="{EABBC891-4585-2F4A-ABE4-EA82DE536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openIMIS as a Global Good @ Nairobi</a:t>
            </a:r>
            <a:endParaRPr lang="fr-FR" altLang="fr-FR" dirty="0"/>
          </a:p>
        </p:txBody>
      </p:sp>
      <p:sp>
        <p:nvSpPr>
          <p:cNvPr id="15" name="Foliennummernplatzhalter 7">
            <a:extLst>
              <a:ext uri="{FF2B5EF4-FFF2-40B4-BE49-F238E27FC236}">
                <a16:creationId xmlns:a16="http://schemas.microsoft.com/office/drawing/2014/main" id="{711937A4-C0A1-2442-BC78-7B74205B2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223899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6374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9" name="Datumsplatzhalter 5">
            <a:extLst>
              <a:ext uri="{FF2B5EF4-FFF2-40B4-BE49-F238E27FC236}">
                <a16:creationId xmlns:a16="http://schemas.microsoft.com/office/drawing/2014/main" id="{2EB0CF6F-A963-5842-8C75-C124DDDE1D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10" name="Fußzeilenplatzhalter 6">
            <a:extLst>
              <a:ext uri="{FF2B5EF4-FFF2-40B4-BE49-F238E27FC236}">
                <a16:creationId xmlns:a16="http://schemas.microsoft.com/office/drawing/2014/main" id="{54D2454F-6E6C-2045-9F4F-641C50FCED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openIMIS as a Global Good @ Nairobi</a:t>
            </a:r>
            <a:endParaRPr lang="fr-FR" altLang="fr-FR" dirty="0"/>
          </a:p>
        </p:txBody>
      </p:sp>
      <p:sp>
        <p:nvSpPr>
          <p:cNvPr id="11" name="Foliennummernplatzhalter 7">
            <a:extLst>
              <a:ext uri="{FF2B5EF4-FFF2-40B4-BE49-F238E27FC236}">
                <a16:creationId xmlns:a16="http://schemas.microsoft.com/office/drawing/2014/main" id="{FC94880B-FE76-9C46-BE4F-5BE64EC16C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91143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5">
            <a:extLst>
              <a:ext uri="{FF2B5EF4-FFF2-40B4-BE49-F238E27FC236}">
                <a16:creationId xmlns:a16="http://schemas.microsoft.com/office/drawing/2014/main" id="{27598FE4-5161-9440-8E63-BD1921667C2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6" name="Fußzeilenplatzhalter 6">
            <a:extLst>
              <a:ext uri="{FF2B5EF4-FFF2-40B4-BE49-F238E27FC236}">
                <a16:creationId xmlns:a16="http://schemas.microsoft.com/office/drawing/2014/main" id="{21E9E091-A734-3E48-A64C-A519AAD30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openIMIS as a Global Good @ Nairobi</a:t>
            </a:r>
            <a:endParaRPr lang="fr-FR" altLang="fr-FR" dirty="0"/>
          </a:p>
        </p:txBody>
      </p:sp>
      <p:sp>
        <p:nvSpPr>
          <p:cNvPr id="7" name="Foliennummernplatzhalter 7">
            <a:extLst>
              <a:ext uri="{FF2B5EF4-FFF2-40B4-BE49-F238E27FC236}">
                <a16:creationId xmlns:a16="http://schemas.microsoft.com/office/drawing/2014/main" id="{7164A9E9-169D-1442-9A34-0F66314BC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3690648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one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rafik 15">
            <a:extLst>
              <a:ext uri="{FF2B5EF4-FFF2-40B4-BE49-F238E27FC236}">
                <a16:creationId xmlns:a16="http://schemas.microsoft.com/office/drawing/2014/main" id="{DCCE121D-ED0E-6843-AA6E-9C974BECE5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582" y="4585476"/>
            <a:ext cx="736600" cy="736600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5F6027FD-D36F-8F4F-9D37-141EE59A101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25032" y="4086474"/>
            <a:ext cx="577410" cy="577410"/>
          </a:xfrm>
          <a:prstGeom prst="rect">
            <a:avLst/>
          </a:prstGeom>
        </p:spPr>
      </p:pic>
      <p:sp>
        <p:nvSpPr>
          <p:cNvPr id="20" name="Textplatzhalter 8">
            <a:extLst>
              <a:ext uri="{FF2B5EF4-FFF2-40B4-BE49-F238E27FC236}">
                <a16:creationId xmlns:a16="http://schemas.microsoft.com/office/drawing/2014/main" id="{9AEAC390-ADF5-CC4A-8666-11AD5DCA2635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8053" y="2021229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B43B7DFE-93FA-E446-9DA6-1EE88089D5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673EE4DE-981B-D849-A903-EB2B9BB42D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openIMIS as a Global Good @ Nairobi</a:t>
            </a:r>
            <a:endParaRPr lang="fr-FR" altLang="fr-FR" dirty="0"/>
          </a:p>
        </p:txBody>
      </p:sp>
      <p:sp>
        <p:nvSpPr>
          <p:cNvPr id="18" name="Foliennummernplatzhalter 7">
            <a:extLst>
              <a:ext uri="{FF2B5EF4-FFF2-40B4-BE49-F238E27FC236}">
                <a16:creationId xmlns:a16="http://schemas.microsoft.com/office/drawing/2014/main" id="{65166E63-58FE-E543-A667-809CEC00E1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19" name="Textplatzhalter 8">
            <a:extLst>
              <a:ext uri="{FF2B5EF4-FFF2-40B4-BE49-F238E27FC236}">
                <a16:creationId xmlns:a16="http://schemas.microsoft.com/office/drawing/2014/main" id="{ABB6619D-3ABC-2641-B770-9B6146F76A5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5032" y="243097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4" name="Textplatzhalter 8">
            <a:extLst>
              <a:ext uri="{FF2B5EF4-FFF2-40B4-BE49-F238E27FC236}">
                <a16:creationId xmlns:a16="http://schemas.microsoft.com/office/drawing/2014/main" id="{C0651090-D349-F041-A623-0EF74813F4CD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8053" y="3230690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5" name="Textplatzhalter 8">
            <a:extLst>
              <a:ext uri="{FF2B5EF4-FFF2-40B4-BE49-F238E27FC236}">
                <a16:creationId xmlns:a16="http://schemas.microsoft.com/office/drawing/2014/main" id="{C3AACF05-3097-A44B-8B37-E4E161A7DB04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38284" y="3640437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6" name="Textplatzhalter 8">
            <a:extLst>
              <a:ext uri="{FF2B5EF4-FFF2-40B4-BE49-F238E27FC236}">
                <a16:creationId xmlns:a16="http://schemas.microsoft.com/office/drawing/2014/main" id="{34A9D47C-9809-B149-9626-5E80412D3A3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890659" y="422730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7" name="Textplatzhalter 8">
            <a:extLst>
              <a:ext uri="{FF2B5EF4-FFF2-40B4-BE49-F238E27FC236}">
                <a16:creationId xmlns:a16="http://schemas.microsoft.com/office/drawing/2014/main" id="{427B9F97-9C16-B64F-A40C-DDC043632ED1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887638" y="463705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sp>
        <p:nvSpPr>
          <p:cNvPr id="28" name="Titel 1">
            <a:extLst>
              <a:ext uri="{FF2B5EF4-FFF2-40B4-BE49-F238E27FC236}">
                <a16:creationId xmlns:a16="http://schemas.microsoft.com/office/drawing/2014/main" id="{E52FEE2D-A410-9346-9824-BBF377B80D1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688" y="400488"/>
            <a:ext cx="2247900" cy="592138"/>
          </a:xfrm>
        </p:spPr>
        <p:txBody>
          <a:bodyPr/>
          <a:lstStyle>
            <a:lvl1pPr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 err="1"/>
              <a:t>Contact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756231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two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atumsplatzhalter 5">
            <a:extLst>
              <a:ext uri="{FF2B5EF4-FFF2-40B4-BE49-F238E27FC236}">
                <a16:creationId xmlns:a16="http://schemas.microsoft.com/office/drawing/2014/main" id="{67198EAF-36EA-A242-A6C4-957F73F6E1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23" name="Fußzeilenplatzhalter 6">
            <a:extLst>
              <a:ext uri="{FF2B5EF4-FFF2-40B4-BE49-F238E27FC236}">
                <a16:creationId xmlns:a16="http://schemas.microsoft.com/office/drawing/2014/main" id="{4E681D99-7BDC-DB42-868D-3D4415306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openIMIS as a Global Good @ Nairobi</a:t>
            </a:r>
            <a:endParaRPr lang="fr-FR" altLang="fr-FR" dirty="0"/>
          </a:p>
        </p:txBody>
      </p:sp>
      <p:sp>
        <p:nvSpPr>
          <p:cNvPr id="24" name="Foliennummernplatzhalter 7">
            <a:extLst>
              <a:ext uri="{FF2B5EF4-FFF2-40B4-BE49-F238E27FC236}">
                <a16:creationId xmlns:a16="http://schemas.microsoft.com/office/drawing/2014/main" id="{9A0C62BE-49E1-A24E-B7B1-2307EA9A4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E3A013FB-CCB8-4C4B-BE24-903E1BB7C9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688" y="400488"/>
            <a:ext cx="2247900" cy="592138"/>
          </a:xfrm>
        </p:spPr>
        <p:txBody>
          <a:bodyPr/>
          <a:lstStyle>
            <a:lvl1pPr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 err="1"/>
              <a:t>Contact</a:t>
            </a:r>
            <a:endParaRPr lang="de-DE" dirty="0"/>
          </a:p>
        </p:txBody>
      </p:sp>
      <p:pic>
        <p:nvPicPr>
          <p:cNvPr id="26" name="Grafik 25">
            <a:extLst>
              <a:ext uri="{FF2B5EF4-FFF2-40B4-BE49-F238E27FC236}">
                <a16:creationId xmlns:a16="http://schemas.microsoft.com/office/drawing/2014/main" id="{D7F750DC-2BE9-C647-9A09-AF7F9C1203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55582" y="4585476"/>
            <a:ext cx="736600" cy="736600"/>
          </a:xfrm>
          <a:prstGeom prst="rect">
            <a:avLst/>
          </a:prstGeom>
        </p:spPr>
      </p:pic>
      <p:pic>
        <p:nvPicPr>
          <p:cNvPr id="27" name="Grafik 26">
            <a:extLst>
              <a:ext uri="{FF2B5EF4-FFF2-40B4-BE49-F238E27FC236}">
                <a16:creationId xmlns:a16="http://schemas.microsoft.com/office/drawing/2014/main" id="{8DA50B15-15E5-D947-8951-DE73F779BD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25032" y="4086474"/>
            <a:ext cx="577410" cy="577410"/>
          </a:xfrm>
          <a:prstGeom prst="rect">
            <a:avLst/>
          </a:prstGeom>
        </p:spPr>
      </p:pic>
      <p:sp>
        <p:nvSpPr>
          <p:cNvPr id="28" name="Textplatzhalter 8">
            <a:extLst>
              <a:ext uri="{FF2B5EF4-FFF2-40B4-BE49-F238E27FC236}">
                <a16:creationId xmlns:a16="http://schemas.microsoft.com/office/drawing/2014/main" id="{6615C558-E187-1D4D-8468-07220621E85A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8053" y="2021229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29" name="Textplatzhalter 8">
            <a:extLst>
              <a:ext uri="{FF2B5EF4-FFF2-40B4-BE49-F238E27FC236}">
                <a16:creationId xmlns:a16="http://schemas.microsoft.com/office/drawing/2014/main" id="{24EE142A-08C0-2942-851F-8DD14B64870B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5032" y="243097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0" name="Textplatzhalter 8">
            <a:extLst>
              <a:ext uri="{FF2B5EF4-FFF2-40B4-BE49-F238E27FC236}">
                <a16:creationId xmlns:a16="http://schemas.microsoft.com/office/drawing/2014/main" id="{154B374A-47FF-3B4C-850A-C6ECF7D54AD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28053" y="3230690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1" name="Textplatzhalter 8">
            <a:extLst>
              <a:ext uri="{FF2B5EF4-FFF2-40B4-BE49-F238E27FC236}">
                <a16:creationId xmlns:a16="http://schemas.microsoft.com/office/drawing/2014/main" id="{F057D496-5D64-524A-B8FE-6A4E8A31552C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238284" y="3640437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3" name="Textplatzhalter 8">
            <a:extLst>
              <a:ext uri="{FF2B5EF4-FFF2-40B4-BE49-F238E27FC236}">
                <a16:creationId xmlns:a16="http://schemas.microsoft.com/office/drawing/2014/main" id="{D2DFF869-8A9C-C648-A506-C978AF866F0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890659" y="422730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4" name="Textplatzhalter 8">
            <a:extLst>
              <a:ext uri="{FF2B5EF4-FFF2-40B4-BE49-F238E27FC236}">
                <a16:creationId xmlns:a16="http://schemas.microsoft.com/office/drawing/2014/main" id="{92CA4DBD-3483-A141-8546-99EAF2DC27C4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887638" y="463705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43" name="Grafik 42">
            <a:extLst>
              <a:ext uri="{FF2B5EF4-FFF2-40B4-BE49-F238E27FC236}">
                <a16:creationId xmlns:a16="http://schemas.microsoft.com/office/drawing/2014/main" id="{2579000F-80EF-044D-9063-E0F30E7FCBB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288838" y="4585476"/>
            <a:ext cx="736600" cy="736600"/>
          </a:xfrm>
          <a:prstGeom prst="rect">
            <a:avLst/>
          </a:prstGeom>
        </p:spPr>
      </p:pic>
      <p:pic>
        <p:nvPicPr>
          <p:cNvPr id="44" name="Grafik 43">
            <a:extLst>
              <a:ext uri="{FF2B5EF4-FFF2-40B4-BE49-F238E27FC236}">
                <a16:creationId xmlns:a16="http://schemas.microsoft.com/office/drawing/2014/main" id="{1DE4E0A5-1C3F-334F-B880-020B042A15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58288" y="4086474"/>
            <a:ext cx="577410" cy="577410"/>
          </a:xfrm>
          <a:prstGeom prst="rect">
            <a:avLst/>
          </a:prstGeom>
        </p:spPr>
      </p:pic>
      <p:sp>
        <p:nvSpPr>
          <p:cNvPr id="45" name="Textplatzhalter 8">
            <a:extLst>
              <a:ext uri="{FF2B5EF4-FFF2-40B4-BE49-F238E27FC236}">
                <a16:creationId xmlns:a16="http://schemas.microsoft.com/office/drawing/2014/main" id="{6F380EEE-21C9-944C-85A6-C0FBC2677C90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6361309" y="2021229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46" name="Textplatzhalter 8">
            <a:extLst>
              <a:ext uri="{FF2B5EF4-FFF2-40B4-BE49-F238E27FC236}">
                <a16:creationId xmlns:a16="http://schemas.microsoft.com/office/drawing/2014/main" id="{3958A367-9C78-4C49-A3D1-07F658995A95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6358288" y="243097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7" name="Textplatzhalter 8">
            <a:extLst>
              <a:ext uri="{FF2B5EF4-FFF2-40B4-BE49-F238E27FC236}">
                <a16:creationId xmlns:a16="http://schemas.microsoft.com/office/drawing/2014/main" id="{B9D8B95F-4555-224B-B41D-2B3685DDC7FD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6361309" y="3230690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8" name="Textplatzhalter 8">
            <a:extLst>
              <a:ext uri="{FF2B5EF4-FFF2-40B4-BE49-F238E27FC236}">
                <a16:creationId xmlns:a16="http://schemas.microsoft.com/office/drawing/2014/main" id="{A697DCCE-E84F-1248-943C-BA21B0FF7F4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6371540" y="3640437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9" name="Textplatzhalter 8">
            <a:extLst>
              <a:ext uri="{FF2B5EF4-FFF2-40B4-BE49-F238E27FC236}">
                <a16:creationId xmlns:a16="http://schemas.microsoft.com/office/drawing/2014/main" id="{C8B67004-CDC1-3748-928A-267CC075E67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023915" y="422730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4" name="Textplatzhalter 8">
            <a:extLst>
              <a:ext uri="{FF2B5EF4-FFF2-40B4-BE49-F238E27FC236}">
                <a16:creationId xmlns:a16="http://schemas.microsoft.com/office/drawing/2014/main" id="{D2D5B21F-AD8B-2A48-8A0B-3E55BBF747C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020894" y="463705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</p:spTree>
    <p:extLst>
      <p:ext uri="{BB962C8B-B14F-4D97-AF65-F5344CB8AC3E}">
        <p14:creationId xmlns:p14="http://schemas.microsoft.com/office/powerpoint/2010/main" val="4246628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514350" indent="-514350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1pPr>
            <a:lvl2pPr marL="914400" indent="-457200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2pPr>
            <a:lvl3pPr marL="1371600" indent="-457200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3pPr>
            <a:lvl4pPr marL="1714500" indent="-342900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4pPr>
            <a:lvl5pPr marL="2171700" indent="-342900">
              <a:buFont typeface="+mj-lt"/>
              <a:buAutoNum type="arabicPeriod"/>
              <a:defRPr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Titel 4">
            <a:extLst>
              <a:ext uri="{FF2B5EF4-FFF2-40B4-BE49-F238E27FC236}">
                <a16:creationId xmlns:a16="http://schemas.microsoft.com/office/drawing/2014/main" id="{DE9A9CE7-C497-8942-B2A4-28978DE316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DFC6EDD-1759-7D47-B9A2-AAA11056FA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CE998BAB-7BA4-4046-81BC-DE965C4EA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fr-FR"/>
              <a:t>openIMIS as a Global Good @ Nairobi</a:t>
            </a:r>
            <a:endParaRPr lang="fr-FR" altLang="fr-FR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3EBE3F2C-F2A0-9345-8A99-14C1AA6AB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81034531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up to six Peo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Datumsplatzhalter 5">
            <a:extLst>
              <a:ext uri="{FF2B5EF4-FFF2-40B4-BE49-F238E27FC236}">
                <a16:creationId xmlns:a16="http://schemas.microsoft.com/office/drawing/2014/main" id="{4A24C38B-CD4E-8A48-9BB7-17E783FE42D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75" name="Fußzeilenplatzhalter 6">
            <a:extLst>
              <a:ext uri="{FF2B5EF4-FFF2-40B4-BE49-F238E27FC236}">
                <a16:creationId xmlns:a16="http://schemas.microsoft.com/office/drawing/2014/main" id="{20FEA432-C60E-F44B-8C1D-4E73B4658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openIMIS as a Global Good @ Nairobi</a:t>
            </a:r>
            <a:endParaRPr lang="fr-FR" altLang="fr-FR" dirty="0"/>
          </a:p>
        </p:txBody>
      </p:sp>
      <p:sp>
        <p:nvSpPr>
          <p:cNvPr id="76" name="Foliennummernplatzhalter 7">
            <a:extLst>
              <a:ext uri="{FF2B5EF4-FFF2-40B4-BE49-F238E27FC236}">
                <a16:creationId xmlns:a16="http://schemas.microsoft.com/office/drawing/2014/main" id="{CEFD121D-7E12-6145-A44E-F13CBB07F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pic>
        <p:nvPicPr>
          <p:cNvPr id="56" name="Grafik 55">
            <a:extLst>
              <a:ext uri="{FF2B5EF4-FFF2-40B4-BE49-F238E27FC236}">
                <a16:creationId xmlns:a16="http://schemas.microsoft.com/office/drawing/2014/main" id="{B3053091-1CB2-E947-B2D2-FE0A80098CC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8411" y="2891312"/>
            <a:ext cx="736600" cy="736600"/>
          </a:xfrm>
          <a:prstGeom prst="rect">
            <a:avLst/>
          </a:prstGeom>
        </p:spPr>
      </p:pic>
      <p:pic>
        <p:nvPicPr>
          <p:cNvPr id="57" name="Grafik 56">
            <a:extLst>
              <a:ext uri="{FF2B5EF4-FFF2-40B4-BE49-F238E27FC236}">
                <a16:creationId xmlns:a16="http://schemas.microsoft.com/office/drawing/2014/main" id="{9E9F286E-3545-764E-9033-3C9B1BC757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57861" y="2392310"/>
            <a:ext cx="577410" cy="577410"/>
          </a:xfrm>
          <a:prstGeom prst="rect">
            <a:avLst/>
          </a:prstGeom>
        </p:spPr>
      </p:pic>
      <p:sp>
        <p:nvSpPr>
          <p:cNvPr id="58" name="Textplatzhalter 8">
            <a:extLst>
              <a:ext uri="{FF2B5EF4-FFF2-40B4-BE49-F238E27FC236}">
                <a16:creationId xmlns:a16="http://schemas.microsoft.com/office/drawing/2014/main" id="{1329BBD0-8552-0041-8CB7-B13B323468F6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60882" y="910153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64" name="Textplatzhalter 8">
            <a:extLst>
              <a:ext uri="{FF2B5EF4-FFF2-40B4-BE49-F238E27FC236}">
                <a16:creationId xmlns:a16="http://schemas.microsoft.com/office/drawing/2014/main" id="{BF0E01CE-DA05-B04B-AEA0-35B1A969D52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57861" y="1319900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5" name="Textplatzhalter 8">
            <a:extLst>
              <a:ext uri="{FF2B5EF4-FFF2-40B4-BE49-F238E27FC236}">
                <a16:creationId xmlns:a16="http://schemas.microsoft.com/office/drawing/2014/main" id="{C304C721-3243-0947-B550-32B35982940E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60882" y="1722054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66" name="Textplatzhalter 8">
            <a:extLst>
              <a:ext uri="{FF2B5EF4-FFF2-40B4-BE49-F238E27FC236}">
                <a16:creationId xmlns:a16="http://schemas.microsoft.com/office/drawing/2014/main" id="{1DBB5F30-E5A7-7142-BF4A-D72E8F03E2DB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71113" y="2131801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7" name="Textplatzhalter 8">
            <a:extLst>
              <a:ext uri="{FF2B5EF4-FFF2-40B4-BE49-F238E27FC236}">
                <a16:creationId xmlns:a16="http://schemas.microsoft.com/office/drawing/2014/main" id="{FA8EF907-C451-014C-BF6D-0287EB700A5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123488" y="2533141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78" name="Textplatzhalter 8">
            <a:extLst>
              <a:ext uri="{FF2B5EF4-FFF2-40B4-BE49-F238E27FC236}">
                <a16:creationId xmlns:a16="http://schemas.microsoft.com/office/drawing/2014/main" id="{27EFA92D-0D95-7F4F-B246-09C8C905C81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133719" y="2942888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103" name="Grafik 102">
            <a:extLst>
              <a:ext uri="{FF2B5EF4-FFF2-40B4-BE49-F238E27FC236}">
                <a16:creationId xmlns:a16="http://schemas.microsoft.com/office/drawing/2014/main" id="{E5338CCA-BCD8-9C42-9027-84B4E2772AD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4335" y="5629795"/>
            <a:ext cx="736600" cy="736600"/>
          </a:xfrm>
          <a:prstGeom prst="rect">
            <a:avLst/>
          </a:prstGeom>
        </p:spPr>
      </p:pic>
      <p:pic>
        <p:nvPicPr>
          <p:cNvPr id="104" name="Grafik 103">
            <a:extLst>
              <a:ext uri="{FF2B5EF4-FFF2-40B4-BE49-F238E27FC236}">
                <a16:creationId xmlns:a16="http://schemas.microsoft.com/office/drawing/2014/main" id="{496B91EF-7497-B244-A178-D00968758E7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83785" y="5130793"/>
            <a:ext cx="577410" cy="577410"/>
          </a:xfrm>
          <a:prstGeom prst="rect">
            <a:avLst/>
          </a:prstGeom>
        </p:spPr>
      </p:pic>
      <p:sp>
        <p:nvSpPr>
          <p:cNvPr id="105" name="Textplatzhalter 8">
            <a:extLst>
              <a:ext uri="{FF2B5EF4-FFF2-40B4-BE49-F238E27FC236}">
                <a16:creationId xmlns:a16="http://schemas.microsoft.com/office/drawing/2014/main" id="{1FDF5B51-EAC5-5943-ABA1-CC6BF1CB7B1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86806" y="3648636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06" name="Textplatzhalter 8">
            <a:extLst>
              <a:ext uri="{FF2B5EF4-FFF2-40B4-BE49-F238E27FC236}">
                <a16:creationId xmlns:a16="http://schemas.microsoft.com/office/drawing/2014/main" id="{786447ED-4428-DB45-BB44-254FF56DB110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83785" y="4058383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7" name="Textplatzhalter 8">
            <a:extLst>
              <a:ext uri="{FF2B5EF4-FFF2-40B4-BE49-F238E27FC236}">
                <a16:creationId xmlns:a16="http://schemas.microsoft.com/office/drawing/2014/main" id="{6F203F51-17A0-654A-B451-D18EE2239C6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86806" y="4460537"/>
            <a:ext cx="3306387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8" name="Textplatzhalter 8">
            <a:extLst>
              <a:ext uri="{FF2B5EF4-FFF2-40B4-BE49-F238E27FC236}">
                <a16:creationId xmlns:a16="http://schemas.microsoft.com/office/drawing/2014/main" id="{93E923C1-9324-2149-A70D-B983BC87016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97037" y="4870284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09" name="Textplatzhalter 8">
            <a:extLst>
              <a:ext uri="{FF2B5EF4-FFF2-40B4-BE49-F238E27FC236}">
                <a16:creationId xmlns:a16="http://schemas.microsoft.com/office/drawing/2014/main" id="{EB307DBA-A0E9-B747-8C2F-70E383525941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049412" y="5271624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10" name="Textplatzhalter 8">
            <a:extLst>
              <a:ext uri="{FF2B5EF4-FFF2-40B4-BE49-F238E27FC236}">
                <a16:creationId xmlns:a16="http://schemas.microsoft.com/office/drawing/2014/main" id="{E57693FA-411E-5748-9F39-87CAF842FD9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059643" y="5681371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135" name="Grafik 134">
            <a:extLst>
              <a:ext uri="{FF2B5EF4-FFF2-40B4-BE49-F238E27FC236}">
                <a16:creationId xmlns:a16="http://schemas.microsoft.com/office/drawing/2014/main" id="{BCE98050-EEE1-F047-A24C-B676F43E05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02389" y="2891312"/>
            <a:ext cx="736600" cy="736600"/>
          </a:xfrm>
          <a:prstGeom prst="rect">
            <a:avLst/>
          </a:prstGeom>
        </p:spPr>
      </p:pic>
      <p:pic>
        <p:nvPicPr>
          <p:cNvPr id="136" name="Grafik 135">
            <a:extLst>
              <a:ext uri="{FF2B5EF4-FFF2-40B4-BE49-F238E27FC236}">
                <a16:creationId xmlns:a16="http://schemas.microsoft.com/office/drawing/2014/main" id="{69187DF6-2504-7643-A3AC-612EF6EE303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71839" y="2392310"/>
            <a:ext cx="577410" cy="577410"/>
          </a:xfrm>
          <a:prstGeom prst="rect">
            <a:avLst/>
          </a:prstGeom>
        </p:spPr>
      </p:pic>
      <p:sp>
        <p:nvSpPr>
          <p:cNvPr id="137" name="Textplatzhalter 8">
            <a:extLst>
              <a:ext uri="{FF2B5EF4-FFF2-40B4-BE49-F238E27FC236}">
                <a16:creationId xmlns:a16="http://schemas.microsoft.com/office/drawing/2014/main" id="{11B0AE2F-9D01-AC4A-82DA-CE75918301A4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74860" y="910153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38" name="Textplatzhalter 8">
            <a:extLst>
              <a:ext uri="{FF2B5EF4-FFF2-40B4-BE49-F238E27FC236}">
                <a16:creationId xmlns:a16="http://schemas.microsoft.com/office/drawing/2014/main" id="{D12FC8E9-DB5C-2443-B825-53E6E984164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71839" y="1319900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39" name="Textplatzhalter 8">
            <a:extLst>
              <a:ext uri="{FF2B5EF4-FFF2-40B4-BE49-F238E27FC236}">
                <a16:creationId xmlns:a16="http://schemas.microsoft.com/office/drawing/2014/main" id="{E2D95548-1941-5447-9754-63252628CC9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74860" y="1722054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0" name="Textplatzhalter 8">
            <a:extLst>
              <a:ext uri="{FF2B5EF4-FFF2-40B4-BE49-F238E27FC236}">
                <a16:creationId xmlns:a16="http://schemas.microsoft.com/office/drawing/2014/main" id="{1F2C0F9C-CFC4-254A-A6CC-238AE5E9A57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85091" y="2131801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1" name="Textplatzhalter 8">
            <a:extLst>
              <a:ext uri="{FF2B5EF4-FFF2-40B4-BE49-F238E27FC236}">
                <a16:creationId xmlns:a16="http://schemas.microsoft.com/office/drawing/2014/main" id="{3D3CC18C-AA10-9642-90FA-2898ADE50F96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837466" y="2533141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2" name="Textplatzhalter 8">
            <a:extLst>
              <a:ext uri="{FF2B5EF4-FFF2-40B4-BE49-F238E27FC236}">
                <a16:creationId xmlns:a16="http://schemas.microsoft.com/office/drawing/2014/main" id="{9CD883B4-E42B-7A4D-9852-E80AF8185D54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847697" y="2942888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143" name="Grafik 142">
            <a:extLst>
              <a:ext uri="{FF2B5EF4-FFF2-40B4-BE49-F238E27FC236}">
                <a16:creationId xmlns:a16="http://schemas.microsoft.com/office/drawing/2014/main" id="{6E13ACA8-1E80-644C-80F4-4C91006D1B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28313" y="5629795"/>
            <a:ext cx="736600" cy="736600"/>
          </a:xfrm>
          <a:prstGeom prst="rect">
            <a:avLst/>
          </a:prstGeom>
        </p:spPr>
      </p:pic>
      <p:pic>
        <p:nvPicPr>
          <p:cNvPr id="144" name="Grafik 143">
            <a:extLst>
              <a:ext uri="{FF2B5EF4-FFF2-40B4-BE49-F238E27FC236}">
                <a16:creationId xmlns:a16="http://schemas.microsoft.com/office/drawing/2014/main" id="{841D9C1D-A9F9-FA44-896A-AD1EE87183A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97763" y="5130793"/>
            <a:ext cx="577410" cy="577410"/>
          </a:xfrm>
          <a:prstGeom prst="rect">
            <a:avLst/>
          </a:prstGeom>
        </p:spPr>
      </p:pic>
      <p:sp>
        <p:nvSpPr>
          <p:cNvPr id="145" name="Textplatzhalter 8">
            <a:extLst>
              <a:ext uri="{FF2B5EF4-FFF2-40B4-BE49-F238E27FC236}">
                <a16:creationId xmlns:a16="http://schemas.microsoft.com/office/drawing/2014/main" id="{DA79AECC-AA6E-8844-8701-7278038577B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00784" y="3648636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46" name="Textplatzhalter 8">
            <a:extLst>
              <a:ext uri="{FF2B5EF4-FFF2-40B4-BE49-F238E27FC236}">
                <a16:creationId xmlns:a16="http://schemas.microsoft.com/office/drawing/2014/main" id="{C4265EF6-0075-5348-8FE8-0D3C8F4F8430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097763" y="4058383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7" name="Textplatzhalter 8">
            <a:extLst>
              <a:ext uri="{FF2B5EF4-FFF2-40B4-BE49-F238E27FC236}">
                <a16:creationId xmlns:a16="http://schemas.microsoft.com/office/drawing/2014/main" id="{7D1AD3B7-7BEE-2249-8AAE-82BECF29F9BA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00784" y="4460537"/>
            <a:ext cx="3306387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8" name="Textplatzhalter 8">
            <a:extLst>
              <a:ext uri="{FF2B5EF4-FFF2-40B4-BE49-F238E27FC236}">
                <a16:creationId xmlns:a16="http://schemas.microsoft.com/office/drawing/2014/main" id="{7044C4A7-5907-E249-9C94-6E945828EECA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111015" y="4870284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49" name="Textplatzhalter 8">
            <a:extLst>
              <a:ext uri="{FF2B5EF4-FFF2-40B4-BE49-F238E27FC236}">
                <a16:creationId xmlns:a16="http://schemas.microsoft.com/office/drawing/2014/main" id="{D86C8B98-C2D8-2346-BB1C-20A7727DCF6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763390" y="5271624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0" name="Textplatzhalter 8">
            <a:extLst>
              <a:ext uri="{FF2B5EF4-FFF2-40B4-BE49-F238E27FC236}">
                <a16:creationId xmlns:a16="http://schemas.microsoft.com/office/drawing/2014/main" id="{B5E55A75-7DF7-2F43-84A2-B58927CEA7F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4773621" y="5681371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151" name="Grafik 150">
            <a:extLst>
              <a:ext uri="{FF2B5EF4-FFF2-40B4-BE49-F238E27FC236}">
                <a16:creationId xmlns:a16="http://schemas.microsoft.com/office/drawing/2014/main" id="{69019B28-D704-AC40-94EC-AC1432B012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966926" y="2891312"/>
            <a:ext cx="736600" cy="736600"/>
          </a:xfrm>
          <a:prstGeom prst="rect">
            <a:avLst/>
          </a:prstGeom>
        </p:spPr>
      </p:pic>
      <p:pic>
        <p:nvPicPr>
          <p:cNvPr id="152" name="Grafik 151">
            <a:extLst>
              <a:ext uri="{FF2B5EF4-FFF2-40B4-BE49-F238E27FC236}">
                <a16:creationId xmlns:a16="http://schemas.microsoft.com/office/drawing/2014/main" id="{E3A47802-6F59-B74B-904B-18EC3B0E5A3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36376" y="2392310"/>
            <a:ext cx="577410" cy="577410"/>
          </a:xfrm>
          <a:prstGeom prst="rect">
            <a:avLst/>
          </a:prstGeom>
        </p:spPr>
      </p:pic>
      <p:sp>
        <p:nvSpPr>
          <p:cNvPr id="153" name="Textplatzhalter 8">
            <a:extLst>
              <a:ext uri="{FF2B5EF4-FFF2-40B4-BE49-F238E27FC236}">
                <a16:creationId xmlns:a16="http://schemas.microsoft.com/office/drawing/2014/main" id="{0D2DC155-A4D9-344A-AE7E-FCD6B725A1D1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039397" y="910153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54" name="Textplatzhalter 8">
            <a:extLst>
              <a:ext uri="{FF2B5EF4-FFF2-40B4-BE49-F238E27FC236}">
                <a16:creationId xmlns:a16="http://schemas.microsoft.com/office/drawing/2014/main" id="{3E48F036-B79E-4B47-9965-04F7C30AD165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036376" y="1319900"/>
            <a:ext cx="3225101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5" name="Textplatzhalter 8">
            <a:extLst>
              <a:ext uri="{FF2B5EF4-FFF2-40B4-BE49-F238E27FC236}">
                <a16:creationId xmlns:a16="http://schemas.microsoft.com/office/drawing/2014/main" id="{B2A30171-A9D8-CE43-B850-F38AE7EC095D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039397" y="1722054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6" name="Textplatzhalter 8">
            <a:extLst>
              <a:ext uri="{FF2B5EF4-FFF2-40B4-BE49-F238E27FC236}">
                <a16:creationId xmlns:a16="http://schemas.microsoft.com/office/drawing/2014/main" id="{A06606A1-F8F7-EF4E-8603-C1219A70A8FC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049628" y="2131801"/>
            <a:ext cx="322208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7" name="Textplatzhalter 8">
            <a:extLst>
              <a:ext uri="{FF2B5EF4-FFF2-40B4-BE49-F238E27FC236}">
                <a16:creationId xmlns:a16="http://schemas.microsoft.com/office/drawing/2014/main" id="{CDDE4632-6C43-4B4C-9E80-D4583A1ECC2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702003" y="2533141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58" name="Textplatzhalter 8">
            <a:extLst>
              <a:ext uri="{FF2B5EF4-FFF2-40B4-BE49-F238E27FC236}">
                <a16:creationId xmlns:a16="http://schemas.microsoft.com/office/drawing/2014/main" id="{FE2E08AB-9D90-BB48-9D5F-98B05FCF87A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712234" y="2942888"/>
            <a:ext cx="2942693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159" name="Grafik 158">
            <a:extLst>
              <a:ext uri="{FF2B5EF4-FFF2-40B4-BE49-F238E27FC236}">
                <a16:creationId xmlns:a16="http://schemas.microsoft.com/office/drawing/2014/main" id="{8C1193E8-1E55-F54E-946F-0C826D48142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92850" y="5629795"/>
            <a:ext cx="736600" cy="736600"/>
          </a:xfrm>
          <a:prstGeom prst="rect">
            <a:avLst/>
          </a:prstGeom>
        </p:spPr>
      </p:pic>
      <p:pic>
        <p:nvPicPr>
          <p:cNvPr id="160" name="Grafik 159">
            <a:extLst>
              <a:ext uri="{FF2B5EF4-FFF2-40B4-BE49-F238E27FC236}">
                <a16:creationId xmlns:a16="http://schemas.microsoft.com/office/drawing/2014/main" id="{AEE62BEC-6C02-9946-9441-303645C87D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962300" y="5130793"/>
            <a:ext cx="577410" cy="577410"/>
          </a:xfrm>
          <a:prstGeom prst="rect">
            <a:avLst/>
          </a:prstGeom>
        </p:spPr>
      </p:pic>
      <p:sp>
        <p:nvSpPr>
          <p:cNvPr id="161" name="Textplatzhalter 8">
            <a:extLst>
              <a:ext uri="{FF2B5EF4-FFF2-40B4-BE49-F238E27FC236}">
                <a16:creationId xmlns:a16="http://schemas.microsoft.com/office/drawing/2014/main" id="{FEEF5E8D-3C29-444D-8472-735641FA49B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965321" y="3648636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162" name="Textplatzhalter 8">
            <a:extLst>
              <a:ext uri="{FF2B5EF4-FFF2-40B4-BE49-F238E27FC236}">
                <a16:creationId xmlns:a16="http://schemas.microsoft.com/office/drawing/2014/main" id="{EE55EF9A-2DEB-4548-B68A-652126E58B7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962300" y="4058383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3" name="Textplatzhalter 8">
            <a:extLst>
              <a:ext uri="{FF2B5EF4-FFF2-40B4-BE49-F238E27FC236}">
                <a16:creationId xmlns:a16="http://schemas.microsoft.com/office/drawing/2014/main" id="{7A4EB5C8-C825-3D45-BE79-20F7E277DF0E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965321" y="4460537"/>
            <a:ext cx="3306387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4" name="Textplatzhalter 8">
            <a:extLst>
              <a:ext uri="{FF2B5EF4-FFF2-40B4-BE49-F238E27FC236}">
                <a16:creationId xmlns:a16="http://schemas.microsoft.com/office/drawing/2014/main" id="{C39A0D97-168F-B048-BBA9-30C523EEA3D9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975552" y="4870284"/>
            <a:ext cx="3296156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5" name="Textplatzhalter 8">
            <a:extLst>
              <a:ext uri="{FF2B5EF4-FFF2-40B4-BE49-F238E27FC236}">
                <a16:creationId xmlns:a16="http://schemas.microsoft.com/office/drawing/2014/main" id="{E78829C4-71CF-4A4B-84BF-404D0FF982E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627927" y="5271624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166" name="Textplatzhalter 8">
            <a:extLst>
              <a:ext uri="{FF2B5EF4-FFF2-40B4-BE49-F238E27FC236}">
                <a16:creationId xmlns:a16="http://schemas.microsoft.com/office/drawing/2014/main" id="{1D463115-EB20-144C-ADBB-87E50B3EEC1B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638158" y="5681371"/>
            <a:ext cx="3027000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sp>
        <p:nvSpPr>
          <p:cNvPr id="168" name="Titel 1">
            <a:extLst>
              <a:ext uri="{FF2B5EF4-FFF2-40B4-BE49-F238E27FC236}">
                <a16:creationId xmlns:a16="http://schemas.microsoft.com/office/drawing/2014/main" id="{B4F65E70-BC3F-0E48-BEE0-CA5522EB2A6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688" y="400488"/>
            <a:ext cx="2247900" cy="592138"/>
          </a:xfrm>
        </p:spPr>
        <p:txBody>
          <a:bodyPr/>
          <a:lstStyle>
            <a:lvl1pPr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 err="1"/>
              <a:t>Contact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26628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one person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Bildplatzhalter 22">
            <a:extLst>
              <a:ext uri="{FF2B5EF4-FFF2-40B4-BE49-F238E27FC236}">
                <a16:creationId xmlns:a16="http://schemas.microsoft.com/office/drawing/2014/main" id="{5BF13F87-171B-4A46-9A6D-C973531260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38200" y="2023639"/>
            <a:ext cx="1494088" cy="1870161"/>
          </a:xfrm>
          <a:solidFill>
            <a:srgbClr val="A4A0D0"/>
          </a:solidFill>
        </p:spPr>
        <p:txBody>
          <a:bodyPr/>
          <a:lstStyle>
            <a:lvl1pPr>
              <a:buFontTx/>
              <a:buNone/>
              <a:defRPr sz="14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15" name="Datumsplatzhalter 5">
            <a:extLst>
              <a:ext uri="{FF2B5EF4-FFF2-40B4-BE49-F238E27FC236}">
                <a16:creationId xmlns:a16="http://schemas.microsoft.com/office/drawing/2014/main" id="{31517415-0168-4540-97CA-66029649555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16" name="Fußzeilenplatzhalter 6">
            <a:extLst>
              <a:ext uri="{FF2B5EF4-FFF2-40B4-BE49-F238E27FC236}">
                <a16:creationId xmlns:a16="http://schemas.microsoft.com/office/drawing/2014/main" id="{D255508C-202C-2B4F-9842-03DB237E0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openIMIS as a Global Good @ Nairobi</a:t>
            </a:r>
            <a:endParaRPr lang="fr-FR" altLang="fr-FR" dirty="0"/>
          </a:p>
        </p:txBody>
      </p:sp>
      <p:sp>
        <p:nvSpPr>
          <p:cNvPr id="17" name="Foliennummernplatzhalter 7">
            <a:extLst>
              <a:ext uri="{FF2B5EF4-FFF2-40B4-BE49-F238E27FC236}">
                <a16:creationId xmlns:a16="http://schemas.microsoft.com/office/drawing/2014/main" id="{4D4BE5BA-6D03-4443-891D-006E2E817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18" name="Titel 1">
            <a:extLst>
              <a:ext uri="{FF2B5EF4-FFF2-40B4-BE49-F238E27FC236}">
                <a16:creationId xmlns:a16="http://schemas.microsoft.com/office/drawing/2014/main" id="{00D6A197-59F8-DF45-98C7-863C740F39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688" y="400488"/>
            <a:ext cx="2247900" cy="592138"/>
          </a:xfrm>
        </p:spPr>
        <p:txBody>
          <a:bodyPr/>
          <a:lstStyle>
            <a:lvl1pPr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 err="1"/>
              <a:t>Contact</a:t>
            </a:r>
            <a:endParaRPr lang="de-DE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9137909B-2C72-B249-8B27-223E500A5C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600173" y="4587886"/>
            <a:ext cx="736600" cy="7366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0575B8E5-73E7-D749-9395-39105897A1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669623" y="4088884"/>
            <a:ext cx="577410" cy="577410"/>
          </a:xfrm>
          <a:prstGeom prst="rect">
            <a:avLst/>
          </a:prstGeom>
        </p:spPr>
      </p:pic>
      <p:sp>
        <p:nvSpPr>
          <p:cNvPr id="21" name="Textplatzhalter 8">
            <a:extLst>
              <a:ext uri="{FF2B5EF4-FFF2-40B4-BE49-F238E27FC236}">
                <a16:creationId xmlns:a16="http://schemas.microsoft.com/office/drawing/2014/main" id="{44EF4081-F04C-D04E-A55E-C5D9BB9FC75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72644" y="2023639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22" name="Textplatzhalter 8">
            <a:extLst>
              <a:ext uri="{FF2B5EF4-FFF2-40B4-BE49-F238E27FC236}">
                <a16:creationId xmlns:a16="http://schemas.microsoft.com/office/drawing/2014/main" id="{71FCF1C8-F53F-4D46-BAE5-953D2FBD4C80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69623" y="243338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3" name="Textplatzhalter 8">
            <a:extLst>
              <a:ext uri="{FF2B5EF4-FFF2-40B4-BE49-F238E27FC236}">
                <a16:creationId xmlns:a16="http://schemas.microsoft.com/office/drawing/2014/main" id="{CB97DED2-09C3-AC45-8046-D70172B70783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72644" y="3233100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5" name="Textplatzhalter 8">
            <a:extLst>
              <a:ext uri="{FF2B5EF4-FFF2-40B4-BE49-F238E27FC236}">
                <a16:creationId xmlns:a16="http://schemas.microsoft.com/office/drawing/2014/main" id="{52026F2D-9479-5340-B45D-9CF619E1C1C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82875" y="3642847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29" name="Textplatzhalter 8">
            <a:extLst>
              <a:ext uri="{FF2B5EF4-FFF2-40B4-BE49-F238E27FC236}">
                <a16:creationId xmlns:a16="http://schemas.microsoft.com/office/drawing/2014/main" id="{371E316C-E4EF-D447-ACC9-53056943FAAD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335250" y="422971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30" name="Textplatzhalter 8">
            <a:extLst>
              <a:ext uri="{FF2B5EF4-FFF2-40B4-BE49-F238E27FC236}">
                <a16:creationId xmlns:a16="http://schemas.microsoft.com/office/drawing/2014/main" id="{301B5562-11E3-CF47-B413-011A512AD98C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3332229" y="463946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</p:spTree>
    <p:extLst>
      <p:ext uri="{BB962C8B-B14F-4D97-AF65-F5344CB8AC3E}">
        <p14:creationId xmlns:p14="http://schemas.microsoft.com/office/powerpoint/2010/main" val="339450807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two People with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Bildplatzhalter 22">
            <a:extLst>
              <a:ext uri="{FF2B5EF4-FFF2-40B4-BE49-F238E27FC236}">
                <a16:creationId xmlns:a16="http://schemas.microsoft.com/office/drawing/2014/main" id="{E8A4C86D-7BE9-4240-81E6-F0B6B67DA6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787411" y="2026284"/>
            <a:ext cx="1494088" cy="1870161"/>
          </a:xfrm>
          <a:solidFill>
            <a:srgbClr val="A4A0D0"/>
          </a:solidFill>
        </p:spPr>
        <p:txBody>
          <a:bodyPr/>
          <a:lstStyle>
            <a:lvl1pPr>
              <a:buFontTx/>
              <a:buNone/>
              <a:defRPr sz="14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Bild durch Klicken auf Symbol hinzufügen</a:t>
            </a:r>
          </a:p>
        </p:txBody>
      </p:sp>
      <p:sp>
        <p:nvSpPr>
          <p:cNvPr id="24" name="Bildplatzhalter 22">
            <a:extLst>
              <a:ext uri="{FF2B5EF4-FFF2-40B4-BE49-F238E27FC236}">
                <a16:creationId xmlns:a16="http://schemas.microsoft.com/office/drawing/2014/main" id="{5BF13F87-171B-4A46-9A6D-C9735312609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57031" y="2023426"/>
            <a:ext cx="1494088" cy="1870161"/>
          </a:xfrm>
          <a:solidFill>
            <a:srgbClr val="A4A0D0"/>
          </a:solidFill>
        </p:spPr>
        <p:txBody>
          <a:bodyPr/>
          <a:lstStyle>
            <a:lvl1pPr>
              <a:buFontTx/>
              <a:buNone/>
              <a:defRPr sz="140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/>
              <a:t>Bild durch Klicken auf Symbol hinzufügen</a:t>
            </a:r>
            <a:endParaRPr lang="de-DE" dirty="0"/>
          </a:p>
        </p:txBody>
      </p:sp>
      <p:sp>
        <p:nvSpPr>
          <p:cNvPr id="35" name="Datumsplatzhalter 5">
            <a:extLst>
              <a:ext uri="{FF2B5EF4-FFF2-40B4-BE49-F238E27FC236}">
                <a16:creationId xmlns:a16="http://schemas.microsoft.com/office/drawing/2014/main" id="{DAA8E209-D385-5E41-8729-3EC89D7F4C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36" name="Fußzeilenplatzhalter 6">
            <a:extLst>
              <a:ext uri="{FF2B5EF4-FFF2-40B4-BE49-F238E27FC236}">
                <a16:creationId xmlns:a16="http://schemas.microsoft.com/office/drawing/2014/main" id="{49A90F32-2ADB-7F46-A378-6E0CC44CCE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openIMIS as a Global Good @ Nairobi</a:t>
            </a:r>
            <a:endParaRPr lang="fr-FR" altLang="fr-FR" dirty="0"/>
          </a:p>
        </p:txBody>
      </p:sp>
      <p:sp>
        <p:nvSpPr>
          <p:cNvPr id="37" name="Foliennummernplatzhalter 7">
            <a:extLst>
              <a:ext uri="{FF2B5EF4-FFF2-40B4-BE49-F238E27FC236}">
                <a16:creationId xmlns:a16="http://schemas.microsoft.com/office/drawing/2014/main" id="{1D8656DC-4C64-B144-A4C3-87FD00D561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25" name="Titel 1">
            <a:extLst>
              <a:ext uri="{FF2B5EF4-FFF2-40B4-BE49-F238E27FC236}">
                <a16:creationId xmlns:a16="http://schemas.microsoft.com/office/drawing/2014/main" id="{B03DC3D5-1D2D-6B42-861D-DB3FE351049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3688" y="400488"/>
            <a:ext cx="2247900" cy="592138"/>
          </a:xfrm>
        </p:spPr>
        <p:txBody>
          <a:bodyPr/>
          <a:lstStyle>
            <a:lvl1pPr>
              <a:defRPr sz="1800" b="0" i="0"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 err="1"/>
              <a:t>Contact</a:t>
            </a:r>
            <a:endParaRPr lang="de-DE" dirty="0"/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1AD92571-E935-4848-BA5A-D5F61490E33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22702" y="4599976"/>
            <a:ext cx="736600" cy="736600"/>
          </a:xfrm>
          <a:prstGeom prst="rect">
            <a:avLst/>
          </a:prstGeom>
        </p:spPr>
      </p:pic>
      <p:pic>
        <p:nvPicPr>
          <p:cNvPr id="34" name="Grafik 33">
            <a:extLst>
              <a:ext uri="{FF2B5EF4-FFF2-40B4-BE49-F238E27FC236}">
                <a16:creationId xmlns:a16="http://schemas.microsoft.com/office/drawing/2014/main" id="{0FBDD9AA-A4AE-4846-80AE-85EC74B67F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992152" y="4100974"/>
            <a:ext cx="577410" cy="577410"/>
          </a:xfrm>
          <a:prstGeom prst="rect">
            <a:avLst/>
          </a:prstGeom>
        </p:spPr>
      </p:pic>
      <p:sp>
        <p:nvSpPr>
          <p:cNvPr id="38" name="Textplatzhalter 8">
            <a:extLst>
              <a:ext uri="{FF2B5EF4-FFF2-40B4-BE49-F238E27FC236}">
                <a16:creationId xmlns:a16="http://schemas.microsoft.com/office/drawing/2014/main" id="{54C474CD-FD0E-504A-B333-31E73F898D72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995173" y="2035729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39" name="Textplatzhalter 8">
            <a:extLst>
              <a:ext uri="{FF2B5EF4-FFF2-40B4-BE49-F238E27FC236}">
                <a16:creationId xmlns:a16="http://schemas.microsoft.com/office/drawing/2014/main" id="{CBB97D1F-266B-7043-A53A-CA7590673365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992152" y="244547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0" name="Textplatzhalter 8">
            <a:extLst>
              <a:ext uri="{FF2B5EF4-FFF2-40B4-BE49-F238E27FC236}">
                <a16:creationId xmlns:a16="http://schemas.microsoft.com/office/drawing/2014/main" id="{4D17BC2E-3FB6-E542-8966-95551826A57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1995173" y="3245190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1" name="Textplatzhalter 8">
            <a:extLst>
              <a:ext uri="{FF2B5EF4-FFF2-40B4-BE49-F238E27FC236}">
                <a16:creationId xmlns:a16="http://schemas.microsoft.com/office/drawing/2014/main" id="{ECE9A116-8625-A64C-9797-5BF81157A32C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005404" y="3654937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42" name="Textplatzhalter 8">
            <a:extLst>
              <a:ext uri="{FF2B5EF4-FFF2-40B4-BE49-F238E27FC236}">
                <a16:creationId xmlns:a16="http://schemas.microsoft.com/office/drawing/2014/main" id="{658619E0-6B5D-D949-A058-F4936DA3FBFD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57779" y="424180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1" name="Textplatzhalter 8">
            <a:extLst>
              <a:ext uri="{FF2B5EF4-FFF2-40B4-BE49-F238E27FC236}">
                <a16:creationId xmlns:a16="http://schemas.microsoft.com/office/drawing/2014/main" id="{8036713C-3671-9240-A209-B383056AE508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2654758" y="465155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  <p:pic>
        <p:nvPicPr>
          <p:cNvPr id="52" name="Grafik 51">
            <a:extLst>
              <a:ext uri="{FF2B5EF4-FFF2-40B4-BE49-F238E27FC236}">
                <a16:creationId xmlns:a16="http://schemas.microsoft.com/office/drawing/2014/main" id="{5C5103EC-E2C0-3641-B54F-8DA021C552E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392890" y="4586692"/>
            <a:ext cx="736600" cy="736600"/>
          </a:xfrm>
          <a:prstGeom prst="rect">
            <a:avLst/>
          </a:prstGeom>
        </p:spPr>
      </p:pic>
      <p:pic>
        <p:nvPicPr>
          <p:cNvPr id="53" name="Grafik 52">
            <a:extLst>
              <a:ext uri="{FF2B5EF4-FFF2-40B4-BE49-F238E27FC236}">
                <a16:creationId xmlns:a16="http://schemas.microsoft.com/office/drawing/2014/main" id="{23C0338F-45E9-1F44-81AE-985A402B0B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62340" y="4087690"/>
            <a:ext cx="577410" cy="577410"/>
          </a:xfrm>
          <a:prstGeom prst="rect">
            <a:avLst/>
          </a:prstGeom>
        </p:spPr>
      </p:pic>
      <p:sp>
        <p:nvSpPr>
          <p:cNvPr id="54" name="Textplatzhalter 8">
            <a:extLst>
              <a:ext uri="{FF2B5EF4-FFF2-40B4-BE49-F238E27FC236}">
                <a16:creationId xmlns:a16="http://schemas.microsoft.com/office/drawing/2014/main" id="{502B9C2A-A5EB-CE47-A7C5-3B181FBA9A4A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465361" y="2022445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Name</a:t>
            </a:r>
          </a:p>
        </p:txBody>
      </p:sp>
      <p:sp>
        <p:nvSpPr>
          <p:cNvPr id="55" name="Textplatzhalter 8">
            <a:extLst>
              <a:ext uri="{FF2B5EF4-FFF2-40B4-BE49-F238E27FC236}">
                <a16:creationId xmlns:a16="http://schemas.microsoft.com/office/drawing/2014/main" id="{2C1C6C70-EE62-5B4F-89D6-DFC1E82A1364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462340" y="2432192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Function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,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place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6" name="Textplatzhalter 8">
            <a:extLst>
              <a:ext uri="{FF2B5EF4-FFF2-40B4-BE49-F238E27FC236}">
                <a16:creationId xmlns:a16="http://schemas.microsoft.com/office/drawing/2014/main" id="{6238BE17-3CB7-0743-88B1-AB50B7529135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465361" y="3231906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Email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address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7" name="Textplatzhalter 8">
            <a:extLst>
              <a:ext uri="{FF2B5EF4-FFF2-40B4-BE49-F238E27FC236}">
                <a16:creationId xmlns:a16="http://schemas.microsoft.com/office/drawing/2014/main" id="{6092D339-A250-1C46-9570-A7F138374ABF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7475592" y="3641653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Phone 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numer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8" name="Textplatzhalter 8">
            <a:extLst>
              <a:ext uri="{FF2B5EF4-FFF2-40B4-BE49-F238E27FC236}">
                <a16:creationId xmlns:a16="http://schemas.microsoft.com/office/drawing/2014/main" id="{3279E168-0679-744D-8161-A696225BC870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127967" y="4228521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openimis.org</a:t>
            </a:r>
            <a:endParaRPr lang="de-DE" sz="1400" dirty="0">
              <a:solidFill>
                <a:schemeClr val="tx1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59" name="Textplatzhalter 8">
            <a:extLst>
              <a:ext uri="{FF2B5EF4-FFF2-40B4-BE49-F238E27FC236}">
                <a16:creationId xmlns:a16="http://schemas.microsoft.com/office/drawing/2014/main" id="{56A3925E-CDF4-5946-87B4-59C93784FEBE}"/>
              </a:ext>
            </a:extLst>
          </p:cNvPr>
          <p:cNvSpPr>
            <a:spLocks noGrp="1"/>
          </p:cNvSpPr>
          <p:nvPr>
            <p:ph type="body" idx="4294967295" hasCustomPrompt="1"/>
          </p:nvPr>
        </p:nvSpPr>
        <p:spPr>
          <a:xfrm>
            <a:off x="8124946" y="4638268"/>
            <a:ext cx="3669144" cy="290993"/>
          </a:xfrm>
        </p:spPr>
        <p:txBody>
          <a:bodyPr>
            <a:noAutofit/>
          </a:bodyPr>
          <a:lstStyle>
            <a:lvl1pPr>
              <a:buFontTx/>
              <a:buNone/>
              <a:defRPr sz="1400"/>
            </a:lvl1pPr>
          </a:lstStyle>
          <a:p>
            <a:pPr marL="0" lvl="0" indent="0">
              <a:buNone/>
            </a:pP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https://</a:t>
            </a:r>
            <a:r>
              <a:rPr lang="de-DE" sz="1400" dirty="0" err="1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twitter.com</a:t>
            </a:r>
            <a:r>
              <a:rPr lang="de-DE" sz="14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/openIMIS</a:t>
            </a:r>
          </a:p>
        </p:txBody>
      </p:sp>
    </p:spTree>
    <p:extLst>
      <p:ext uri="{BB962C8B-B14F-4D97-AF65-F5344CB8AC3E}">
        <p14:creationId xmlns:p14="http://schemas.microsoft.com/office/powerpoint/2010/main" val="5424882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MIS 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hteck 12">
            <a:extLst>
              <a:ext uri="{FF2B5EF4-FFF2-40B4-BE49-F238E27FC236}">
                <a16:creationId xmlns:a16="http://schemas.microsoft.com/office/drawing/2014/main" id="{F6E6076C-4376-174C-9484-BB9F3413834E}"/>
              </a:ext>
            </a:extLst>
          </p:cNvPr>
          <p:cNvSpPr/>
          <p:nvPr userDrawn="1"/>
        </p:nvSpPr>
        <p:spPr>
          <a:xfrm>
            <a:off x="649137" y="827476"/>
            <a:ext cx="1089372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0" i="0" dirty="0">
                <a:latin typeface="Poppins" pitchFamily="2" charset="77"/>
                <a:cs typeface="Poppins" pitchFamily="2" charset="77"/>
              </a:rPr>
              <a:t>openIMIS 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is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 a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joint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 initiative 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between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i="0" dirty="0">
                <a:latin typeface="Poppins" pitchFamily="2" charset="77"/>
                <a:cs typeface="Poppins" pitchFamily="2" charset="77"/>
              </a:rPr>
              <a:t>Direktion für Entwicklung und Zusammenarbeit (DEZA), Bern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b="0" i="0" dirty="0">
                <a:latin typeface="Poppins" pitchFamily="2" charset="77"/>
                <a:cs typeface="Poppins" pitchFamily="2" charset="77"/>
              </a:rPr>
              <a:t>Bundesministerium für wirtschaftliche Zusammenarbeit und Entwicklung (BMZ), Bonn/Berlin</a:t>
            </a:r>
          </a:p>
        </p:txBody>
      </p:sp>
      <p:sp>
        <p:nvSpPr>
          <p:cNvPr id="19" name="Datumsplatzhalter 5">
            <a:extLst>
              <a:ext uri="{FF2B5EF4-FFF2-40B4-BE49-F238E27FC236}">
                <a16:creationId xmlns:a16="http://schemas.microsoft.com/office/drawing/2014/main" id="{C90F3FC7-C06C-7742-94C1-AAB971F0CB7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20" name="Fußzeilenplatzhalter 6">
            <a:extLst>
              <a:ext uri="{FF2B5EF4-FFF2-40B4-BE49-F238E27FC236}">
                <a16:creationId xmlns:a16="http://schemas.microsoft.com/office/drawing/2014/main" id="{10130D01-2053-4548-8A22-4B2CC19EB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openIMIS as a Global Good @ Nairobi</a:t>
            </a:r>
            <a:endParaRPr lang="fr-FR" altLang="fr-FR" dirty="0"/>
          </a:p>
        </p:txBody>
      </p:sp>
      <p:sp>
        <p:nvSpPr>
          <p:cNvPr id="21" name="Foliennummernplatzhalter 7">
            <a:extLst>
              <a:ext uri="{FF2B5EF4-FFF2-40B4-BE49-F238E27FC236}">
                <a16:creationId xmlns:a16="http://schemas.microsoft.com/office/drawing/2014/main" id="{0DAB8A50-A9AE-9F40-A821-4FF95A481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5FB8E5F-1E11-6244-9A0A-A6DDE116683E}"/>
              </a:ext>
            </a:extLst>
          </p:cNvPr>
          <p:cNvSpPr/>
          <p:nvPr userDrawn="1"/>
        </p:nvSpPr>
        <p:spPr>
          <a:xfrm>
            <a:off x="649137" y="2070122"/>
            <a:ext cx="108937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0" i="0" noProof="0" dirty="0">
                <a:latin typeface="Poppins" pitchFamily="2" charset="77"/>
                <a:cs typeface="Poppins" pitchFamily="2" charset="77"/>
              </a:rPr>
              <a:t>For further information please contact: </a:t>
            </a:r>
            <a:r>
              <a:rPr lang="en-GB" b="0" i="0" noProof="0" dirty="0">
                <a:latin typeface="Poppins" pitchFamily="2" charset="77"/>
                <a:cs typeface="Poppins" pitchFamily="2" charset="77"/>
                <a:hlinkClick r:id="rId2"/>
              </a:rPr>
              <a:t>contact@openimis.org</a:t>
            </a:r>
            <a:r>
              <a:rPr lang="en-GB" b="0" i="0" noProof="0" dirty="0">
                <a:latin typeface="Poppins" pitchFamily="2" charset="77"/>
                <a:cs typeface="Poppins" pitchFamily="2" charset="77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91957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peration with two part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1CFF7E8-E19D-F64D-9C19-940D48237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302804"/>
            <a:ext cx="3560485" cy="94971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A07A6B-F84E-1E49-ADB7-77D5EFBF5EB0}"/>
              </a:ext>
            </a:extLst>
          </p:cNvPr>
          <p:cNvSpPr txBox="1"/>
          <p:nvPr userDrawn="1"/>
        </p:nvSpPr>
        <p:spPr>
          <a:xfrm>
            <a:off x="4849091" y="1662270"/>
            <a:ext cx="250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i="0" dirty="0">
                <a:latin typeface="Poppins" pitchFamily="2" charset="77"/>
                <a:cs typeface="Poppins" pitchFamily="2" charset="77"/>
              </a:rPr>
              <a:t>In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cooperation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with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: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A208AB96-1DB8-F147-9246-88C9E7FF9F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49091" y="236133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9" name="Bildplatzhalter 15">
            <a:extLst>
              <a:ext uri="{FF2B5EF4-FFF2-40B4-BE49-F238E27FC236}">
                <a16:creationId xmlns:a16="http://schemas.microsoft.com/office/drawing/2014/main" id="{D7A1BFE9-5B9C-1A42-9430-5A60188CB3E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97091" y="236133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E8EF0017-3F52-8646-81DC-6527F9AFC4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421" t="17473" b="18122"/>
          <a:stretch/>
        </p:blipFill>
        <p:spPr>
          <a:xfrm>
            <a:off x="7594820" y="5314700"/>
            <a:ext cx="1962054" cy="720000"/>
          </a:xfrm>
          <a:prstGeom prst="rect">
            <a:avLst/>
          </a:prstGeom>
        </p:spPr>
      </p:pic>
      <p:pic>
        <p:nvPicPr>
          <p:cNvPr id="31" name="Grafik 30" descr="Ein Bild, das Text enthält.&#10;&#10;Automatisch generierte Beschreibung">
            <a:extLst>
              <a:ext uri="{FF2B5EF4-FFF2-40B4-BE49-F238E27FC236}">
                <a16:creationId xmlns:a16="http://schemas.microsoft.com/office/drawing/2014/main" id="{DCDD1A50-BFFC-684B-A9DE-18DCE7E1703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80975" y="5314700"/>
            <a:ext cx="5475789" cy="720000"/>
          </a:xfrm>
          <a:prstGeom prst="rect">
            <a:avLst/>
          </a:prstGeom>
        </p:spPr>
      </p:pic>
      <p:sp>
        <p:nvSpPr>
          <p:cNvPr id="12" name="Datumsplatzhalter 5">
            <a:extLst>
              <a:ext uri="{FF2B5EF4-FFF2-40B4-BE49-F238E27FC236}">
                <a16:creationId xmlns:a16="http://schemas.microsoft.com/office/drawing/2014/main" id="{656A8E4E-FC84-A04E-A9AC-08DAC175EC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13" name="Fußzeilenplatzhalter 6">
            <a:extLst>
              <a:ext uri="{FF2B5EF4-FFF2-40B4-BE49-F238E27FC236}">
                <a16:creationId xmlns:a16="http://schemas.microsoft.com/office/drawing/2014/main" id="{B9EB454F-297D-A04B-A392-0388FACAA2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openIMIS as a Global Good @ Nairobi</a:t>
            </a:r>
            <a:endParaRPr lang="fr-FR" altLang="fr-FR" dirty="0"/>
          </a:p>
        </p:txBody>
      </p:sp>
      <p:sp>
        <p:nvSpPr>
          <p:cNvPr id="14" name="Foliennummernplatzhalter 7">
            <a:extLst>
              <a:ext uri="{FF2B5EF4-FFF2-40B4-BE49-F238E27FC236}">
                <a16:creationId xmlns:a16="http://schemas.microsoft.com/office/drawing/2014/main" id="{2E0CE3A3-DE94-BD4C-8EA2-5BE410A4C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406872736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peration with four 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1CFF7E8-E19D-F64D-9C19-940D48237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302804"/>
            <a:ext cx="3560485" cy="94971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A07A6B-F84E-1E49-ADB7-77D5EFBF5EB0}"/>
              </a:ext>
            </a:extLst>
          </p:cNvPr>
          <p:cNvSpPr txBox="1"/>
          <p:nvPr userDrawn="1"/>
        </p:nvSpPr>
        <p:spPr>
          <a:xfrm>
            <a:off x="4849091" y="1662270"/>
            <a:ext cx="250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i="0" dirty="0">
                <a:latin typeface="Poppins" pitchFamily="2" charset="77"/>
                <a:cs typeface="Poppins" pitchFamily="2" charset="77"/>
              </a:rPr>
              <a:t>In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cooperation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with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: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A208AB96-1DB8-F147-9246-88C9E7FF9F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49091" y="236133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9" name="Bildplatzhalter 15">
            <a:extLst>
              <a:ext uri="{FF2B5EF4-FFF2-40B4-BE49-F238E27FC236}">
                <a16:creationId xmlns:a16="http://schemas.microsoft.com/office/drawing/2014/main" id="{D7A1BFE9-5B9C-1A42-9430-5A60188CB3E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7897091" y="236133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DE875D8F-EE1D-CB41-B3F4-113036C12F7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852555" y="3900330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0" name="Bildplatzhalter 15">
            <a:extLst>
              <a:ext uri="{FF2B5EF4-FFF2-40B4-BE49-F238E27FC236}">
                <a16:creationId xmlns:a16="http://schemas.microsoft.com/office/drawing/2014/main" id="{2436955D-66A1-9C41-AD01-C23DAE28820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900555" y="3900330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800DFB0E-2FBA-B446-AF70-DC177DD190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421" t="17473" b="18122"/>
          <a:stretch/>
        </p:blipFill>
        <p:spPr>
          <a:xfrm>
            <a:off x="7594820" y="5314700"/>
            <a:ext cx="1962054" cy="720000"/>
          </a:xfrm>
          <a:prstGeom prst="rect">
            <a:avLst/>
          </a:prstGeom>
        </p:spPr>
      </p:pic>
      <p:pic>
        <p:nvPicPr>
          <p:cNvPr id="15" name="Grafik 14" descr="Ein Bild, das Text enthält.&#10;&#10;Automatisch generierte Beschreibung">
            <a:extLst>
              <a:ext uri="{FF2B5EF4-FFF2-40B4-BE49-F238E27FC236}">
                <a16:creationId xmlns:a16="http://schemas.microsoft.com/office/drawing/2014/main" id="{4180C0C9-641E-8C40-9C1D-303A0E439A26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880975" y="5314700"/>
            <a:ext cx="5475789" cy="720000"/>
          </a:xfrm>
          <a:prstGeom prst="rect">
            <a:avLst/>
          </a:prstGeom>
        </p:spPr>
      </p:pic>
      <p:sp>
        <p:nvSpPr>
          <p:cNvPr id="18" name="Datumsplatzhalter 5">
            <a:extLst>
              <a:ext uri="{FF2B5EF4-FFF2-40B4-BE49-F238E27FC236}">
                <a16:creationId xmlns:a16="http://schemas.microsoft.com/office/drawing/2014/main" id="{4DA1F29A-10B3-7042-ADFC-6A4B7A9BB59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20" name="Fußzeilenplatzhalter 6">
            <a:extLst>
              <a:ext uri="{FF2B5EF4-FFF2-40B4-BE49-F238E27FC236}">
                <a16:creationId xmlns:a16="http://schemas.microsoft.com/office/drawing/2014/main" id="{F86320A0-F7D6-F040-AD2A-52A4264F5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openIMIS as a Global Good @ Nairobi</a:t>
            </a:r>
            <a:endParaRPr lang="fr-FR" altLang="fr-FR" dirty="0"/>
          </a:p>
        </p:txBody>
      </p:sp>
      <p:sp>
        <p:nvSpPr>
          <p:cNvPr id="21" name="Foliennummernplatzhalter 7">
            <a:extLst>
              <a:ext uri="{FF2B5EF4-FFF2-40B4-BE49-F238E27FC236}">
                <a16:creationId xmlns:a16="http://schemas.microsoft.com/office/drawing/2014/main" id="{F07BCCE1-86CF-ED44-AA6D-F091C743E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48623328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operation with eight partn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A1CFF7E8-E19D-F64D-9C19-940D4823766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571284"/>
            <a:ext cx="3560485" cy="949714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19A07A6B-F84E-1E49-ADB7-77D5EFBF5EB0}"/>
              </a:ext>
            </a:extLst>
          </p:cNvPr>
          <p:cNvSpPr txBox="1"/>
          <p:nvPr userDrawn="1"/>
        </p:nvSpPr>
        <p:spPr>
          <a:xfrm>
            <a:off x="4849091" y="930750"/>
            <a:ext cx="250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0" i="0" dirty="0">
                <a:latin typeface="Poppins" pitchFamily="2" charset="77"/>
                <a:cs typeface="Poppins" pitchFamily="2" charset="77"/>
              </a:rPr>
              <a:t>In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cooperation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 </a:t>
            </a:r>
            <a:r>
              <a:rPr lang="de-DE" b="0" i="0" dirty="0" err="1">
                <a:latin typeface="Poppins" pitchFamily="2" charset="77"/>
                <a:cs typeface="Poppins" pitchFamily="2" charset="77"/>
              </a:rPr>
              <a:t>with</a:t>
            </a:r>
            <a:r>
              <a:rPr lang="de-DE" b="0" i="0" dirty="0">
                <a:latin typeface="Poppins" pitchFamily="2" charset="77"/>
                <a:cs typeface="Poppins" pitchFamily="2" charset="77"/>
              </a:rPr>
              <a:t>:</a:t>
            </a:r>
          </a:p>
        </p:txBody>
      </p:sp>
      <p:sp>
        <p:nvSpPr>
          <p:cNvPr id="16" name="Bildplatzhalter 15">
            <a:extLst>
              <a:ext uri="{FF2B5EF4-FFF2-40B4-BE49-F238E27FC236}">
                <a16:creationId xmlns:a16="http://schemas.microsoft.com/office/drawing/2014/main" id="{A208AB96-1DB8-F147-9246-88C9E7FF9FE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276154" y="1910078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9" name="Bildplatzhalter 15">
            <a:extLst>
              <a:ext uri="{FF2B5EF4-FFF2-40B4-BE49-F238E27FC236}">
                <a16:creationId xmlns:a16="http://schemas.microsoft.com/office/drawing/2014/main" id="{D7A1BFE9-5B9C-1A42-9430-5A60188CB3E8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9324154" y="1910078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9" name="Bildplatzhalter 15">
            <a:extLst>
              <a:ext uri="{FF2B5EF4-FFF2-40B4-BE49-F238E27FC236}">
                <a16:creationId xmlns:a16="http://schemas.microsoft.com/office/drawing/2014/main" id="{DE875D8F-EE1D-CB41-B3F4-113036C12F7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279618" y="344907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0" name="Bildplatzhalter 15">
            <a:extLst>
              <a:ext uri="{FF2B5EF4-FFF2-40B4-BE49-F238E27FC236}">
                <a16:creationId xmlns:a16="http://schemas.microsoft.com/office/drawing/2014/main" id="{2436955D-66A1-9C41-AD01-C23DAE288200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9327618" y="344907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1" name="Bildplatzhalter 15">
            <a:extLst>
              <a:ext uri="{FF2B5EF4-FFF2-40B4-BE49-F238E27FC236}">
                <a16:creationId xmlns:a16="http://schemas.microsoft.com/office/drawing/2014/main" id="{058597D7-1FB9-3941-8DAC-A09E9600BCBD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180154" y="1910078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2" name="Bildplatzhalter 15">
            <a:extLst>
              <a:ext uri="{FF2B5EF4-FFF2-40B4-BE49-F238E27FC236}">
                <a16:creationId xmlns:a16="http://schemas.microsoft.com/office/drawing/2014/main" id="{F54D5D93-E8AF-C94A-BEC2-62F518BE2992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3228154" y="1910078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3" name="Bildplatzhalter 15">
            <a:extLst>
              <a:ext uri="{FF2B5EF4-FFF2-40B4-BE49-F238E27FC236}">
                <a16:creationId xmlns:a16="http://schemas.microsoft.com/office/drawing/2014/main" id="{B2B16731-2BB1-0349-801F-CF54752C827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83618" y="344907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sp>
        <p:nvSpPr>
          <p:cNvPr id="14" name="Bildplatzhalter 15">
            <a:extLst>
              <a:ext uri="{FF2B5EF4-FFF2-40B4-BE49-F238E27FC236}">
                <a16:creationId xmlns:a16="http://schemas.microsoft.com/office/drawing/2014/main" id="{E150CCD3-9C0C-CC46-AD94-50098A4A2F99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3231618" y="3449074"/>
            <a:ext cx="2755900" cy="1295400"/>
          </a:xfrm>
        </p:spPr>
        <p:txBody>
          <a:bodyPr/>
          <a:lstStyle>
            <a:lvl1pPr>
              <a:defRPr sz="1400"/>
            </a:lvl1pPr>
          </a:lstStyle>
          <a:p>
            <a:r>
              <a:rPr lang="de-DE" dirty="0"/>
              <a:t>Place holder </a:t>
            </a:r>
            <a:r>
              <a:rPr lang="de-DE" dirty="0" err="1"/>
              <a:t>for</a:t>
            </a:r>
            <a:r>
              <a:rPr lang="de-DE" dirty="0"/>
              <a:t> logo </a:t>
            </a:r>
            <a:r>
              <a:rPr lang="de-DE" dirty="0" err="1"/>
              <a:t>cooperation</a:t>
            </a:r>
            <a:r>
              <a:rPr lang="de-DE" dirty="0"/>
              <a:t> </a:t>
            </a:r>
            <a:r>
              <a:rPr lang="de-DE" dirty="0" err="1"/>
              <a:t>partner</a:t>
            </a:r>
            <a:r>
              <a:rPr lang="de-DE" dirty="0"/>
              <a:t> (</a:t>
            </a:r>
            <a:r>
              <a:rPr lang="de-DE" dirty="0" err="1"/>
              <a:t>please</a:t>
            </a:r>
            <a:r>
              <a:rPr lang="de-DE" dirty="0"/>
              <a:t> </a:t>
            </a:r>
            <a:r>
              <a:rPr lang="de-DE" dirty="0" err="1"/>
              <a:t>delete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not </a:t>
            </a:r>
            <a:r>
              <a:rPr lang="de-DE" dirty="0" err="1"/>
              <a:t>applicable</a:t>
            </a:r>
            <a:r>
              <a:rPr lang="de-DE" dirty="0"/>
              <a:t>)</a:t>
            </a: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9FF2F709-0A0B-5441-92C3-FFEBC75754F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421" t="17473" b="18122"/>
          <a:stretch/>
        </p:blipFill>
        <p:spPr>
          <a:xfrm>
            <a:off x="8084631" y="5354470"/>
            <a:ext cx="1962054" cy="720000"/>
          </a:xfrm>
          <a:prstGeom prst="rect">
            <a:avLst/>
          </a:prstGeom>
        </p:spPr>
      </p:pic>
      <p:pic>
        <p:nvPicPr>
          <p:cNvPr id="21" name="Grafik 20" descr="Ein Bild, das Text enthält.&#10;&#10;Automatisch generierte Beschreibung">
            <a:extLst>
              <a:ext uri="{FF2B5EF4-FFF2-40B4-BE49-F238E27FC236}">
                <a16:creationId xmlns:a16="http://schemas.microsoft.com/office/drawing/2014/main" id="{5456E26B-EE68-3F48-8B99-BC14AB54C04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370786" y="5354470"/>
            <a:ext cx="5475789" cy="720000"/>
          </a:xfrm>
          <a:prstGeom prst="rect">
            <a:avLst/>
          </a:prstGeom>
        </p:spPr>
      </p:pic>
      <p:sp>
        <p:nvSpPr>
          <p:cNvPr id="23" name="Datumsplatzhalter 5">
            <a:extLst>
              <a:ext uri="{FF2B5EF4-FFF2-40B4-BE49-F238E27FC236}">
                <a16:creationId xmlns:a16="http://schemas.microsoft.com/office/drawing/2014/main" id="{E7A84302-A9B8-0A40-92AA-797069FFB8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24" name="Fußzeilenplatzhalter 6">
            <a:extLst>
              <a:ext uri="{FF2B5EF4-FFF2-40B4-BE49-F238E27FC236}">
                <a16:creationId xmlns:a16="http://schemas.microsoft.com/office/drawing/2014/main" id="{2F2A5E1D-C6D0-1843-9858-DBA277648A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openIMIS as a Global Good @ Nairobi</a:t>
            </a:r>
            <a:endParaRPr lang="fr-FR" altLang="fr-FR" dirty="0"/>
          </a:p>
        </p:txBody>
      </p:sp>
      <p:sp>
        <p:nvSpPr>
          <p:cNvPr id="25" name="Foliennummernplatzhalter 7">
            <a:extLst>
              <a:ext uri="{FF2B5EF4-FFF2-40B4-BE49-F238E27FC236}">
                <a16:creationId xmlns:a16="http://schemas.microsoft.com/office/drawing/2014/main" id="{B9C757B5-7E89-D645-96DC-C19387B828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18462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apitelstartfolie s/w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64181" y="165100"/>
            <a:ext cx="11858487" cy="5968659"/>
          </a:xfrm>
          <a:prstGeom prst="rect">
            <a:avLst/>
          </a:prstGeom>
        </p:spPr>
      </p:pic>
      <p:pic>
        <p:nvPicPr>
          <p:cNvPr id="20" name="Grafik 19" descr="Ein Bild, das Säge enthält.&#10;&#10;Automatisch generierte Beschreibung">
            <a:extLst>
              <a:ext uri="{FF2B5EF4-FFF2-40B4-BE49-F238E27FC236}">
                <a16:creationId xmlns:a16="http://schemas.microsoft.com/office/drawing/2014/main" id="{BCF144E3-F322-4496-87EE-8035011D1A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64180" y="2093674"/>
            <a:ext cx="11860800" cy="4040085"/>
          </a:xfrm>
          <a:prstGeom prst="rect">
            <a:avLst/>
          </a:prstGeom>
        </p:spPr>
      </p:pic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33131" y="4938863"/>
            <a:ext cx="10627783" cy="292388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Dies ist die 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933131" y="3793150"/>
            <a:ext cx="10628948" cy="96026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467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Kapitel- Startfolie</a:t>
            </a:r>
            <a:br>
              <a:rPr lang="de-DE" dirty="0"/>
            </a:br>
            <a:r>
              <a:rPr lang="de-DE" noProof="0" dirty="0"/>
              <a:t>mit s/w GIZ Key Visual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US"/>
              <a:t>openIMIS as a Global Good @ Nairobi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00073059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folie einspalti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99757" y="1361292"/>
            <a:ext cx="5496243" cy="466062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5" y="320283"/>
            <a:ext cx="11422911" cy="720725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/>
              <a:t>openIMIS as a Global Good @ Nairobi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9357667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845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859" y="434286"/>
            <a:ext cx="10992474" cy="480131"/>
          </a:xfrm>
        </p:spPr>
        <p:txBody>
          <a:bodyPr>
            <a:spAutoFit/>
          </a:bodyPr>
          <a:lstStyle>
            <a:lvl1pPr>
              <a:defRPr sz="28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11A947E-8469-4A91-82D5-8BCC18A0A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2023-04-27</a:t>
            </a: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DBC7C336-C419-45A0-8A87-CAAB37810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openIMIS as a Global Good @ Nairobi</a:t>
            </a:r>
          </a:p>
        </p:txBody>
      </p:sp>
    </p:spTree>
    <p:extLst>
      <p:ext uri="{BB962C8B-B14F-4D97-AF65-F5344CB8AC3E}">
        <p14:creationId xmlns:p14="http://schemas.microsoft.com/office/powerpoint/2010/main" val="793337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tandard text slide 1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00637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b="0" i="0">
                <a:latin typeface="Poppins" pitchFamily="2" charset="77"/>
                <a:cs typeface="Poppins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 b="0" i="0">
                <a:latin typeface="Poppins" pitchFamily="2" charset="77"/>
                <a:cs typeface="Poppins" pitchFamily="2" charset="77"/>
              </a:defRPr>
            </a:lvl2pPr>
            <a:lvl3pPr marL="1371600" indent="-457200">
              <a:buFont typeface="Arial" panose="020B0604020202020204" pitchFamily="34" charset="0"/>
              <a:buChar char="•"/>
              <a:defRPr b="0" i="0">
                <a:latin typeface="Poppins" pitchFamily="2" charset="77"/>
                <a:cs typeface="Poppins" pitchFamily="2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b="0" i="0">
                <a:latin typeface="Poppins" pitchFamily="2" charset="77"/>
                <a:cs typeface="Poppins" pitchFamily="2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0" name="Datumsplatzhalter 5">
            <a:extLst>
              <a:ext uri="{FF2B5EF4-FFF2-40B4-BE49-F238E27FC236}">
                <a16:creationId xmlns:a16="http://schemas.microsoft.com/office/drawing/2014/main" id="{DFA5C08D-05AA-0748-BE59-73584EBD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11" name="Fußzeilenplatzhalter 6">
            <a:extLst>
              <a:ext uri="{FF2B5EF4-FFF2-40B4-BE49-F238E27FC236}">
                <a16:creationId xmlns:a16="http://schemas.microsoft.com/office/drawing/2014/main" id="{62970769-1149-914A-96DB-6AB77845B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openIMIS as a Global Good @ Nairobi</a:t>
            </a:r>
            <a:endParaRPr lang="fr-FR" altLang="fr-FR" dirty="0"/>
          </a:p>
        </p:txBody>
      </p:sp>
      <p:sp>
        <p:nvSpPr>
          <p:cNvPr id="12" name="Foliennummernplatzhalter 7">
            <a:extLst>
              <a:ext uri="{FF2B5EF4-FFF2-40B4-BE49-F238E27FC236}">
                <a16:creationId xmlns:a16="http://schemas.microsoft.com/office/drawing/2014/main" id="{5376C742-CAF5-A046-8B09-13F20EC58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61219056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F73B8EB-2061-438C-85DA-3E538FE3EC2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openIMIS as a Global Good @ Nairobi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7072B5C-3674-4F0D-A375-72283000E152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2023-04-27</a:t>
            </a:r>
            <a:endParaRPr lang="de-DE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1BB22E63-4556-4352-82F7-67F0B8273A2E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27012" y="225425"/>
            <a:ext cx="11737975" cy="6156325"/>
          </a:xfrm>
          <a:blipFill>
            <a:blip r:embed="rId2"/>
            <a:stretch>
              <a:fillRect/>
            </a:stretch>
          </a:blipFill>
        </p:spPr>
        <p:txBody>
          <a:bodyPr tIns="972000">
            <a:normAutofit/>
          </a:bodyPr>
          <a:lstStyle>
            <a:lvl1pPr marL="0" indent="0" algn="ctr">
              <a:spcBef>
                <a:spcPts val="0"/>
              </a:spcBef>
              <a:buNone/>
              <a:defRPr sz="2000" b="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de-DE"/>
              <a:t>Click </a:t>
            </a:r>
            <a:r>
              <a:rPr lang="de-DE" err="1"/>
              <a:t>icon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insert</a:t>
            </a:r>
            <a:r>
              <a:rPr lang="de-DE"/>
              <a:t> </a:t>
            </a:r>
            <a:r>
              <a:rPr lang="de-DE" err="1"/>
              <a:t>picture</a:t>
            </a:r>
            <a:br>
              <a:rPr lang="de-DE"/>
            </a:br>
            <a:r>
              <a:rPr lang="de-DE"/>
              <a:t>and </a:t>
            </a:r>
            <a:r>
              <a:rPr lang="de-DE" err="1"/>
              <a:t>put</a:t>
            </a:r>
            <a:r>
              <a:rPr lang="de-DE"/>
              <a:t> </a:t>
            </a:r>
            <a:r>
              <a:rPr lang="de-DE" err="1"/>
              <a:t>it</a:t>
            </a:r>
            <a:r>
              <a:rPr lang="de-DE"/>
              <a:t> in </a:t>
            </a:r>
            <a:r>
              <a:rPr lang="de-DE" err="1"/>
              <a:t>the</a:t>
            </a:r>
            <a:r>
              <a:rPr lang="de-DE"/>
              <a:t> </a:t>
            </a:r>
            <a:r>
              <a:rPr lang="de-DE" err="1"/>
              <a:t>background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55972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balen Zie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08610FE-62AD-4166-AB0D-518301F406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openIMIS as a Global Good @ Nairobi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A12AF0-FDE0-49D1-80B4-D54F43A9B69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2023-04-27</a:t>
            </a:r>
            <a:endParaRPr lang="de-DE"/>
          </a:p>
        </p:txBody>
      </p:sp>
      <p:sp>
        <p:nvSpPr>
          <p:cNvPr id="50" name="Bildplatzhalter 26">
            <a:extLst>
              <a:ext uri="{FF2B5EF4-FFF2-40B4-BE49-F238E27FC236}">
                <a16:creationId xmlns:a16="http://schemas.microsoft.com/office/drawing/2014/main" id="{2750231B-95C9-409A-BF35-8B260AE94FB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7988" y="622569"/>
            <a:ext cx="2755900" cy="277247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51" name="Bildplatzhalter 26">
            <a:extLst>
              <a:ext uri="{FF2B5EF4-FFF2-40B4-BE49-F238E27FC236}">
                <a16:creationId xmlns:a16="http://schemas.microsoft.com/office/drawing/2014/main" id="{0DCF72DE-FBA2-425E-92D0-47D479F5C8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90187" y="622569"/>
            <a:ext cx="2755900" cy="277247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52" name="Bildplatzhalter 26">
            <a:extLst>
              <a:ext uri="{FF2B5EF4-FFF2-40B4-BE49-F238E27FC236}">
                <a16:creationId xmlns:a16="http://schemas.microsoft.com/office/drawing/2014/main" id="{E4501D12-58D5-40CD-B863-4502777C97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53058" y="3491837"/>
            <a:ext cx="2755900" cy="277247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53" name="Bildplatzhalter 26">
            <a:extLst>
              <a:ext uri="{FF2B5EF4-FFF2-40B4-BE49-F238E27FC236}">
                <a16:creationId xmlns:a16="http://schemas.microsoft.com/office/drawing/2014/main" id="{16A08B12-1C25-45C9-B7E2-3A9F3B151BE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34210" y="3491837"/>
            <a:ext cx="2755900" cy="277247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54" name="Bildplatzhalter 26">
            <a:extLst>
              <a:ext uri="{FF2B5EF4-FFF2-40B4-BE49-F238E27FC236}">
                <a16:creationId xmlns:a16="http://schemas.microsoft.com/office/drawing/2014/main" id="{77C172DC-7CC3-4921-B160-A33006AEC0E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270338" y="622569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55" name="Bildplatzhalter 26">
            <a:extLst>
              <a:ext uri="{FF2B5EF4-FFF2-40B4-BE49-F238E27FC236}">
                <a16:creationId xmlns:a16="http://schemas.microsoft.com/office/drawing/2014/main" id="{03E4F139-D462-4083-9783-D0719B1D534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10288" y="622569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56" name="Bildplatzhalter 26">
            <a:extLst>
              <a:ext uri="{FF2B5EF4-FFF2-40B4-BE49-F238E27FC236}">
                <a16:creationId xmlns:a16="http://schemas.microsoft.com/office/drawing/2014/main" id="{495AC7B7-7788-4164-82A7-0BE29FC6A79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50238" y="622569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57" name="Bildplatzhalter 26">
            <a:extLst>
              <a:ext uri="{FF2B5EF4-FFF2-40B4-BE49-F238E27FC236}">
                <a16:creationId xmlns:a16="http://schemas.microsoft.com/office/drawing/2014/main" id="{671C9105-51DB-43E0-8C00-D331B76EAC7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454442" y="622569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58" name="Bildplatzhalter 26">
            <a:extLst>
              <a:ext uri="{FF2B5EF4-FFF2-40B4-BE49-F238E27FC236}">
                <a16:creationId xmlns:a16="http://schemas.microsoft.com/office/drawing/2014/main" id="{D165B73C-31AC-4018-B098-D172B33FE16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454442" y="2058315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59" name="Bildplatzhalter 26">
            <a:extLst>
              <a:ext uri="{FF2B5EF4-FFF2-40B4-BE49-F238E27FC236}">
                <a16:creationId xmlns:a16="http://schemas.microsoft.com/office/drawing/2014/main" id="{18CE8A01-87DC-4632-8CC4-440B2FAB52F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712978" y="3491837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60" name="Bildplatzhalter 26">
            <a:extLst>
              <a:ext uri="{FF2B5EF4-FFF2-40B4-BE49-F238E27FC236}">
                <a16:creationId xmlns:a16="http://schemas.microsoft.com/office/drawing/2014/main" id="{19E88D86-9FBB-47B1-BEF7-586DCD7A7C1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715146" y="4924775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61" name="Bildplatzhalter 26">
            <a:extLst>
              <a:ext uri="{FF2B5EF4-FFF2-40B4-BE49-F238E27FC236}">
                <a16:creationId xmlns:a16="http://schemas.microsoft.com/office/drawing/2014/main" id="{AF62D615-49B5-4156-8C2A-326759F4FD7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52666" y="3491837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62" name="Bildplatzhalter 26">
            <a:extLst>
              <a:ext uri="{FF2B5EF4-FFF2-40B4-BE49-F238E27FC236}">
                <a16:creationId xmlns:a16="http://schemas.microsoft.com/office/drawing/2014/main" id="{84723C70-1CDA-42A4-839D-A022DAE23E9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154834" y="4924775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63" name="Bildplatzhalter 26">
            <a:extLst>
              <a:ext uri="{FF2B5EF4-FFF2-40B4-BE49-F238E27FC236}">
                <a16:creationId xmlns:a16="http://schemas.microsoft.com/office/drawing/2014/main" id="{39A37100-374C-497F-A1B2-997F1D48AE0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592354" y="3491837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64" name="Bildplatzhalter 26">
            <a:extLst>
              <a:ext uri="{FF2B5EF4-FFF2-40B4-BE49-F238E27FC236}">
                <a16:creationId xmlns:a16="http://schemas.microsoft.com/office/drawing/2014/main" id="{D5D5C5EF-B508-4A8E-855E-5C44B355A5F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594522" y="4924775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65" name="Bildplatzhalter 26">
            <a:extLst>
              <a:ext uri="{FF2B5EF4-FFF2-40B4-BE49-F238E27FC236}">
                <a16:creationId xmlns:a16="http://schemas.microsoft.com/office/drawing/2014/main" id="{46EB5F58-D3BA-41A7-8FA0-EA3AC3359CF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07988" y="3491837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66" name="Bildplatzhalter 26">
            <a:extLst>
              <a:ext uri="{FF2B5EF4-FFF2-40B4-BE49-F238E27FC236}">
                <a16:creationId xmlns:a16="http://schemas.microsoft.com/office/drawing/2014/main" id="{548557B6-0D09-4EA3-9F24-B5F6FF99766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07988" y="4923740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pic>
        <p:nvPicPr>
          <p:cNvPr id="88" name="Grafik 87">
            <a:extLst>
              <a:ext uri="{FF2B5EF4-FFF2-40B4-BE49-F238E27FC236}">
                <a16:creationId xmlns:a16="http://schemas.microsoft.com/office/drawing/2014/main" id="{7DCEEED3-9498-431F-B0E0-1E1192266C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2409" y="2353534"/>
            <a:ext cx="807391" cy="740674"/>
          </a:xfrm>
          <a:prstGeom prst="rect">
            <a:avLst/>
          </a:prstGeom>
        </p:spPr>
      </p:pic>
      <p:pic>
        <p:nvPicPr>
          <p:cNvPr id="89" name="Grafik 88">
            <a:extLst>
              <a:ext uri="{FF2B5EF4-FFF2-40B4-BE49-F238E27FC236}">
                <a16:creationId xmlns:a16="http://schemas.microsoft.com/office/drawing/2014/main" id="{A667733F-A473-4E01-A52D-32566B2812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09" t="70357" r="7409" b="7353"/>
          <a:stretch/>
        </p:blipFill>
        <p:spPr>
          <a:xfrm>
            <a:off x="4716469" y="2491465"/>
            <a:ext cx="2070097" cy="54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3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decel="10000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decel="10000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decel="10000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decel="10000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4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4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</p:bld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lobalen Zie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08610FE-62AD-4166-AB0D-518301F4063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openIMIS as a Global Good @ Nairobi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FA12AF0-FDE0-49D1-80B4-D54F43A9B69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2023-04-27</a:t>
            </a:r>
            <a:endParaRPr lang="de-DE"/>
          </a:p>
        </p:txBody>
      </p:sp>
      <p:sp>
        <p:nvSpPr>
          <p:cNvPr id="50" name="Bildplatzhalter 26">
            <a:extLst>
              <a:ext uri="{FF2B5EF4-FFF2-40B4-BE49-F238E27FC236}">
                <a16:creationId xmlns:a16="http://schemas.microsoft.com/office/drawing/2014/main" id="{2750231B-95C9-409A-BF35-8B260AE94FB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7988" y="622569"/>
            <a:ext cx="2755900" cy="277247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51" name="Bildplatzhalter 26">
            <a:extLst>
              <a:ext uri="{FF2B5EF4-FFF2-40B4-BE49-F238E27FC236}">
                <a16:creationId xmlns:a16="http://schemas.microsoft.com/office/drawing/2014/main" id="{0DCF72DE-FBA2-425E-92D0-47D479F5C898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590187" y="622569"/>
            <a:ext cx="2755900" cy="277247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52" name="Bildplatzhalter 26">
            <a:extLst>
              <a:ext uri="{FF2B5EF4-FFF2-40B4-BE49-F238E27FC236}">
                <a16:creationId xmlns:a16="http://schemas.microsoft.com/office/drawing/2014/main" id="{E4501D12-58D5-40CD-B863-4502777C97A7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853058" y="3491837"/>
            <a:ext cx="2755900" cy="277247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53" name="Bildplatzhalter 26">
            <a:extLst>
              <a:ext uri="{FF2B5EF4-FFF2-40B4-BE49-F238E27FC236}">
                <a16:creationId xmlns:a16="http://schemas.microsoft.com/office/drawing/2014/main" id="{16A08B12-1C25-45C9-B7E2-3A9F3B151BEC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34210" y="3491837"/>
            <a:ext cx="2755900" cy="2772475"/>
          </a:xfr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54" name="Bildplatzhalter 26">
            <a:extLst>
              <a:ext uri="{FF2B5EF4-FFF2-40B4-BE49-F238E27FC236}">
                <a16:creationId xmlns:a16="http://schemas.microsoft.com/office/drawing/2014/main" id="{77C172DC-7CC3-4921-B160-A33006AEC0E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3270338" y="622569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55" name="Bildplatzhalter 26">
            <a:extLst>
              <a:ext uri="{FF2B5EF4-FFF2-40B4-BE49-F238E27FC236}">
                <a16:creationId xmlns:a16="http://schemas.microsoft.com/office/drawing/2014/main" id="{03E4F139-D462-4083-9783-D0719B1D5340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710288" y="622569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56" name="Bildplatzhalter 26">
            <a:extLst>
              <a:ext uri="{FF2B5EF4-FFF2-40B4-BE49-F238E27FC236}">
                <a16:creationId xmlns:a16="http://schemas.microsoft.com/office/drawing/2014/main" id="{495AC7B7-7788-4164-82A7-0BE29FC6A79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6150238" y="622569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57" name="Bildplatzhalter 26">
            <a:extLst>
              <a:ext uri="{FF2B5EF4-FFF2-40B4-BE49-F238E27FC236}">
                <a16:creationId xmlns:a16="http://schemas.microsoft.com/office/drawing/2014/main" id="{671C9105-51DB-43E0-8C00-D331B76EAC7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10454442" y="622569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58" name="Bildplatzhalter 26">
            <a:extLst>
              <a:ext uri="{FF2B5EF4-FFF2-40B4-BE49-F238E27FC236}">
                <a16:creationId xmlns:a16="http://schemas.microsoft.com/office/drawing/2014/main" id="{D165B73C-31AC-4018-B098-D172B33FE16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10454442" y="2058315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59" name="Bildplatzhalter 26">
            <a:extLst>
              <a:ext uri="{FF2B5EF4-FFF2-40B4-BE49-F238E27FC236}">
                <a16:creationId xmlns:a16="http://schemas.microsoft.com/office/drawing/2014/main" id="{18CE8A01-87DC-4632-8CC4-440B2FAB52F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4712978" y="3491837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60" name="Bildplatzhalter 26">
            <a:extLst>
              <a:ext uri="{FF2B5EF4-FFF2-40B4-BE49-F238E27FC236}">
                <a16:creationId xmlns:a16="http://schemas.microsoft.com/office/drawing/2014/main" id="{19E88D86-9FBB-47B1-BEF7-586DCD7A7C12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715146" y="4924775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61" name="Bildplatzhalter 26">
            <a:extLst>
              <a:ext uri="{FF2B5EF4-FFF2-40B4-BE49-F238E27FC236}">
                <a16:creationId xmlns:a16="http://schemas.microsoft.com/office/drawing/2014/main" id="{AF62D615-49B5-4156-8C2A-326759F4FD7B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6152666" y="3491837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62" name="Bildplatzhalter 26">
            <a:extLst>
              <a:ext uri="{FF2B5EF4-FFF2-40B4-BE49-F238E27FC236}">
                <a16:creationId xmlns:a16="http://schemas.microsoft.com/office/drawing/2014/main" id="{84723C70-1CDA-42A4-839D-A022DAE23E94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154834" y="4924775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63" name="Bildplatzhalter 26">
            <a:extLst>
              <a:ext uri="{FF2B5EF4-FFF2-40B4-BE49-F238E27FC236}">
                <a16:creationId xmlns:a16="http://schemas.microsoft.com/office/drawing/2014/main" id="{39A37100-374C-497F-A1B2-997F1D48AE0B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592354" y="3491837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64" name="Bildplatzhalter 26">
            <a:extLst>
              <a:ext uri="{FF2B5EF4-FFF2-40B4-BE49-F238E27FC236}">
                <a16:creationId xmlns:a16="http://schemas.microsoft.com/office/drawing/2014/main" id="{D5D5C5EF-B508-4A8E-855E-5C44B355A5F8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594522" y="4924775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65" name="Bildplatzhalter 26">
            <a:extLst>
              <a:ext uri="{FF2B5EF4-FFF2-40B4-BE49-F238E27FC236}">
                <a16:creationId xmlns:a16="http://schemas.microsoft.com/office/drawing/2014/main" id="{46EB5F58-D3BA-41A7-8FA0-EA3AC3359CFB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407988" y="3491837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sp>
        <p:nvSpPr>
          <p:cNvPr id="66" name="Bildplatzhalter 26">
            <a:extLst>
              <a:ext uri="{FF2B5EF4-FFF2-40B4-BE49-F238E27FC236}">
                <a16:creationId xmlns:a16="http://schemas.microsoft.com/office/drawing/2014/main" id="{548557B6-0D09-4EA3-9F24-B5F6FF99766A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407988" y="4923740"/>
            <a:ext cx="1333500" cy="1336729"/>
          </a:xfr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l">
              <a:buNone/>
              <a:defRPr sz="50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de-DE"/>
              <a:t>.</a:t>
            </a:r>
          </a:p>
        </p:txBody>
      </p:sp>
      <p:pic>
        <p:nvPicPr>
          <p:cNvPr id="88" name="Grafik 87">
            <a:extLst>
              <a:ext uri="{FF2B5EF4-FFF2-40B4-BE49-F238E27FC236}">
                <a16:creationId xmlns:a16="http://schemas.microsoft.com/office/drawing/2014/main" id="{7DCEEED3-9498-431F-B0E0-1E1192266C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42409" y="2353534"/>
            <a:ext cx="807391" cy="740674"/>
          </a:xfrm>
          <a:prstGeom prst="rect">
            <a:avLst/>
          </a:prstGeom>
        </p:spPr>
      </p:pic>
      <p:pic>
        <p:nvPicPr>
          <p:cNvPr id="89" name="Grafik 88">
            <a:extLst>
              <a:ext uri="{FF2B5EF4-FFF2-40B4-BE49-F238E27FC236}">
                <a16:creationId xmlns:a16="http://schemas.microsoft.com/office/drawing/2014/main" id="{A667733F-A473-4E01-A52D-32566B2812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screen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409" t="70357" r="7409" b="7353"/>
          <a:stretch/>
        </p:blipFill>
        <p:spPr>
          <a:xfrm>
            <a:off x="4716469" y="2491465"/>
            <a:ext cx="2070097" cy="541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0875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ildplatzhalter 34">
            <a:extLst>
              <a:ext uri="{FF2B5EF4-FFF2-40B4-BE49-F238E27FC236}">
                <a16:creationId xmlns:a16="http://schemas.microsoft.com/office/drawing/2014/main" id="{BED52089-8570-48FF-AF94-3BE8B7517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0" y="4180538"/>
            <a:ext cx="9939338" cy="2677462"/>
          </a:xfrm>
          <a:custGeom>
            <a:avLst/>
            <a:gdLst>
              <a:gd name="connsiteX0" fmla="*/ 446253 w 9939338"/>
              <a:gd name="connsiteY0" fmla="*/ 0 h 2677462"/>
              <a:gd name="connsiteX1" fmla="*/ 9493085 w 9939338"/>
              <a:gd name="connsiteY1" fmla="*/ 0 h 2677462"/>
              <a:gd name="connsiteX2" fmla="*/ 9939338 w 9939338"/>
              <a:gd name="connsiteY2" fmla="*/ 446253 h 2677462"/>
              <a:gd name="connsiteX3" fmla="*/ 9939338 w 9939338"/>
              <a:gd name="connsiteY3" fmla="*/ 2677462 h 2677462"/>
              <a:gd name="connsiteX4" fmla="*/ 9939338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2677462 h 2677462"/>
              <a:gd name="connsiteX7" fmla="*/ 0 w 9939338"/>
              <a:gd name="connsiteY7" fmla="*/ 446253 h 2677462"/>
              <a:gd name="connsiteX8" fmla="*/ 446253 w 9939338"/>
              <a:gd name="connsiteY8" fmla="*/ 0 h 2677462"/>
              <a:gd name="connsiteX0" fmla="*/ 2313153 w 9939338"/>
              <a:gd name="connsiteY0" fmla="*/ 0 h 2677462"/>
              <a:gd name="connsiteX1" fmla="*/ 9493085 w 9939338"/>
              <a:gd name="connsiteY1" fmla="*/ 0 h 2677462"/>
              <a:gd name="connsiteX2" fmla="*/ 9939338 w 9939338"/>
              <a:gd name="connsiteY2" fmla="*/ 446253 h 2677462"/>
              <a:gd name="connsiteX3" fmla="*/ 9939338 w 9939338"/>
              <a:gd name="connsiteY3" fmla="*/ 2677462 h 2677462"/>
              <a:gd name="connsiteX4" fmla="*/ 9939338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2677462 h 2677462"/>
              <a:gd name="connsiteX7" fmla="*/ 0 w 9939338"/>
              <a:gd name="connsiteY7" fmla="*/ 446253 h 2677462"/>
              <a:gd name="connsiteX8" fmla="*/ 2313153 w 9939338"/>
              <a:gd name="connsiteY8" fmla="*/ 0 h 2677462"/>
              <a:gd name="connsiteX0" fmla="*/ 2313153 w 9939338"/>
              <a:gd name="connsiteY0" fmla="*/ 0 h 2677462"/>
              <a:gd name="connsiteX1" fmla="*/ 9493085 w 9939338"/>
              <a:gd name="connsiteY1" fmla="*/ 0 h 2677462"/>
              <a:gd name="connsiteX2" fmla="*/ 9939338 w 9939338"/>
              <a:gd name="connsiteY2" fmla="*/ 446253 h 2677462"/>
              <a:gd name="connsiteX3" fmla="*/ 9939338 w 9939338"/>
              <a:gd name="connsiteY3" fmla="*/ 2677462 h 2677462"/>
              <a:gd name="connsiteX4" fmla="*/ 9939338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2677462 h 2677462"/>
              <a:gd name="connsiteX7" fmla="*/ 0 w 9939338"/>
              <a:gd name="connsiteY7" fmla="*/ 1589253 h 2677462"/>
              <a:gd name="connsiteX8" fmla="*/ 2313153 w 9939338"/>
              <a:gd name="connsiteY8" fmla="*/ 0 h 2677462"/>
              <a:gd name="connsiteX0" fmla="*/ 2313153 w 9939338"/>
              <a:gd name="connsiteY0" fmla="*/ 0 h 2677462"/>
              <a:gd name="connsiteX1" fmla="*/ 9493085 w 9939338"/>
              <a:gd name="connsiteY1" fmla="*/ 0 h 2677462"/>
              <a:gd name="connsiteX2" fmla="*/ 9939338 w 9939338"/>
              <a:gd name="connsiteY2" fmla="*/ 2677462 h 2677462"/>
              <a:gd name="connsiteX3" fmla="*/ 9939338 w 9939338"/>
              <a:gd name="connsiteY3" fmla="*/ 2677462 h 2677462"/>
              <a:gd name="connsiteX4" fmla="*/ 0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1589253 h 2677462"/>
              <a:gd name="connsiteX7" fmla="*/ 2313153 w 9939338"/>
              <a:gd name="connsiteY7" fmla="*/ 0 h 2677462"/>
              <a:gd name="connsiteX0" fmla="*/ 2313153 w 9939338"/>
              <a:gd name="connsiteY0" fmla="*/ 0 h 2677462"/>
              <a:gd name="connsiteX1" fmla="*/ 4825835 w 9939338"/>
              <a:gd name="connsiteY1" fmla="*/ 857250 h 2677462"/>
              <a:gd name="connsiteX2" fmla="*/ 9939338 w 9939338"/>
              <a:gd name="connsiteY2" fmla="*/ 2677462 h 2677462"/>
              <a:gd name="connsiteX3" fmla="*/ 9939338 w 9939338"/>
              <a:gd name="connsiteY3" fmla="*/ 2677462 h 2677462"/>
              <a:gd name="connsiteX4" fmla="*/ 0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1589253 h 2677462"/>
              <a:gd name="connsiteX7" fmla="*/ 2313153 w 9939338"/>
              <a:gd name="connsiteY7" fmla="*/ 0 h 2677462"/>
              <a:gd name="connsiteX0" fmla="*/ 2313153 w 9939338"/>
              <a:gd name="connsiteY0" fmla="*/ 0 h 2677462"/>
              <a:gd name="connsiteX1" fmla="*/ 9939338 w 9939338"/>
              <a:gd name="connsiteY1" fmla="*/ 2677462 h 2677462"/>
              <a:gd name="connsiteX2" fmla="*/ 9939338 w 9939338"/>
              <a:gd name="connsiteY2" fmla="*/ 2677462 h 2677462"/>
              <a:gd name="connsiteX3" fmla="*/ 0 w 9939338"/>
              <a:gd name="connsiteY3" fmla="*/ 2677462 h 2677462"/>
              <a:gd name="connsiteX4" fmla="*/ 0 w 9939338"/>
              <a:gd name="connsiteY4" fmla="*/ 2677462 h 2677462"/>
              <a:gd name="connsiteX5" fmla="*/ 0 w 9939338"/>
              <a:gd name="connsiteY5" fmla="*/ 1589253 h 2677462"/>
              <a:gd name="connsiteX6" fmla="*/ 2313153 w 9939338"/>
              <a:gd name="connsiteY6" fmla="*/ 0 h 26774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39338" h="2677462">
                <a:moveTo>
                  <a:pt x="2313153" y="0"/>
                </a:moveTo>
                <a:lnTo>
                  <a:pt x="9939338" y="2677462"/>
                </a:lnTo>
                <a:lnTo>
                  <a:pt x="9939338" y="2677462"/>
                </a:lnTo>
                <a:lnTo>
                  <a:pt x="0" y="2677462"/>
                </a:lnTo>
                <a:lnTo>
                  <a:pt x="0" y="2677462"/>
                </a:lnTo>
                <a:lnTo>
                  <a:pt x="0" y="1589253"/>
                </a:lnTo>
                <a:lnTo>
                  <a:pt x="2313153" y="0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828000" tIns="172800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000" b="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icon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insert</a:t>
            </a:r>
            <a:r>
              <a:rPr lang="de-DE"/>
              <a:t> </a:t>
            </a:r>
            <a:r>
              <a:rPr lang="de-DE" err="1"/>
              <a:t>picture</a:t>
            </a:r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3C336B-11A0-441A-8471-462C87B06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80" y="215285"/>
            <a:ext cx="11129634" cy="720725"/>
          </a:xfr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8DAE122-6FB0-4565-A2BE-9478B73EEE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openIMIS as a Global Good @ Nairobi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5F3945-EBA7-4108-8BA9-A9016CDD1CD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2023-04-27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674901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3C336B-11A0-441A-8471-462C87B06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80" y="215285"/>
            <a:ext cx="11129634" cy="720725"/>
          </a:xfr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8DAE122-6FB0-4565-A2BE-9478B73EEE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openIMIS as a Global Good @ Nairobi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5F3945-EBA7-4108-8BA9-A9016CDD1CD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2023-04-27</a:t>
            </a:r>
            <a:endParaRPr lang="de-DE"/>
          </a:p>
        </p:txBody>
      </p:sp>
      <p:sp>
        <p:nvSpPr>
          <p:cNvPr id="35" name="Bildplatzhalter 34">
            <a:extLst>
              <a:ext uri="{FF2B5EF4-FFF2-40B4-BE49-F238E27FC236}">
                <a16:creationId xmlns:a16="http://schemas.microsoft.com/office/drawing/2014/main" id="{BED52089-8570-48FF-AF94-3BE8B7517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258502" y="4184831"/>
            <a:ext cx="8933498" cy="2673169"/>
          </a:xfrm>
          <a:custGeom>
            <a:avLst/>
            <a:gdLst>
              <a:gd name="connsiteX0" fmla="*/ 446253 w 9939338"/>
              <a:gd name="connsiteY0" fmla="*/ 0 h 2677462"/>
              <a:gd name="connsiteX1" fmla="*/ 9493085 w 9939338"/>
              <a:gd name="connsiteY1" fmla="*/ 0 h 2677462"/>
              <a:gd name="connsiteX2" fmla="*/ 9939338 w 9939338"/>
              <a:gd name="connsiteY2" fmla="*/ 446253 h 2677462"/>
              <a:gd name="connsiteX3" fmla="*/ 9939338 w 9939338"/>
              <a:gd name="connsiteY3" fmla="*/ 2677462 h 2677462"/>
              <a:gd name="connsiteX4" fmla="*/ 9939338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2677462 h 2677462"/>
              <a:gd name="connsiteX7" fmla="*/ 0 w 9939338"/>
              <a:gd name="connsiteY7" fmla="*/ 446253 h 2677462"/>
              <a:gd name="connsiteX8" fmla="*/ 446253 w 9939338"/>
              <a:gd name="connsiteY8" fmla="*/ 0 h 2677462"/>
              <a:gd name="connsiteX0" fmla="*/ 2313153 w 9939338"/>
              <a:gd name="connsiteY0" fmla="*/ 0 h 2677462"/>
              <a:gd name="connsiteX1" fmla="*/ 9493085 w 9939338"/>
              <a:gd name="connsiteY1" fmla="*/ 0 h 2677462"/>
              <a:gd name="connsiteX2" fmla="*/ 9939338 w 9939338"/>
              <a:gd name="connsiteY2" fmla="*/ 446253 h 2677462"/>
              <a:gd name="connsiteX3" fmla="*/ 9939338 w 9939338"/>
              <a:gd name="connsiteY3" fmla="*/ 2677462 h 2677462"/>
              <a:gd name="connsiteX4" fmla="*/ 9939338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2677462 h 2677462"/>
              <a:gd name="connsiteX7" fmla="*/ 0 w 9939338"/>
              <a:gd name="connsiteY7" fmla="*/ 446253 h 2677462"/>
              <a:gd name="connsiteX8" fmla="*/ 2313153 w 9939338"/>
              <a:gd name="connsiteY8" fmla="*/ 0 h 2677462"/>
              <a:gd name="connsiteX0" fmla="*/ 2313153 w 9939338"/>
              <a:gd name="connsiteY0" fmla="*/ 0 h 2677462"/>
              <a:gd name="connsiteX1" fmla="*/ 9493085 w 9939338"/>
              <a:gd name="connsiteY1" fmla="*/ 0 h 2677462"/>
              <a:gd name="connsiteX2" fmla="*/ 9939338 w 9939338"/>
              <a:gd name="connsiteY2" fmla="*/ 446253 h 2677462"/>
              <a:gd name="connsiteX3" fmla="*/ 9939338 w 9939338"/>
              <a:gd name="connsiteY3" fmla="*/ 2677462 h 2677462"/>
              <a:gd name="connsiteX4" fmla="*/ 9939338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2677462 h 2677462"/>
              <a:gd name="connsiteX7" fmla="*/ 0 w 9939338"/>
              <a:gd name="connsiteY7" fmla="*/ 1589253 h 2677462"/>
              <a:gd name="connsiteX8" fmla="*/ 2313153 w 9939338"/>
              <a:gd name="connsiteY8" fmla="*/ 0 h 2677462"/>
              <a:gd name="connsiteX0" fmla="*/ 2313153 w 9939338"/>
              <a:gd name="connsiteY0" fmla="*/ 0 h 2677462"/>
              <a:gd name="connsiteX1" fmla="*/ 9493085 w 9939338"/>
              <a:gd name="connsiteY1" fmla="*/ 0 h 2677462"/>
              <a:gd name="connsiteX2" fmla="*/ 9939338 w 9939338"/>
              <a:gd name="connsiteY2" fmla="*/ 2677462 h 2677462"/>
              <a:gd name="connsiteX3" fmla="*/ 9939338 w 9939338"/>
              <a:gd name="connsiteY3" fmla="*/ 2677462 h 2677462"/>
              <a:gd name="connsiteX4" fmla="*/ 0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1589253 h 2677462"/>
              <a:gd name="connsiteX7" fmla="*/ 2313153 w 9939338"/>
              <a:gd name="connsiteY7" fmla="*/ 0 h 2677462"/>
              <a:gd name="connsiteX0" fmla="*/ 2313153 w 9939338"/>
              <a:gd name="connsiteY0" fmla="*/ 0 h 2677462"/>
              <a:gd name="connsiteX1" fmla="*/ 4825835 w 9939338"/>
              <a:gd name="connsiteY1" fmla="*/ 857250 h 2677462"/>
              <a:gd name="connsiteX2" fmla="*/ 9939338 w 9939338"/>
              <a:gd name="connsiteY2" fmla="*/ 2677462 h 2677462"/>
              <a:gd name="connsiteX3" fmla="*/ 9939338 w 9939338"/>
              <a:gd name="connsiteY3" fmla="*/ 2677462 h 2677462"/>
              <a:gd name="connsiteX4" fmla="*/ 0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1589253 h 2677462"/>
              <a:gd name="connsiteX7" fmla="*/ 2313153 w 9939338"/>
              <a:gd name="connsiteY7" fmla="*/ 0 h 2677462"/>
              <a:gd name="connsiteX0" fmla="*/ 2313153 w 9939338"/>
              <a:gd name="connsiteY0" fmla="*/ 0 h 2677462"/>
              <a:gd name="connsiteX1" fmla="*/ 9939338 w 9939338"/>
              <a:gd name="connsiteY1" fmla="*/ 2677462 h 2677462"/>
              <a:gd name="connsiteX2" fmla="*/ 9939338 w 9939338"/>
              <a:gd name="connsiteY2" fmla="*/ 2677462 h 2677462"/>
              <a:gd name="connsiteX3" fmla="*/ 0 w 9939338"/>
              <a:gd name="connsiteY3" fmla="*/ 2677462 h 2677462"/>
              <a:gd name="connsiteX4" fmla="*/ 0 w 9939338"/>
              <a:gd name="connsiteY4" fmla="*/ 2677462 h 2677462"/>
              <a:gd name="connsiteX5" fmla="*/ 0 w 9939338"/>
              <a:gd name="connsiteY5" fmla="*/ 1589253 h 2677462"/>
              <a:gd name="connsiteX6" fmla="*/ 2313153 w 9939338"/>
              <a:gd name="connsiteY6" fmla="*/ 0 h 2677462"/>
              <a:gd name="connsiteX0" fmla="*/ 9933153 w 9939338"/>
              <a:gd name="connsiteY0" fmla="*/ 26187 h 1088209"/>
              <a:gd name="connsiteX1" fmla="*/ 9939338 w 9939338"/>
              <a:gd name="connsiteY1" fmla="*/ 1088209 h 1088209"/>
              <a:gd name="connsiteX2" fmla="*/ 9939338 w 9939338"/>
              <a:gd name="connsiteY2" fmla="*/ 1088209 h 1088209"/>
              <a:gd name="connsiteX3" fmla="*/ 0 w 9939338"/>
              <a:gd name="connsiteY3" fmla="*/ 1088209 h 1088209"/>
              <a:gd name="connsiteX4" fmla="*/ 0 w 9939338"/>
              <a:gd name="connsiteY4" fmla="*/ 1088209 h 1088209"/>
              <a:gd name="connsiteX5" fmla="*/ 0 w 9939338"/>
              <a:gd name="connsiteY5" fmla="*/ 0 h 1088209"/>
              <a:gd name="connsiteX6" fmla="*/ 9933153 w 9939338"/>
              <a:gd name="connsiteY6" fmla="*/ 26187 h 1088209"/>
              <a:gd name="connsiteX0" fmla="*/ 9933153 w 9939338"/>
              <a:gd name="connsiteY0" fmla="*/ 1611147 h 2673169"/>
              <a:gd name="connsiteX1" fmla="*/ 9939338 w 9939338"/>
              <a:gd name="connsiteY1" fmla="*/ 2673169 h 2673169"/>
              <a:gd name="connsiteX2" fmla="*/ 9939338 w 9939338"/>
              <a:gd name="connsiteY2" fmla="*/ 2673169 h 2673169"/>
              <a:gd name="connsiteX3" fmla="*/ 0 w 9939338"/>
              <a:gd name="connsiteY3" fmla="*/ 2673169 h 2673169"/>
              <a:gd name="connsiteX4" fmla="*/ 0 w 9939338"/>
              <a:gd name="connsiteY4" fmla="*/ 2673169 h 2673169"/>
              <a:gd name="connsiteX5" fmla="*/ 7574280 w 9939338"/>
              <a:gd name="connsiteY5" fmla="*/ 0 h 2673169"/>
              <a:gd name="connsiteX6" fmla="*/ 9933153 w 9939338"/>
              <a:gd name="connsiteY6" fmla="*/ 1611147 h 2673169"/>
              <a:gd name="connsiteX0" fmla="*/ 9933153 w 9939338"/>
              <a:gd name="connsiteY0" fmla="*/ 1611147 h 2673169"/>
              <a:gd name="connsiteX1" fmla="*/ 9939338 w 9939338"/>
              <a:gd name="connsiteY1" fmla="*/ 2673169 h 2673169"/>
              <a:gd name="connsiteX2" fmla="*/ 9939338 w 9939338"/>
              <a:gd name="connsiteY2" fmla="*/ 2673169 h 2673169"/>
              <a:gd name="connsiteX3" fmla="*/ 0 w 9939338"/>
              <a:gd name="connsiteY3" fmla="*/ 2673169 h 2673169"/>
              <a:gd name="connsiteX4" fmla="*/ 1005840 w 9939338"/>
              <a:gd name="connsiteY4" fmla="*/ 2657929 h 2673169"/>
              <a:gd name="connsiteX5" fmla="*/ 7574280 w 9939338"/>
              <a:gd name="connsiteY5" fmla="*/ 0 h 2673169"/>
              <a:gd name="connsiteX6" fmla="*/ 9933153 w 9939338"/>
              <a:gd name="connsiteY6" fmla="*/ 1611147 h 2673169"/>
              <a:gd name="connsiteX0" fmla="*/ 8927313 w 8933498"/>
              <a:gd name="connsiteY0" fmla="*/ 1611147 h 2673169"/>
              <a:gd name="connsiteX1" fmla="*/ 8933498 w 8933498"/>
              <a:gd name="connsiteY1" fmla="*/ 2673169 h 2673169"/>
              <a:gd name="connsiteX2" fmla="*/ 8933498 w 8933498"/>
              <a:gd name="connsiteY2" fmla="*/ 2673169 h 2673169"/>
              <a:gd name="connsiteX3" fmla="*/ 0 w 8933498"/>
              <a:gd name="connsiteY3" fmla="*/ 2657929 h 2673169"/>
              <a:gd name="connsiteX4" fmla="*/ 6568440 w 8933498"/>
              <a:gd name="connsiteY4" fmla="*/ 0 h 2673169"/>
              <a:gd name="connsiteX5" fmla="*/ 8927313 w 8933498"/>
              <a:gd name="connsiteY5" fmla="*/ 1611147 h 2673169"/>
              <a:gd name="connsiteX0" fmla="*/ 8927313 w 8933498"/>
              <a:gd name="connsiteY0" fmla="*/ 1611147 h 2673169"/>
              <a:gd name="connsiteX1" fmla="*/ 8933498 w 8933498"/>
              <a:gd name="connsiteY1" fmla="*/ 2673169 h 2673169"/>
              <a:gd name="connsiteX2" fmla="*/ 8933498 w 8933498"/>
              <a:gd name="connsiteY2" fmla="*/ 2673169 h 2673169"/>
              <a:gd name="connsiteX3" fmla="*/ 0 w 8933498"/>
              <a:gd name="connsiteY3" fmla="*/ 2670455 h 2673169"/>
              <a:gd name="connsiteX4" fmla="*/ 6568440 w 8933498"/>
              <a:gd name="connsiteY4" fmla="*/ 0 h 2673169"/>
              <a:gd name="connsiteX5" fmla="*/ 8927313 w 8933498"/>
              <a:gd name="connsiteY5" fmla="*/ 1611147 h 2673169"/>
              <a:gd name="connsiteX0" fmla="*/ 8914787 w 8933498"/>
              <a:gd name="connsiteY0" fmla="*/ 1598621 h 2673169"/>
              <a:gd name="connsiteX1" fmla="*/ 8933498 w 8933498"/>
              <a:gd name="connsiteY1" fmla="*/ 2673169 h 2673169"/>
              <a:gd name="connsiteX2" fmla="*/ 8933498 w 8933498"/>
              <a:gd name="connsiteY2" fmla="*/ 2673169 h 2673169"/>
              <a:gd name="connsiteX3" fmla="*/ 0 w 8933498"/>
              <a:gd name="connsiteY3" fmla="*/ 2670455 h 2673169"/>
              <a:gd name="connsiteX4" fmla="*/ 6568440 w 8933498"/>
              <a:gd name="connsiteY4" fmla="*/ 0 h 2673169"/>
              <a:gd name="connsiteX5" fmla="*/ 8914787 w 8933498"/>
              <a:gd name="connsiteY5" fmla="*/ 1598621 h 2673169"/>
              <a:gd name="connsiteX0" fmla="*/ 8927313 w 8933498"/>
              <a:gd name="connsiteY0" fmla="*/ 1598621 h 2673169"/>
              <a:gd name="connsiteX1" fmla="*/ 8933498 w 8933498"/>
              <a:gd name="connsiteY1" fmla="*/ 2673169 h 2673169"/>
              <a:gd name="connsiteX2" fmla="*/ 8933498 w 8933498"/>
              <a:gd name="connsiteY2" fmla="*/ 2673169 h 2673169"/>
              <a:gd name="connsiteX3" fmla="*/ 0 w 8933498"/>
              <a:gd name="connsiteY3" fmla="*/ 2670455 h 2673169"/>
              <a:gd name="connsiteX4" fmla="*/ 6568440 w 8933498"/>
              <a:gd name="connsiteY4" fmla="*/ 0 h 2673169"/>
              <a:gd name="connsiteX5" fmla="*/ 8927313 w 8933498"/>
              <a:gd name="connsiteY5" fmla="*/ 1598621 h 26731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33498" h="2673169">
                <a:moveTo>
                  <a:pt x="8927313" y="1598621"/>
                </a:moveTo>
                <a:cubicBezTo>
                  <a:pt x="8929375" y="1952628"/>
                  <a:pt x="8931436" y="2319162"/>
                  <a:pt x="8933498" y="2673169"/>
                </a:cubicBezTo>
                <a:lnTo>
                  <a:pt x="8933498" y="2673169"/>
                </a:lnTo>
                <a:lnTo>
                  <a:pt x="0" y="2670455"/>
                </a:lnTo>
                <a:lnTo>
                  <a:pt x="6568440" y="0"/>
                </a:lnTo>
                <a:lnTo>
                  <a:pt x="8927313" y="1598621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 lIns="828000" tIns="1728000" rIns="612000" bIns="7200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000" b="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icon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insert</a:t>
            </a:r>
            <a:r>
              <a:rPr lang="de-DE"/>
              <a:t> </a:t>
            </a:r>
            <a:r>
              <a:rPr lang="de-DE" err="1"/>
              <a:t>picture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956771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ildplatzhalter 34">
            <a:extLst>
              <a:ext uri="{FF2B5EF4-FFF2-40B4-BE49-F238E27FC236}">
                <a16:creationId xmlns:a16="http://schemas.microsoft.com/office/drawing/2014/main" id="{BED52089-8570-48FF-AF94-3BE8B7517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1" y="1216840"/>
            <a:ext cx="3322803" cy="5641159"/>
          </a:xfrm>
          <a:custGeom>
            <a:avLst/>
            <a:gdLst>
              <a:gd name="connsiteX0" fmla="*/ 446253 w 9939338"/>
              <a:gd name="connsiteY0" fmla="*/ 0 h 2677462"/>
              <a:gd name="connsiteX1" fmla="*/ 9493085 w 9939338"/>
              <a:gd name="connsiteY1" fmla="*/ 0 h 2677462"/>
              <a:gd name="connsiteX2" fmla="*/ 9939338 w 9939338"/>
              <a:gd name="connsiteY2" fmla="*/ 446253 h 2677462"/>
              <a:gd name="connsiteX3" fmla="*/ 9939338 w 9939338"/>
              <a:gd name="connsiteY3" fmla="*/ 2677462 h 2677462"/>
              <a:gd name="connsiteX4" fmla="*/ 9939338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2677462 h 2677462"/>
              <a:gd name="connsiteX7" fmla="*/ 0 w 9939338"/>
              <a:gd name="connsiteY7" fmla="*/ 446253 h 2677462"/>
              <a:gd name="connsiteX8" fmla="*/ 446253 w 9939338"/>
              <a:gd name="connsiteY8" fmla="*/ 0 h 2677462"/>
              <a:gd name="connsiteX0" fmla="*/ 2313153 w 9939338"/>
              <a:gd name="connsiteY0" fmla="*/ 0 h 2677462"/>
              <a:gd name="connsiteX1" fmla="*/ 9493085 w 9939338"/>
              <a:gd name="connsiteY1" fmla="*/ 0 h 2677462"/>
              <a:gd name="connsiteX2" fmla="*/ 9939338 w 9939338"/>
              <a:gd name="connsiteY2" fmla="*/ 446253 h 2677462"/>
              <a:gd name="connsiteX3" fmla="*/ 9939338 w 9939338"/>
              <a:gd name="connsiteY3" fmla="*/ 2677462 h 2677462"/>
              <a:gd name="connsiteX4" fmla="*/ 9939338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2677462 h 2677462"/>
              <a:gd name="connsiteX7" fmla="*/ 0 w 9939338"/>
              <a:gd name="connsiteY7" fmla="*/ 446253 h 2677462"/>
              <a:gd name="connsiteX8" fmla="*/ 2313153 w 9939338"/>
              <a:gd name="connsiteY8" fmla="*/ 0 h 2677462"/>
              <a:gd name="connsiteX0" fmla="*/ 2313153 w 9939338"/>
              <a:gd name="connsiteY0" fmla="*/ 0 h 2677462"/>
              <a:gd name="connsiteX1" fmla="*/ 9493085 w 9939338"/>
              <a:gd name="connsiteY1" fmla="*/ 0 h 2677462"/>
              <a:gd name="connsiteX2" fmla="*/ 9939338 w 9939338"/>
              <a:gd name="connsiteY2" fmla="*/ 446253 h 2677462"/>
              <a:gd name="connsiteX3" fmla="*/ 9939338 w 9939338"/>
              <a:gd name="connsiteY3" fmla="*/ 2677462 h 2677462"/>
              <a:gd name="connsiteX4" fmla="*/ 9939338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2677462 h 2677462"/>
              <a:gd name="connsiteX7" fmla="*/ 0 w 9939338"/>
              <a:gd name="connsiteY7" fmla="*/ 1589253 h 2677462"/>
              <a:gd name="connsiteX8" fmla="*/ 2313153 w 9939338"/>
              <a:gd name="connsiteY8" fmla="*/ 0 h 2677462"/>
              <a:gd name="connsiteX0" fmla="*/ 2313153 w 9939338"/>
              <a:gd name="connsiteY0" fmla="*/ 0 h 2677462"/>
              <a:gd name="connsiteX1" fmla="*/ 9493085 w 9939338"/>
              <a:gd name="connsiteY1" fmla="*/ 0 h 2677462"/>
              <a:gd name="connsiteX2" fmla="*/ 9939338 w 9939338"/>
              <a:gd name="connsiteY2" fmla="*/ 2677462 h 2677462"/>
              <a:gd name="connsiteX3" fmla="*/ 9939338 w 9939338"/>
              <a:gd name="connsiteY3" fmla="*/ 2677462 h 2677462"/>
              <a:gd name="connsiteX4" fmla="*/ 0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1589253 h 2677462"/>
              <a:gd name="connsiteX7" fmla="*/ 2313153 w 9939338"/>
              <a:gd name="connsiteY7" fmla="*/ 0 h 2677462"/>
              <a:gd name="connsiteX0" fmla="*/ 2313153 w 9939338"/>
              <a:gd name="connsiteY0" fmla="*/ 0 h 2677462"/>
              <a:gd name="connsiteX1" fmla="*/ 4825835 w 9939338"/>
              <a:gd name="connsiteY1" fmla="*/ 857250 h 2677462"/>
              <a:gd name="connsiteX2" fmla="*/ 9939338 w 9939338"/>
              <a:gd name="connsiteY2" fmla="*/ 2677462 h 2677462"/>
              <a:gd name="connsiteX3" fmla="*/ 9939338 w 9939338"/>
              <a:gd name="connsiteY3" fmla="*/ 2677462 h 2677462"/>
              <a:gd name="connsiteX4" fmla="*/ 0 w 9939338"/>
              <a:gd name="connsiteY4" fmla="*/ 2677462 h 2677462"/>
              <a:gd name="connsiteX5" fmla="*/ 0 w 9939338"/>
              <a:gd name="connsiteY5" fmla="*/ 2677462 h 2677462"/>
              <a:gd name="connsiteX6" fmla="*/ 0 w 9939338"/>
              <a:gd name="connsiteY6" fmla="*/ 1589253 h 2677462"/>
              <a:gd name="connsiteX7" fmla="*/ 2313153 w 9939338"/>
              <a:gd name="connsiteY7" fmla="*/ 0 h 2677462"/>
              <a:gd name="connsiteX0" fmla="*/ 2313153 w 9939338"/>
              <a:gd name="connsiteY0" fmla="*/ 0 h 2677462"/>
              <a:gd name="connsiteX1" fmla="*/ 9939338 w 9939338"/>
              <a:gd name="connsiteY1" fmla="*/ 2677462 h 2677462"/>
              <a:gd name="connsiteX2" fmla="*/ 9939338 w 9939338"/>
              <a:gd name="connsiteY2" fmla="*/ 2677462 h 2677462"/>
              <a:gd name="connsiteX3" fmla="*/ 0 w 9939338"/>
              <a:gd name="connsiteY3" fmla="*/ 2677462 h 2677462"/>
              <a:gd name="connsiteX4" fmla="*/ 0 w 9939338"/>
              <a:gd name="connsiteY4" fmla="*/ 2677462 h 2677462"/>
              <a:gd name="connsiteX5" fmla="*/ 0 w 9939338"/>
              <a:gd name="connsiteY5" fmla="*/ 1589253 h 2677462"/>
              <a:gd name="connsiteX6" fmla="*/ 2313153 w 9939338"/>
              <a:gd name="connsiteY6" fmla="*/ 0 h 2677462"/>
              <a:gd name="connsiteX0" fmla="*/ 2313153 w 9939338"/>
              <a:gd name="connsiteY0" fmla="*/ 2963697 h 5641159"/>
              <a:gd name="connsiteX1" fmla="*/ 9939338 w 9939338"/>
              <a:gd name="connsiteY1" fmla="*/ 5641159 h 5641159"/>
              <a:gd name="connsiteX2" fmla="*/ 9939338 w 9939338"/>
              <a:gd name="connsiteY2" fmla="*/ 5641159 h 5641159"/>
              <a:gd name="connsiteX3" fmla="*/ 0 w 9939338"/>
              <a:gd name="connsiteY3" fmla="*/ 5641159 h 5641159"/>
              <a:gd name="connsiteX4" fmla="*/ 0 w 9939338"/>
              <a:gd name="connsiteY4" fmla="*/ 5641159 h 5641159"/>
              <a:gd name="connsiteX5" fmla="*/ 0 w 9939338"/>
              <a:gd name="connsiteY5" fmla="*/ 0 h 5641159"/>
              <a:gd name="connsiteX6" fmla="*/ 2313153 w 9939338"/>
              <a:gd name="connsiteY6" fmla="*/ 2963697 h 5641159"/>
              <a:gd name="connsiteX0" fmla="*/ 3322803 w 9939338"/>
              <a:gd name="connsiteY0" fmla="*/ 3287547 h 5641159"/>
              <a:gd name="connsiteX1" fmla="*/ 9939338 w 9939338"/>
              <a:gd name="connsiteY1" fmla="*/ 5641159 h 5641159"/>
              <a:gd name="connsiteX2" fmla="*/ 9939338 w 9939338"/>
              <a:gd name="connsiteY2" fmla="*/ 5641159 h 5641159"/>
              <a:gd name="connsiteX3" fmla="*/ 0 w 9939338"/>
              <a:gd name="connsiteY3" fmla="*/ 5641159 h 5641159"/>
              <a:gd name="connsiteX4" fmla="*/ 0 w 9939338"/>
              <a:gd name="connsiteY4" fmla="*/ 5641159 h 5641159"/>
              <a:gd name="connsiteX5" fmla="*/ 0 w 9939338"/>
              <a:gd name="connsiteY5" fmla="*/ 0 h 5641159"/>
              <a:gd name="connsiteX6" fmla="*/ 3322803 w 9939338"/>
              <a:gd name="connsiteY6" fmla="*/ 3287547 h 5641159"/>
              <a:gd name="connsiteX0" fmla="*/ 3322803 w 9939338"/>
              <a:gd name="connsiteY0" fmla="*/ 3287547 h 6326959"/>
              <a:gd name="connsiteX1" fmla="*/ 9939338 w 9939338"/>
              <a:gd name="connsiteY1" fmla="*/ 5641159 h 6326959"/>
              <a:gd name="connsiteX2" fmla="*/ 2147888 w 9939338"/>
              <a:gd name="connsiteY2" fmla="*/ 6326959 h 6326959"/>
              <a:gd name="connsiteX3" fmla="*/ 0 w 9939338"/>
              <a:gd name="connsiteY3" fmla="*/ 5641159 h 6326959"/>
              <a:gd name="connsiteX4" fmla="*/ 0 w 9939338"/>
              <a:gd name="connsiteY4" fmla="*/ 5641159 h 6326959"/>
              <a:gd name="connsiteX5" fmla="*/ 0 w 9939338"/>
              <a:gd name="connsiteY5" fmla="*/ 0 h 6326959"/>
              <a:gd name="connsiteX6" fmla="*/ 3322803 w 9939338"/>
              <a:gd name="connsiteY6" fmla="*/ 3287547 h 6326959"/>
              <a:gd name="connsiteX0" fmla="*/ 3322803 w 9939338"/>
              <a:gd name="connsiteY0" fmla="*/ 3287547 h 5641159"/>
              <a:gd name="connsiteX1" fmla="*/ 9939338 w 9939338"/>
              <a:gd name="connsiteY1" fmla="*/ 5641159 h 5641159"/>
              <a:gd name="connsiteX2" fmla="*/ 0 w 9939338"/>
              <a:gd name="connsiteY2" fmla="*/ 5641159 h 5641159"/>
              <a:gd name="connsiteX3" fmla="*/ 0 w 9939338"/>
              <a:gd name="connsiteY3" fmla="*/ 5641159 h 5641159"/>
              <a:gd name="connsiteX4" fmla="*/ 0 w 9939338"/>
              <a:gd name="connsiteY4" fmla="*/ 0 h 5641159"/>
              <a:gd name="connsiteX5" fmla="*/ 3322803 w 9939338"/>
              <a:gd name="connsiteY5" fmla="*/ 3287547 h 5641159"/>
              <a:gd name="connsiteX0" fmla="*/ 3322803 w 3322803"/>
              <a:gd name="connsiteY0" fmla="*/ 3287547 h 5641159"/>
              <a:gd name="connsiteX1" fmla="*/ 2319338 w 3322803"/>
              <a:gd name="connsiteY1" fmla="*/ 5641159 h 5641159"/>
              <a:gd name="connsiteX2" fmla="*/ 0 w 3322803"/>
              <a:gd name="connsiteY2" fmla="*/ 5641159 h 5641159"/>
              <a:gd name="connsiteX3" fmla="*/ 0 w 3322803"/>
              <a:gd name="connsiteY3" fmla="*/ 5641159 h 5641159"/>
              <a:gd name="connsiteX4" fmla="*/ 0 w 3322803"/>
              <a:gd name="connsiteY4" fmla="*/ 0 h 5641159"/>
              <a:gd name="connsiteX5" fmla="*/ 3322803 w 3322803"/>
              <a:gd name="connsiteY5" fmla="*/ 3287547 h 5641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322803" h="5641159">
                <a:moveTo>
                  <a:pt x="3322803" y="3287547"/>
                </a:moveTo>
                <a:lnTo>
                  <a:pt x="2319338" y="5641159"/>
                </a:lnTo>
                <a:lnTo>
                  <a:pt x="0" y="5641159"/>
                </a:lnTo>
                <a:lnTo>
                  <a:pt x="0" y="5641159"/>
                </a:lnTo>
                <a:lnTo>
                  <a:pt x="0" y="0"/>
                </a:lnTo>
                <a:lnTo>
                  <a:pt x="3322803" y="3287547"/>
                </a:lnTo>
                <a:close/>
              </a:path>
            </a:pathLst>
          </a:cu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274" r="274"/>
            </a:stretch>
          </a:blipFill>
        </p:spPr>
        <p:txBody>
          <a:bodyPr lIns="360000" tIns="403200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2000" b="0" kern="120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/>
              <a:t>Click </a:t>
            </a:r>
            <a:r>
              <a:rPr lang="de-DE" err="1"/>
              <a:t>icon</a:t>
            </a:r>
            <a:r>
              <a:rPr lang="de-DE"/>
              <a:t> </a:t>
            </a:r>
            <a:r>
              <a:rPr lang="de-DE" err="1"/>
              <a:t>to</a:t>
            </a:r>
            <a:r>
              <a:rPr lang="de-DE"/>
              <a:t> </a:t>
            </a:r>
            <a:r>
              <a:rPr lang="de-DE" err="1"/>
              <a:t>insert</a:t>
            </a:r>
            <a:r>
              <a:rPr lang="de-DE"/>
              <a:t> </a:t>
            </a:r>
            <a:r>
              <a:rPr lang="de-DE" err="1"/>
              <a:t>picture</a:t>
            </a:r>
            <a:endParaRPr lang="de-DE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3C336B-11A0-441A-8471-462C87B06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380" y="215285"/>
            <a:ext cx="11129634" cy="720725"/>
          </a:xfrm>
        </p:spPr>
        <p:txBody>
          <a:bodyPr>
            <a:noAutofit/>
          </a:bodyPr>
          <a:lstStyle>
            <a:lvl1pPr marL="0"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de-DE" sz="28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8DAE122-6FB0-4565-A2BE-9478B73EEE0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openIMIS as a Global Good @ Nairobi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35F3945-EBA7-4108-8BA9-A9016CDD1CD8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2023-04-27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90090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Movie deut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156E54B-946E-451E-9539-77709177DB6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openIMIS as a Global Good @ Nairobi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81EE57F-7724-49F0-99E0-19E93BF7DF5D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2023-04-27</a:t>
            </a:r>
            <a:endParaRPr lang="de-DE"/>
          </a:p>
        </p:txBody>
      </p:sp>
      <p:pic>
        <p:nvPicPr>
          <p:cNvPr id="5" name="2016_GIZ_Kurzfilm_deutsch_20MB">
            <a:hlinkClick r:id="" action="ppaction://media"/>
            <a:extLst>
              <a:ext uri="{FF2B5EF4-FFF2-40B4-BE49-F238E27FC236}">
                <a16:creationId xmlns:a16="http://schemas.microsoft.com/office/drawing/2014/main" id="{AEBB5B91-F699-4618-879A-E63606F332BE}"/>
              </a:ext>
            </a:extLst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54453" y="457779"/>
            <a:ext cx="10156119" cy="5712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471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44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s deut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178698A-9A81-4924-B19A-40D64FB6B7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openIMIS as a Global Good @ Nairobi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2335A3-5E4A-4A11-B5FD-963D4B56E95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2023-04-27</a:t>
            </a:r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6D1206D-FA05-4335-AC25-3F05C287924E}"/>
              </a:ext>
            </a:extLst>
          </p:cNvPr>
          <p:cNvSpPr txBox="1"/>
          <p:nvPr userDrawn="1"/>
        </p:nvSpPr>
        <p:spPr>
          <a:xfrm>
            <a:off x="234950" y="1432876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Jobs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7005BF7-9BF2-407D-BCC5-50FD9AC47A96}"/>
              </a:ext>
            </a:extLst>
          </p:cNvPr>
          <p:cNvSpPr txBox="1"/>
          <p:nvPr userDrawn="1"/>
        </p:nvSpPr>
        <p:spPr>
          <a:xfrm>
            <a:off x="9832254" y="1432876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Jobchancen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470A510-1BBD-4094-8E35-A8B5D8C8E2E0}"/>
              </a:ext>
            </a:extLst>
          </p:cNvPr>
          <p:cNvSpPr txBox="1"/>
          <p:nvPr userDrawn="1"/>
        </p:nvSpPr>
        <p:spPr>
          <a:xfrm>
            <a:off x="7432928" y="1432876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Artenschutz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747E3A1-BD43-492A-825B-35D77FCE1D09}"/>
              </a:ext>
            </a:extLst>
          </p:cNvPr>
          <p:cNvSpPr txBox="1"/>
          <p:nvPr userDrawn="1"/>
        </p:nvSpPr>
        <p:spPr>
          <a:xfrm>
            <a:off x="5033602" y="1432876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Wald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23B87C2-9987-4A6B-9879-530E95FED23D}"/>
              </a:ext>
            </a:extLst>
          </p:cNvPr>
          <p:cNvSpPr txBox="1"/>
          <p:nvPr userDrawn="1"/>
        </p:nvSpPr>
        <p:spPr>
          <a:xfrm>
            <a:off x="2634276" y="1432876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Schutzgebiete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21C357E-85BC-4DCF-93D1-FCE4E973F0CA}"/>
              </a:ext>
            </a:extLst>
          </p:cNvPr>
          <p:cNvSpPr txBox="1"/>
          <p:nvPr userDrawn="1"/>
        </p:nvSpPr>
        <p:spPr>
          <a:xfrm>
            <a:off x="234950" y="29998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Arbeitsbedingungen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94229DF-C246-459A-B743-12DBD2AF12A2}"/>
              </a:ext>
            </a:extLst>
          </p:cNvPr>
          <p:cNvSpPr txBox="1"/>
          <p:nvPr userDrawn="1"/>
        </p:nvSpPr>
        <p:spPr>
          <a:xfrm>
            <a:off x="9832254" y="29998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Energie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CDA68BE-C06B-4975-8E29-1E4490E025E3}"/>
              </a:ext>
            </a:extLst>
          </p:cNvPr>
          <p:cNvSpPr txBox="1"/>
          <p:nvPr userDrawn="1"/>
        </p:nvSpPr>
        <p:spPr>
          <a:xfrm>
            <a:off x="7432928" y="29998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Einkommen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73BD758-6B41-4964-B2E3-64A295A90826}"/>
              </a:ext>
            </a:extLst>
          </p:cNvPr>
          <p:cNvSpPr txBox="1"/>
          <p:nvPr userDrawn="1"/>
        </p:nvSpPr>
        <p:spPr>
          <a:xfrm>
            <a:off x="5033602" y="29998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Strom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AC41D10-BBED-47B4-B561-C51CE46877E2}"/>
              </a:ext>
            </a:extLst>
          </p:cNvPr>
          <p:cNvSpPr txBox="1"/>
          <p:nvPr userDrawn="1"/>
        </p:nvSpPr>
        <p:spPr>
          <a:xfrm>
            <a:off x="2634276" y="29998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Ölverzicht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615705A-4FC7-492F-B181-5E629A87B11F}"/>
              </a:ext>
            </a:extLst>
          </p:cNvPr>
          <p:cNvSpPr txBox="1"/>
          <p:nvPr userDrawn="1"/>
        </p:nvSpPr>
        <p:spPr>
          <a:xfrm>
            <a:off x="234950" y="45746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Flüchtlinge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A31FF55-10C3-417E-B39A-10A6B9C7F185}"/>
              </a:ext>
            </a:extLst>
          </p:cNvPr>
          <p:cNvSpPr txBox="1"/>
          <p:nvPr userDrawn="1"/>
        </p:nvSpPr>
        <p:spPr>
          <a:xfrm>
            <a:off x="9832254" y="45746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Sanitäreinrichtungen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163EA1E-4B32-4144-A41E-A881812CFF5E}"/>
              </a:ext>
            </a:extLst>
          </p:cNvPr>
          <p:cNvSpPr txBox="1"/>
          <p:nvPr userDrawn="1"/>
        </p:nvSpPr>
        <p:spPr>
          <a:xfrm>
            <a:off x="7432928" y="45746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Schulbildung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4911DF6-FAD7-469E-8669-C669629F96ED}"/>
              </a:ext>
            </a:extLst>
          </p:cNvPr>
          <p:cNvSpPr txBox="1"/>
          <p:nvPr userDrawn="1"/>
        </p:nvSpPr>
        <p:spPr>
          <a:xfrm>
            <a:off x="5033602" y="45746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Hunger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FBA0B0E-4AB2-4F2C-9139-428E1C03FFC1}"/>
              </a:ext>
            </a:extLst>
          </p:cNvPr>
          <p:cNvSpPr txBox="1"/>
          <p:nvPr userDrawn="1"/>
        </p:nvSpPr>
        <p:spPr>
          <a:xfrm>
            <a:off x="2634276" y="45746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Nachhaltige Bewirtschaftung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6CB2257-EDB0-4719-9F1D-E37F8D597C1A}"/>
              </a:ext>
            </a:extLst>
          </p:cNvPr>
          <p:cNvSpPr txBox="1"/>
          <p:nvPr userDrawn="1"/>
        </p:nvSpPr>
        <p:spPr>
          <a:xfrm>
            <a:off x="234950" y="61494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Mitbestimmung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ADF7AD8-1679-4644-BE06-B606FC9D0681}"/>
              </a:ext>
            </a:extLst>
          </p:cNvPr>
          <p:cNvSpPr txBox="1"/>
          <p:nvPr userDrawn="1"/>
        </p:nvSpPr>
        <p:spPr>
          <a:xfrm>
            <a:off x="9832254" y="61494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Krankenversicherung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DAEA68D-78A0-4FD2-99E7-6BFA2CAC85C8}"/>
              </a:ext>
            </a:extLst>
          </p:cNvPr>
          <p:cNvSpPr txBox="1"/>
          <p:nvPr userDrawn="1"/>
        </p:nvSpPr>
        <p:spPr>
          <a:xfrm>
            <a:off x="7432928" y="61494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Gesundheitsleistungen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B74B75D-6BB9-42DB-AD04-3461EC57AE36}"/>
              </a:ext>
            </a:extLst>
          </p:cNvPr>
          <p:cNvSpPr txBox="1"/>
          <p:nvPr userDrawn="1"/>
        </p:nvSpPr>
        <p:spPr>
          <a:xfrm>
            <a:off x="5033602" y="61494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Bürgernähe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56F6A51-04A7-431C-95A8-E64504B22E1B}"/>
              </a:ext>
            </a:extLst>
          </p:cNvPr>
          <p:cNvSpPr txBox="1"/>
          <p:nvPr userDrawn="1"/>
        </p:nvSpPr>
        <p:spPr>
          <a:xfrm>
            <a:off x="2634276" y="61494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Trinkwasser</a:t>
            </a:r>
          </a:p>
        </p:txBody>
      </p:sp>
      <p:pic>
        <p:nvPicPr>
          <p:cNvPr id="25" name="Grafik 24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16C39102-C3A4-4D53-A3EC-A5BD7D05EA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50" y="225424"/>
            <a:ext cx="2133600" cy="1200150"/>
          </a:xfrm>
          <a:prstGeom prst="rect">
            <a:avLst/>
          </a:prstGeom>
        </p:spPr>
      </p:pic>
      <p:pic>
        <p:nvPicPr>
          <p:cNvPr id="26" name="Grafik 25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57CF7036-F813-40A1-9E2E-ABACA3F037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276" y="225424"/>
            <a:ext cx="2133600" cy="1200150"/>
          </a:xfrm>
          <a:prstGeom prst="rect">
            <a:avLst/>
          </a:prstGeom>
        </p:spPr>
      </p:pic>
      <p:pic>
        <p:nvPicPr>
          <p:cNvPr id="27" name="Grafik 26">
            <a:hlinkClick r:id="rId6" action="ppaction://hlinkpres?slideindex=1&amp;slidetitle="/>
            <a:extLst>
              <a:ext uri="{FF2B5EF4-FFF2-40B4-BE49-F238E27FC236}">
                <a16:creationId xmlns:a16="http://schemas.microsoft.com/office/drawing/2014/main" id="{7912ACEE-CCB0-464A-9387-6330900DB13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602" y="225424"/>
            <a:ext cx="2133600" cy="1200150"/>
          </a:xfrm>
          <a:prstGeom prst="rect">
            <a:avLst/>
          </a:prstGeom>
        </p:spPr>
      </p:pic>
      <p:pic>
        <p:nvPicPr>
          <p:cNvPr id="28" name="Grafik 27">
            <a:hlinkClick r:id="rId8" action="ppaction://hlinkpres?slideindex=1&amp;slidetitle="/>
            <a:extLst>
              <a:ext uri="{FF2B5EF4-FFF2-40B4-BE49-F238E27FC236}">
                <a16:creationId xmlns:a16="http://schemas.microsoft.com/office/drawing/2014/main" id="{96EF09DB-910E-40B0-A04E-CC96109F2E9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928" y="225424"/>
            <a:ext cx="2133600" cy="1200150"/>
          </a:xfrm>
          <a:prstGeom prst="rect">
            <a:avLst/>
          </a:prstGeom>
        </p:spPr>
      </p:pic>
      <p:pic>
        <p:nvPicPr>
          <p:cNvPr id="29" name="Grafik 28">
            <a:hlinkClick r:id="rId10" action="ppaction://hlinkpres?slideindex=1&amp;slidetitle="/>
            <a:extLst>
              <a:ext uri="{FF2B5EF4-FFF2-40B4-BE49-F238E27FC236}">
                <a16:creationId xmlns:a16="http://schemas.microsoft.com/office/drawing/2014/main" id="{33E2B69F-172A-4E8B-9151-833F5F05915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254" y="225424"/>
            <a:ext cx="2133600" cy="1200150"/>
          </a:xfrm>
          <a:prstGeom prst="rect">
            <a:avLst/>
          </a:prstGeom>
        </p:spPr>
      </p:pic>
      <p:pic>
        <p:nvPicPr>
          <p:cNvPr id="30" name="Grafik 29">
            <a:hlinkClick r:id="rId12" action="ppaction://hlinkpres?slideindex=1&amp;slidetitle="/>
            <a:extLst>
              <a:ext uri="{FF2B5EF4-FFF2-40B4-BE49-F238E27FC236}">
                <a16:creationId xmlns:a16="http://schemas.microsoft.com/office/drawing/2014/main" id="{96100F2C-B59A-4986-A2C8-A6BA61B672B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50" y="1800224"/>
            <a:ext cx="2133600" cy="1200150"/>
          </a:xfrm>
          <a:prstGeom prst="rect">
            <a:avLst/>
          </a:prstGeom>
        </p:spPr>
      </p:pic>
      <p:pic>
        <p:nvPicPr>
          <p:cNvPr id="31" name="Grafik 30">
            <a:hlinkClick r:id="rId14" action="ppaction://hlinkpres?slideindex=1&amp;slidetitle="/>
            <a:extLst>
              <a:ext uri="{FF2B5EF4-FFF2-40B4-BE49-F238E27FC236}">
                <a16:creationId xmlns:a16="http://schemas.microsoft.com/office/drawing/2014/main" id="{70A66EDE-B0FA-45C1-85A5-89382CB2F86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276" y="1799737"/>
            <a:ext cx="2133600" cy="1200150"/>
          </a:xfrm>
          <a:prstGeom prst="rect">
            <a:avLst/>
          </a:prstGeom>
        </p:spPr>
      </p:pic>
      <p:pic>
        <p:nvPicPr>
          <p:cNvPr id="32" name="Grafik 31">
            <a:hlinkClick r:id="rId16" action="ppaction://hlinkpres?slideindex=1&amp;slidetitle="/>
            <a:extLst>
              <a:ext uri="{FF2B5EF4-FFF2-40B4-BE49-F238E27FC236}">
                <a16:creationId xmlns:a16="http://schemas.microsoft.com/office/drawing/2014/main" id="{0D27D389-2CD1-4442-B01A-12D2F1C4F9BC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602" y="1800224"/>
            <a:ext cx="2133600" cy="1200150"/>
          </a:xfrm>
          <a:prstGeom prst="rect">
            <a:avLst/>
          </a:prstGeom>
        </p:spPr>
      </p:pic>
      <p:pic>
        <p:nvPicPr>
          <p:cNvPr id="33" name="Grafik 32">
            <a:hlinkClick r:id="rId18" action="ppaction://hlinkpres?slideindex=1&amp;slidetitle="/>
            <a:extLst>
              <a:ext uri="{FF2B5EF4-FFF2-40B4-BE49-F238E27FC236}">
                <a16:creationId xmlns:a16="http://schemas.microsoft.com/office/drawing/2014/main" id="{D36416B0-0A1C-40AA-8C3E-2BB72835992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928" y="1800224"/>
            <a:ext cx="2133600" cy="1200150"/>
          </a:xfrm>
          <a:prstGeom prst="rect">
            <a:avLst/>
          </a:prstGeom>
        </p:spPr>
      </p:pic>
      <p:pic>
        <p:nvPicPr>
          <p:cNvPr id="34" name="Grafik 33">
            <a:hlinkClick r:id="rId20" action="ppaction://hlinkpres?slideindex=1&amp;slidetitle="/>
            <a:extLst>
              <a:ext uri="{FF2B5EF4-FFF2-40B4-BE49-F238E27FC236}">
                <a16:creationId xmlns:a16="http://schemas.microsoft.com/office/drawing/2014/main" id="{F03B4839-F52D-4954-B1AF-38DE834300B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254" y="1800224"/>
            <a:ext cx="2133600" cy="1200150"/>
          </a:xfrm>
          <a:prstGeom prst="rect">
            <a:avLst/>
          </a:prstGeom>
        </p:spPr>
      </p:pic>
      <p:pic>
        <p:nvPicPr>
          <p:cNvPr id="35" name="Grafik 34">
            <a:hlinkClick r:id="rId22" action="ppaction://hlinkpres?slideindex=1&amp;slidetitle="/>
            <a:extLst>
              <a:ext uri="{FF2B5EF4-FFF2-40B4-BE49-F238E27FC236}">
                <a16:creationId xmlns:a16="http://schemas.microsoft.com/office/drawing/2014/main" id="{19B4DEA3-361A-43BF-BA30-D44A90B3CB54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50" y="3375024"/>
            <a:ext cx="2133600" cy="1200150"/>
          </a:xfrm>
          <a:prstGeom prst="rect">
            <a:avLst/>
          </a:prstGeom>
        </p:spPr>
      </p:pic>
      <p:pic>
        <p:nvPicPr>
          <p:cNvPr id="36" name="Grafik 35">
            <a:hlinkClick r:id="rId24" action="ppaction://hlinkpres?slideindex=1&amp;slidetitle="/>
            <a:extLst>
              <a:ext uri="{FF2B5EF4-FFF2-40B4-BE49-F238E27FC236}">
                <a16:creationId xmlns:a16="http://schemas.microsoft.com/office/drawing/2014/main" id="{13E3FCB1-E683-406A-96E2-731F73344DE6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276" y="3375024"/>
            <a:ext cx="2133600" cy="1200150"/>
          </a:xfrm>
          <a:prstGeom prst="rect">
            <a:avLst/>
          </a:prstGeom>
        </p:spPr>
      </p:pic>
      <p:pic>
        <p:nvPicPr>
          <p:cNvPr id="37" name="Grafik 36">
            <a:hlinkClick r:id="rId26" action="ppaction://hlinkpres?slideindex=1&amp;slidetitle="/>
            <a:extLst>
              <a:ext uri="{FF2B5EF4-FFF2-40B4-BE49-F238E27FC236}">
                <a16:creationId xmlns:a16="http://schemas.microsoft.com/office/drawing/2014/main" id="{36364EB8-6C63-4DE6-B542-6A666C8858A3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602" y="3375024"/>
            <a:ext cx="2133600" cy="1200150"/>
          </a:xfrm>
          <a:prstGeom prst="rect">
            <a:avLst/>
          </a:prstGeom>
        </p:spPr>
      </p:pic>
      <p:pic>
        <p:nvPicPr>
          <p:cNvPr id="38" name="Grafik 37">
            <a:hlinkClick r:id="rId28" action="ppaction://hlinkpres?slideindex=1&amp;slidetitle="/>
            <a:extLst>
              <a:ext uri="{FF2B5EF4-FFF2-40B4-BE49-F238E27FC236}">
                <a16:creationId xmlns:a16="http://schemas.microsoft.com/office/drawing/2014/main" id="{888053BD-EED9-49AE-B3CC-2A3F40713018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928" y="3375024"/>
            <a:ext cx="2133600" cy="1200150"/>
          </a:xfrm>
          <a:prstGeom prst="rect">
            <a:avLst/>
          </a:prstGeom>
        </p:spPr>
      </p:pic>
      <p:pic>
        <p:nvPicPr>
          <p:cNvPr id="39" name="Grafik 38">
            <a:hlinkClick r:id="rId30" action="ppaction://hlinkpres?slideindex=1&amp;slidetitle="/>
            <a:extLst>
              <a:ext uri="{FF2B5EF4-FFF2-40B4-BE49-F238E27FC236}">
                <a16:creationId xmlns:a16="http://schemas.microsoft.com/office/drawing/2014/main" id="{5B883E12-0F75-45B7-A2C6-2180A8BF4615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254" y="3375024"/>
            <a:ext cx="2133600" cy="1200150"/>
          </a:xfrm>
          <a:prstGeom prst="rect">
            <a:avLst/>
          </a:prstGeom>
        </p:spPr>
      </p:pic>
      <p:pic>
        <p:nvPicPr>
          <p:cNvPr id="40" name="Grafik 39">
            <a:hlinkClick r:id="rId32" action="ppaction://hlinkpres?slideindex=1&amp;slidetitle="/>
            <a:extLst>
              <a:ext uri="{FF2B5EF4-FFF2-40B4-BE49-F238E27FC236}">
                <a16:creationId xmlns:a16="http://schemas.microsoft.com/office/drawing/2014/main" id="{5E441524-C0E8-4608-888E-0D7968C45877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50" y="4949824"/>
            <a:ext cx="2133600" cy="1200150"/>
          </a:xfrm>
          <a:prstGeom prst="rect">
            <a:avLst/>
          </a:prstGeom>
        </p:spPr>
      </p:pic>
      <p:pic>
        <p:nvPicPr>
          <p:cNvPr id="41" name="Grafik 40">
            <a:hlinkClick r:id="rId34" action="ppaction://hlinkpres?slideindex=1&amp;slidetitle="/>
            <a:extLst>
              <a:ext uri="{FF2B5EF4-FFF2-40B4-BE49-F238E27FC236}">
                <a16:creationId xmlns:a16="http://schemas.microsoft.com/office/drawing/2014/main" id="{14079DEF-DEEC-4C14-9100-561CEC3BD4B2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276" y="4949824"/>
            <a:ext cx="2133600" cy="1200150"/>
          </a:xfrm>
          <a:prstGeom prst="rect">
            <a:avLst/>
          </a:prstGeom>
        </p:spPr>
      </p:pic>
      <p:pic>
        <p:nvPicPr>
          <p:cNvPr id="42" name="Grafik 41">
            <a:hlinkClick r:id="rId36" action="ppaction://hlinkpres?slideindex=1&amp;slidetitle="/>
            <a:extLst>
              <a:ext uri="{FF2B5EF4-FFF2-40B4-BE49-F238E27FC236}">
                <a16:creationId xmlns:a16="http://schemas.microsoft.com/office/drawing/2014/main" id="{A0F5E7D9-18FB-4A06-856E-EA5F3332AA74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602" y="4949824"/>
            <a:ext cx="2133600" cy="1200150"/>
          </a:xfrm>
          <a:prstGeom prst="rect">
            <a:avLst/>
          </a:prstGeom>
        </p:spPr>
      </p:pic>
      <p:pic>
        <p:nvPicPr>
          <p:cNvPr id="43" name="Grafik 42">
            <a:hlinkClick r:id="rId38" action="ppaction://hlinkpres?slideindex=1&amp;slidetitle="/>
            <a:extLst>
              <a:ext uri="{FF2B5EF4-FFF2-40B4-BE49-F238E27FC236}">
                <a16:creationId xmlns:a16="http://schemas.microsoft.com/office/drawing/2014/main" id="{0A19041C-5497-45A2-A053-250084D22A31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928" y="4949824"/>
            <a:ext cx="2133600" cy="1200150"/>
          </a:xfrm>
          <a:prstGeom prst="rect">
            <a:avLst/>
          </a:prstGeom>
        </p:spPr>
      </p:pic>
      <p:pic>
        <p:nvPicPr>
          <p:cNvPr id="44" name="Grafik 43">
            <a:hlinkClick r:id="rId40" action="ppaction://hlinkpres?slideindex=1&amp;slidetitle="/>
            <a:extLst>
              <a:ext uri="{FF2B5EF4-FFF2-40B4-BE49-F238E27FC236}">
                <a16:creationId xmlns:a16="http://schemas.microsoft.com/office/drawing/2014/main" id="{EFBDC756-A160-4FC5-872D-2F80F6C091AD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254" y="4949824"/>
            <a:ext cx="21336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66281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vies englis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178698A-9A81-4924-B19A-40D64FB6B76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openIMIS as a Global Good @ Nairobi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62335A3-5E4A-4A11-B5FD-963D4B56E95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/>
              <a:t>2023-04-27</a:t>
            </a:r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6D1206D-FA05-4335-AC25-3F05C287924E}"/>
              </a:ext>
            </a:extLst>
          </p:cNvPr>
          <p:cNvSpPr txBox="1"/>
          <p:nvPr userDrawn="1"/>
        </p:nvSpPr>
        <p:spPr>
          <a:xfrm>
            <a:off x="234950" y="1432876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Jobs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17005BF7-9BF2-407D-BCC5-50FD9AC47A96}"/>
              </a:ext>
            </a:extLst>
          </p:cNvPr>
          <p:cNvSpPr txBox="1"/>
          <p:nvPr userDrawn="1"/>
        </p:nvSpPr>
        <p:spPr>
          <a:xfrm>
            <a:off x="9832254" y="1432876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Jobchancen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470A510-1BBD-4094-8E35-A8B5D8C8E2E0}"/>
              </a:ext>
            </a:extLst>
          </p:cNvPr>
          <p:cNvSpPr txBox="1"/>
          <p:nvPr userDrawn="1"/>
        </p:nvSpPr>
        <p:spPr>
          <a:xfrm>
            <a:off x="7432928" y="1432876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Artenschutz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747E3A1-BD43-492A-825B-35D77FCE1D09}"/>
              </a:ext>
            </a:extLst>
          </p:cNvPr>
          <p:cNvSpPr txBox="1"/>
          <p:nvPr userDrawn="1"/>
        </p:nvSpPr>
        <p:spPr>
          <a:xfrm>
            <a:off x="5033602" y="1432876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Wald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723B87C2-9987-4A6B-9879-530E95FED23D}"/>
              </a:ext>
            </a:extLst>
          </p:cNvPr>
          <p:cNvSpPr txBox="1"/>
          <p:nvPr userDrawn="1"/>
        </p:nvSpPr>
        <p:spPr>
          <a:xfrm>
            <a:off x="2634276" y="1432876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Schutzgebiete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21C357E-85BC-4DCF-93D1-FCE4E973F0CA}"/>
              </a:ext>
            </a:extLst>
          </p:cNvPr>
          <p:cNvSpPr txBox="1"/>
          <p:nvPr userDrawn="1"/>
        </p:nvSpPr>
        <p:spPr>
          <a:xfrm>
            <a:off x="234950" y="29998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Arbeitsbedingungen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994229DF-C246-459A-B743-12DBD2AF12A2}"/>
              </a:ext>
            </a:extLst>
          </p:cNvPr>
          <p:cNvSpPr txBox="1"/>
          <p:nvPr userDrawn="1"/>
        </p:nvSpPr>
        <p:spPr>
          <a:xfrm>
            <a:off x="9832254" y="29998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Energie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0CDA68BE-C06B-4975-8E29-1E4490E025E3}"/>
              </a:ext>
            </a:extLst>
          </p:cNvPr>
          <p:cNvSpPr txBox="1"/>
          <p:nvPr userDrawn="1"/>
        </p:nvSpPr>
        <p:spPr>
          <a:xfrm>
            <a:off x="7432928" y="29998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Einkommen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B73BD758-6B41-4964-B2E3-64A295A90826}"/>
              </a:ext>
            </a:extLst>
          </p:cNvPr>
          <p:cNvSpPr txBox="1"/>
          <p:nvPr userDrawn="1"/>
        </p:nvSpPr>
        <p:spPr>
          <a:xfrm>
            <a:off x="5033602" y="29998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Strom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7AC41D10-BBED-47B4-B561-C51CE46877E2}"/>
              </a:ext>
            </a:extLst>
          </p:cNvPr>
          <p:cNvSpPr txBox="1"/>
          <p:nvPr userDrawn="1"/>
        </p:nvSpPr>
        <p:spPr>
          <a:xfrm>
            <a:off x="2634276" y="29998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Ölverzicht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6615705A-4FC7-492F-B181-5E629A87B11F}"/>
              </a:ext>
            </a:extLst>
          </p:cNvPr>
          <p:cNvSpPr txBox="1"/>
          <p:nvPr userDrawn="1"/>
        </p:nvSpPr>
        <p:spPr>
          <a:xfrm>
            <a:off x="234950" y="45746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Flüchtlinge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3A31FF55-10C3-417E-B39A-10A6B9C7F185}"/>
              </a:ext>
            </a:extLst>
          </p:cNvPr>
          <p:cNvSpPr txBox="1"/>
          <p:nvPr userDrawn="1"/>
        </p:nvSpPr>
        <p:spPr>
          <a:xfrm>
            <a:off x="9832254" y="45746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Sanitäreinrichtungen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F163EA1E-4B32-4144-A41E-A881812CFF5E}"/>
              </a:ext>
            </a:extLst>
          </p:cNvPr>
          <p:cNvSpPr txBox="1"/>
          <p:nvPr userDrawn="1"/>
        </p:nvSpPr>
        <p:spPr>
          <a:xfrm>
            <a:off x="7432928" y="45746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Schulbildung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14911DF6-FAD7-469E-8669-C669629F96ED}"/>
              </a:ext>
            </a:extLst>
          </p:cNvPr>
          <p:cNvSpPr txBox="1"/>
          <p:nvPr userDrawn="1"/>
        </p:nvSpPr>
        <p:spPr>
          <a:xfrm>
            <a:off x="5033602" y="45746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Hunger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0FBA0B0E-4AB2-4F2C-9139-428E1C03FFC1}"/>
              </a:ext>
            </a:extLst>
          </p:cNvPr>
          <p:cNvSpPr txBox="1"/>
          <p:nvPr userDrawn="1"/>
        </p:nvSpPr>
        <p:spPr>
          <a:xfrm>
            <a:off x="2634276" y="45746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Nachhaltige Bewirtschaftung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A6CB2257-EDB0-4719-9F1D-E37F8D597C1A}"/>
              </a:ext>
            </a:extLst>
          </p:cNvPr>
          <p:cNvSpPr txBox="1"/>
          <p:nvPr userDrawn="1"/>
        </p:nvSpPr>
        <p:spPr>
          <a:xfrm>
            <a:off x="234950" y="61494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Mitbestimmung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5ADF7AD8-1679-4644-BE06-B606FC9D0681}"/>
              </a:ext>
            </a:extLst>
          </p:cNvPr>
          <p:cNvSpPr txBox="1"/>
          <p:nvPr userDrawn="1"/>
        </p:nvSpPr>
        <p:spPr>
          <a:xfrm>
            <a:off x="9832254" y="61494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Krankenversicherung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8DAEA68D-78A0-4FD2-99E7-6BFA2CAC85C8}"/>
              </a:ext>
            </a:extLst>
          </p:cNvPr>
          <p:cNvSpPr txBox="1"/>
          <p:nvPr userDrawn="1"/>
        </p:nvSpPr>
        <p:spPr>
          <a:xfrm>
            <a:off x="7432928" y="61494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Gesundheitsleistungen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7B74B75D-6BB9-42DB-AD04-3461EC57AE36}"/>
              </a:ext>
            </a:extLst>
          </p:cNvPr>
          <p:cNvSpPr txBox="1"/>
          <p:nvPr userDrawn="1"/>
        </p:nvSpPr>
        <p:spPr>
          <a:xfrm>
            <a:off x="5033602" y="61494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Bürgernähe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E56F6A51-04A7-431C-95A8-E64504B22E1B}"/>
              </a:ext>
            </a:extLst>
          </p:cNvPr>
          <p:cNvSpPr txBox="1"/>
          <p:nvPr userDrawn="1"/>
        </p:nvSpPr>
        <p:spPr>
          <a:xfrm>
            <a:off x="2634276" y="6149487"/>
            <a:ext cx="2132734" cy="257369"/>
          </a:xfrm>
          <a:prstGeom prst="rect">
            <a:avLst/>
          </a:prstGeom>
          <a:noFill/>
        </p:spPr>
        <p:txBody>
          <a:bodyPr wrap="square" tIns="36000" bIns="36000" rtlCol="0">
            <a:spAutoFit/>
          </a:bodyPr>
          <a:lstStyle/>
          <a:p>
            <a:pPr algn="ctr"/>
            <a:r>
              <a:rPr lang="de-DE" sz="1200"/>
              <a:t>Trinkwasser</a:t>
            </a:r>
          </a:p>
        </p:txBody>
      </p:sp>
      <p:pic>
        <p:nvPicPr>
          <p:cNvPr id="25" name="Grafik 24">
            <a:hlinkClick r:id="rId2" action="ppaction://hlinkpres?slideindex=1&amp;slidetitle="/>
            <a:extLst>
              <a:ext uri="{FF2B5EF4-FFF2-40B4-BE49-F238E27FC236}">
                <a16:creationId xmlns:a16="http://schemas.microsoft.com/office/drawing/2014/main" id="{16C39102-C3A4-4D53-A3EC-A5BD7D05EA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50" y="225424"/>
            <a:ext cx="2133600" cy="1200150"/>
          </a:xfrm>
          <a:prstGeom prst="rect">
            <a:avLst/>
          </a:prstGeom>
        </p:spPr>
      </p:pic>
      <p:pic>
        <p:nvPicPr>
          <p:cNvPr id="26" name="Grafik 25">
            <a:hlinkClick r:id="rId4" action="ppaction://hlinkpres?slideindex=1&amp;slidetitle="/>
            <a:extLst>
              <a:ext uri="{FF2B5EF4-FFF2-40B4-BE49-F238E27FC236}">
                <a16:creationId xmlns:a16="http://schemas.microsoft.com/office/drawing/2014/main" id="{57CF7036-F813-40A1-9E2E-ABACA3F037C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276" y="225424"/>
            <a:ext cx="2133600" cy="1200150"/>
          </a:xfrm>
          <a:prstGeom prst="rect">
            <a:avLst/>
          </a:prstGeom>
        </p:spPr>
      </p:pic>
      <p:pic>
        <p:nvPicPr>
          <p:cNvPr id="27" name="Grafik 26">
            <a:hlinkClick r:id="rId6" action="ppaction://hlinkpres?slideindex=1&amp;slidetitle="/>
            <a:extLst>
              <a:ext uri="{FF2B5EF4-FFF2-40B4-BE49-F238E27FC236}">
                <a16:creationId xmlns:a16="http://schemas.microsoft.com/office/drawing/2014/main" id="{7912ACEE-CCB0-464A-9387-6330900DB13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602" y="225424"/>
            <a:ext cx="2133600" cy="1200150"/>
          </a:xfrm>
          <a:prstGeom prst="rect">
            <a:avLst/>
          </a:prstGeom>
        </p:spPr>
      </p:pic>
      <p:pic>
        <p:nvPicPr>
          <p:cNvPr id="28" name="Grafik 27">
            <a:hlinkClick r:id="rId8" action="ppaction://hlinkpres?slideindex=1&amp;slidetitle="/>
            <a:extLst>
              <a:ext uri="{FF2B5EF4-FFF2-40B4-BE49-F238E27FC236}">
                <a16:creationId xmlns:a16="http://schemas.microsoft.com/office/drawing/2014/main" id="{96EF09DB-910E-40B0-A04E-CC96109F2E90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928" y="225424"/>
            <a:ext cx="2133600" cy="1200150"/>
          </a:xfrm>
          <a:prstGeom prst="rect">
            <a:avLst/>
          </a:prstGeom>
        </p:spPr>
      </p:pic>
      <p:pic>
        <p:nvPicPr>
          <p:cNvPr id="29" name="Grafik 28">
            <a:hlinkClick r:id="rId10" action="ppaction://hlinkpres?slideindex=1&amp;slidetitle="/>
            <a:extLst>
              <a:ext uri="{FF2B5EF4-FFF2-40B4-BE49-F238E27FC236}">
                <a16:creationId xmlns:a16="http://schemas.microsoft.com/office/drawing/2014/main" id="{33E2B69F-172A-4E8B-9151-833F5F05915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254" y="225424"/>
            <a:ext cx="2133600" cy="1200150"/>
          </a:xfrm>
          <a:prstGeom prst="rect">
            <a:avLst/>
          </a:prstGeom>
        </p:spPr>
      </p:pic>
      <p:pic>
        <p:nvPicPr>
          <p:cNvPr id="30" name="Grafik 29">
            <a:hlinkClick r:id="rId12" action="ppaction://hlinkpres?slideindex=1&amp;slidetitle="/>
            <a:extLst>
              <a:ext uri="{FF2B5EF4-FFF2-40B4-BE49-F238E27FC236}">
                <a16:creationId xmlns:a16="http://schemas.microsoft.com/office/drawing/2014/main" id="{96100F2C-B59A-4986-A2C8-A6BA61B672B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50" y="1800224"/>
            <a:ext cx="2133600" cy="1200150"/>
          </a:xfrm>
          <a:prstGeom prst="rect">
            <a:avLst/>
          </a:prstGeom>
        </p:spPr>
      </p:pic>
      <p:pic>
        <p:nvPicPr>
          <p:cNvPr id="31" name="Grafik 30">
            <a:hlinkClick r:id="rId14" action="ppaction://hlinkpres?slideindex=1&amp;slidetitle="/>
            <a:extLst>
              <a:ext uri="{FF2B5EF4-FFF2-40B4-BE49-F238E27FC236}">
                <a16:creationId xmlns:a16="http://schemas.microsoft.com/office/drawing/2014/main" id="{70A66EDE-B0FA-45C1-85A5-89382CB2F86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276" y="1799737"/>
            <a:ext cx="2133600" cy="1200150"/>
          </a:xfrm>
          <a:prstGeom prst="rect">
            <a:avLst/>
          </a:prstGeom>
        </p:spPr>
      </p:pic>
      <p:pic>
        <p:nvPicPr>
          <p:cNvPr id="32" name="Grafik 31">
            <a:hlinkClick r:id="rId16" action="ppaction://hlinkpres?slideindex=1&amp;slidetitle="/>
            <a:extLst>
              <a:ext uri="{FF2B5EF4-FFF2-40B4-BE49-F238E27FC236}">
                <a16:creationId xmlns:a16="http://schemas.microsoft.com/office/drawing/2014/main" id="{0D27D389-2CD1-4442-B01A-12D2F1C4F9BC}"/>
              </a:ext>
            </a:extLst>
          </p:cNvPr>
          <p:cNvPicPr>
            <a:picLocks noChangeAspect="1"/>
          </p:cNvPicPr>
          <p:nvPr userDrawn="1"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602" y="1800224"/>
            <a:ext cx="2133600" cy="1200150"/>
          </a:xfrm>
          <a:prstGeom prst="rect">
            <a:avLst/>
          </a:prstGeom>
        </p:spPr>
      </p:pic>
      <p:pic>
        <p:nvPicPr>
          <p:cNvPr id="33" name="Grafik 32">
            <a:hlinkClick r:id="rId18" action="ppaction://hlinkpres?slideindex=1&amp;slidetitle="/>
            <a:extLst>
              <a:ext uri="{FF2B5EF4-FFF2-40B4-BE49-F238E27FC236}">
                <a16:creationId xmlns:a16="http://schemas.microsoft.com/office/drawing/2014/main" id="{D36416B0-0A1C-40AA-8C3E-2BB728359922}"/>
              </a:ext>
            </a:extLst>
          </p:cNvPr>
          <p:cNvPicPr>
            <a:picLocks noChangeAspect="1"/>
          </p:cNvPicPr>
          <p:nvPr userDrawn="1"/>
        </p:nvPicPr>
        <p:blipFill>
          <a:blip r:embed="rId1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928" y="1800224"/>
            <a:ext cx="2133600" cy="1200150"/>
          </a:xfrm>
          <a:prstGeom prst="rect">
            <a:avLst/>
          </a:prstGeom>
        </p:spPr>
      </p:pic>
      <p:pic>
        <p:nvPicPr>
          <p:cNvPr id="34" name="Grafik 33">
            <a:hlinkClick r:id="rId20" action="ppaction://hlinkpres?slideindex=1&amp;slidetitle="/>
            <a:extLst>
              <a:ext uri="{FF2B5EF4-FFF2-40B4-BE49-F238E27FC236}">
                <a16:creationId xmlns:a16="http://schemas.microsoft.com/office/drawing/2014/main" id="{F03B4839-F52D-4954-B1AF-38DE834300B6}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254" y="1800224"/>
            <a:ext cx="2133600" cy="1200150"/>
          </a:xfrm>
          <a:prstGeom prst="rect">
            <a:avLst/>
          </a:prstGeom>
        </p:spPr>
      </p:pic>
      <p:pic>
        <p:nvPicPr>
          <p:cNvPr id="35" name="Grafik 34">
            <a:hlinkClick r:id="rId22" action="ppaction://hlinkpres?slideindex=1&amp;slidetitle="/>
            <a:extLst>
              <a:ext uri="{FF2B5EF4-FFF2-40B4-BE49-F238E27FC236}">
                <a16:creationId xmlns:a16="http://schemas.microsoft.com/office/drawing/2014/main" id="{19B4DEA3-361A-43BF-BA30-D44A90B3CB54}"/>
              </a:ext>
            </a:extLst>
          </p:cNvPr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50" y="3375024"/>
            <a:ext cx="2133600" cy="1200150"/>
          </a:xfrm>
          <a:prstGeom prst="rect">
            <a:avLst/>
          </a:prstGeom>
        </p:spPr>
      </p:pic>
      <p:pic>
        <p:nvPicPr>
          <p:cNvPr id="36" name="Grafik 35">
            <a:hlinkClick r:id="rId24" action="ppaction://hlinkpres?slideindex=1&amp;slidetitle="/>
            <a:extLst>
              <a:ext uri="{FF2B5EF4-FFF2-40B4-BE49-F238E27FC236}">
                <a16:creationId xmlns:a16="http://schemas.microsoft.com/office/drawing/2014/main" id="{13E3FCB1-E683-406A-96E2-731F73344DE6}"/>
              </a:ext>
            </a:extLst>
          </p:cNvPr>
          <p:cNvPicPr>
            <a:picLocks noChangeAspect="1"/>
          </p:cNvPicPr>
          <p:nvPr userDrawn="1"/>
        </p:nvPicPr>
        <p:blipFill>
          <a:blip r:embed="rId2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276" y="3375024"/>
            <a:ext cx="2133600" cy="1200150"/>
          </a:xfrm>
          <a:prstGeom prst="rect">
            <a:avLst/>
          </a:prstGeom>
        </p:spPr>
      </p:pic>
      <p:pic>
        <p:nvPicPr>
          <p:cNvPr id="37" name="Grafik 36">
            <a:hlinkClick r:id="rId26" action="ppaction://hlinkpres?slideindex=1&amp;slidetitle="/>
            <a:extLst>
              <a:ext uri="{FF2B5EF4-FFF2-40B4-BE49-F238E27FC236}">
                <a16:creationId xmlns:a16="http://schemas.microsoft.com/office/drawing/2014/main" id="{36364EB8-6C63-4DE6-B542-6A666C8858A3}"/>
              </a:ext>
            </a:extLst>
          </p:cNvPr>
          <p:cNvPicPr>
            <a:picLocks noChangeAspect="1"/>
          </p:cNvPicPr>
          <p:nvPr userDrawn="1"/>
        </p:nvPicPr>
        <p:blipFill>
          <a:blip r:embed="rId2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602" y="3375024"/>
            <a:ext cx="2133600" cy="1200150"/>
          </a:xfrm>
          <a:prstGeom prst="rect">
            <a:avLst/>
          </a:prstGeom>
        </p:spPr>
      </p:pic>
      <p:pic>
        <p:nvPicPr>
          <p:cNvPr id="38" name="Grafik 37">
            <a:hlinkClick r:id="rId28" action="ppaction://hlinkpres?slideindex=1&amp;slidetitle="/>
            <a:extLst>
              <a:ext uri="{FF2B5EF4-FFF2-40B4-BE49-F238E27FC236}">
                <a16:creationId xmlns:a16="http://schemas.microsoft.com/office/drawing/2014/main" id="{888053BD-EED9-49AE-B3CC-2A3F40713018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928" y="3375024"/>
            <a:ext cx="2133600" cy="1200150"/>
          </a:xfrm>
          <a:prstGeom prst="rect">
            <a:avLst/>
          </a:prstGeom>
        </p:spPr>
      </p:pic>
      <p:pic>
        <p:nvPicPr>
          <p:cNvPr id="39" name="Grafik 38">
            <a:hlinkClick r:id="rId30" action="ppaction://hlinkpres?slideindex=1&amp;slidetitle="/>
            <a:extLst>
              <a:ext uri="{FF2B5EF4-FFF2-40B4-BE49-F238E27FC236}">
                <a16:creationId xmlns:a16="http://schemas.microsoft.com/office/drawing/2014/main" id="{5B883E12-0F75-45B7-A2C6-2180A8BF4615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254" y="3375024"/>
            <a:ext cx="2133600" cy="1200150"/>
          </a:xfrm>
          <a:prstGeom prst="rect">
            <a:avLst/>
          </a:prstGeom>
        </p:spPr>
      </p:pic>
      <p:pic>
        <p:nvPicPr>
          <p:cNvPr id="40" name="Grafik 39">
            <a:hlinkClick r:id="rId32" action="ppaction://hlinkpres?slideindex=1&amp;slidetitle="/>
            <a:extLst>
              <a:ext uri="{FF2B5EF4-FFF2-40B4-BE49-F238E27FC236}">
                <a16:creationId xmlns:a16="http://schemas.microsoft.com/office/drawing/2014/main" id="{5E441524-C0E8-4608-888E-0D7968C45877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50" y="4949824"/>
            <a:ext cx="2133600" cy="1200150"/>
          </a:xfrm>
          <a:prstGeom prst="rect">
            <a:avLst/>
          </a:prstGeom>
        </p:spPr>
      </p:pic>
      <p:pic>
        <p:nvPicPr>
          <p:cNvPr id="41" name="Grafik 40">
            <a:hlinkClick r:id="rId34" action="ppaction://hlinkpres?slideindex=1&amp;slidetitle="/>
            <a:extLst>
              <a:ext uri="{FF2B5EF4-FFF2-40B4-BE49-F238E27FC236}">
                <a16:creationId xmlns:a16="http://schemas.microsoft.com/office/drawing/2014/main" id="{14079DEF-DEEC-4C14-9100-561CEC3BD4B2}"/>
              </a:ext>
            </a:extLst>
          </p:cNvPr>
          <p:cNvPicPr>
            <a:picLocks noChangeAspect="1"/>
          </p:cNvPicPr>
          <p:nvPr userDrawn="1"/>
        </p:nvPicPr>
        <p:blipFill>
          <a:blip r:embed="rId3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4276" y="4949824"/>
            <a:ext cx="2133600" cy="1200150"/>
          </a:xfrm>
          <a:prstGeom prst="rect">
            <a:avLst/>
          </a:prstGeom>
        </p:spPr>
      </p:pic>
      <p:pic>
        <p:nvPicPr>
          <p:cNvPr id="42" name="Grafik 41">
            <a:hlinkClick r:id="rId36" action="ppaction://hlinkpres?slideindex=1&amp;slidetitle="/>
            <a:extLst>
              <a:ext uri="{FF2B5EF4-FFF2-40B4-BE49-F238E27FC236}">
                <a16:creationId xmlns:a16="http://schemas.microsoft.com/office/drawing/2014/main" id="{A0F5E7D9-18FB-4A06-856E-EA5F3332AA74}"/>
              </a:ext>
            </a:extLst>
          </p:cNvPr>
          <p:cNvPicPr>
            <a:picLocks noChangeAspect="1"/>
          </p:cNvPicPr>
          <p:nvPr userDrawn="1"/>
        </p:nvPicPr>
        <p:blipFill>
          <a:blip r:embed="rId3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3602" y="4949824"/>
            <a:ext cx="2133600" cy="1200150"/>
          </a:xfrm>
          <a:prstGeom prst="rect">
            <a:avLst/>
          </a:prstGeom>
        </p:spPr>
      </p:pic>
      <p:pic>
        <p:nvPicPr>
          <p:cNvPr id="43" name="Grafik 42">
            <a:hlinkClick r:id="rId38" action="ppaction://hlinkpres?slideindex=1&amp;slidetitle="/>
            <a:extLst>
              <a:ext uri="{FF2B5EF4-FFF2-40B4-BE49-F238E27FC236}">
                <a16:creationId xmlns:a16="http://schemas.microsoft.com/office/drawing/2014/main" id="{0A19041C-5497-45A2-A053-250084D22A31}"/>
              </a:ext>
            </a:extLst>
          </p:cNvPr>
          <p:cNvPicPr>
            <a:picLocks noChangeAspect="1"/>
          </p:cNvPicPr>
          <p:nvPr userDrawn="1"/>
        </p:nvPicPr>
        <p:blipFill>
          <a:blip r:embed="rId3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32928" y="4949824"/>
            <a:ext cx="2133600" cy="1200150"/>
          </a:xfrm>
          <a:prstGeom prst="rect">
            <a:avLst/>
          </a:prstGeom>
        </p:spPr>
      </p:pic>
      <p:pic>
        <p:nvPicPr>
          <p:cNvPr id="44" name="Grafik 43">
            <a:hlinkClick r:id="rId40" action="ppaction://hlinkpres?slideindex=1&amp;slidetitle="/>
            <a:extLst>
              <a:ext uri="{FF2B5EF4-FFF2-40B4-BE49-F238E27FC236}">
                <a16:creationId xmlns:a16="http://schemas.microsoft.com/office/drawing/2014/main" id="{EFBDC756-A160-4FC5-872D-2F80F6C091AD}"/>
              </a:ext>
            </a:extLst>
          </p:cNvPr>
          <p:cNvPicPr>
            <a:picLocks noChangeAspect="1"/>
          </p:cNvPicPr>
          <p:nvPr userDrawn="1"/>
        </p:nvPicPr>
        <p:blipFill>
          <a:blip r:embed="rId4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32254" y="4949824"/>
            <a:ext cx="2133600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808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und 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FD8B859D-5138-48E7-8EBF-F4CD58DF6D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950" y="225425"/>
            <a:ext cx="11737975" cy="5398469"/>
          </a:xfrm>
          <a:prstGeom prst="rect">
            <a:avLst/>
          </a:prstGeom>
        </p:spPr>
      </p:pic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FC1257A2-98E0-4FA4-B2D3-638362B339B8}"/>
              </a:ext>
            </a:extLst>
          </p:cNvPr>
          <p:cNvGrpSpPr/>
          <p:nvPr userDrawn="1"/>
        </p:nvGrpSpPr>
        <p:grpSpPr>
          <a:xfrm>
            <a:off x="-13854" y="698501"/>
            <a:ext cx="12219709" cy="4925393"/>
            <a:chOff x="-13854" y="1759527"/>
            <a:chExt cx="12219709" cy="4087995"/>
          </a:xfrm>
        </p:grpSpPr>
        <p:sp>
          <p:nvSpPr>
            <p:cNvPr id="25" name="3eea7b69-0fd6-46c6-b35d-522f175830ef">
              <a:extLst>
                <a:ext uri="{FF2B5EF4-FFF2-40B4-BE49-F238E27FC236}">
                  <a16:creationId xmlns:a16="http://schemas.microsoft.com/office/drawing/2014/main" id="{78FB2CBF-90CA-48E5-947C-611CC40E1DCB}"/>
                </a:ext>
              </a:extLst>
            </p:cNvPr>
            <p:cNvSpPr/>
            <p:nvPr/>
          </p:nvSpPr>
          <p:spPr>
            <a:xfrm>
              <a:off x="-1" y="1759527"/>
              <a:ext cx="12205856" cy="4087995"/>
            </a:xfrm>
            <a:custGeom>
              <a:avLst/>
              <a:gdLst>
                <a:gd name="connsiteX0" fmla="*/ 1968500 w 12192000"/>
                <a:gd name="connsiteY0" fmla="*/ 0 h 3416300"/>
                <a:gd name="connsiteX1" fmla="*/ 12115800 w 12192000"/>
                <a:gd name="connsiteY1" fmla="*/ 2895600 h 3416300"/>
                <a:gd name="connsiteX2" fmla="*/ 12192000 w 12192000"/>
                <a:gd name="connsiteY2" fmla="*/ 2924175 h 3416300"/>
                <a:gd name="connsiteX3" fmla="*/ 12192000 w 12192000"/>
                <a:gd name="connsiteY3" fmla="*/ 3416300 h 3416300"/>
                <a:gd name="connsiteX4" fmla="*/ 0 w 12192000"/>
                <a:gd name="connsiteY4" fmla="*/ 3416300 h 3416300"/>
                <a:gd name="connsiteX5" fmla="*/ 0 w 12192000"/>
                <a:gd name="connsiteY5" fmla="*/ 2533985 h 3416300"/>
                <a:gd name="connsiteX6" fmla="*/ 228600 w 12192000"/>
                <a:gd name="connsiteY6" fmla="*/ 219710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2924175 h 3416300"/>
                <a:gd name="connsiteX3" fmla="*/ 12192000 w 12205855"/>
                <a:gd name="connsiteY3" fmla="*/ 3416300 h 3416300"/>
                <a:gd name="connsiteX4" fmla="*/ 0 w 12205855"/>
                <a:gd name="connsiteY4" fmla="*/ 3416300 h 3416300"/>
                <a:gd name="connsiteX5" fmla="*/ 0 w 12205855"/>
                <a:gd name="connsiteY5" fmla="*/ 2533985 h 3416300"/>
                <a:gd name="connsiteX6" fmla="*/ 228600 w 12205855"/>
                <a:gd name="connsiteY6" fmla="*/ 2197100 h 3416300"/>
                <a:gd name="connsiteX7" fmla="*/ 1968500 w 12205855"/>
                <a:gd name="connsiteY7" fmla="*/ 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3416300 h 3416300"/>
                <a:gd name="connsiteX3" fmla="*/ 0 w 12205855"/>
                <a:gd name="connsiteY3" fmla="*/ 3416300 h 3416300"/>
                <a:gd name="connsiteX4" fmla="*/ 0 w 12205855"/>
                <a:gd name="connsiteY4" fmla="*/ 2533985 h 3416300"/>
                <a:gd name="connsiteX5" fmla="*/ 228600 w 12205855"/>
                <a:gd name="connsiteY5" fmla="*/ 2197100 h 3416300"/>
                <a:gd name="connsiteX6" fmla="*/ 1968500 w 12205855"/>
                <a:gd name="connsiteY6" fmla="*/ 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3416300 h 3416300"/>
                <a:gd name="connsiteX3" fmla="*/ 0 w 12205855"/>
                <a:gd name="connsiteY3" fmla="*/ 3416300 h 3416300"/>
                <a:gd name="connsiteX4" fmla="*/ 0 w 12205855"/>
                <a:gd name="connsiteY4" fmla="*/ 2533985 h 3416300"/>
                <a:gd name="connsiteX5" fmla="*/ 1968500 w 12205855"/>
                <a:gd name="connsiteY5" fmla="*/ 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3416300 h 3416300"/>
                <a:gd name="connsiteX3" fmla="*/ 0 w 12205855"/>
                <a:gd name="connsiteY3" fmla="*/ 3416300 h 3416300"/>
                <a:gd name="connsiteX4" fmla="*/ 13854 w 12205855"/>
                <a:gd name="connsiteY4" fmla="*/ 1393540 h 3416300"/>
                <a:gd name="connsiteX5" fmla="*/ 1968500 w 12205855"/>
                <a:gd name="connsiteY5" fmla="*/ 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3416300 h 3416300"/>
                <a:gd name="connsiteX3" fmla="*/ 0 w 12205855"/>
                <a:gd name="connsiteY3" fmla="*/ 3416300 h 3416300"/>
                <a:gd name="connsiteX4" fmla="*/ 2362199 w 12205855"/>
                <a:gd name="connsiteY4" fmla="*/ 2232953 h 3416300"/>
                <a:gd name="connsiteX5" fmla="*/ 1968500 w 12205855"/>
                <a:gd name="connsiteY5" fmla="*/ 0 h 3416300"/>
                <a:gd name="connsiteX0" fmla="*/ 1968501 w 12205856"/>
                <a:gd name="connsiteY0" fmla="*/ 0 h 3416300"/>
                <a:gd name="connsiteX1" fmla="*/ 12205856 w 12205856"/>
                <a:gd name="connsiteY1" fmla="*/ 2426687 h 3416300"/>
                <a:gd name="connsiteX2" fmla="*/ 12192001 w 12205856"/>
                <a:gd name="connsiteY2" fmla="*/ 3416300 h 3416300"/>
                <a:gd name="connsiteX3" fmla="*/ 1 w 12205856"/>
                <a:gd name="connsiteY3" fmla="*/ 3416300 h 3416300"/>
                <a:gd name="connsiteX4" fmla="*/ 0 w 12205856"/>
                <a:gd name="connsiteY4" fmla="*/ 2036126 h 3416300"/>
                <a:gd name="connsiteX5" fmla="*/ 1968501 w 12205856"/>
                <a:gd name="connsiteY5" fmla="*/ 0 h 341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05856" h="3416300">
                  <a:moveTo>
                    <a:pt x="1968501" y="0"/>
                  </a:moveTo>
                  <a:lnTo>
                    <a:pt x="12205856" y="2426687"/>
                  </a:lnTo>
                  <a:lnTo>
                    <a:pt x="12192001" y="3416300"/>
                  </a:lnTo>
                  <a:lnTo>
                    <a:pt x="1" y="3416300"/>
                  </a:lnTo>
                  <a:cubicBezTo>
                    <a:pt x="1" y="2956242"/>
                    <a:pt x="0" y="2496184"/>
                    <a:pt x="0" y="2036126"/>
                  </a:cubicBezTo>
                  <a:lnTo>
                    <a:pt x="1968501" y="0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26" name="cf23d993-bef7-457d-af65-6d0ef266a597">
              <a:extLst>
                <a:ext uri="{FF2B5EF4-FFF2-40B4-BE49-F238E27FC236}">
                  <a16:creationId xmlns:a16="http://schemas.microsoft.com/office/drawing/2014/main" id="{7122E82C-DA5E-48D3-A018-D08D1BAA6712}"/>
                </a:ext>
              </a:extLst>
            </p:cNvPr>
            <p:cNvSpPr/>
            <p:nvPr/>
          </p:nvSpPr>
          <p:spPr>
            <a:xfrm>
              <a:off x="-13854" y="1759528"/>
              <a:ext cx="12205854" cy="4087994"/>
            </a:xfrm>
            <a:custGeom>
              <a:avLst/>
              <a:gdLst>
                <a:gd name="connsiteX0" fmla="*/ 1969948 w 12192000"/>
                <a:gd name="connsiteY0" fmla="*/ 0 h 3416299"/>
                <a:gd name="connsiteX1" fmla="*/ 12192000 w 12192000"/>
                <a:gd name="connsiteY1" fmla="*/ 1955676 h 3416299"/>
                <a:gd name="connsiteX2" fmla="*/ 12192000 w 12192000"/>
                <a:gd name="connsiteY2" fmla="*/ 3416299 h 3416299"/>
                <a:gd name="connsiteX3" fmla="*/ 0 w 12192000"/>
                <a:gd name="connsiteY3" fmla="*/ 3416299 h 3416299"/>
                <a:gd name="connsiteX4" fmla="*/ 0 w 12192000"/>
                <a:gd name="connsiteY4" fmla="*/ 1704208 h 3416299"/>
                <a:gd name="connsiteX0" fmla="*/ 1969948 w 12192000"/>
                <a:gd name="connsiteY0" fmla="*/ 0 h 3416299"/>
                <a:gd name="connsiteX1" fmla="*/ 12192000 w 12192000"/>
                <a:gd name="connsiteY1" fmla="*/ 1608332 h 3416299"/>
                <a:gd name="connsiteX2" fmla="*/ 12192000 w 12192000"/>
                <a:gd name="connsiteY2" fmla="*/ 3416299 h 3416299"/>
                <a:gd name="connsiteX3" fmla="*/ 0 w 12192000"/>
                <a:gd name="connsiteY3" fmla="*/ 3416299 h 3416299"/>
                <a:gd name="connsiteX4" fmla="*/ 0 w 12192000"/>
                <a:gd name="connsiteY4" fmla="*/ 1704208 h 3416299"/>
                <a:gd name="connsiteX5" fmla="*/ 1969948 w 12192000"/>
                <a:gd name="connsiteY5" fmla="*/ 0 h 3416299"/>
                <a:gd name="connsiteX0" fmla="*/ 1983802 w 12205854"/>
                <a:gd name="connsiteY0" fmla="*/ 0 h 3416299"/>
                <a:gd name="connsiteX1" fmla="*/ 12205854 w 12205854"/>
                <a:gd name="connsiteY1" fmla="*/ 1608332 h 3416299"/>
                <a:gd name="connsiteX2" fmla="*/ 12205854 w 12205854"/>
                <a:gd name="connsiteY2" fmla="*/ 3416299 h 3416299"/>
                <a:gd name="connsiteX3" fmla="*/ 13854 w 12205854"/>
                <a:gd name="connsiteY3" fmla="*/ 3416299 h 3416299"/>
                <a:gd name="connsiteX4" fmla="*/ 0 w 12205854"/>
                <a:gd name="connsiteY4" fmla="*/ 1408966 h 3416299"/>
                <a:gd name="connsiteX5" fmla="*/ 1983802 w 12205854"/>
                <a:gd name="connsiteY5" fmla="*/ 0 h 341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05854" h="3416299">
                  <a:moveTo>
                    <a:pt x="1983802" y="0"/>
                  </a:moveTo>
                  <a:lnTo>
                    <a:pt x="12205854" y="1608332"/>
                  </a:lnTo>
                  <a:lnTo>
                    <a:pt x="12205854" y="3416299"/>
                  </a:lnTo>
                  <a:lnTo>
                    <a:pt x="13854" y="3416299"/>
                  </a:lnTo>
                  <a:lnTo>
                    <a:pt x="0" y="1408966"/>
                  </a:lnTo>
                  <a:lnTo>
                    <a:pt x="1983802" y="0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6" name="Grafik 5">
            <a:extLst>
              <a:ext uri="{FF2B5EF4-FFF2-40B4-BE49-F238E27FC236}">
                <a16:creationId xmlns:a16="http://schemas.microsoft.com/office/drawing/2014/main" id="{5C436787-1278-45A3-8406-30CE2962C6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9772" y="6061951"/>
            <a:ext cx="2306177" cy="636505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EF730874-F586-4837-99D9-8EB6DA9F5266}"/>
              </a:ext>
            </a:extLst>
          </p:cNvPr>
          <p:cNvSpPr txBox="1"/>
          <p:nvPr userDrawn="1"/>
        </p:nvSpPr>
        <p:spPr>
          <a:xfrm>
            <a:off x="2518368" y="3992898"/>
            <a:ext cx="3954993" cy="15388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de-DE" sz="1800">
                <a:solidFill>
                  <a:schemeClr val="tx1">
                    <a:lumMod val="75000"/>
                    <a:lumOff val="25000"/>
                  </a:schemeClr>
                </a:solidFill>
              </a:rPr>
              <a:t>www.giz.de</a:t>
            </a:r>
          </a:p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de-DE" sz="1800">
                <a:solidFill>
                  <a:schemeClr val="tx1">
                    <a:lumMod val="75000"/>
                    <a:lumOff val="25000"/>
                  </a:schemeClr>
                </a:solidFill>
              </a:rPr>
              <a:t>https://twitter.com/giz_gmbh</a:t>
            </a:r>
          </a:p>
          <a:p>
            <a:pPr>
              <a:spcBef>
                <a:spcPts val="2400"/>
              </a:spcBef>
              <a:buClr>
                <a:srgbClr val="C00000"/>
              </a:buClr>
            </a:pPr>
            <a:r>
              <a:rPr lang="de-DE" sz="1800">
                <a:solidFill>
                  <a:schemeClr val="tx1">
                    <a:lumMod val="75000"/>
                    <a:lumOff val="25000"/>
                  </a:schemeClr>
                </a:solidFill>
              </a:rPr>
              <a:t>www.linkedin.com/company/gizgmbh</a:t>
            </a:r>
          </a:p>
        </p:txBody>
      </p:sp>
      <p:pic>
        <p:nvPicPr>
          <p:cNvPr id="10" name="Grafik 9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id="{BA92F893-3E68-4890-87A8-467BD512CAB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6708" y="4560168"/>
            <a:ext cx="437336" cy="355700"/>
          </a:xfrm>
          <a:prstGeom prst="rect">
            <a:avLst/>
          </a:prstGeom>
        </p:spPr>
      </p:pic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ED83CE23-49D9-4E64-9D4D-BB9A8D842592}"/>
              </a:ext>
            </a:extLst>
          </p:cNvPr>
          <p:cNvGrpSpPr/>
          <p:nvPr userDrawn="1"/>
        </p:nvGrpSpPr>
        <p:grpSpPr>
          <a:xfrm>
            <a:off x="1875082" y="3977572"/>
            <a:ext cx="395056" cy="447160"/>
            <a:chOff x="4933951" y="-41275"/>
            <a:chExt cx="2130425" cy="2411413"/>
          </a:xfrm>
        </p:grpSpPr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666C7203-11A3-4837-A8B3-C66C9A2829F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EC72E1CC-89FC-4447-A41C-00D4632008F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5" name="Freeform 8">
              <a:extLst>
                <a:ext uri="{FF2B5EF4-FFF2-40B4-BE49-F238E27FC236}">
                  <a16:creationId xmlns:a16="http://schemas.microsoft.com/office/drawing/2014/main" id="{93932BA0-827C-4823-A981-33D3F5AAC58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6" name="Freeform 9">
              <a:extLst>
                <a:ext uri="{FF2B5EF4-FFF2-40B4-BE49-F238E27FC236}">
                  <a16:creationId xmlns:a16="http://schemas.microsoft.com/office/drawing/2014/main" id="{8F8571F6-0907-49A7-8CA1-744949172D65}"/>
                </a:ext>
              </a:extLst>
            </p:cNvPr>
            <p:cNvSpPr>
              <a:spLocks/>
            </p:cNvSpPr>
            <p:nvPr/>
          </p:nvSpPr>
          <p:spPr bwMode="auto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17" name="Freeform 10">
              <a:extLst>
                <a:ext uri="{FF2B5EF4-FFF2-40B4-BE49-F238E27FC236}">
                  <a16:creationId xmlns:a16="http://schemas.microsoft.com/office/drawing/2014/main" id="{5A1018EC-BB61-4C87-96A5-A43025FFF8E5}"/>
                </a:ext>
              </a:extLst>
            </p:cNvPr>
            <p:cNvSpPr>
              <a:spLocks/>
            </p:cNvSpPr>
            <p:nvPr/>
          </p:nvSpPr>
          <p:spPr bwMode="auto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18" name="Bildplatzhalter 2">
            <a:extLst>
              <a:ext uri="{FF2B5EF4-FFF2-40B4-BE49-F238E27FC236}">
                <a16:creationId xmlns:a16="http://schemas.microsoft.com/office/drawing/2014/main" id="{CE2D13AC-C402-4164-9648-808F0D1CC9EA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875082" y="1493838"/>
            <a:ext cx="1829816" cy="2122487"/>
          </a:xfr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200"/>
            </a:lvl1pPr>
          </a:lstStyle>
          <a:p>
            <a:r>
              <a:rPr lang="de-DE"/>
              <a:t>Foto</a:t>
            </a:r>
          </a:p>
        </p:txBody>
      </p:sp>
      <p:sp>
        <p:nvSpPr>
          <p:cNvPr id="19" name="Textplatzhalter 25">
            <a:extLst>
              <a:ext uri="{FF2B5EF4-FFF2-40B4-BE49-F238E27FC236}">
                <a16:creationId xmlns:a16="http://schemas.microsoft.com/office/drawing/2014/main" id="{18307553-CECC-4686-B819-62CE9FB13CB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101136" y="1599364"/>
            <a:ext cx="2966654" cy="297284"/>
          </a:xfrm>
        </p:spPr>
        <p:txBody>
          <a:bodyPr>
            <a:noAutofit/>
          </a:bodyPr>
          <a:lstStyle>
            <a:lvl1pPr marL="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de-DE" sz="1800" b="1" kern="1200" dirty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Kontaktperson:</a:t>
            </a:r>
          </a:p>
        </p:txBody>
      </p:sp>
      <p:sp>
        <p:nvSpPr>
          <p:cNvPr id="20" name="Textplatzhalter 25">
            <a:extLst>
              <a:ext uri="{FF2B5EF4-FFF2-40B4-BE49-F238E27FC236}">
                <a16:creationId xmlns:a16="http://schemas.microsoft.com/office/drawing/2014/main" id="{E9414A62-B262-4424-9FC7-38F51A315D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101136" y="2086658"/>
            <a:ext cx="2966654" cy="297284"/>
          </a:xfrm>
        </p:spPr>
        <p:txBody>
          <a:bodyPr tIns="0" bIns="0" anchor="b">
            <a:noAutofit/>
          </a:bodyPr>
          <a:lstStyle>
            <a:lvl1pPr marL="0" indent="0" algn="l" defTabSz="914400" rtl="0" eaLnBrk="1" latinLnBrk="0" hangingPunct="1">
              <a:buNone/>
              <a:defRPr lang="de-DE" sz="16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de-DE" sz="1800" b="1" kern="1200" dirty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de-DE"/>
              <a:t>Vorname Nachname</a:t>
            </a:r>
          </a:p>
        </p:txBody>
      </p:sp>
      <p:sp>
        <p:nvSpPr>
          <p:cNvPr id="21" name="Textplatzhalter 25">
            <a:extLst>
              <a:ext uri="{FF2B5EF4-FFF2-40B4-BE49-F238E27FC236}">
                <a16:creationId xmlns:a16="http://schemas.microsoft.com/office/drawing/2014/main" id="{41E5337B-F5CB-49FE-B5C4-8708356744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101136" y="2402978"/>
            <a:ext cx="2966654" cy="233952"/>
          </a:xfrm>
        </p:spPr>
        <p:txBody>
          <a:bodyPr t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600" b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de-DE" sz="1800" b="1" kern="1200" dirty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Titel / Bezeichnung </a:t>
            </a:r>
          </a:p>
        </p:txBody>
      </p:sp>
      <p:sp>
        <p:nvSpPr>
          <p:cNvPr id="23" name="Textplatzhalter 25">
            <a:extLst>
              <a:ext uri="{FF2B5EF4-FFF2-40B4-BE49-F238E27FC236}">
                <a16:creationId xmlns:a16="http://schemas.microsoft.com/office/drawing/2014/main" id="{347E5C86-DC9E-4B98-BA62-C227ACD6CE5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01136" y="2840781"/>
            <a:ext cx="2966654" cy="233952"/>
          </a:xfrm>
        </p:spPr>
        <p:txBody>
          <a:bodyPr tIns="0" b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de-DE" sz="1600" b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buNone/>
              <a:defRPr lang="de-DE" sz="1800" b="1" kern="1200" dirty="0" smtClean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buNone/>
              <a:defRPr lang="de-DE" sz="1800" b="1" kern="1200" dirty="0">
                <a:solidFill>
                  <a:srgbClr val="C00000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E-Mail</a:t>
            </a:r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C501BBC3-1BE8-4DAB-9A5E-CBABBA6C52D3}"/>
              </a:ext>
            </a:extLst>
          </p:cNvPr>
          <p:cNvSpPr/>
          <p:nvPr userDrawn="1"/>
        </p:nvSpPr>
        <p:spPr bwMode="auto">
          <a:xfrm>
            <a:off x="8732925" y="5624680"/>
            <a:ext cx="3240000" cy="216000"/>
          </a:xfrm>
          <a:prstGeom prst="rect">
            <a:avLst/>
          </a:prstGeom>
          <a:solidFill>
            <a:srgbClr val="C80F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err="1">
              <a:solidFill>
                <a:schemeClr val="tx2"/>
              </a:solidFill>
              <a:latin typeface="Arial" charset="0"/>
            </a:endParaRP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953DFF45-4C89-40A5-B0E3-75EB7E7CA13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82639" y="5127148"/>
            <a:ext cx="360000" cy="355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375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 slide 2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459446"/>
            <a:ext cx="10515600" cy="707886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US" sz="4000" b="0" i="0" kern="1200" dirty="0">
                <a:solidFill>
                  <a:srgbClr val="006374"/>
                </a:solidFill>
                <a:latin typeface="Poppins" pitchFamily="2" charset="77"/>
                <a:ea typeface="+mj-ea"/>
                <a:cs typeface="Poppins" pitchFamily="2" charset="77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altLang="fr-FR" sz="4000" dirty="0">
                <a:solidFill>
                  <a:srgbClr val="006374"/>
                </a:solidFill>
              </a:rPr>
              <a:t>Standard text slide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74699"/>
            <a:ext cx="10515600" cy="4302264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b="0" i="0">
                <a:latin typeface="Poppins" pitchFamily="2" charset="77"/>
                <a:cs typeface="Poppins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1371600" indent="-457200">
              <a:buFont typeface="Arial" panose="020B0604020202020204" pitchFamily="34" charset="0"/>
              <a:buChar char="•"/>
              <a:defRPr/>
            </a:lvl3pPr>
            <a:lvl4pPr marL="1714500" indent="-342900">
              <a:buFont typeface="Arial" panose="020B0604020202020204" pitchFamily="34" charset="0"/>
              <a:buChar char="•"/>
              <a:defRPr/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FC5FB67-B109-1C40-94C7-1F0B4B9D788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1166813"/>
            <a:ext cx="10515600" cy="592943"/>
          </a:xfrm>
        </p:spPr>
        <p:txBody>
          <a:bodyPr/>
          <a:lstStyle>
            <a:lvl1pPr marL="0" marR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b="0" i="0">
                <a:solidFill>
                  <a:schemeClr val="accent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Poppins Light" pitchFamily="2" charset="77"/>
                <a:ea typeface="+mn-ea"/>
                <a:cs typeface="Poppins Light" pitchFamily="2" charset="77"/>
                <a:sym typeface="Arial"/>
              </a:rPr>
              <a:t>With 2 Headers</a:t>
            </a:r>
          </a:p>
        </p:txBody>
      </p:sp>
      <p:sp>
        <p:nvSpPr>
          <p:cNvPr id="8" name="Datumsplatzhalter 5">
            <a:extLst>
              <a:ext uri="{FF2B5EF4-FFF2-40B4-BE49-F238E27FC236}">
                <a16:creationId xmlns:a16="http://schemas.microsoft.com/office/drawing/2014/main" id="{173C3EBC-F7C8-9943-AA04-F93E0C23FEC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9" name="Fußzeilenplatzhalter 6">
            <a:extLst>
              <a:ext uri="{FF2B5EF4-FFF2-40B4-BE49-F238E27FC236}">
                <a16:creationId xmlns:a16="http://schemas.microsoft.com/office/drawing/2014/main" id="{F958B2C1-955B-6A43-96B5-63F80C9281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openIMIS as a Global Good @ Nairobi</a:t>
            </a:r>
            <a:endParaRPr lang="fr-FR" altLang="fr-FR" dirty="0"/>
          </a:p>
        </p:txBody>
      </p:sp>
      <p:sp>
        <p:nvSpPr>
          <p:cNvPr id="10" name="Foliennummernplatzhalter 7">
            <a:extLst>
              <a:ext uri="{FF2B5EF4-FFF2-40B4-BE49-F238E27FC236}">
                <a16:creationId xmlns:a16="http://schemas.microsoft.com/office/drawing/2014/main" id="{53A0DF01-73AE-314F-9385-C966588953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9801681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>
            <a:extLst>
              <a:ext uri="{FF2B5EF4-FFF2-40B4-BE49-F238E27FC236}">
                <a16:creationId xmlns:a16="http://schemas.microsoft.com/office/drawing/2014/main" id="{FD8B859D-5138-48E7-8EBF-F4CD58DF6DE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4950" y="225425"/>
            <a:ext cx="11737975" cy="5398469"/>
          </a:xfrm>
          <a:prstGeom prst="rect">
            <a:avLst/>
          </a:prstGeom>
        </p:spPr>
      </p:pic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31D40CF0-350D-4417-B8B3-E7A37E2DAAA2}"/>
              </a:ext>
            </a:extLst>
          </p:cNvPr>
          <p:cNvGrpSpPr/>
          <p:nvPr userDrawn="1"/>
        </p:nvGrpSpPr>
        <p:grpSpPr>
          <a:xfrm>
            <a:off x="-13854" y="698501"/>
            <a:ext cx="12219709" cy="4925393"/>
            <a:chOff x="-13854" y="1759527"/>
            <a:chExt cx="12219709" cy="4087995"/>
          </a:xfrm>
        </p:grpSpPr>
        <p:sp>
          <p:nvSpPr>
            <p:cNvPr id="34" name="3eea7b69-0fd6-46c6-b35d-522f175830ef">
              <a:extLst>
                <a:ext uri="{FF2B5EF4-FFF2-40B4-BE49-F238E27FC236}">
                  <a16:creationId xmlns:a16="http://schemas.microsoft.com/office/drawing/2014/main" id="{49AAE687-F70A-417C-9F87-796B8A543134}"/>
                </a:ext>
              </a:extLst>
            </p:cNvPr>
            <p:cNvSpPr/>
            <p:nvPr/>
          </p:nvSpPr>
          <p:spPr>
            <a:xfrm>
              <a:off x="-1" y="1759527"/>
              <a:ext cx="12205856" cy="4087995"/>
            </a:xfrm>
            <a:custGeom>
              <a:avLst/>
              <a:gdLst>
                <a:gd name="connsiteX0" fmla="*/ 1968500 w 12192000"/>
                <a:gd name="connsiteY0" fmla="*/ 0 h 3416300"/>
                <a:gd name="connsiteX1" fmla="*/ 12115800 w 12192000"/>
                <a:gd name="connsiteY1" fmla="*/ 2895600 h 3416300"/>
                <a:gd name="connsiteX2" fmla="*/ 12192000 w 12192000"/>
                <a:gd name="connsiteY2" fmla="*/ 2924175 h 3416300"/>
                <a:gd name="connsiteX3" fmla="*/ 12192000 w 12192000"/>
                <a:gd name="connsiteY3" fmla="*/ 3416300 h 3416300"/>
                <a:gd name="connsiteX4" fmla="*/ 0 w 12192000"/>
                <a:gd name="connsiteY4" fmla="*/ 3416300 h 3416300"/>
                <a:gd name="connsiteX5" fmla="*/ 0 w 12192000"/>
                <a:gd name="connsiteY5" fmla="*/ 2533985 h 3416300"/>
                <a:gd name="connsiteX6" fmla="*/ 228600 w 12192000"/>
                <a:gd name="connsiteY6" fmla="*/ 219710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2924175 h 3416300"/>
                <a:gd name="connsiteX3" fmla="*/ 12192000 w 12205855"/>
                <a:gd name="connsiteY3" fmla="*/ 3416300 h 3416300"/>
                <a:gd name="connsiteX4" fmla="*/ 0 w 12205855"/>
                <a:gd name="connsiteY4" fmla="*/ 3416300 h 3416300"/>
                <a:gd name="connsiteX5" fmla="*/ 0 w 12205855"/>
                <a:gd name="connsiteY5" fmla="*/ 2533985 h 3416300"/>
                <a:gd name="connsiteX6" fmla="*/ 228600 w 12205855"/>
                <a:gd name="connsiteY6" fmla="*/ 2197100 h 3416300"/>
                <a:gd name="connsiteX7" fmla="*/ 1968500 w 12205855"/>
                <a:gd name="connsiteY7" fmla="*/ 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3416300 h 3416300"/>
                <a:gd name="connsiteX3" fmla="*/ 0 w 12205855"/>
                <a:gd name="connsiteY3" fmla="*/ 3416300 h 3416300"/>
                <a:gd name="connsiteX4" fmla="*/ 0 w 12205855"/>
                <a:gd name="connsiteY4" fmla="*/ 2533985 h 3416300"/>
                <a:gd name="connsiteX5" fmla="*/ 228600 w 12205855"/>
                <a:gd name="connsiteY5" fmla="*/ 2197100 h 3416300"/>
                <a:gd name="connsiteX6" fmla="*/ 1968500 w 12205855"/>
                <a:gd name="connsiteY6" fmla="*/ 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3416300 h 3416300"/>
                <a:gd name="connsiteX3" fmla="*/ 0 w 12205855"/>
                <a:gd name="connsiteY3" fmla="*/ 3416300 h 3416300"/>
                <a:gd name="connsiteX4" fmla="*/ 0 w 12205855"/>
                <a:gd name="connsiteY4" fmla="*/ 2533985 h 3416300"/>
                <a:gd name="connsiteX5" fmla="*/ 1968500 w 12205855"/>
                <a:gd name="connsiteY5" fmla="*/ 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3416300 h 3416300"/>
                <a:gd name="connsiteX3" fmla="*/ 0 w 12205855"/>
                <a:gd name="connsiteY3" fmla="*/ 3416300 h 3416300"/>
                <a:gd name="connsiteX4" fmla="*/ 13854 w 12205855"/>
                <a:gd name="connsiteY4" fmla="*/ 1393540 h 3416300"/>
                <a:gd name="connsiteX5" fmla="*/ 1968500 w 12205855"/>
                <a:gd name="connsiteY5" fmla="*/ 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3416300 h 3416300"/>
                <a:gd name="connsiteX3" fmla="*/ 0 w 12205855"/>
                <a:gd name="connsiteY3" fmla="*/ 3416300 h 3416300"/>
                <a:gd name="connsiteX4" fmla="*/ 2362199 w 12205855"/>
                <a:gd name="connsiteY4" fmla="*/ 2232953 h 3416300"/>
                <a:gd name="connsiteX5" fmla="*/ 1968500 w 12205855"/>
                <a:gd name="connsiteY5" fmla="*/ 0 h 3416300"/>
                <a:gd name="connsiteX0" fmla="*/ 1968501 w 12205856"/>
                <a:gd name="connsiteY0" fmla="*/ 0 h 3416300"/>
                <a:gd name="connsiteX1" fmla="*/ 12205856 w 12205856"/>
                <a:gd name="connsiteY1" fmla="*/ 2426687 h 3416300"/>
                <a:gd name="connsiteX2" fmla="*/ 12192001 w 12205856"/>
                <a:gd name="connsiteY2" fmla="*/ 3416300 h 3416300"/>
                <a:gd name="connsiteX3" fmla="*/ 1 w 12205856"/>
                <a:gd name="connsiteY3" fmla="*/ 3416300 h 3416300"/>
                <a:gd name="connsiteX4" fmla="*/ 0 w 12205856"/>
                <a:gd name="connsiteY4" fmla="*/ 2036126 h 3416300"/>
                <a:gd name="connsiteX5" fmla="*/ 1968501 w 12205856"/>
                <a:gd name="connsiteY5" fmla="*/ 0 h 341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05856" h="3416300">
                  <a:moveTo>
                    <a:pt x="1968501" y="0"/>
                  </a:moveTo>
                  <a:lnTo>
                    <a:pt x="12205856" y="2426687"/>
                  </a:lnTo>
                  <a:lnTo>
                    <a:pt x="12192001" y="3416300"/>
                  </a:lnTo>
                  <a:lnTo>
                    <a:pt x="1" y="3416300"/>
                  </a:lnTo>
                  <a:cubicBezTo>
                    <a:pt x="1" y="2956242"/>
                    <a:pt x="0" y="2496184"/>
                    <a:pt x="0" y="2036126"/>
                  </a:cubicBezTo>
                  <a:lnTo>
                    <a:pt x="1968501" y="0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35" name="cf23d993-bef7-457d-af65-6d0ef266a597">
              <a:extLst>
                <a:ext uri="{FF2B5EF4-FFF2-40B4-BE49-F238E27FC236}">
                  <a16:creationId xmlns:a16="http://schemas.microsoft.com/office/drawing/2014/main" id="{8539930C-72D1-4C69-B432-F551644FF0D9}"/>
                </a:ext>
              </a:extLst>
            </p:cNvPr>
            <p:cNvSpPr/>
            <p:nvPr/>
          </p:nvSpPr>
          <p:spPr>
            <a:xfrm>
              <a:off x="-13854" y="1759528"/>
              <a:ext cx="12205854" cy="4087994"/>
            </a:xfrm>
            <a:custGeom>
              <a:avLst/>
              <a:gdLst>
                <a:gd name="connsiteX0" fmla="*/ 1969948 w 12192000"/>
                <a:gd name="connsiteY0" fmla="*/ 0 h 3416299"/>
                <a:gd name="connsiteX1" fmla="*/ 12192000 w 12192000"/>
                <a:gd name="connsiteY1" fmla="*/ 1955676 h 3416299"/>
                <a:gd name="connsiteX2" fmla="*/ 12192000 w 12192000"/>
                <a:gd name="connsiteY2" fmla="*/ 3416299 h 3416299"/>
                <a:gd name="connsiteX3" fmla="*/ 0 w 12192000"/>
                <a:gd name="connsiteY3" fmla="*/ 3416299 h 3416299"/>
                <a:gd name="connsiteX4" fmla="*/ 0 w 12192000"/>
                <a:gd name="connsiteY4" fmla="*/ 1704208 h 3416299"/>
                <a:gd name="connsiteX0" fmla="*/ 1969948 w 12192000"/>
                <a:gd name="connsiteY0" fmla="*/ 0 h 3416299"/>
                <a:gd name="connsiteX1" fmla="*/ 12192000 w 12192000"/>
                <a:gd name="connsiteY1" fmla="*/ 1608332 h 3416299"/>
                <a:gd name="connsiteX2" fmla="*/ 12192000 w 12192000"/>
                <a:gd name="connsiteY2" fmla="*/ 3416299 h 3416299"/>
                <a:gd name="connsiteX3" fmla="*/ 0 w 12192000"/>
                <a:gd name="connsiteY3" fmla="*/ 3416299 h 3416299"/>
                <a:gd name="connsiteX4" fmla="*/ 0 w 12192000"/>
                <a:gd name="connsiteY4" fmla="*/ 1704208 h 3416299"/>
                <a:gd name="connsiteX5" fmla="*/ 1969948 w 12192000"/>
                <a:gd name="connsiteY5" fmla="*/ 0 h 3416299"/>
                <a:gd name="connsiteX0" fmla="*/ 1983802 w 12205854"/>
                <a:gd name="connsiteY0" fmla="*/ 0 h 3416299"/>
                <a:gd name="connsiteX1" fmla="*/ 12205854 w 12205854"/>
                <a:gd name="connsiteY1" fmla="*/ 1608332 h 3416299"/>
                <a:gd name="connsiteX2" fmla="*/ 12205854 w 12205854"/>
                <a:gd name="connsiteY2" fmla="*/ 3416299 h 3416299"/>
                <a:gd name="connsiteX3" fmla="*/ 13854 w 12205854"/>
                <a:gd name="connsiteY3" fmla="*/ 3416299 h 3416299"/>
                <a:gd name="connsiteX4" fmla="*/ 0 w 12205854"/>
                <a:gd name="connsiteY4" fmla="*/ 1408966 h 3416299"/>
                <a:gd name="connsiteX5" fmla="*/ 1983802 w 12205854"/>
                <a:gd name="connsiteY5" fmla="*/ 0 h 341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05854" h="3416299">
                  <a:moveTo>
                    <a:pt x="1983802" y="0"/>
                  </a:moveTo>
                  <a:lnTo>
                    <a:pt x="12205854" y="1608332"/>
                  </a:lnTo>
                  <a:lnTo>
                    <a:pt x="12205854" y="3416299"/>
                  </a:lnTo>
                  <a:lnTo>
                    <a:pt x="13854" y="3416299"/>
                  </a:lnTo>
                  <a:lnTo>
                    <a:pt x="0" y="1408966"/>
                  </a:lnTo>
                  <a:lnTo>
                    <a:pt x="1983802" y="0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6" name="Grafik 5">
            <a:extLst>
              <a:ext uri="{FF2B5EF4-FFF2-40B4-BE49-F238E27FC236}">
                <a16:creationId xmlns:a16="http://schemas.microsoft.com/office/drawing/2014/main" id="{5C436787-1278-45A3-8406-30CE2962C6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09772" y="6061951"/>
            <a:ext cx="2306177" cy="636505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351BC9FB-84CB-4462-B113-2E1B08223470}"/>
              </a:ext>
            </a:extLst>
          </p:cNvPr>
          <p:cNvSpPr/>
          <p:nvPr userDrawn="1"/>
        </p:nvSpPr>
        <p:spPr>
          <a:xfrm>
            <a:off x="1737731" y="1947444"/>
            <a:ext cx="4932045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 b="1"/>
              <a:t>Deutsche Gesellschaft für</a:t>
            </a:r>
            <a:br>
              <a:rPr lang="de-DE" sz="1600" b="1"/>
            </a:br>
            <a:r>
              <a:rPr lang="de-DE" sz="1600" b="1"/>
              <a:t>Internationale Zusammenarbeit (GIZ) GmbH</a:t>
            </a:r>
          </a:p>
          <a:p>
            <a:endParaRPr lang="de-DE" sz="1000" b="1"/>
          </a:p>
          <a:p>
            <a:r>
              <a:rPr lang="de-DE" sz="1600"/>
              <a:t>Sitz der Gesellschaft </a:t>
            </a:r>
            <a:br>
              <a:rPr lang="de-DE" sz="1600"/>
            </a:br>
            <a:r>
              <a:rPr lang="de-DE" sz="1600"/>
              <a:t>Bonn und Eschborn</a:t>
            </a:r>
          </a:p>
          <a:p>
            <a:endParaRPr lang="de-DE" sz="1000"/>
          </a:p>
          <a:p>
            <a:r>
              <a:rPr lang="de-DE" sz="1600"/>
              <a:t>Friedrich-Ebert-Allee 32 + 36</a:t>
            </a:r>
            <a:br>
              <a:rPr lang="de-DE" sz="1600"/>
            </a:br>
            <a:r>
              <a:rPr lang="de-DE" sz="1600"/>
              <a:t>53113 Bonn, Deutschland</a:t>
            </a:r>
            <a:br>
              <a:rPr lang="de-DE" sz="1600"/>
            </a:br>
            <a:r>
              <a:rPr lang="de-DE" sz="1600"/>
              <a:t>T  +49  228  44 60 - 0</a:t>
            </a:r>
            <a:br>
              <a:rPr lang="de-DE" sz="1600"/>
            </a:br>
            <a:r>
              <a:rPr lang="de-DE" sz="1600"/>
              <a:t>F  +49  228  44 60 - 17 66</a:t>
            </a:r>
          </a:p>
          <a:p>
            <a:endParaRPr lang="de-DE" sz="1600"/>
          </a:p>
          <a:p>
            <a:r>
              <a:rPr lang="de-DE" sz="1600"/>
              <a:t>E  info@giz.de</a:t>
            </a:r>
          </a:p>
          <a:p>
            <a:r>
              <a:rPr lang="de-DE" sz="1600"/>
              <a:t>I    www.giz.de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D99D8A78-4BE4-4B5E-B5A8-B22893897ABE}"/>
              </a:ext>
            </a:extLst>
          </p:cNvPr>
          <p:cNvSpPr/>
          <p:nvPr userDrawn="1"/>
        </p:nvSpPr>
        <p:spPr>
          <a:xfrm>
            <a:off x="4920356" y="3220227"/>
            <a:ext cx="322103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600"/>
              <a:t>Dag-</a:t>
            </a:r>
            <a:r>
              <a:rPr lang="de-DE" sz="1600" err="1"/>
              <a:t>Hammarskjöld</a:t>
            </a:r>
            <a:r>
              <a:rPr lang="de-DE" sz="1600"/>
              <a:t>-Weg 1 - 5</a:t>
            </a:r>
            <a:br>
              <a:rPr lang="de-DE" sz="1600"/>
            </a:br>
            <a:r>
              <a:rPr lang="de-DE" sz="1600"/>
              <a:t>65760 Eschborn, Deutschland</a:t>
            </a:r>
            <a:br>
              <a:rPr lang="de-DE" sz="1600"/>
            </a:br>
            <a:r>
              <a:rPr lang="de-DE" sz="1600"/>
              <a:t>T  +49  61 96  79 - 0</a:t>
            </a:r>
            <a:br>
              <a:rPr lang="de-DE" sz="1600"/>
            </a:br>
            <a:r>
              <a:rPr lang="de-DE" sz="1600"/>
              <a:t>F  +49  61 96  79 - 11 15</a:t>
            </a:r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33367935-6AF5-4356-84F6-C6322518043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737731" y="5285244"/>
            <a:ext cx="5023485" cy="392112"/>
          </a:xfrm>
        </p:spPr>
        <p:txBody>
          <a:bodyPr vert="horz" lIns="91440" tIns="0" rIns="91440" bIns="0" rtlCol="0">
            <a:noAutofit/>
          </a:bodyPr>
          <a:lstStyle>
            <a:lvl1pPr marL="0" indent="0">
              <a:buNone/>
              <a:defRPr kumimoji="0" lang="de-DE" sz="1200" b="0" i="0" u="none" strike="noStrike" cap="none" spc="0" normalizeH="0" baseline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defRPr>
            </a:lvl1pPr>
            <a:lvl2pPr>
              <a:defRPr lang="de-DE" sz="1800" b="1" smtClean="0">
                <a:solidFill>
                  <a:srgbClr val="C00000"/>
                </a:solidFill>
              </a:defRPr>
            </a:lvl2pPr>
            <a:lvl3pPr>
              <a:defRPr lang="de-DE" sz="1800" b="1" smtClean="0">
                <a:solidFill>
                  <a:srgbClr val="C00000"/>
                </a:solidFill>
              </a:defRPr>
            </a:lvl3pPr>
            <a:lvl4pPr>
              <a:defRPr lang="de-DE" b="1" smtClean="0">
                <a:solidFill>
                  <a:srgbClr val="C00000"/>
                </a:solidFill>
              </a:defRPr>
            </a:lvl4pPr>
            <a:lvl5pPr>
              <a:defRPr lang="de-DE" b="1">
                <a:solidFill>
                  <a:srgbClr val="C00000"/>
                </a:solidFill>
              </a:defRPr>
            </a:lvl5pPr>
          </a:lstStyle>
          <a:p>
            <a:pPr marL="228600" marR="0" lvl="0" indent="-2286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de-DE"/>
              <a:t>Bildnachweise:</a:t>
            </a:r>
          </a:p>
        </p:txBody>
      </p:sp>
      <p:sp>
        <p:nvSpPr>
          <p:cNvPr id="12" name="Rectangle 15">
            <a:extLst>
              <a:ext uri="{FF2B5EF4-FFF2-40B4-BE49-F238E27FC236}">
                <a16:creationId xmlns:a16="http://schemas.microsoft.com/office/drawing/2014/main" id="{C501BBC3-1BE8-4DAB-9A5E-CBABBA6C52D3}"/>
              </a:ext>
            </a:extLst>
          </p:cNvPr>
          <p:cNvSpPr/>
          <p:nvPr userDrawn="1"/>
        </p:nvSpPr>
        <p:spPr bwMode="auto">
          <a:xfrm>
            <a:off x="8732925" y="5624680"/>
            <a:ext cx="3240000" cy="216000"/>
          </a:xfrm>
          <a:prstGeom prst="rect">
            <a:avLst/>
          </a:prstGeom>
          <a:solidFill>
            <a:srgbClr val="C80F0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err="1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63637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e 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43E0E55-8534-4BE3-A891-6657E9D3A554}"/>
              </a:ext>
            </a:extLst>
          </p:cNvPr>
          <p:cNvGrpSpPr/>
          <p:nvPr userDrawn="1"/>
        </p:nvGrpSpPr>
        <p:grpSpPr>
          <a:xfrm>
            <a:off x="0" y="805715"/>
            <a:ext cx="12219709" cy="5149022"/>
            <a:chOff x="-13854" y="1759527"/>
            <a:chExt cx="12219709" cy="4087995"/>
          </a:xfrm>
        </p:grpSpPr>
        <p:sp>
          <p:nvSpPr>
            <p:cNvPr id="6" name="3eea7b69-0fd6-46c6-b35d-522f175830ef">
              <a:extLst>
                <a:ext uri="{FF2B5EF4-FFF2-40B4-BE49-F238E27FC236}">
                  <a16:creationId xmlns:a16="http://schemas.microsoft.com/office/drawing/2014/main" id="{BC7A0133-F566-4081-92E8-06EB59FA1EC4}"/>
                </a:ext>
              </a:extLst>
            </p:cNvPr>
            <p:cNvSpPr/>
            <p:nvPr/>
          </p:nvSpPr>
          <p:spPr>
            <a:xfrm>
              <a:off x="-1" y="1759527"/>
              <a:ext cx="12205856" cy="4087995"/>
            </a:xfrm>
            <a:custGeom>
              <a:avLst/>
              <a:gdLst>
                <a:gd name="connsiteX0" fmla="*/ 1968500 w 12192000"/>
                <a:gd name="connsiteY0" fmla="*/ 0 h 3416300"/>
                <a:gd name="connsiteX1" fmla="*/ 12115800 w 12192000"/>
                <a:gd name="connsiteY1" fmla="*/ 2895600 h 3416300"/>
                <a:gd name="connsiteX2" fmla="*/ 12192000 w 12192000"/>
                <a:gd name="connsiteY2" fmla="*/ 2924175 h 3416300"/>
                <a:gd name="connsiteX3" fmla="*/ 12192000 w 12192000"/>
                <a:gd name="connsiteY3" fmla="*/ 3416300 h 3416300"/>
                <a:gd name="connsiteX4" fmla="*/ 0 w 12192000"/>
                <a:gd name="connsiteY4" fmla="*/ 3416300 h 3416300"/>
                <a:gd name="connsiteX5" fmla="*/ 0 w 12192000"/>
                <a:gd name="connsiteY5" fmla="*/ 2533985 h 3416300"/>
                <a:gd name="connsiteX6" fmla="*/ 228600 w 12192000"/>
                <a:gd name="connsiteY6" fmla="*/ 219710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2924175 h 3416300"/>
                <a:gd name="connsiteX3" fmla="*/ 12192000 w 12205855"/>
                <a:gd name="connsiteY3" fmla="*/ 3416300 h 3416300"/>
                <a:gd name="connsiteX4" fmla="*/ 0 w 12205855"/>
                <a:gd name="connsiteY4" fmla="*/ 3416300 h 3416300"/>
                <a:gd name="connsiteX5" fmla="*/ 0 w 12205855"/>
                <a:gd name="connsiteY5" fmla="*/ 2533985 h 3416300"/>
                <a:gd name="connsiteX6" fmla="*/ 228600 w 12205855"/>
                <a:gd name="connsiteY6" fmla="*/ 2197100 h 3416300"/>
                <a:gd name="connsiteX7" fmla="*/ 1968500 w 12205855"/>
                <a:gd name="connsiteY7" fmla="*/ 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3416300 h 3416300"/>
                <a:gd name="connsiteX3" fmla="*/ 0 w 12205855"/>
                <a:gd name="connsiteY3" fmla="*/ 3416300 h 3416300"/>
                <a:gd name="connsiteX4" fmla="*/ 0 w 12205855"/>
                <a:gd name="connsiteY4" fmla="*/ 2533985 h 3416300"/>
                <a:gd name="connsiteX5" fmla="*/ 228600 w 12205855"/>
                <a:gd name="connsiteY5" fmla="*/ 2197100 h 3416300"/>
                <a:gd name="connsiteX6" fmla="*/ 1968500 w 12205855"/>
                <a:gd name="connsiteY6" fmla="*/ 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3416300 h 3416300"/>
                <a:gd name="connsiteX3" fmla="*/ 0 w 12205855"/>
                <a:gd name="connsiteY3" fmla="*/ 3416300 h 3416300"/>
                <a:gd name="connsiteX4" fmla="*/ 0 w 12205855"/>
                <a:gd name="connsiteY4" fmla="*/ 2533985 h 3416300"/>
                <a:gd name="connsiteX5" fmla="*/ 1968500 w 12205855"/>
                <a:gd name="connsiteY5" fmla="*/ 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3416300 h 3416300"/>
                <a:gd name="connsiteX3" fmla="*/ 0 w 12205855"/>
                <a:gd name="connsiteY3" fmla="*/ 3416300 h 3416300"/>
                <a:gd name="connsiteX4" fmla="*/ 13854 w 12205855"/>
                <a:gd name="connsiteY4" fmla="*/ 1393540 h 3416300"/>
                <a:gd name="connsiteX5" fmla="*/ 1968500 w 12205855"/>
                <a:gd name="connsiteY5" fmla="*/ 0 h 3416300"/>
                <a:gd name="connsiteX0" fmla="*/ 1968500 w 12205855"/>
                <a:gd name="connsiteY0" fmla="*/ 0 h 3416300"/>
                <a:gd name="connsiteX1" fmla="*/ 12205855 w 12205855"/>
                <a:gd name="connsiteY1" fmla="*/ 2426687 h 3416300"/>
                <a:gd name="connsiteX2" fmla="*/ 12192000 w 12205855"/>
                <a:gd name="connsiteY2" fmla="*/ 3416300 h 3416300"/>
                <a:gd name="connsiteX3" fmla="*/ 0 w 12205855"/>
                <a:gd name="connsiteY3" fmla="*/ 3416300 h 3416300"/>
                <a:gd name="connsiteX4" fmla="*/ 2362199 w 12205855"/>
                <a:gd name="connsiteY4" fmla="*/ 2232953 h 3416300"/>
                <a:gd name="connsiteX5" fmla="*/ 1968500 w 12205855"/>
                <a:gd name="connsiteY5" fmla="*/ 0 h 3416300"/>
                <a:gd name="connsiteX0" fmla="*/ 1968501 w 12205856"/>
                <a:gd name="connsiteY0" fmla="*/ 0 h 3416300"/>
                <a:gd name="connsiteX1" fmla="*/ 12205856 w 12205856"/>
                <a:gd name="connsiteY1" fmla="*/ 2426687 h 3416300"/>
                <a:gd name="connsiteX2" fmla="*/ 12192001 w 12205856"/>
                <a:gd name="connsiteY2" fmla="*/ 3416300 h 3416300"/>
                <a:gd name="connsiteX3" fmla="*/ 1 w 12205856"/>
                <a:gd name="connsiteY3" fmla="*/ 3416300 h 3416300"/>
                <a:gd name="connsiteX4" fmla="*/ 0 w 12205856"/>
                <a:gd name="connsiteY4" fmla="*/ 2036126 h 3416300"/>
                <a:gd name="connsiteX5" fmla="*/ 1968501 w 12205856"/>
                <a:gd name="connsiteY5" fmla="*/ 0 h 3416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05856" h="3416300">
                  <a:moveTo>
                    <a:pt x="1968501" y="0"/>
                  </a:moveTo>
                  <a:lnTo>
                    <a:pt x="12205856" y="2426687"/>
                  </a:lnTo>
                  <a:lnTo>
                    <a:pt x="12192001" y="3416300"/>
                  </a:lnTo>
                  <a:lnTo>
                    <a:pt x="1" y="3416300"/>
                  </a:lnTo>
                  <a:cubicBezTo>
                    <a:pt x="1" y="2956242"/>
                    <a:pt x="0" y="2496184"/>
                    <a:pt x="0" y="2036126"/>
                  </a:cubicBezTo>
                  <a:lnTo>
                    <a:pt x="1968501" y="0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/>
            </a:p>
          </p:txBody>
        </p:sp>
        <p:sp>
          <p:nvSpPr>
            <p:cNvPr id="7" name="cf23d993-bef7-457d-af65-6d0ef266a597">
              <a:extLst>
                <a:ext uri="{FF2B5EF4-FFF2-40B4-BE49-F238E27FC236}">
                  <a16:creationId xmlns:a16="http://schemas.microsoft.com/office/drawing/2014/main" id="{2E368A6D-ABB2-45DD-A309-515161AF2091}"/>
                </a:ext>
              </a:extLst>
            </p:cNvPr>
            <p:cNvSpPr/>
            <p:nvPr/>
          </p:nvSpPr>
          <p:spPr>
            <a:xfrm>
              <a:off x="-13854" y="1759528"/>
              <a:ext cx="12205854" cy="4087994"/>
            </a:xfrm>
            <a:custGeom>
              <a:avLst/>
              <a:gdLst>
                <a:gd name="connsiteX0" fmla="*/ 1969948 w 12192000"/>
                <a:gd name="connsiteY0" fmla="*/ 0 h 3416299"/>
                <a:gd name="connsiteX1" fmla="*/ 12192000 w 12192000"/>
                <a:gd name="connsiteY1" fmla="*/ 1955676 h 3416299"/>
                <a:gd name="connsiteX2" fmla="*/ 12192000 w 12192000"/>
                <a:gd name="connsiteY2" fmla="*/ 3416299 h 3416299"/>
                <a:gd name="connsiteX3" fmla="*/ 0 w 12192000"/>
                <a:gd name="connsiteY3" fmla="*/ 3416299 h 3416299"/>
                <a:gd name="connsiteX4" fmla="*/ 0 w 12192000"/>
                <a:gd name="connsiteY4" fmla="*/ 1704208 h 3416299"/>
                <a:gd name="connsiteX0" fmla="*/ 1969948 w 12192000"/>
                <a:gd name="connsiteY0" fmla="*/ 0 h 3416299"/>
                <a:gd name="connsiteX1" fmla="*/ 12192000 w 12192000"/>
                <a:gd name="connsiteY1" fmla="*/ 1608332 h 3416299"/>
                <a:gd name="connsiteX2" fmla="*/ 12192000 w 12192000"/>
                <a:gd name="connsiteY2" fmla="*/ 3416299 h 3416299"/>
                <a:gd name="connsiteX3" fmla="*/ 0 w 12192000"/>
                <a:gd name="connsiteY3" fmla="*/ 3416299 h 3416299"/>
                <a:gd name="connsiteX4" fmla="*/ 0 w 12192000"/>
                <a:gd name="connsiteY4" fmla="*/ 1704208 h 3416299"/>
                <a:gd name="connsiteX5" fmla="*/ 1969948 w 12192000"/>
                <a:gd name="connsiteY5" fmla="*/ 0 h 3416299"/>
                <a:gd name="connsiteX0" fmla="*/ 1983802 w 12205854"/>
                <a:gd name="connsiteY0" fmla="*/ 0 h 3416299"/>
                <a:gd name="connsiteX1" fmla="*/ 12205854 w 12205854"/>
                <a:gd name="connsiteY1" fmla="*/ 1608332 h 3416299"/>
                <a:gd name="connsiteX2" fmla="*/ 12205854 w 12205854"/>
                <a:gd name="connsiteY2" fmla="*/ 3416299 h 3416299"/>
                <a:gd name="connsiteX3" fmla="*/ 13854 w 12205854"/>
                <a:gd name="connsiteY3" fmla="*/ 3416299 h 3416299"/>
                <a:gd name="connsiteX4" fmla="*/ 0 w 12205854"/>
                <a:gd name="connsiteY4" fmla="*/ 1408966 h 3416299"/>
                <a:gd name="connsiteX5" fmla="*/ 1983802 w 12205854"/>
                <a:gd name="connsiteY5" fmla="*/ 0 h 34162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205854" h="3416299">
                  <a:moveTo>
                    <a:pt x="1983802" y="0"/>
                  </a:moveTo>
                  <a:lnTo>
                    <a:pt x="12205854" y="1608332"/>
                  </a:lnTo>
                  <a:lnTo>
                    <a:pt x="12205854" y="3416299"/>
                  </a:lnTo>
                  <a:lnTo>
                    <a:pt x="13854" y="3416299"/>
                  </a:lnTo>
                  <a:lnTo>
                    <a:pt x="0" y="1408966"/>
                  </a:lnTo>
                  <a:lnTo>
                    <a:pt x="1983802" y="0"/>
                  </a:lnTo>
                  <a:close/>
                </a:path>
              </a:pathLst>
            </a:custGeom>
            <a:solidFill>
              <a:schemeClr val="bg1">
                <a:alpha val="5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D925B11-319B-47CF-BE4C-E802AEDEDE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2023-04-27</a:t>
            </a:r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E9D18EB-A900-49D0-A081-68DF26D23C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openIMIS as a Global Good @ Nairobi</a:t>
            </a:r>
          </a:p>
        </p:txBody>
      </p:sp>
    </p:spTree>
    <p:extLst>
      <p:ext uri="{BB962C8B-B14F-4D97-AF65-F5344CB8AC3E}">
        <p14:creationId xmlns:p14="http://schemas.microsoft.com/office/powerpoint/2010/main" val="27834874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DE113884-B5C9-459E-B785-88DF562AFA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63" y="303127"/>
            <a:ext cx="1647959" cy="43940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B7A65BC6-95DA-3F48-BF65-C5E7CCCF94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17216DD-2CF0-5247-A898-4D1031478F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4300BFD-D844-9842-A98E-FDBEDB7E71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2023-04-27</a:t>
            </a:r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D7E9B01-2145-DB4D-90C0-FE8CC55FD7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openIMIS as a Global Good @ Nairobi</a:t>
            </a:r>
            <a:endParaRPr lang="de-DE"/>
          </a:p>
        </p:txBody>
      </p:sp>
      <p:sp>
        <p:nvSpPr>
          <p:cNvPr id="9" name="Foliennummernplatzhalter 5">
            <a:extLst>
              <a:ext uri="{FF2B5EF4-FFF2-40B4-BE49-F238E27FC236}">
                <a16:creationId xmlns:a16="http://schemas.microsoft.com/office/drawing/2014/main" id="{35C545E5-C7BF-D64D-87F1-7981E95390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37740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0" i="1">
                <a:solidFill>
                  <a:schemeClr val="tx1">
                    <a:tint val="75000"/>
                  </a:schemeClr>
                </a:solidFill>
                <a:latin typeface="Poppins Light" pitchFamily="2" charset="77"/>
                <a:cs typeface="Poppins Light" pitchFamily="2" charset="77"/>
              </a:defRPr>
            </a:lvl1pPr>
          </a:lstStyle>
          <a:p>
            <a:fld id="{71FEFEAA-9D64-4FB1-90AA-77E6C39C9029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566494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farb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rafik 20" descr="Ein Bild, das Kette enthält.&#10;&#10;Automatisch generierte Beschreibung">
            <a:extLst>
              <a:ext uri="{FF2B5EF4-FFF2-40B4-BE49-F238E27FC236}">
                <a16:creationId xmlns:a16="http://schemas.microsoft.com/office/drawing/2014/main" id="{82995FEF-F44E-4720-98FA-B2AE557B1183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3" b="26747"/>
          <a:stretch/>
        </p:blipFill>
        <p:spPr bwMode="gray">
          <a:xfrm>
            <a:off x="164181" y="165101"/>
            <a:ext cx="11858487" cy="4721860"/>
          </a:xfrm>
          <a:prstGeom prst="rect">
            <a:avLst/>
          </a:prstGeom>
        </p:spPr>
      </p:pic>
      <p:pic>
        <p:nvPicPr>
          <p:cNvPr id="18" name="Grafik 17" descr="Ein Bild, das Säge enthält.&#10;&#10;Automatisch generierte Beschreibung">
            <a:extLst>
              <a:ext uri="{FF2B5EF4-FFF2-40B4-BE49-F238E27FC236}">
                <a16:creationId xmlns:a16="http://schemas.microsoft.com/office/drawing/2014/main" id="{57A5703D-6864-419D-AAFF-48396C4B22D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64180" y="846875"/>
            <a:ext cx="11860800" cy="4040085"/>
          </a:xfrm>
          <a:prstGeom prst="rect">
            <a:avLst/>
          </a:prstGeom>
        </p:spPr>
      </p:pic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933131" y="2542198"/>
            <a:ext cx="10628948" cy="96026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467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Titelfolie / </a:t>
            </a:r>
            <a:r>
              <a:rPr lang="de-DE" noProof="0" dirty="0"/>
              <a:t>Headline</a:t>
            </a:r>
            <a:br>
              <a:rPr lang="de-DE" noProof="0" dirty="0"/>
            </a:br>
            <a:r>
              <a:rPr lang="de-DE" noProof="0" dirty="0"/>
              <a:t>mit farbigem GIZ Key Visual</a:t>
            </a:r>
            <a:endParaRPr lang="de-DE" dirty="0"/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33131" y="3700611"/>
            <a:ext cx="10627783" cy="78996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Dies ist die </a:t>
            </a:r>
            <a:r>
              <a:rPr lang="de-DE" dirty="0" err="1"/>
              <a:t>Subline</a:t>
            </a:r>
            <a:endParaRPr lang="de-DE" dirty="0"/>
          </a:p>
          <a:p>
            <a:pPr lvl="0"/>
            <a:r>
              <a:rPr lang="de-DE" dirty="0"/>
              <a:t>Projektname | Datum  </a:t>
            </a:r>
          </a:p>
        </p:txBody>
      </p:sp>
      <p:pic>
        <p:nvPicPr>
          <p:cNvPr id="10" name="logo">
            <a:extLst>
              <a:ext uri="{FF2B5EF4-FFF2-40B4-BE49-F238E27FC236}">
                <a16:creationId xmlns:a16="http://schemas.microsoft.com/office/drawing/2014/main" id="{BB915B2F-F90E-4740-9ADA-291A0E63BDE2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16199" y="5422244"/>
            <a:ext cx="3081728" cy="850557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:a16="http://schemas.microsoft.com/office/drawing/2014/main" id="{BD21318B-3022-42D5-AB5E-3CB62091D006}"/>
              </a:ext>
            </a:extLst>
          </p:cNvPr>
          <p:cNvSpPr/>
          <p:nvPr userDrawn="1"/>
        </p:nvSpPr>
        <p:spPr bwMode="gray">
          <a:xfrm>
            <a:off x="7158790" y="4886960"/>
            <a:ext cx="4863877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9568337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/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FF0DB5C6-9E74-4378-9827-68473EFA35F3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3" b="26747"/>
          <a:stretch/>
        </p:blipFill>
        <p:spPr bwMode="gray">
          <a:xfrm>
            <a:off x="164181" y="165100"/>
            <a:ext cx="11858487" cy="4721861"/>
          </a:xfrm>
          <a:prstGeom prst="rect">
            <a:avLst/>
          </a:prstGeom>
        </p:spPr>
      </p:pic>
      <p:pic>
        <p:nvPicPr>
          <p:cNvPr id="15" name="Grafik 14" descr="Ein Bild, das Säge enthält.&#10;&#10;Automatisch generierte Beschreibung">
            <a:extLst>
              <a:ext uri="{FF2B5EF4-FFF2-40B4-BE49-F238E27FC236}">
                <a16:creationId xmlns:a16="http://schemas.microsoft.com/office/drawing/2014/main" id="{31687CA2-4830-4EA3-B6BE-4D04E1B8363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64180" y="846875"/>
            <a:ext cx="11860800" cy="4040085"/>
          </a:xfrm>
          <a:prstGeom prst="rect">
            <a:avLst/>
          </a:prstGeom>
        </p:spPr>
      </p:pic>
      <p:pic>
        <p:nvPicPr>
          <p:cNvPr id="10" name="logo">
            <a:extLst>
              <a:ext uri="{FF2B5EF4-FFF2-40B4-BE49-F238E27FC236}">
                <a16:creationId xmlns:a16="http://schemas.microsoft.com/office/drawing/2014/main" id="{5020DAB1-6624-4F6F-85BE-D8BE78A1A57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16199" y="5422244"/>
            <a:ext cx="3081728" cy="850557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:a16="http://schemas.microsoft.com/office/drawing/2014/main" id="{8C59F0BE-E094-4F6F-B663-07A571A19A62}"/>
              </a:ext>
            </a:extLst>
          </p:cNvPr>
          <p:cNvSpPr/>
          <p:nvPr userDrawn="1"/>
        </p:nvSpPr>
        <p:spPr bwMode="gray">
          <a:xfrm>
            <a:off x="7158790" y="4886960"/>
            <a:ext cx="4863877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33131" y="3700611"/>
            <a:ext cx="10627783" cy="78996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Dies ist die </a:t>
            </a:r>
            <a:r>
              <a:rPr lang="de-DE" dirty="0" err="1"/>
              <a:t>Subline</a:t>
            </a:r>
            <a:endParaRPr lang="de-DE" dirty="0"/>
          </a:p>
          <a:p>
            <a:pPr lvl="0"/>
            <a:r>
              <a:rPr lang="de-DE" dirty="0"/>
              <a:t>Projektname | Datum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933131" y="2542198"/>
            <a:ext cx="10628948" cy="96026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467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Titelfolie / Headline</a:t>
            </a:r>
            <a:br>
              <a:rPr lang="de-DE" dirty="0"/>
            </a:br>
            <a:r>
              <a:rPr lang="de-DE" dirty="0"/>
              <a:t>mit s/w GIZ Key Visual</a:t>
            </a:r>
          </a:p>
        </p:txBody>
      </p:sp>
    </p:spTree>
    <p:extLst>
      <p:ext uri="{BB962C8B-B14F-4D97-AF65-F5344CB8AC3E}">
        <p14:creationId xmlns:p14="http://schemas.microsoft.com/office/powerpoint/2010/main" val="609668714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">
            <a:extLst>
              <a:ext uri="{FF2B5EF4-FFF2-40B4-BE49-F238E27FC236}">
                <a16:creationId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64181" y="165101"/>
            <a:ext cx="11858487" cy="4721860"/>
          </a:xfrm>
          <a:noFill/>
        </p:spPr>
        <p:txBody>
          <a:bodyPr tIns="720000" rIns="0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67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3" name="1.">
            <a:extLst>
              <a:ext uri="{FF2B5EF4-FFF2-40B4-BE49-F238E27FC236}">
                <a16:creationId xmlns:a16="http://schemas.microsoft.com/office/drawing/2014/main" id="{6C4143CA-4DB1-41D8-8702-2CD00961FDB5}"/>
              </a:ext>
            </a:extLst>
          </p:cNvPr>
          <p:cNvSpPr/>
          <p:nvPr userDrawn="1"/>
        </p:nvSpPr>
        <p:spPr bwMode="gray">
          <a:xfrm>
            <a:off x="5456990" y="170887"/>
            <a:ext cx="19685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Auf dieses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Symbol klicken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 neues Fotos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einzufügen</a:t>
            </a:r>
          </a:p>
        </p:txBody>
      </p:sp>
      <p:sp>
        <p:nvSpPr>
          <p:cNvPr id="16" name="2.">
            <a:extLst>
              <a:ext uri="{FF2B5EF4-FFF2-40B4-BE49-F238E27FC236}">
                <a16:creationId xmlns:a16="http://schemas.microsoft.com/office/drawing/2014/main" id="{8F222F02-A2DC-42E9-84D4-4ACEFEE70A4D}"/>
              </a:ext>
            </a:extLst>
          </p:cNvPr>
          <p:cNvSpPr/>
          <p:nvPr userDrawn="1"/>
        </p:nvSpPr>
        <p:spPr bwMode="gray">
          <a:xfrm>
            <a:off x="7335817" y="170887"/>
            <a:ext cx="19685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Folie wieder zurücksetzen</a:t>
            </a:r>
          </a:p>
        </p:txBody>
      </p:sp>
      <p:sp>
        <p:nvSpPr>
          <p:cNvPr id="23" name="3.">
            <a:extLst>
              <a:ext uri="{FF2B5EF4-FFF2-40B4-BE49-F238E27FC236}">
                <a16:creationId xmlns:a16="http://schemas.microsoft.com/office/drawing/2014/main" id="{C15972D1-066C-49B6-94E5-4A7A0A3B2587}"/>
              </a:ext>
            </a:extLst>
          </p:cNvPr>
          <p:cNvSpPr/>
          <p:nvPr userDrawn="1"/>
        </p:nvSpPr>
        <p:spPr bwMode="gray">
          <a:xfrm>
            <a:off x="9903959" y="170887"/>
            <a:ext cx="226278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ggfs. mit „Zuschneiden“ den Ausschnitt verändern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FE685868-EA5A-4891-A28F-04F16BEAED38}"/>
              </a:ext>
            </a:extLst>
          </p:cNvPr>
          <p:cNvCxnSpPr/>
          <p:nvPr userDrawn="1"/>
        </p:nvCxnSpPr>
        <p:spPr bwMode="gray">
          <a:xfrm>
            <a:off x="6096000" y="1244600"/>
            <a:ext cx="0" cy="9144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">
            <a:extLst>
              <a:ext uri="{FF2B5EF4-FFF2-40B4-BE49-F238E27FC236}">
                <a16:creationId xmlns:a16="http://schemas.microsoft.com/office/drawing/2014/main" id="{F8081F88-CBA8-4146-B984-924F5BAE43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16199" y="5422244"/>
            <a:ext cx="3081728" cy="850557"/>
          </a:xfrm>
          <a:prstGeom prst="rect">
            <a:avLst/>
          </a:prstGeom>
        </p:spPr>
      </p:pic>
      <p:sp>
        <p:nvSpPr>
          <p:cNvPr id="17" name="Bar">
            <a:extLst>
              <a:ext uri="{FF2B5EF4-FFF2-40B4-BE49-F238E27FC236}">
                <a16:creationId xmlns:a16="http://schemas.microsoft.com/office/drawing/2014/main" id="{F01B0C4A-732E-4BC2-A2D7-A086E4E5403B}"/>
              </a:ext>
            </a:extLst>
          </p:cNvPr>
          <p:cNvSpPr/>
          <p:nvPr userDrawn="1"/>
        </p:nvSpPr>
        <p:spPr bwMode="gray">
          <a:xfrm>
            <a:off x="7158790" y="4886960"/>
            <a:ext cx="4863877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" name="how">
            <a:extLst>
              <a:ext uri="{FF2B5EF4-FFF2-40B4-BE49-F238E27FC236}">
                <a16:creationId xmlns:a16="http://schemas.microsoft.com/office/drawing/2014/main" id="{B4432FF7-B852-4F03-B6BA-EEC7AD563D82}"/>
              </a:ext>
            </a:extLst>
          </p:cNvPr>
          <p:cNvSpPr txBox="1"/>
          <p:nvPr userDrawn="1"/>
        </p:nvSpPr>
        <p:spPr bwMode="gray">
          <a:xfrm>
            <a:off x="-3522369" y="237067"/>
            <a:ext cx="34408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Auf Bild oberhalb der Transparenz klicken.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Bild mit Taste ENTF löschen.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 Auf kleines Symbol in der Mitte der Seite klicken.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Foto auswählen.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Unter „Start/Folie zurücksetzen“.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Bei Bedarf unter „Format/Schneidewerkzeug“ </a:t>
            </a:r>
            <a:br>
              <a:rPr lang="de-DE" sz="12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Ausschnitt bearbeiten.</a:t>
            </a:r>
          </a:p>
        </p:txBody>
      </p:sp>
      <p:pic>
        <p:nvPicPr>
          <p:cNvPr id="7" name="Grafik 6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B2F80A22-ED8F-44E7-B2BE-85BF50D142D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60723"/>
          <a:stretch/>
        </p:blipFill>
        <p:spPr>
          <a:xfrm>
            <a:off x="9938772" y="1136801"/>
            <a:ext cx="620963" cy="751359"/>
          </a:xfrm>
          <a:prstGeom prst="rect">
            <a:avLst/>
          </a:prstGeom>
        </p:spPr>
      </p:pic>
      <p:sp>
        <p:nvSpPr>
          <p:cNvPr id="10" name="Dreieck">
            <a:extLst>
              <a:ext uri="{FF2B5EF4-FFF2-40B4-BE49-F238E27FC236}">
                <a16:creationId xmlns:a16="http://schemas.microsoft.com/office/drawing/2014/main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222463" y="562187"/>
            <a:ext cx="281941" cy="6096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Headline">
            <a:extLst>
              <a:ext uri="{FF2B5EF4-FFF2-40B4-BE49-F238E27FC236}">
                <a16:creationId xmlns:a16="http://schemas.microsoft.com/office/drawing/2014/main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64181" y="846875"/>
            <a:ext cx="11858487" cy="4040085"/>
          </a:xfrm>
          <a:prstGeom prst="rect">
            <a:avLst/>
          </a:prstGeom>
          <a:blipFill dpi="0" rotWithShape="1">
            <a:blip r:embed="rId5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3467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Titelfolie / Headline</a:t>
            </a:r>
            <a:br>
              <a:rPr lang="de-DE" dirty="0"/>
            </a:br>
            <a:r>
              <a:rPr lang="de-DE" dirty="0"/>
              <a:t>mit Hintergrundfoto (austauschbar)</a:t>
            </a:r>
          </a:p>
        </p:txBody>
      </p:sp>
      <p:pic>
        <p:nvPicPr>
          <p:cNvPr id="4" name="Grafik 3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E5595441-F987-46F7-B0FF-6162DB53F7E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453078" y="1136801"/>
            <a:ext cx="2113197" cy="751359"/>
          </a:xfrm>
          <a:prstGeom prst="rect">
            <a:avLst/>
          </a:prstGeom>
        </p:spPr>
      </p:pic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33131" y="3700611"/>
            <a:ext cx="10627783" cy="78996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Dies ist die </a:t>
            </a:r>
            <a:r>
              <a:rPr lang="de-DE" dirty="0" err="1"/>
              <a:t>Subline</a:t>
            </a:r>
            <a:endParaRPr lang="de-DE" dirty="0"/>
          </a:p>
          <a:p>
            <a:pPr lvl="0"/>
            <a:r>
              <a:rPr lang="de-DE" dirty="0"/>
              <a:t>Projektname | Datum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 bwMode="gray">
          <a:xfrm>
            <a:off x="9996030" y="1966807"/>
            <a:ext cx="1662545" cy="1147156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D653919A-E7CD-4FC8-8C22-019673316FC4}"/>
              </a:ext>
            </a:extLst>
          </p:cNvPr>
          <p:cNvSpPr/>
          <p:nvPr userDrawn="1"/>
        </p:nvSpPr>
        <p:spPr bwMode="gray">
          <a:xfrm>
            <a:off x="8734474" y="1509303"/>
            <a:ext cx="844305" cy="19132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">
            <a:extLst>
              <a:ext uri="{FF2B5EF4-FFF2-40B4-BE49-F238E27FC236}">
                <a16:creationId xmlns:a16="http://schemas.microsoft.com/office/drawing/2014/main" id="{63D020A0-C673-400D-8D07-9B4444BF8D7C}"/>
              </a:ext>
            </a:extLst>
          </p:cNvPr>
          <p:cNvSpPr/>
          <p:nvPr userDrawn="1"/>
        </p:nvSpPr>
        <p:spPr bwMode="gray">
          <a:xfrm>
            <a:off x="9971276" y="1373457"/>
            <a:ext cx="575955" cy="45084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0026940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Grafik/Freistel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A5AD85A5-A6F8-4851-92FD-EA6609DAF6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0723"/>
          <a:stretch/>
        </p:blipFill>
        <p:spPr>
          <a:xfrm>
            <a:off x="10007544" y="1136801"/>
            <a:ext cx="620963" cy="751359"/>
          </a:xfrm>
          <a:prstGeom prst="rect">
            <a:avLst/>
          </a:prstGeom>
        </p:spPr>
      </p:pic>
      <p:pic>
        <p:nvPicPr>
          <p:cNvPr id="31" name="Grafik 30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4F0518D7-2DF0-4D50-B3EB-3D64E2485AB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3078" y="1136801"/>
            <a:ext cx="2113197" cy="751359"/>
          </a:xfrm>
          <a:prstGeom prst="rect">
            <a:avLst/>
          </a:prstGeom>
        </p:spPr>
      </p:pic>
      <p:sp>
        <p:nvSpPr>
          <p:cNvPr id="32" name="Rechteck 31">
            <a:extLst>
              <a:ext uri="{FF2B5EF4-FFF2-40B4-BE49-F238E27FC236}">
                <a16:creationId xmlns:a16="http://schemas.microsoft.com/office/drawing/2014/main" id="{3D8B1A33-9136-4498-A38F-1FAFEE6C912B}"/>
              </a:ext>
            </a:extLst>
          </p:cNvPr>
          <p:cNvSpPr/>
          <p:nvPr userDrawn="1"/>
        </p:nvSpPr>
        <p:spPr bwMode="gray">
          <a:xfrm>
            <a:off x="8734474" y="1509303"/>
            <a:ext cx="844305" cy="19132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">
            <a:extLst>
              <a:ext uri="{FF2B5EF4-FFF2-40B4-BE49-F238E27FC236}">
                <a16:creationId xmlns:a16="http://schemas.microsoft.com/office/drawing/2014/main" id="{13815075-80B4-4697-8852-2EC6A756D3E7}"/>
              </a:ext>
            </a:extLst>
          </p:cNvPr>
          <p:cNvSpPr/>
          <p:nvPr userDrawn="1"/>
        </p:nvSpPr>
        <p:spPr bwMode="gray">
          <a:xfrm>
            <a:off x="10040048" y="1373457"/>
            <a:ext cx="575955" cy="45084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1.">
            <a:extLst>
              <a:ext uri="{FF2B5EF4-FFF2-40B4-BE49-F238E27FC236}">
                <a16:creationId xmlns:a16="http://schemas.microsoft.com/office/drawing/2014/main" id="{6C4143CA-4DB1-41D8-8702-2CD00961FDB5}"/>
              </a:ext>
            </a:extLst>
          </p:cNvPr>
          <p:cNvSpPr/>
          <p:nvPr userDrawn="1"/>
        </p:nvSpPr>
        <p:spPr bwMode="gray">
          <a:xfrm>
            <a:off x="5456990" y="170887"/>
            <a:ext cx="19685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Auf dieses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Symbol klicken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 neues Fotos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einzufügen</a:t>
            </a:r>
          </a:p>
        </p:txBody>
      </p:sp>
      <p:sp>
        <p:nvSpPr>
          <p:cNvPr id="16" name="2.">
            <a:extLst>
              <a:ext uri="{FF2B5EF4-FFF2-40B4-BE49-F238E27FC236}">
                <a16:creationId xmlns:a16="http://schemas.microsoft.com/office/drawing/2014/main" id="{8F222F02-A2DC-42E9-84D4-4ACEFEE70A4D}"/>
              </a:ext>
            </a:extLst>
          </p:cNvPr>
          <p:cNvSpPr/>
          <p:nvPr userDrawn="1"/>
        </p:nvSpPr>
        <p:spPr bwMode="gray">
          <a:xfrm>
            <a:off x="7335817" y="170887"/>
            <a:ext cx="19685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Folie wieder zurücksetzen</a:t>
            </a:r>
          </a:p>
        </p:txBody>
      </p:sp>
      <p:sp>
        <p:nvSpPr>
          <p:cNvPr id="23" name="3.">
            <a:extLst>
              <a:ext uri="{FF2B5EF4-FFF2-40B4-BE49-F238E27FC236}">
                <a16:creationId xmlns:a16="http://schemas.microsoft.com/office/drawing/2014/main" id="{C15972D1-066C-49B6-94E5-4A7A0A3B2587}"/>
              </a:ext>
            </a:extLst>
          </p:cNvPr>
          <p:cNvSpPr/>
          <p:nvPr userDrawn="1"/>
        </p:nvSpPr>
        <p:spPr bwMode="gray">
          <a:xfrm>
            <a:off x="9903959" y="170887"/>
            <a:ext cx="226278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ggfs. mit „Zuschneiden“ den Ausschnitt verändern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FE685868-EA5A-4891-A28F-04F16BEAED38}"/>
              </a:ext>
            </a:extLst>
          </p:cNvPr>
          <p:cNvCxnSpPr/>
          <p:nvPr userDrawn="1"/>
        </p:nvCxnSpPr>
        <p:spPr bwMode="gray">
          <a:xfrm>
            <a:off x="6096000" y="1244600"/>
            <a:ext cx="0" cy="9144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logo">
            <a:extLst>
              <a:ext uri="{FF2B5EF4-FFF2-40B4-BE49-F238E27FC236}">
                <a16:creationId xmlns:a16="http://schemas.microsoft.com/office/drawing/2014/main" id="{F8081F88-CBA8-4146-B984-924F5BAE435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16199" y="5422244"/>
            <a:ext cx="3081728" cy="850557"/>
          </a:xfrm>
          <a:prstGeom prst="rect">
            <a:avLst/>
          </a:prstGeom>
        </p:spPr>
      </p:pic>
      <p:sp>
        <p:nvSpPr>
          <p:cNvPr id="17" name="Bar">
            <a:extLst>
              <a:ext uri="{FF2B5EF4-FFF2-40B4-BE49-F238E27FC236}">
                <a16:creationId xmlns:a16="http://schemas.microsoft.com/office/drawing/2014/main" id="{F01B0C4A-732E-4BC2-A2D7-A086E4E5403B}"/>
              </a:ext>
            </a:extLst>
          </p:cNvPr>
          <p:cNvSpPr/>
          <p:nvPr userDrawn="1"/>
        </p:nvSpPr>
        <p:spPr bwMode="gray">
          <a:xfrm>
            <a:off x="7158790" y="4886960"/>
            <a:ext cx="4863877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" name="how">
            <a:extLst>
              <a:ext uri="{FF2B5EF4-FFF2-40B4-BE49-F238E27FC236}">
                <a16:creationId xmlns:a16="http://schemas.microsoft.com/office/drawing/2014/main" id="{B4432FF7-B852-4F03-B6BA-EEC7AD563D82}"/>
              </a:ext>
            </a:extLst>
          </p:cNvPr>
          <p:cNvSpPr txBox="1"/>
          <p:nvPr userDrawn="1"/>
        </p:nvSpPr>
        <p:spPr bwMode="gray">
          <a:xfrm>
            <a:off x="-3522369" y="237067"/>
            <a:ext cx="34408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Auf Bild oberhalb der Transparenz klicken.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Bild mit Taste ENTF löschen.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 Auf kleines Symbol in der Mitte der Seite klicken.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Foto auswählen.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Unter „Start/Folie zurücksetzen“.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Bei Bedarf unter „Format/Schneidewerkzeug“ </a:t>
            </a:r>
            <a:br>
              <a:rPr lang="de-DE" sz="12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Ausschnitt bearbeiten.</a:t>
            </a:r>
          </a:p>
        </p:txBody>
      </p:sp>
      <p:sp>
        <p:nvSpPr>
          <p:cNvPr id="13" name="Bildplatzhalter">
            <a:extLst>
              <a:ext uri="{FF2B5EF4-FFF2-40B4-BE49-F238E27FC236}">
                <a16:creationId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64181" y="165101"/>
            <a:ext cx="11858487" cy="4721860"/>
          </a:xfrm>
          <a:noFill/>
        </p:spPr>
        <p:txBody>
          <a:bodyPr tIns="720000" rIns="0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67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10" name="Dreieck">
            <a:extLst>
              <a:ext uri="{FF2B5EF4-FFF2-40B4-BE49-F238E27FC236}">
                <a16:creationId xmlns:a16="http://schemas.microsoft.com/office/drawing/2014/main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222463" y="562187"/>
            <a:ext cx="281941" cy="6096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Headline">
            <a:extLst>
              <a:ext uri="{FF2B5EF4-FFF2-40B4-BE49-F238E27FC236}">
                <a16:creationId xmlns:a16="http://schemas.microsoft.com/office/drawing/2014/main" id="{813E0E27-07DF-4161-8BD6-EBA305CB516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64181" y="846875"/>
            <a:ext cx="11858487" cy="4040085"/>
          </a:xfrm>
          <a:prstGeom prst="rect">
            <a:avLst/>
          </a:prstGeom>
          <a:blipFill dpi="0" rotWithShape="1">
            <a:blip r:embed="rId6"/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3467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Titelfolie für Illustration/Freisteller </a:t>
            </a:r>
            <a:br>
              <a:rPr lang="de-DE" dirty="0"/>
            </a:br>
            <a:r>
              <a:rPr lang="de-DE" dirty="0"/>
              <a:t>mit weißem Hintergrund (austauschbar)</a:t>
            </a: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33131" y="3700611"/>
            <a:ext cx="10627783" cy="78996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Dies ist die </a:t>
            </a:r>
            <a:r>
              <a:rPr lang="de-DE" dirty="0" err="1"/>
              <a:t>Subline</a:t>
            </a:r>
            <a:endParaRPr lang="de-DE" dirty="0"/>
          </a:p>
          <a:p>
            <a:pPr lvl="0"/>
            <a:r>
              <a:rPr lang="de-DE" dirty="0"/>
              <a:t>Projektname | Datum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 bwMode="gray">
          <a:xfrm>
            <a:off x="9996030" y="1966807"/>
            <a:ext cx="1662545" cy="1147156"/>
          </a:xfrm>
          <a:prstGeom prst="rect">
            <a:avLst/>
          </a:prstGeom>
        </p:spPr>
      </p:pic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B1AFA279-6BD4-4D5A-91D6-9AF666C8CC39}"/>
              </a:ext>
            </a:extLst>
          </p:cNvPr>
          <p:cNvCxnSpPr/>
          <p:nvPr userDrawn="1"/>
        </p:nvCxnSpPr>
        <p:spPr bwMode="gray">
          <a:xfrm>
            <a:off x="6096000" y="1244600"/>
            <a:ext cx="0" cy="9144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3136873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logo">
            <a:extLst>
              <a:ext uri="{FF2B5EF4-FFF2-40B4-BE49-F238E27FC236}">
                <a16:creationId xmlns:a16="http://schemas.microsoft.com/office/drawing/2014/main" id="{5020DAB1-6624-4F6F-85BE-D8BE78A1A57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916199" y="5422244"/>
            <a:ext cx="3081728" cy="850557"/>
          </a:xfrm>
          <a:prstGeom prst="rect">
            <a:avLst/>
          </a:prstGeom>
        </p:spPr>
      </p:pic>
      <p:sp>
        <p:nvSpPr>
          <p:cNvPr id="13" name="Bar">
            <a:extLst>
              <a:ext uri="{FF2B5EF4-FFF2-40B4-BE49-F238E27FC236}">
                <a16:creationId xmlns:a16="http://schemas.microsoft.com/office/drawing/2014/main" id="{8C59F0BE-E094-4F6F-B663-07A571A19A62}"/>
              </a:ext>
            </a:extLst>
          </p:cNvPr>
          <p:cNvSpPr/>
          <p:nvPr userDrawn="1"/>
        </p:nvSpPr>
        <p:spPr bwMode="gray">
          <a:xfrm>
            <a:off x="7158790" y="4886960"/>
            <a:ext cx="4863877" cy="29712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33131" y="3700611"/>
            <a:ext cx="10627783" cy="789960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Dies ist die </a:t>
            </a:r>
            <a:r>
              <a:rPr lang="de-DE" dirty="0" err="1"/>
              <a:t>Subline</a:t>
            </a:r>
            <a:r>
              <a:rPr lang="de-DE" dirty="0"/>
              <a:t> </a:t>
            </a:r>
          </a:p>
          <a:p>
            <a:pPr lvl="0"/>
            <a:r>
              <a:rPr lang="de-DE" dirty="0"/>
              <a:t>Projektname | Datum</a:t>
            </a:r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933131" y="2542198"/>
            <a:ext cx="10628948" cy="96026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467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Alternative Titelfolie</a:t>
            </a:r>
            <a:br>
              <a:rPr lang="de-DE" dirty="0"/>
            </a:br>
            <a:r>
              <a:rPr lang="de-DE" dirty="0"/>
              <a:t>ohne Foto</a:t>
            </a:r>
          </a:p>
        </p:txBody>
      </p:sp>
      <p:grpSp>
        <p:nvGrpSpPr>
          <p:cNvPr id="8" name="Key Visual">
            <a:extLst>
              <a:ext uri="{FF2B5EF4-FFF2-40B4-BE49-F238E27FC236}">
                <a16:creationId xmlns:a16="http://schemas.microsoft.com/office/drawing/2014/main" id="{1E0F1E1C-CA23-484C-B4BB-7C7FB71D6C86}"/>
              </a:ext>
            </a:extLst>
          </p:cNvPr>
          <p:cNvGrpSpPr/>
          <p:nvPr userDrawn="1"/>
        </p:nvGrpSpPr>
        <p:grpSpPr bwMode="gray">
          <a:xfrm>
            <a:off x="164181" y="165101"/>
            <a:ext cx="5044017" cy="1340924"/>
            <a:chOff x="4846637" y="119557"/>
            <a:chExt cx="3783013" cy="1005693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361BEDD0-CC28-449C-8AF8-28ECB9820DCA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2AF78ACF-6170-47AC-80E0-F6021AD8B19F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5BAE5611-256D-4234-B00F-EB779B3EA9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D32235C7-71CD-4034-844A-03FD0D112CE2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717CA073-D9FE-4EFD-801F-27AB9308B31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72506130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5" y="320283"/>
            <a:ext cx="11422911" cy="720725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/>
              <a:t>openIMIS as a Global Good @ Nairobi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sp>
        <p:nvSpPr>
          <p:cNvPr id="6" name="Textplatzhalter 7">
            <a:extLst>
              <a:ext uri="{FF2B5EF4-FFF2-40B4-BE49-F238E27FC236}">
                <a16:creationId xmlns:a16="http://schemas.microsoft.com/office/drawing/2014/main" id="{F0E6115A-0138-4831-8CBC-F3B86D4660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99757" y="1361293"/>
            <a:ext cx="9563579" cy="4660625"/>
          </a:xfrm>
        </p:spPr>
        <p:txBody>
          <a:bodyPr/>
          <a:lstStyle>
            <a:lvl1pPr marL="304792" indent="-304792">
              <a:spcBef>
                <a:spcPts val="2400"/>
              </a:spcBef>
              <a:buFont typeface="+mj-lt"/>
              <a:buAutoNum type="arabicPeriod"/>
              <a:defRPr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890577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5" y="320283"/>
            <a:ext cx="11422911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/>
              <a:t>openIMIS as a Global Good @ Nairobi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grpSp>
        <p:nvGrpSpPr>
          <p:cNvPr id="6" name="Key Visual">
            <a:extLst>
              <a:ext uri="{FF2B5EF4-FFF2-40B4-BE49-F238E27FC236}">
                <a16:creationId xmlns:a16="http://schemas.microsoft.com/office/drawing/2014/main" id="{77156747-85E7-4ED4-B2ED-42ABA70FA613}"/>
              </a:ext>
            </a:extLst>
          </p:cNvPr>
          <p:cNvGrpSpPr/>
          <p:nvPr userDrawn="1"/>
        </p:nvGrpSpPr>
        <p:grpSpPr bwMode="gray">
          <a:xfrm flipV="1">
            <a:off x="164180" y="5311118"/>
            <a:ext cx="3094437" cy="822639"/>
            <a:chOff x="4846637" y="119557"/>
            <a:chExt cx="3783013" cy="1005693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2E6C23C4-9083-4866-858D-0C04644D965B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FB0BB156-07F2-4B83-B5A7-E91DE0017F5B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86502DB2-D1D5-44BB-955E-FA20933B0C5A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A25DFF6E-FE1D-49A8-A873-770951547FF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8E38456C-C414-4CEB-A953-0F72775B0C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2" name="Textplatzhalter 7">
            <a:extLst>
              <a:ext uri="{FF2B5EF4-FFF2-40B4-BE49-F238E27FC236}">
                <a16:creationId xmlns:a16="http://schemas.microsoft.com/office/drawing/2014/main" id="{32E1886A-3475-4E66-B3BF-1AD48A2030B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99757" y="1361293"/>
            <a:ext cx="9563579" cy="3746844"/>
          </a:xfrm>
        </p:spPr>
        <p:txBody>
          <a:bodyPr/>
          <a:lstStyle>
            <a:lvl1pPr marL="304792" indent="-304792">
              <a:spcBef>
                <a:spcPts val="2400"/>
              </a:spcBef>
              <a:buFont typeface="+mj-lt"/>
              <a:buAutoNum type="arabicPeriod"/>
              <a:defRPr/>
            </a:lvl1pPr>
          </a:lstStyle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170811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tart Slide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hteck 20">
            <a:extLst>
              <a:ext uri="{FF2B5EF4-FFF2-40B4-BE49-F238E27FC236}">
                <a16:creationId xmlns:a16="http://schemas.microsoft.com/office/drawing/2014/main" id="{62698C69-4EC2-5E49-8DC0-934B0023113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BDE8FA9-854A-7443-BBA1-1DBA1E1E8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0" i="0">
                <a:solidFill>
                  <a:schemeClr val="tx1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1E84DC44-70AF-C44B-A7C2-34C1056F97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648A4757-FE1C-0B4C-9F8A-039A03F7F2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25" name="Datumsplatzhalter 5">
            <a:extLst>
              <a:ext uri="{FF2B5EF4-FFF2-40B4-BE49-F238E27FC236}">
                <a16:creationId xmlns:a16="http://schemas.microsoft.com/office/drawing/2014/main" id="{295CC479-5777-1440-B0E1-06DDD1112A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26" name="Fußzeilenplatzhalter 6">
            <a:extLst>
              <a:ext uri="{FF2B5EF4-FFF2-40B4-BE49-F238E27FC236}">
                <a16:creationId xmlns:a16="http://schemas.microsoft.com/office/drawing/2014/main" id="{EFC801E0-C099-6742-9C05-9E14FC5D7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en-US" altLang="fr-FR"/>
              <a:t>openIMIS as a Global Good @ Nairobi</a:t>
            </a:r>
            <a:endParaRPr lang="fr-FR" altLang="fr-FR" dirty="0"/>
          </a:p>
        </p:txBody>
      </p:sp>
      <p:sp>
        <p:nvSpPr>
          <p:cNvPr id="27" name="Foliennummernplatzhalter 7">
            <a:extLst>
              <a:ext uri="{FF2B5EF4-FFF2-40B4-BE49-F238E27FC236}">
                <a16:creationId xmlns:a16="http://schemas.microsoft.com/office/drawing/2014/main" id="{383085F9-E9BF-8343-8D9C-9329CABFA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84803096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tartfolie s/w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64181" y="165100"/>
            <a:ext cx="11858487" cy="5968659"/>
          </a:xfrm>
          <a:prstGeom prst="rect">
            <a:avLst/>
          </a:prstGeom>
        </p:spPr>
      </p:pic>
      <p:pic>
        <p:nvPicPr>
          <p:cNvPr id="20" name="Grafik 19" descr="Ein Bild, das Säge enthält.&#10;&#10;Automatisch generierte Beschreibung">
            <a:extLst>
              <a:ext uri="{FF2B5EF4-FFF2-40B4-BE49-F238E27FC236}">
                <a16:creationId xmlns:a16="http://schemas.microsoft.com/office/drawing/2014/main" id="{BCF144E3-F322-4496-87EE-8035011D1AB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64180" y="2093674"/>
            <a:ext cx="11860800" cy="4040085"/>
          </a:xfrm>
          <a:prstGeom prst="rect">
            <a:avLst/>
          </a:prstGeom>
        </p:spPr>
      </p:pic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33131" y="4938863"/>
            <a:ext cx="10627783" cy="292388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160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Dies ist die 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933131" y="3793150"/>
            <a:ext cx="10628948" cy="96026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467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Kapitel- Startfolie</a:t>
            </a:r>
            <a:br>
              <a:rPr lang="de-DE" dirty="0"/>
            </a:br>
            <a:r>
              <a:rPr lang="de-DE" noProof="0" dirty="0"/>
              <a:t>mit s/w GIZ Key Visual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US"/>
              <a:t>openIMIS as a Global Good @ Nairobi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83607548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tartfoli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fik 29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44D13A53-E295-469E-858E-7B58C3A9BDE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60723"/>
          <a:stretch/>
        </p:blipFill>
        <p:spPr>
          <a:xfrm>
            <a:off x="10001292" y="1136801"/>
            <a:ext cx="620963" cy="751359"/>
          </a:xfrm>
          <a:prstGeom prst="rect">
            <a:avLst/>
          </a:prstGeom>
        </p:spPr>
      </p:pic>
      <p:pic>
        <p:nvPicPr>
          <p:cNvPr id="31" name="Grafik 30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039598BE-791E-4D95-98E2-387FD9AFFE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453078" y="1136801"/>
            <a:ext cx="2113197" cy="751359"/>
          </a:xfrm>
          <a:prstGeom prst="rect">
            <a:avLst/>
          </a:prstGeom>
        </p:spPr>
      </p:pic>
      <p:sp>
        <p:nvSpPr>
          <p:cNvPr id="32" name="Rechteck 31">
            <a:extLst>
              <a:ext uri="{FF2B5EF4-FFF2-40B4-BE49-F238E27FC236}">
                <a16:creationId xmlns:a16="http://schemas.microsoft.com/office/drawing/2014/main" id="{15D7DBD6-6353-423F-8FD4-C16E2BBCE1B4}"/>
              </a:ext>
            </a:extLst>
          </p:cNvPr>
          <p:cNvSpPr/>
          <p:nvPr userDrawn="1"/>
        </p:nvSpPr>
        <p:spPr bwMode="gray">
          <a:xfrm>
            <a:off x="8734474" y="1509303"/>
            <a:ext cx="844305" cy="19132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">
            <a:extLst>
              <a:ext uri="{FF2B5EF4-FFF2-40B4-BE49-F238E27FC236}">
                <a16:creationId xmlns:a16="http://schemas.microsoft.com/office/drawing/2014/main" id="{ED021507-F859-4746-88F8-317706961200}"/>
              </a:ext>
            </a:extLst>
          </p:cNvPr>
          <p:cNvSpPr/>
          <p:nvPr userDrawn="1"/>
        </p:nvSpPr>
        <p:spPr bwMode="gray">
          <a:xfrm>
            <a:off x="10033796" y="1373457"/>
            <a:ext cx="575955" cy="45084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Bildplatzhalter">
            <a:extLst>
              <a:ext uri="{FF2B5EF4-FFF2-40B4-BE49-F238E27FC236}">
                <a16:creationId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64181" y="165100"/>
            <a:ext cx="11858487" cy="5968659"/>
          </a:xfrm>
          <a:noFill/>
        </p:spPr>
        <p:txBody>
          <a:bodyPr tIns="720000" rIns="0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67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3" name="1.">
            <a:extLst>
              <a:ext uri="{FF2B5EF4-FFF2-40B4-BE49-F238E27FC236}">
                <a16:creationId xmlns:a16="http://schemas.microsoft.com/office/drawing/2014/main" id="{6C4143CA-4DB1-41D8-8702-2CD00961FDB5}"/>
              </a:ext>
            </a:extLst>
          </p:cNvPr>
          <p:cNvSpPr/>
          <p:nvPr userDrawn="1"/>
        </p:nvSpPr>
        <p:spPr bwMode="gray">
          <a:xfrm>
            <a:off x="5456990" y="170887"/>
            <a:ext cx="19685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Auf dieses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Symbol klicken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 neues Fotos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einzufügen</a:t>
            </a:r>
          </a:p>
        </p:txBody>
      </p:sp>
      <p:sp>
        <p:nvSpPr>
          <p:cNvPr id="16" name="2.">
            <a:extLst>
              <a:ext uri="{FF2B5EF4-FFF2-40B4-BE49-F238E27FC236}">
                <a16:creationId xmlns:a16="http://schemas.microsoft.com/office/drawing/2014/main" id="{8F222F02-A2DC-42E9-84D4-4ACEFEE70A4D}"/>
              </a:ext>
            </a:extLst>
          </p:cNvPr>
          <p:cNvSpPr/>
          <p:nvPr userDrawn="1"/>
        </p:nvSpPr>
        <p:spPr bwMode="gray">
          <a:xfrm>
            <a:off x="7335817" y="170887"/>
            <a:ext cx="19685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Folie wieder zurücksetzen</a:t>
            </a:r>
          </a:p>
        </p:txBody>
      </p:sp>
      <p:sp>
        <p:nvSpPr>
          <p:cNvPr id="23" name="3.">
            <a:extLst>
              <a:ext uri="{FF2B5EF4-FFF2-40B4-BE49-F238E27FC236}">
                <a16:creationId xmlns:a16="http://schemas.microsoft.com/office/drawing/2014/main" id="{C15972D1-066C-49B6-94E5-4A7A0A3B2587}"/>
              </a:ext>
            </a:extLst>
          </p:cNvPr>
          <p:cNvSpPr/>
          <p:nvPr userDrawn="1"/>
        </p:nvSpPr>
        <p:spPr bwMode="gray">
          <a:xfrm>
            <a:off x="9903959" y="170887"/>
            <a:ext cx="226278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ggfs. mit „Zuschneiden“ den Ausschnitt verändern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FE685868-EA5A-4891-A28F-04F16BEAED38}"/>
              </a:ext>
            </a:extLst>
          </p:cNvPr>
          <p:cNvCxnSpPr/>
          <p:nvPr userDrawn="1"/>
        </p:nvCxnSpPr>
        <p:spPr bwMode="gray">
          <a:xfrm>
            <a:off x="6096000" y="1244600"/>
            <a:ext cx="0" cy="9144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ow">
            <a:extLst>
              <a:ext uri="{FF2B5EF4-FFF2-40B4-BE49-F238E27FC236}">
                <a16:creationId xmlns:a16="http://schemas.microsoft.com/office/drawing/2014/main" id="{B4432FF7-B852-4F03-B6BA-EEC7AD563D82}"/>
              </a:ext>
            </a:extLst>
          </p:cNvPr>
          <p:cNvSpPr txBox="1"/>
          <p:nvPr userDrawn="1"/>
        </p:nvSpPr>
        <p:spPr bwMode="gray">
          <a:xfrm>
            <a:off x="-3522369" y="237067"/>
            <a:ext cx="34408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Auf Bild oberhalb der Transparenz klicken.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Bild mit Taste ENTF löschen.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 Auf kleines Symbol in der Mitte der Seite klicken.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Foto auswählen.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Unter „Start/Folie zurücksetzen“.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Bei Bedarf unter „Format/Schneidewerkzeug“ </a:t>
            </a:r>
            <a:br>
              <a:rPr lang="de-DE" sz="12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Ausschnitt bearbeiten.</a:t>
            </a:r>
          </a:p>
        </p:txBody>
      </p:sp>
      <p:sp>
        <p:nvSpPr>
          <p:cNvPr id="10" name="Dreieck">
            <a:extLst>
              <a:ext uri="{FF2B5EF4-FFF2-40B4-BE49-F238E27FC236}">
                <a16:creationId xmlns:a16="http://schemas.microsoft.com/office/drawing/2014/main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222463" y="562187"/>
            <a:ext cx="281941" cy="6096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Headline">
            <a:extLst>
              <a:ext uri="{FF2B5EF4-FFF2-40B4-BE49-F238E27FC236}">
                <a16:creationId xmlns:a16="http://schemas.microsoft.com/office/drawing/2014/main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64181" y="2093674"/>
            <a:ext cx="11858487" cy="4040085"/>
          </a:xfrm>
          <a:prstGeom prst="rect">
            <a:avLst/>
          </a:prstGeom>
          <a:blipFill dpi="0" rotWithShape="1">
            <a:blip r:embed="rId4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576000" bIns="1036800" anchor="b">
            <a:noAutofit/>
          </a:bodyPr>
          <a:lstStyle>
            <a:lvl1pPr>
              <a:defRPr sz="3467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Kapitel- Startfolie</a:t>
            </a:r>
            <a:br>
              <a:rPr lang="de-DE" dirty="0"/>
            </a:br>
            <a:r>
              <a:rPr lang="de-DE" dirty="0"/>
              <a:t>mit Hintergrundfoto (austauschbar)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 bwMode="gray">
          <a:xfrm>
            <a:off x="9996030" y="1966807"/>
            <a:ext cx="1662545" cy="1147156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DD79862-8BF3-4D14-AF58-2F22BF60427E}"/>
              </a:ext>
            </a:extLst>
          </p:cNvPr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CB5F56C-6422-4495-9DA4-2AF22406E26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/>
          <a:p>
            <a:r>
              <a:rPr lang="en-US"/>
              <a:t>openIMIS as a Global Good @ Nairobi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7E061E-EDDF-4769-84B3-644BEC3FD70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sp>
        <p:nvSpPr>
          <p:cNvPr id="28" name="Subline">
            <a:extLst>
              <a:ext uri="{FF2B5EF4-FFF2-40B4-BE49-F238E27FC236}">
                <a16:creationId xmlns:a16="http://schemas.microsoft.com/office/drawing/2014/main" id="{6699B1E5-C447-4674-92BB-C2A1F3ADCF9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33131" y="4938863"/>
            <a:ext cx="10627783" cy="292388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Dies ist die </a:t>
            </a:r>
            <a:r>
              <a:rPr lang="de-DE" dirty="0" err="1"/>
              <a:t>Subline</a:t>
            </a:r>
            <a:endParaRPr lang="de-DE" dirty="0"/>
          </a:p>
        </p:txBody>
      </p:sp>
      <p:cxnSp>
        <p:nvCxnSpPr>
          <p:cNvPr id="29" name="Gerade Verbindung mit Pfeil 28">
            <a:extLst>
              <a:ext uri="{FF2B5EF4-FFF2-40B4-BE49-F238E27FC236}">
                <a16:creationId xmlns:a16="http://schemas.microsoft.com/office/drawing/2014/main" id="{32E200F4-77BE-447A-A909-46651560A0DE}"/>
              </a:ext>
            </a:extLst>
          </p:cNvPr>
          <p:cNvCxnSpPr/>
          <p:nvPr userDrawn="1"/>
        </p:nvCxnSpPr>
        <p:spPr bwMode="gray">
          <a:xfrm>
            <a:off x="6096000" y="1244600"/>
            <a:ext cx="0" cy="9144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914867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tartfolie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ubline">
            <a:extLst>
              <a:ext uri="{FF2B5EF4-FFF2-40B4-BE49-F238E27FC236}">
                <a16:creationId xmlns:a16="http://schemas.microsoft.com/office/drawing/2014/main" id="{31A5E120-96AF-40F6-98D7-8A2FD24C32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933131" y="3700611"/>
            <a:ext cx="10627783" cy="292388"/>
          </a:xfrm>
        </p:spPr>
        <p:txBody>
          <a:bodyPr>
            <a:spAutoFit/>
          </a:bodyPr>
          <a:lstStyle>
            <a:lvl1pPr marL="0" indent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00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Dies ist die </a:t>
            </a:r>
            <a:r>
              <a:rPr lang="de-DE" dirty="0" err="1"/>
              <a:t>Subline</a:t>
            </a:r>
            <a:endParaRPr lang="de-DE" dirty="0"/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933131" y="2542198"/>
            <a:ext cx="10628948" cy="960263"/>
          </a:xfrm>
          <a:prstGeom prst="rect">
            <a:avLst/>
          </a:prstGeom>
        </p:spPr>
        <p:txBody>
          <a:bodyPr wrap="square">
            <a:spAutoFit/>
          </a:bodyPr>
          <a:lstStyle>
            <a:lvl1pPr>
              <a:defRPr sz="3467" b="1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Kapitel- Startfolie</a:t>
            </a:r>
            <a:br>
              <a:rPr lang="de-DE" dirty="0"/>
            </a:br>
            <a:r>
              <a:rPr lang="de-DE" dirty="0"/>
              <a:t>Diese kann auch zweizeilig sein</a:t>
            </a:r>
          </a:p>
        </p:txBody>
      </p:sp>
      <p:grpSp>
        <p:nvGrpSpPr>
          <p:cNvPr id="8" name="Key Visual">
            <a:extLst>
              <a:ext uri="{FF2B5EF4-FFF2-40B4-BE49-F238E27FC236}">
                <a16:creationId xmlns:a16="http://schemas.microsoft.com/office/drawing/2014/main" id="{1E0F1E1C-CA23-484C-B4BB-7C7FB71D6C86}"/>
              </a:ext>
            </a:extLst>
          </p:cNvPr>
          <p:cNvGrpSpPr/>
          <p:nvPr userDrawn="1"/>
        </p:nvGrpSpPr>
        <p:grpSpPr bwMode="gray">
          <a:xfrm>
            <a:off x="164181" y="165101"/>
            <a:ext cx="5044017" cy="1340924"/>
            <a:chOff x="4846637" y="119557"/>
            <a:chExt cx="3783013" cy="1005693"/>
          </a:xfrm>
        </p:grpSpPr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361BEDD0-CC28-449C-8AF8-28ECB9820DCA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2AF78ACF-6170-47AC-80E0-F6021AD8B19F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5BAE5611-256D-4234-B00F-EB779B3EA9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D32235C7-71CD-4034-844A-03FD0D112CE2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717CA073-D9FE-4EFD-801F-27AB9308B31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3DA937B-815A-4937-A580-EB446EC1E29C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3879C62A-D416-4679-A185-87D192D151A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US"/>
              <a:t>openIMIS as a Global Good @ Nairobi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44C1EF2-B6DF-42B8-821B-BF76B5E14A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2818409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s/w Visu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64181" y="165100"/>
            <a:ext cx="11858487" cy="596865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64181" y="165100"/>
            <a:ext cx="11858487" cy="59686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114266" y="2737266"/>
            <a:ext cx="9963469" cy="50680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600"/>
              </a:spcBef>
              <a:defRPr sz="3467" b="0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Zwischenfolie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US"/>
              <a:t>openIMIS as a Global Good @ Nairobi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20717324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wei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114266" y="2737266"/>
            <a:ext cx="9963469" cy="50680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600"/>
              </a:spcBef>
              <a:defRPr sz="3467" b="0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Zwischenfolie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US"/>
              <a:t>openIMIS as a Global Good @ Nairobi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20147286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weiß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eadline">
            <a:extLst>
              <a:ext uri="{FF2B5EF4-FFF2-40B4-BE49-F238E27FC236}">
                <a16:creationId xmlns:a16="http://schemas.microsoft.com/office/drawing/2014/main" id="{4ECCE95F-3D45-442B-95A6-78CBB31D3D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114266" y="2737266"/>
            <a:ext cx="9963469" cy="506805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 algn="ctr">
              <a:lnSpc>
                <a:spcPct val="95000"/>
              </a:lnSpc>
              <a:spcBef>
                <a:spcPts val="1600"/>
              </a:spcBef>
              <a:defRPr sz="3467" b="0">
                <a:solidFill>
                  <a:schemeClr val="tx1"/>
                </a:solidFill>
              </a:defRPr>
            </a:lvl1pPr>
          </a:lstStyle>
          <a:p>
            <a:r>
              <a:rPr lang="de-DE" noProof="0" dirty="0"/>
              <a:t>Zwischenfolie</a:t>
            </a:r>
            <a:endParaRPr lang="de-DE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US"/>
              <a:t>openIMIS as a Global Good @ Nairobi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grpSp>
        <p:nvGrpSpPr>
          <p:cNvPr id="12" name="Key Visual">
            <a:extLst>
              <a:ext uri="{FF2B5EF4-FFF2-40B4-BE49-F238E27FC236}">
                <a16:creationId xmlns:a16="http://schemas.microsoft.com/office/drawing/2014/main" id="{D9D8699C-EAEE-4654-9DB5-5DBEA94DFD69}"/>
              </a:ext>
            </a:extLst>
          </p:cNvPr>
          <p:cNvGrpSpPr/>
          <p:nvPr userDrawn="1"/>
        </p:nvGrpSpPr>
        <p:grpSpPr bwMode="gray">
          <a:xfrm flipV="1">
            <a:off x="164179" y="4525210"/>
            <a:ext cx="6050711" cy="1608548"/>
            <a:chOff x="4846637" y="119557"/>
            <a:chExt cx="3783013" cy="1005693"/>
          </a:xfrm>
        </p:grpSpPr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57ACA972-95E7-4330-A959-68C656E58B90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EF93F907-303A-4592-848E-F1A7AFDDDD4A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C8AAE6CE-CD01-4233-9E65-D495D92CF161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ihandform: Form 15">
              <a:extLst>
                <a:ext uri="{FF2B5EF4-FFF2-40B4-BE49-F238E27FC236}">
                  <a16:creationId xmlns:a16="http://schemas.microsoft.com/office/drawing/2014/main" id="{1AAC9A52-2206-4D16-A752-9C733CC5CB7F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7" name="Freihandform: Form 16">
              <a:extLst>
                <a:ext uri="{FF2B5EF4-FFF2-40B4-BE49-F238E27FC236}">
                  <a16:creationId xmlns:a16="http://schemas.microsoft.com/office/drawing/2014/main" id="{8D075FE9-0EDA-4BE2-B2C1-22DF2B8842B2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grpSp>
        <p:nvGrpSpPr>
          <p:cNvPr id="36" name="Key Visual">
            <a:extLst>
              <a:ext uri="{FF2B5EF4-FFF2-40B4-BE49-F238E27FC236}">
                <a16:creationId xmlns:a16="http://schemas.microsoft.com/office/drawing/2014/main" id="{C7D69FF2-A45A-405D-BC43-69B4E925551F}"/>
              </a:ext>
            </a:extLst>
          </p:cNvPr>
          <p:cNvGrpSpPr/>
          <p:nvPr userDrawn="1"/>
        </p:nvGrpSpPr>
        <p:grpSpPr bwMode="gray">
          <a:xfrm flipH="1">
            <a:off x="8934717" y="165100"/>
            <a:ext cx="3087951" cy="820915"/>
            <a:chOff x="4846637" y="119557"/>
            <a:chExt cx="3783013" cy="1005693"/>
          </a:xfrm>
        </p:grpSpPr>
        <p:sp>
          <p:nvSpPr>
            <p:cNvPr id="37" name="Freihandform: Form 36">
              <a:extLst>
                <a:ext uri="{FF2B5EF4-FFF2-40B4-BE49-F238E27FC236}">
                  <a16:creationId xmlns:a16="http://schemas.microsoft.com/office/drawing/2014/main" id="{67E195A5-1DB2-4051-897C-B5E84120B476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reihandform: Form 37">
              <a:extLst>
                <a:ext uri="{FF2B5EF4-FFF2-40B4-BE49-F238E27FC236}">
                  <a16:creationId xmlns:a16="http://schemas.microsoft.com/office/drawing/2014/main" id="{9234AB9A-5088-479E-92C2-4F81972E1E55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39" name="Freihandform: Form 38">
              <a:extLst>
                <a:ext uri="{FF2B5EF4-FFF2-40B4-BE49-F238E27FC236}">
                  <a16:creationId xmlns:a16="http://schemas.microsoft.com/office/drawing/2014/main" id="{5FBB400A-FFCE-4E88-B1BF-846AC7A46F8E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4A214495-DB26-435D-9164-4A350ECF007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41" name="Freihandform: Form 40">
              <a:extLst>
                <a:ext uri="{FF2B5EF4-FFF2-40B4-BE49-F238E27FC236}">
                  <a16:creationId xmlns:a16="http://schemas.microsoft.com/office/drawing/2014/main" id="{AD46CA09-12E7-4803-A8A0-CC8821A2FBF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99234219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ischenfoli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Bildplatzhalter">
            <a:extLst>
              <a:ext uri="{FF2B5EF4-FFF2-40B4-BE49-F238E27FC236}">
                <a16:creationId xmlns:a16="http://schemas.microsoft.com/office/drawing/2014/main" id="{670A352A-9075-4383-BC37-7EF209BB4A7F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164181" y="165100"/>
            <a:ext cx="11858487" cy="5968659"/>
          </a:xfrm>
          <a:noFill/>
        </p:spPr>
        <p:txBody>
          <a:bodyPr tIns="720000" rIns="0"/>
          <a:lstStyle>
            <a:lvl1pPr marL="0" marR="0" indent="0" algn="ctr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667">
                <a:solidFill>
                  <a:schemeClr val="accent1"/>
                </a:solidFill>
              </a:defRPr>
            </a:lvl1pPr>
          </a:lstStyle>
          <a:p>
            <a:r>
              <a:rPr lang="de-DE" dirty="0"/>
              <a:t>.</a:t>
            </a:r>
          </a:p>
        </p:txBody>
      </p:sp>
      <p:sp>
        <p:nvSpPr>
          <p:cNvPr id="3" name="1.">
            <a:extLst>
              <a:ext uri="{FF2B5EF4-FFF2-40B4-BE49-F238E27FC236}">
                <a16:creationId xmlns:a16="http://schemas.microsoft.com/office/drawing/2014/main" id="{6C4143CA-4DB1-41D8-8702-2CD00961FDB5}"/>
              </a:ext>
            </a:extLst>
          </p:cNvPr>
          <p:cNvSpPr/>
          <p:nvPr userDrawn="1"/>
        </p:nvSpPr>
        <p:spPr bwMode="gray">
          <a:xfrm>
            <a:off x="5456990" y="170887"/>
            <a:ext cx="196850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Auf dieses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Symbol klicken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um neues Fotos 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einzufügen</a:t>
            </a:r>
          </a:p>
        </p:txBody>
      </p:sp>
      <p:sp>
        <p:nvSpPr>
          <p:cNvPr id="16" name="2.">
            <a:extLst>
              <a:ext uri="{FF2B5EF4-FFF2-40B4-BE49-F238E27FC236}">
                <a16:creationId xmlns:a16="http://schemas.microsoft.com/office/drawing/2014/main" id="{8F222F02-A2DC-42E9-84D4-4ACEFEE70A4D}"/>
              </a:ext>
            </a:extLst>
          </p:cNvPr>
          <p:cNvSpPr/>
          <p:nvPr userDrawn="1"/>
        </p:nvSpPr>
        <p:spPr bwMode="gray">
          <a:xfrm>
            <a:off x="7335817" y="170887"/>
            <a:ext cx="19685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Folie wieder zurücksetzen</a:t>
            </a:r>
          </a:p>
        </p:txBody>
      </p:sp>
      <p:sp>
        <p:nvSpPr>
          <p:cNvPr id="23" name="3.">
            <a:extLst>
              <a:ext uri="{FF2B5EF4-FFF2-40B4-BE49-F238E27FC236}">
                <a16:creationId xmlns:a16="http://schemas.microsoft.com/office/drawing/2014/main" id="{C15972D1-066C-49B6-94E5-4A7A0A3B2587}"/>
              </a:ext>
            </a:extLst>
          </p:cNvPr>
          <p:cNvSpPr/>
          <p:nvPr userDrawn="1"/>
        </p:nvSpPr>
        <p:spPr bwMode="gray">
          <a:xfrm>
            <a:off x="9903959" y="170887"/>
            <a:ext cx="2262780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3. ggfs. mit „Zuschneiden“ den Ausschnitt verändern</a:t>
            </a:r>
            <a:br>
              <a:rPr kumimoji="0" lang="de-DE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de-DE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Gerade Verbindung mit Pfeil 5">
            <a:extLst>
              <a:ext uri="{FF2B5EF4-FFF2-40B4-BE49-F238E27FC236}">
                <a16:creationId xmlns:a16="http://schemas.microsoft.com/office/drawing/2014/main" id="{FE685868-EA5A-4891-A28F-04F16BEAED38}"/>
              </a:ext>
            </a:extLst>
          </p:cNvPr>
          <p:cNvCxnSpPr/>
          <p:nvPr userDrawn="1"/>
        </p:nvCxnSpPr>
        <p:spPr bwMode="gray">
          <a:xfrm>
            <a:off x="6096000" y="1244600"/>
            <a:ext cx="0" cy="914400"/>
          </a:xfrm>
          <a:prstGeom prst="straightConnector1">
            <a:avLst/>
          </a:prstGeom>
          <a:ln w="12700">
            <a:prstDash val="sysDash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how">
            <a:extLst>
              <a:ext uri="{FF2B5EF4-FFF2-40B4-BE49-F238E27FC236}">
                <a16:creationId xmlns:a16="http://schemas.microsoft.com/office/drawing/2014/main" id="{B4432FF7-B852-4F03-B6BA-EEC7AD563D82}"/>
              </a:ext>
            </a:extLst>
          </p:cNvPr>
          <p:cNvSpPr txBox="1"/>
          <p:nvPr userDrawn="1"/>
        </p:nvSpPr>
        <p:spPr bwMode="gray">
          <a:xfrm>
            <a:off x="-3522369" y="237067"/>
            <a:ext cx="344087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Auf Bild oberhalb der Transparenz klicken.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Bild mit Taste ENTF löschen.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 Auf kleines Symbol in der Mitte der Seite klicken.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Foto auswählen.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Unter „Start/Folie zurücksetzen“.</a:t>
            </a:r>
          </a:p>
          <a:p>
            <a:pPr marL="171446" marR="0" lvl="0" indent="-171446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Bei Bedarf unter „Format/ Schneidewerkzeug“ </a:t>
            </a:r>
            <a:br>
              <a:rPr lang="de-DE" sz="1200" b="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de-DE" sz="1200" b="0" dirty="0">
                <a:solidFill>
                  <a:schemeClr val="bg1">
                    <a:lumMod val="50000"/>
                  </a:schemeClr>
                </a:solidFill>
              </a:rPr>
              <a:t>Ausschnitt bearbeiten.</a:t>
            </a:r>
          </a:p>
        </p:txBody>
      </p:sp>
      <p:sp>
        <p:nvSpPr>
          <p:cNvPr id="10" name="Dreieck">
            <a:extLst>
              <a:ext uri="{FF2B5EF4-FFF2-40B4-BE49-F238E27FC236}">
                <a16:creationId xmlns:a16="http://schemas.microsoft.com/office/drawing/2014/main" id="{22DB09A9-BCD0-4F35-8DC4-DDFE9DE6C2F9}"/>
              </a:ext>
            </a:extLst>
          </p:cNvPr>
          <p:cNvSpPr/>
          <p:nvPr userDrawn="1"/>
        </p:nvSpPr>
        <p:spPr bwMode="gray">
          <a:xfrm rot="5400000">
            <a:off x="-222463" y="562187"/>
            <a:ext cx="281941" cy="60960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Headline">
            <a:extLst>
              <a:ext uri="{FF2B5EF4-FFF2-40B4-BE49-F238E27FC236}">
                <a16:creationId xmlns:a16="http://schemas.microsoft.com/office/drawing/2014/main" id="{F8646EF2-FE73-41DC-B654-C5012A372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164181" y="2093674"/>
            <a:ext cx="11858487" cy="4040085"/>
          </a:xfrm>
          <a:prstGeom prst="rect">
            <a:avLst/>
          </a:prstGeom>
          <a:blipFill dpi="0" rotWithShape="1">
            <a:blip r:embed="rId2">
              <a:alphaModFix amt="80000"/>
            </a:blip>
            <a:srcRect/>
            <a:stretch>
              <a:fillRect l="-10" r="-10"/>
            </a:stretch>
          </a:blipFill>
        </p:spPr>
        <p:txBody>
          <a:bodyPr wrap="square" lIns="900000" bIns="684000" anchor="b">
            <a:noAutofit/>
          </a:bodyPr>
          <a:lstStyle>
            <a:lvl1pPr>
              <a:defRPr sz="2400" b="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Zwischenfolie mit Hintergrundfoto </a:t>
            </a:r>
            <a:br>
              <a:rPr lang="de-DE" dirty="0"/>
            </a:br>
            <a:r>
              <a:rPr lang="de-DE" dirty="0"/>
              <a:t>(austauschbar) </a:t>
            </a:r>
          </a:p>
        </p:txBody>
      </p:sp>
      <p:pic>
        <p:nvPicPr>
          <p:cNvPr id="26" name="Beispiel" descr="Ein Bild, das Wand, Gebäude enthält.&#10;&#10;Automatisch generierte Beschreibung">
            <a:extLst>
              <a:ext uri="{FF2B5EF4-FFF2-40B4-BE49-F238E27FC236}">
                <a16:creationId xmlns:a16="http://schemas.microsoft.com/office/drawing/2014/main" id="{317CFD46-37B5-4632-BBA4-3F2278F98B6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9996030" y="1966807"/>
            <a:ext cx="1662545" cy="1147156"/>
          </a:xfrm>
          <a:prstGeom prst="rect">
            <a:avLst/>
          </a:prstGeom>
        </p:spPr>
      </p:pic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FDD79862-8BF3-4D14-AF58-2F22BF60427E}"/>
              </a:ext>
            </a:extLst>
          </p:cNvPr>
          <p:cNvSpPr>
            <a:spLocks noGrp="1"/>
          </p:cNvSpPr>
          <p:nvPr>
            <p:ph type="dt" sz="half" idx="12"/>
          </p:nvPr>
        </p:nvSpPr>
        <p:spPr bwMode="gray"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CB5F56C-6422-4495-9DA4-2AF22406E267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 bwMode="gray"/>
        <p:txBody>
          <a:bodyPr/>
          <a:lstStyle/>
          <a:p>
            <a:r>
              <a:rPr lang="en-US"/>
              <a:t>openIMIS as a Global Good @ Nairobi</a:t>
            </a:r>
            <a:endParaRPr lang="en-US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D7E061E-EDDF-4769-84B3-644BEC3FD70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pic>
        <p:nvPicPr>
          <p:cNvPr id="28" name="Grafik 27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F1DBC752-EBBC-4263-9446-7AAD2ADD5B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r="60723"/>
          <a:stretch/>
        </p:blipFill>
        <p:spPr>
          <a:xfrm>
            <a:off x="10001292" y="1136801"/>
            <a:ext cx="620963" cy="751359"/>
          </a:xfrm>
          <a:prstGeom prst="rect">
            <a:avLst/>
          </a:prstGeom>
        </p:spPr>
      </p:pic>
      <p:pic>
        <p:nvPicPr>
          <p:cNvPr id="29" name="Grafik 28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BF7AF15A-C526-4954-8322-2AC54E413E9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7453078" y="1136801"/>
            <a:ext cx="2113197" cy="751359"/>
          </a:xfrm>
          <a:prstGeom prst="rect">
            <a:avLst/>
          </a:prstGeom>
        </p:spPr>
      </p:pic>
      <p:sp>
        <p:nvSpPr>
          <p:cNvPr id="30" name="Rechteck 29">
            <a:extLst>
              <a:ext uri="{FF2B5EF4-FFF2-40B4-BE49-F238E27FC236}">
                <a16:creationId xmlns:a16="http://schemas.microsoft.com/office/drawing/2014/main" id="{529302A3-2D45-4FC1-BF49-971AA95174F2}"/>
              </a:ext>
            </a:extLst>
          </p:cNvPr>
          <p:cNvSpPr/>
          <p:nvPr userDrawn="1"/>
        </p:nvSpPr>
        <p:spPr bwMode="gray">
          <a:xfrm>
            <a:off x="8734474" y="1509303"/>
            <a:ext cx="844305" cy="191324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Rechteck">
            <a:extLst>
              <a:ext uri="{FF2B5EF4-FFF2-40B4-BE49-F238E27FC236}">
                <a16:creationId xmlns:a16="http://schemas.microsoft.com/office/drawing/2014/main" id="{59E4E17F-B8C7-48BE-82D7-2110F53F1AF1}"/>
              </a:ext>
            </a:extLst>
          </p:cNvPr>
          <p:cNvSpPr/>
          <p:nvPr userDrawn="1"/>
        </p:nvSpPr>
        <p:spPr bwMode="gray">
          <a:xfrm>
            <a:off x="10033796" y="1373457"/>
            <a:ext cx="575955" cy="450849"/>
          </a:xfrm>
          <a:prstGeom prst="rect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69408100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99757" y="1361293"/>
            <a:ext cx="9563579" cy="466062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5" y="320283"/>
            <a:ext cx="11422911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/>
              <a:t>openIMIS as a Global Good @ Nairobi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978236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Standard mit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 1">
            <a:extLst>
              <a:ext uri="{FF2B5EF4-FFF2-40B4-BE49-F238E27FC236}">
                <a16:creationId xmlns:a16="http://schemas.microsoft.com/office/drawing/2014/main" id="{726EAD89-A3DC-4500-9071-F28C7DB87ECF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5" y="352037"/>
            <a:ext cx="11422911" cy="360753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7" name="Textplatzhalter 2">
            <a:extLst>
              <a:ext uri="{FF2B5EF4-FFF2-40B4-BE49-F238E27FC236}">
                <a16:creationId xmlns:a16="http://schemas.microsoft.com/office/drawing/2014/main" id="{7BDDDF81-EBEA-4C88-AA55-681A5710CA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599018" y="774701"/>
            <a:ext cx="11423649" cy="501651"/>
          </a:xfrm>
        </p:spPr>
        <p:txBody>
          <a:bodyPr vert="horz" lIns="0" tIns="0" rIns="72000" bIns="0" rtlCol="0" anchor="t">
            <a:noAutofit/>
          </a:bodyPr>
          <a:lstStyle>
            <a:lvl1pPr>
              <a:defRPr lang="de-DE" sz="1867" b="0" cap="none" baseline="0" smtClean="0">
                <a:latin typeface="+mj-lt"/>
                <a:ea typeface="+mj-ea"/>
                <a:cs typeface="+mj-cs"/>
              </a:defRPr>
            </a:lvl1pPr>
            <a:lvl2pPr>
              <a:defRPr lang="de-DE" smtClean="0"/>
            </a:lvl2pPr>
            <a:lvl3pPr>
              <a:defRPr lang="de-DE" smtClean="0"/>
            </a:lvl3pPr>
            <a:lvl4pPr>
              <a:defRPr lang="de-DE" smtClean="0"/>
            </a:lvl4pPr>
            <a:lvl5pPr>
              <a:defRPr lang="en-US"/>
            </a:lvl5pPr>
          </a:lstStyle>
          <a:p>
            <a:pPr lvl="0">
              <a:spcBef>
                <a:spcPct val="0"/>
              </a:spcBef>
            </a:pPr>
            <a:endParaRPr lang="en-US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99757" y="1361293"/>
            <a:ext cx="9563577" cy="466062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/>
              <a:t>openIMIS as a Global Good @ Nairobi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732619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Standard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99757" y="1361292"/>
            <a:ext cx="9563579" cy="378644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5" y="320283"/>
            <a:ext cx="11422911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/>
              <a:t>openIMIS as a Global Good @ Nairobi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grpSp>
        <p:nvGrpSpPr>
          <p:cNvPr id="20" name="Key Visual">
            <a:extLst>
              <a:ext uri="{FF2B5EF4-FFF2-40B4-BE49-F238E27FC236}">
                <a16:creationId xmlns:a16="http://schemas.microsoft.com/office/drawing/2014/main" id="{BCBD8A78-7D69-4DFD-B354-CF36A84705CB}"/>
              </a:ext>
            </a:extLst>
          </p:cNvPr>
          <p:cNvGrpSpPr/>
          <p:nvPr userDrawn="1"/>
        </p:nvGrpSpPr>
        <p:grpSpPr bwMode="gray">
          <a:xfrm flipV="1">
            <a:off x="164180" y="5311118"/>
            <a:ext cx="3094437" cy="822639"/>
            <a:chOff x="4846637" y="119557"/>
            <a:chExt cx="3783013" cy="1005693"/>
          </a:xfrm>
        </p:grpSpPr>
        <p:sp>
          <p:nvSpPr>
            <p:cNvPr id="21" name="Freihandform: Form 20">
              <a:extLst>
                <a:ext uri="{FF2B5EF4-FFF2-40B4-BE49-F238E27FC236}">
                  <a16:creationId xmlns:a16="http://schemas.microsoft.com/office/drawing/2014/main" id="{E45BEDC0-179F-43C1-A606-AFD62A6A063E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ihandform: Form 21">
              <a:extLst>
                <a:ext uri="{FF2B5EF4-FFF2-40B4-BE49-F238E27FC236}">
                  <a16:creationId xmlns:a16="http://schemas.microsoft.com/office/drawing/2014/main" id="{F6CCD5CC-5505-4485-9297-BB0A34EBB2F6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3" name="Freihandform: Form 22">
              <a:extLst>
                <a:ext uri="{FF2B5EF4-FFF2-40B4-BE49-F238E27FC236}">
                  <a16:creationId xmlns:a16="http://schemas.microsoft.com/office/drawing/2014/main" id="{18541086-C56A-406D-91E6-D3E933CF7BA3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4" name="Freihandform: Form 23">
              <a:extLst>
                <a:ext uri="{FF2B5EF4-FFF2-40B4-BE49-F238E27FC236}">
                  <a16:creationId xmlns:a16="http://schemas.microsoft.com/office/drawing/2014/main" id="{1B8A9566-A588-4E4A-8143-1CBDC9C30D67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6FDDC1A6-3462-4813-8D80-9E642D6179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710137185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tart Slide light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43FD6B5-4862-5742-A497-0079A016E12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0B0B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762CAB75-DC67-5244-936B-D34652C028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750DC60E-876F-5C47-9D62-DA65F81A25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AE7F25E3-627F-D847-89BA-19DBB9ECD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en-US" altLang="fr-FR"/>
              <a:t>openIMIS as a Global Good @ Nairobi</a:t>
            </a:r>
            <a:endParaRPr lang="fr-FR" altLang="fr-FR" dirty="0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46F4F742-D4B9-AD42-8C29-65C0135878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56789778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99757" y="1361293"/>
            <a:ext cx="5496243" cy="466062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5" y="320283"/>
            <a:ext cx="11414444" cy="720725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/>
              <a:t>openIMIS as a Global Good @ Nairobi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2732D1C-05D1-4A5F-B576-23063E1D7B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6517957" y="1361293"/>
            <a:ext cx="5496243" cy="466062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389940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2" orient="horz" pos="2845">
          <p15:clr>
            <a:srgbClr val="FBAE40"/>
          </p15:clr>
        </p15:guide>
      </p15:sldGuideLst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einspaltig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99757" y="1361292"/>
            <a:ext cx="5496243" cy="4660625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5" y="320283"/>
            <a:ext cx="11422911" cy="720725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/>
              <a:t>openIMIS as a Global Good @ Nairobi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9893510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  <p15:guide id="2" orient="horz" pos="2845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1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7371926" y="167506"/>
            <a:ext cx="4653681" cy="5966593"/>
          </a:xfrm>
          <a:solidFill>
            <a:schemeClr val="bg2"/>
          </a:solidFill>
        </p:spPr>
        <p:txBody>
          <a:bodyPr tIns="1440000"/>
          <a:lstStyle>
            <a:lvl1pPr algn="ctr">
              <a:defRPr sz="1333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99758" y="1361291"/>
            <a:ext cx="6452845" cy="477280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/>
              <a:t>openIMIS as a Global Good @ Nairobi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sp>
        <p:nvSpPr>
          <p:cNvPr id="11" name="Titel 1">
            <a:extLst>
              <a:ext uri="{FF2B5EF4-FFF2-40B4-BE49-F238E27FC236}">
                <a16:creationId xmlns:a16="http://schemas.microsoft.com/office/drawing/2014/main" id="{7EA27159-D449-4E61-9234-12331EF25886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6" y="320283"/>
            <a:ext cx="6452845" cy="720725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6694536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1 Foto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7371926" y="167506"/>
            <a:ext cx="4653681" cy="5966593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99758" y="1361291"/>
            <a:ext cx="6452845" cy="379998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/>
              <a:t>openIMIS as a Global Good @ Nairobi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grpSp>
        <p:nvGrpSpPr>
          <p:cNvPr id="9" name="Key Visual">
            <a:extLst>
              <a:ext uri="{FF2B5EF4-FFF2-40B4-BE49-F238E27FC236}">
                <a16:creationId xmlns:a16="http://schemas.microsoft.com/office/drawing/2014/main" id="{0AED28BE-BD58-4C37-99C9-6DDD5906BC8A}"/>
              </a:ext>
            </a:extLst>
          </p:cNvPr>
          <p:cNvGrpSpPr/>
          <p:nvPr userDrawn="1"/>
        </p:nvGrpSpPr>
        <p:grpSpPr bwMode="gray">
          <a:xfrm flipV="1">
            <a:off x="164180" y="5311118"/>
            <a:ext cx="3094437" cy="822639"/>
            <a:chOff x="4846637" y="119557"/>
            <a:chExt cx="3783013" cy="1005693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BC779D39-D9BE-456C-932C-90157753B824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B50BB92C-06E3-4F21-96E2-B587EED5161E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855BC612-A565-4995-974E-DBAC4B729050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44462D1D-D151-4AD3-A2DA-8257376E401D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07239E2B-B3C5-44BB-B6DD-DB8BC01E6601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Titel 1">
            <a:extLst>
              <a:ext uri="{FF2B5EF4-FFF2-40B4-BE49-F238E27FC236}">
                <a16:creationId xmlns:a16="http://schemas.microsoft.com/office/drawing/2014/main" id="{7204390B-3D37-494E-81FF-E1335F27C2A8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6" y="320283"/>
            <a:ext cx="6452845" cy="720725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2491906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2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7371926" y="167506"/>
            <a:ext cx="4653681" cy="2860727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99758" y="1361291"/>
            <a:ext cx="6452845" cy="477280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/>
              <a:t>openIMIS as a Global Good @ Nairobi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sp>
        <p:nvSpPr>
          <p:cNvPr id="18" name="Bildplatzhalter 5">
            <a:extLst>
              <a:ext uri="{FF2B5EF4-FFF2-40B4-BE49-F238E27FC236}">
                <a16:creationId xmlns:a16="http://schemas.microsoft.com/office/drawing/2014/main" id="{BD74B354-F270-4422-B8BC-EE20D478AAE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7371926" y="3273373"/>
            <a:ext cx="4653681" cy="2860727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E5EE29FF-B139-4CD9-A32C-25A2CCBFB41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5" y="320283"/>
            <a:ext cx="6452847" cy="720725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3360075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2 Fotos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7371926" y="167506"/>
            <a:ext cx="4653681" cy="2860727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99758" y="1361291"/>
            <a:ext cx="6452845" cy="3799989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/>
              <a:t>openIMIS as a Global Good @ Nairobi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grpSp>
        <p:nvGrpSpPr>
          <p:cNvPr id="9" name="Key Visual">
            <a:extLst>
              <a:ext uri="{FF2B5EF4-FFF2-40B4-BE49-F238E27FC236}">
                <a16:creationId xmlns:a16="http://schemas.microsoft.com/office/drawing/2014/main" id="{0AED28BE-BD58-4C37-99C9-6DDD5906BC8A}"/>
              </a:ext>
            </a:extLst>
          </p:cNvPr>
          <p:cNvGrpSpPr/>
          <p:nvPr userDrawn="1"/>
        </p:nvGrpSpPr>
        <p:grpSpPr bwMode="gray">
          <a:xfrm flipV="1">
            <a:off x="164180" y="5311118"/>
            <a:ext cx="3094437" cy="822639"/>
            <a:chOff x="4846637" y="119557"/>
            <a:chExt cx="3783013" cy="1005693"/>
          </a:xfrm>
        </p:grpSpPr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BC779D39-D9BE-456C-932C-90157753B824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B50BB92C-06E3-4F21-96E2-B587EED5161E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3" name="Freihandform: Form 12">
              <a:extLst>
                <a:ext uri="{FF2B5EF4-FFF2-40B4-BE49-F238E27FC236}">
                  <a16:creationId xmlns:a16="http://schemas.microsoft.com/office/drawing/2014/main" id="{855BC612-A565-4995-974E-DBAC4B729050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ihandform: Form 13">
              <a:extLst>
                <a:ext uri="{FF2B5EF4-FFF2-40B4-BE49-F238E27FC236}">
                  <a16:creationId xmlns:a16="http://schemas.microsoft.com/office/drawing/2014/main" id="{44462D1D-D151-4AD3-A2DA-8257376E401D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5" name="Freihandform: Form 14">
              <a:extLst>
                <a:ext uri="{FF2B5EF4-FFF2-40B4-BE49-F238E27FC236}">
                  <a16:creationId xmlns:a16="http://schemas.microsoft.com/office/drawing/2014/main" id="{07239E2B-B3C5-44BB-B6DD-DB8BC01E6601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8" name="Bildplatzhalter 5">
            <a:extLst>
              <a:ext uri="{FF2B5EF4-FFF2-40B4-BE49-F238E27FC236}">
                <a16:creationId xmlns:a16="http://schemas.microsoft.com/office/drawing/2014/main" id="{BD74B354-F270-4422-B8BC-EE20D478AAE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7371926" y="3273373"/>
            <a:ext cx="4653681" cy="2860727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0DB39AEE-4D7E-4227-8B8B-6259DA49FDB2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6" y="320283"/>
            <a:ext cx="6452845" cy="720725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3769889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2 Fotos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6AFC61C6-D36D-49CC-A15E-B4D2086BCD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6304207" y="3259668"/>
            <a:ext cx="5718460" cy="2874091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>
              <a:defRPr lang="en-GB" sz="1333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04CC61FD-96E9-460E-816E-FA87841093C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164179" y="3259668"/>
            <a:ext cx="5718460" cy="2874091"/>
          </a:xfrm>
          <a:solidFill>
            <a:schemeClr val="bg2"/>
          </a:solidFill>
        </p:spPr>
        <p:txBody>
          <a:bodyPr vert="horz" lIns="36000" tIns="1440000" rIns="36000" bIns="36000" rtlCol="0">
            <a:noAutofit/>
          </a:bodyPr>
          <a:lstStyle>
            <a:lvl1pPr>
              <a:defRPr lang="en-GB" sz="1333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99758" y="1361293"/>
            <a:ext cx="5282881" cy="166638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5" y="320283"/>
            <a:ext cx="11414444" cy="720725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/>
              <a:t>openIMIS as a Global Good @ Nairobi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2732D1C-05D1-4A5F-B576-23063E1D7B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6740977" y="1361293"/>
            <a:ext cx="5273223" cy="1666388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816626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folie 3 Fotos dr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6">
            <a:extLst>
              <a:ext uri="{FF2B5EF4-FFF2-40B4-BE49-F238E27FC236}">
                <a16:creationId xmlns:a16="http://schemas.microsoft.com/office/drawing/2014/main" id="{6AFC61C6-D36D-49CC-A15E-B4D2086BCDB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 bwMode="gray">
          <a:xfrm>
            <a:off x="4187824" y="3992957"/>
            <a:ext cx="3811200" cy="21408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7" name="Bildplatzhalter 6">
            <a:extLst>
              <a:ext uri="{FF2B5EF4-FFF2-40B4-BE49-F238E27FC236}">
                <a16:creationId xmlns:a16="http://schemas.microsoft.com/office/drawing/2014/main" id="{04CC61FD-96E9-460E-816E-FA87841093C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164180" y="3992957"/>
            <a:ext cx="3811200" cy="21408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599758" y="1361293"/>
            <a:ext cx="3375623" cy="235883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  <a:endParaRPr lang="en-GB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5" y="320283"/>
            <a:ext cx="11414444" cy="720725"/>
          </a:xfrm>
        </p:spPr>
        <p:txBody>
          <a:bodyPr/>
          <a:lstStyle/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/>
              <a:t>openIMIS as a Global Good @ Nairobi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sp>
        <p:nvSpPr>
          <p:cNvPr id="9" name="Textplatzhalter 7">
            <a:extLst>
              <a:ext uri="{FF2B5EF4-FFF2-40B4-BE49-F238E27FC236}">
                <a16:creationId xmlns:a16="http://schemas.microsoft.com/office/drawing/2014/main" id="{22732D1C-05D1-4A5F-B576-23063E1D7BD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4623402" y="1361293"/>
            <a:ext cx="3375623" cy="235883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  <a:endParaRPr lang="en-GB" dirty="0"/>
          </a:p>
        </p:txBody>
      </p:sp>
      <p:sp>
        <p:nvSpPr>
          <p:cNvPr id="16" name="Bildplatzhalter 6">
            <a:extLst>
              <a:ext uri="{FF2B5EF4-FFF2-40B4-BE49-F238E27FC236}">
                <a16:creationId xmlns:a16="http://schemas.microsoft.com/office/drawing/2014/main" id="{AB38192C-6783-4C98-AB15-3A38EFFC1B0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8211467" y="3992957"/>
            <a:ext cx="3811200" cy="2140800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20" name="Textplatzhalter 7">
            <a:extLst>
              <a:ext uri="{FF2B5EF4-FFF2-40B4-BE49-F238E27FC236}">
                <a16:creationId xmlns:a16="http://schemas.microsoft.com/office/drawing/2014/main" id="{DED8696E-3F6E-4312-8474-D7B6C988FD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gray">
          <a:xfrm>
            <a:off x="8647046" y="1361293"/>
            <a:ext cx="3375623" cy="2358831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22640241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pos="2880">
          <p15:clr>
            <a:srgbClr val="FBAE40"/>
          </p15:clr>
        </p15:guide>
      </p15:sldGuideLst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ojekt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ildplatzhalter 5">
            <a:extLst>
              <a:ext uri="{FF2B5EF4-FFF2-40B4-BE49-F238E27FC236}">
                <a16:creationId xmlns:a16="http://schemas.microsoft.com/office/drawing/2014/main" id="{AD865FD3-1198-4DEC-9CE4-A71B7C84CD0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 bwMode="gray">
          <a:xfrm>
            <a:off x="613833" y="4150517"/>
            <a:ext cx="3526768" cy="1983583"/>
          </a:xfrm>
          <a:solidFill>
            <a:schemeClr val="bg2"/>
          </a:solidFill>
        </p:spPr>
        <p:txBody>
          <a:bodyPr vert="horz" lIns="36000" tIns="1152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2FE0F192-365F-4B9B-9AE5-A8DCD077B27C}"/>
              </a:ext>
            </a:extLst>
          </p:cNvPr>
          <p:cNvSpPr/>
          <p:nvPr userDrawn="1"/>
        </p:nvSpPr>
        <p:spPr bwMode="gray">
          <a:xfrm>
            <a:off x="613832" y="1294229"/>
            <a:ext cx="3526368" cy="1853404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FD20B6CE-6FB5-47BE-ACA3-1FADB18A5F9F}"/>
              </a:ext>
            </a:extLst>
          </p:cNvPr>
          <p:cNvSpPr/>
          <p:nvPr userDrawn="1"/>
        </p:nvSpPr>
        <p:spPr bwMode="gray">
          <a:xfrm>
            <a:off x="613832" y="3228948"/>
            <a:ext cx="3526368" cy="84582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sp>
        <p:nvSpPr>
          <p:cNvPr id="8" name="Textplatzhalter 7">
            <a:extLst>
              <a:ext uri="{FF2B5EF4-FFF2-40B4-BE49-F238E27FC236}">
                <a16:creationId xmlns:a16="http://schemas.microsoft.com/office/drawing/2014/main" id="{5AF0F476-FCB1-4FAD-A333-9C951E2B5D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613832" y="3223373"/>
            <a:ext cx="3526368" cy="282675"/>
          </a:xfrm>
          <a:noFill/>
        </p:spPr>
        <p:txBody>
          <a:bodyPr vert="horz" lIns="72000" tIns="36000" rIns="72000" bIns="36000" rtlCol="0" anchor="ctr">
            <a:no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de-DE" sz="1333" b="1" baseline="0" dirty="0">
                <a:solidFill>
                  <a:schemeClr val="bg1"/>
                </a:solidFill>
              </a:defRPr>
            </a:lvl1pPr>
            <a:lvl2pPr>
              <a:defRPr lang="de-DE" dirty="0"/>
            </a:lvl2pPr>
            <a:lvl3pPr>
              <a:defRPr lang="en-GB" dirty="0"/>
            </a:lvl3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Name des Partners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/>
              <a:t>openIMIS as a Global Good @ Nairobi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sp>
        <p:nvSpPr>
          <p:cNvPr id="19" name="Titel 1">
            <a:extLst>
              <a:ext uri="{FF2B5EF4-FFF2-40B4-BE49-F238E27FC236}">
                <a16:creationId xmlns:a16="http://schemas.microsoft.com/office/drawing/2014/main" id="{E5EE29FF-B139-4CD9-A32C-25A2CCBFB41B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5" y="320283"/>
            <a:ext cx="6452847" cy="720725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 dirty="0"/>
          </a:p>
        </p:txBody>
      </p:sp>
      <p:sp>
        <p:nvSpPr>
          <p:cNvPr id="14" name="Textplatzhalter 8">
            <a:extLst>
              <a:ext uri="{FF2B5EF4-FFF2-40B4-BE49-F238E27FC236}">
                <a16:creationId xmlns:a16="http://schemas.microsoft.com/office/drawing/2014/main" id="{40AE37FF-8E79-4DC2-894F-409F5F14244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13832" y="3532554"/>
            <a:ext cx="3526368" cy="525937"/>
          </a:xfrm>
          <a:noFill/>
        </p:spPr>
        <p:txBody>
          <a:bodyPr lIns="72000" anchor="t"/>
          <a:lstStyle>
            <a:lvl1pPr>
              <a:lnSpc>
                <a:spcPct val="100000"/>
              </a:lnSpc>
              <a:spcBef>
                <a:spcPts val="0"/>
              </a:spcBef>
              <a:defRPr sz="1067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MM/JJJJ – MM/JJJJ</a:t>
            </a:r>
            <a:br>
              <a:rPr lang="de-DE" dirty="0"/>
            </a:br>
            <a:r>
              <a:rPr lang="de-DE" dirty="0"/>
              <a:t>Volumen: 00 Mio. €</a:t>
            </a:r>
            <a:br>
              <a:rPr lang="de-DE" dirty="0"/>
            </a:br>
            <a:r>
              <a:rPr lang="de-DE" dirty="0"/>
              <a:t>Öffentlicher Beitrag: 000.000 €</a:t>
            </a:r>
          </a:p>
        </p:txBody>
      </p:sp>
      <p:sp>
        <p:nvSpPr>
          <p:cNvPr id="15" name="Textplatzhalter 8">
            <a:extLst>
              <a:ext uri="{FF2B5EF4-FFF2-40B4-BE49-F238E27FC236}">
                <a16:creationId xmlns:a16="http://schemas.microsoft.com/office/drawing/2014/main" id="{133FB7B2-F1B0-4BE4-A9A1-2AA5AD68EB7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13832" y="1295081"/>
            <a:ext cx="3526368" cy="362396"/>
          </a:xfrm>
          <a:noFill/>
        </p:spPr>
        <p:txBody>
          <a:bodyPr lIns="72000" tIns="36000" bIns="36000" anchor="ctr"/>
          <a:lstStyle>
            <a:lvl1pPr>
              <a:defRPr sz="1467" b="1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e-DE" dirty="0"/>
              <a:t>Name des Landes</a:t>
            </a:r>
          </a:p>
        </p:txBody>
      </p:sp>
      <p:sp>
        <p:nvSpPr>
          <p:cNvPr id="16" name="Textplatzhalter 8">
            <a:extLst>
              <a:ext uri="{FF2B5EF4-FFF2-40B4-BE49-F238E27FC236}">
                <a16:creationId xmlns:a16="http://schemas.microsoft.com/office/drawing/2014/main" id="{50874649-3395-4A9D-A057-03A867415BC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613832" y="1657477"/>
            <a:ext cx="3526368" cy="1490155"/>
          </a:xfrm>
          <a:noFill/>
        </p:spPr>
        <p:txBody>
          <a:bodyPr lIns="72000" tIns="0" bIns="36000" anchor="t"/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lang="de-DE" sz="1333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DE" dirty="0"/>
              <a:t>Text mit dem Namen des Landes.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47B8F238-9E4D-4367-BF20-CAA4F4E82F2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 bwMode="gray">
          <a:xfrm>
            <a:off x="4414129" y="1361017"/>
            <a:ext cx="7623355" cy="4773083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</p:spTree>
    <p:extLst>
      <p:ext uri="{BB962C8B-B14F-4D97-AF65-F5344CB8AC3E}">
        <p14:creationId xmlns:p14="http://schemas.microsoft.com/office/powerpoint/2010/main" val="1412979264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64181" y="165100"/>
            <a:ext cx="11858487" cy="596865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64181" y="165100"/>
            <a:ext cx="11858487" cy="59686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>
          <a:xfrm>
            <a:off x="1412557" y="6568511"/>
            <a:ext cx="711519" cy="123111"/>
          </a:xfrm>
        </p:spPr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>
          <a:xfrm>
            <a:off x="2377363" y="6568513"/>
            <a:ext cx="7785972" cy="123111"/>
          </a:xfrm>
        </p:spPr>
        <p:txBody>
          <a:bodyPr/>
          <a:lstStyle/>
          <a:p>
            <a:r>
              <a:rPr lang="en-US"/>
              <a:t>openIMIS as a Global Good @ Nairobi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>
          <a:xfrm>
            <a:off x="599756" y="6568511"/>
            <a:ext cx="601133" cy="123111"/>
          </a:xfrm>
        </p:spPr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3B6C23A5-1B72-42F2-B92F-DC68B632F6B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6" y="320283"/>
            <a:ext cx="11123323" cy="720725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id="{F0C65784-9410-409B-82EA-6584D4732C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853713" y="2760959"/>
            <a:ext cx="4492748" cy="1366715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</a:lstStyle>
          <a:p>
            <a:r>
              <a:rPr lang="fr-FR" dirty="0"/>
              <a:t>vorname.nachname@giz.de</a:t>
            </a:r>
          </a:p>
          <a:p>
            <a:r>
              <a:rPr lang="fr-FR" dirty="0"/>
              <a:t>T 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r>
              <a:rPr lang="fr-FR" dirty="0"/>
              <a:t> </a:t>
            </a:r>
          </a:p>
          <a:p>
            <a:r>
              <a:rPr lang="fr-FR" dirty="0"/>
              <a:t>F 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endParaRPr lang="fr-FR" dirty="0"/>
          </a:p>
        </p:txBody>
      </p:sp>
      <p:sp>
        <p:nvSpPr>
          <p:cNvPr id="20" name="Textplatzhalter 29">
            <a:extLst>
              <a:ext uri="{FF2B5EF4-FFF2-40B4-BE49-F238E27FC236}">
                <a16:creationId xmlns:a16="http://schemas.microsoft.com/office/drawing/2014/main" id="{85761457-A63B-46F2-99C5-E217A1E0A70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2853713" y="1857148"/>
            <a:ext cx="4492748" cy="235035"/>
          </a:xfrm>
        </p:spPr>
        <p:txBody>
          <a:bodyPr/>
          <a:lstStyle>
            <a:lvl1pPr>
              <a:defRPr sz="1600" b="1"/>
            </a:lvl1pPr>
          </a:lstStyle>
          <a:p>
            <a:r>
              <a:rPr lang="de-DE" dirty="0"/>
              <a:t>Vorname Nachname</a:t>
            </a:r>
            <a:endParaRPr lang="en-GB" dirty="0"/>
          </a:p>
        </p:txBody>
      </p:sp>
      <p:sp>
        <p:nvSpPr>
          <p:cNvPr id="21" name="Textplatzhalter 30">
            <a:extLst>
              <a:ext uri="{FF2B5EF4-FFF2-40B4-BE49-F238E27FC236}">
                <a16:creationId xmlns:a16="http://schemas.microsoft.com/office/drawing/2014/main" id="{CB52D947-0416-4964-B28D-129580E477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2853713" y="2181304"/>
            <a:ext cx="4492748" cy="235035"/>
          </a:xfrm>
        </p:spPr>
        <p:txBody>
          <a:bodyPr/>
          <a:lstStyle>
            <a:lvl1pPr>
              <a:defRPr sz="1600"/>
            </a:lvl1pPr>
          </a:lstStyle>
          <a:p>
            <a:r>
              <a:rPr lang="de-DE" dirty="0"/>
              <a:t>Funktion, Ort</a:t>
            </a:r>
          </a:p>
        </p:txBody>
      </p:sp>
      <p:sp>
        <p:nvSpPr>
          <p:cNvPr id="35" name="Bildplatzhalter 6">
            <a:extLst>
              <a:ext uri="{FF2B5EF4-FFF2-40B4-BE49-F238E27FC236}">
                <a16:creationId xmlns:a16="http://schemas.microsoft.com/office/drawing/2014/main" id="{FC763A8F-9E6C-4EEB-90DC-0F65B80379C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599755" y="1857148"/>
            <a:ext cx="1957439" cy="2270523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37" name="TextBox 7">
            <a:extLst>
              <a:ext uri="{FF2B5EF4-FFF2-40B4-BE49-F238E27FC236}">
                <a16:creationId xmlns:a16="http://schemas.microsoft.com/office/drawing/2014/main" id="{A45E5920-77D2-4E1E-832E-8A215D8A1078}"/>
              </a:ext>
            </a:extLst>
          </p:cNvPr>
          <p:cNvSpPr txBox="1"/>
          <p:nvPr userDrawn="1"/>
        </p:nvSpPr>
        <p:spPr bwMode="gray">
          <a:xfrm>
            <a:off x="1046182" y="5403596"/>
            <a:ext cx="98956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200"/>
              </a:spcBef>
              <a:buClr>
                <a:srgbClr val="C00000"/>
              </a:buClr>
            </a:pPr>
            <a:r>
              <a:rPr lang="de-DE" sz="1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www.giz.de</a:t>
            </a:r>
          </a:p>
        </p:txBody>
      </p:sp>
      <p:pic>
        <p:nvPicPr>
          <p:cNvPr id="38" name="Grafik 37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id="{195D3B85-8F61-41B8-939D-6F7806BB044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3031312" y="5442594"/>
            <a:ext cx="387637" cy="315277"/>
          </a:xfrm>
          <a:prstGeom prst="rect">
            <a:avLst/>
          </a:prstGeom>
        </p:spPr>
      </p:pic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58EDDA33-F3A1-4081-87DD-3B5C06FD4DD3}"/>
              </a:ext>
            </a:extLst>
          </p:cNvPr>
          <p:cNvGrpSpPr/>
          <p:nvPr userDrawn="1"/>
        </p:nvGrpSpPr>
        <p:grpSpPr bwMode="gray">
          <a:xfrm>
            <a:off x="592656" y="5372336"/>
            <a:ext cx="350163" cy="396344"/>
            <a:chOff x="4933951" y="-41275"/>
            <a:chExt cx="2130425" cy="2411413"/>
          </a:xfrm>
        </p:grpSpPr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29CE574A-E366-49FD-9460-14AADB765FE9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38A2A830-AF34-4C5B-87EB-D628018EE322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EF5B3A25-E6A5-43A3-AFD2-A4D64B803FEB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456DF07A-687E-4C5E-A327-5581E21105CD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id="{A1EFA999-3BA8-4B1E-B6F4-0A44A111E24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46" name="TextBox 7">
            <a:extLst>
              <a:ext uri="{FF2B5EF4-FFF2-40B4-BE49-F238E27FC236}">
                <a16:creationId xmlns:a16="http://schemas.microsoft.com/office/drawing/2014/main" id="{AB1D21B3-5EA8-4583-8B39-5C5D45B4127F}"/>
              </a:ext>
            </a:extLst>
          </p:cNvPr>
          <p:cNvSpPr txBox="1"/>
          <p:nvPr userDrawn="1"/>
        </p:nvSpPr>
        <p:spPr bwMode="gray">
          <a:xfrm>
            <a:off x="3496266" y="5403596"/>
            <a:ext cx="224587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200"/>
              </a:spcBef>
              <a:buClr>
                <a:srgbClr val="C00000"/>
              </a:buClr>
            </a:pPr>
            <a:r>
              <a:rPr lang="de-DE" sz="1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https://twitter.com/giz_gmbh</a:t>
            </a:r>
          </a:p>
        </p:txBody>
      </p:sp>
      <p:sp>
        <p:nvSpPr>
          <p:cNvPr id="47" name="TextBox 7">
            <a:extLst>
              <a:ext uri="{FF2B5EF4-FFF2-40B4-BE49-F238E27FC236}">
                <a16:creationId xmlns:a16="http://schemas.microsoft.com/office/drawing/2014/main" id="{143F2906-482C-48A6-8D87-67C6BCEBAF88}"/>
              </a:ext>
            </a:extLst>
          </p:cNvPr>
          <p:cNvSpPr txBox="1"/>
          <p:nvPr userDrawn="1"/>
        </p:nvSpPr>
        <p:spPr bwMode="gray">
          <a:xfrm>
            <a:off x="7004909" y="5403596"/>
            <a:ext cx="333796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200"/>
              </a:spcBef>
              <a:buClr>
                <a:srgbClr val="C00000"/>
              </a:buClr>
            </a:pPr>
            <a:r>
              <a:rPr lang="de-DE" sz="1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https://www.linkedin.com/company/gizgmbh</a:t>
            </a:r>
          </a:p>
        </p:txBody>
      </p:sp>
      <p:pic>
        <p:nvPicPr>
          <p:cNvPr id="7" name="Grafik 6" descr="Ein Bild, das Zeichnung, Schild enthält.&#10;&#10;Automatisch generierte Beschreibung">
            <a:extLst>
              <a:ext uri="{FF2B5EF4-FFF2-40B4-BE49-F238E27FC236}">
                <a16:creationId xmlns:a16="http://schemas.microsoft.com/office/drawing/2014/main" id="{D450C324-FEA4-4E9B-944B-3976E988908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37212" y="5403596"/>
            <a:ext cx="367696" cy="31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213906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tart Slide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D11AAF0-6510-9942-A58B-509AFDB4D7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4AE2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4502FA58-971C-0346-9097-42FCC92A06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5" name="Datumsplatzhalter 5">
            <a:extLst>
              <a:ext uri="{FF2B5EF4-FFF2-40B4-BE49-F238E27FC236}">
                <a16:creationId xmlns:a16="http://schemas.microsoft.com/office/drawing/2014/main" id="{FCEABE72-6491-D347-8103-A0BFBC66FBC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16" name="Fußzeilenplatzhalter 6">
            <a:extLst>
              <a:ext uri="{FF2B5EF4-FFF2-40B4-BE49-F238E27FC236}">
                <a16:creationId xmlns:a16="http://schemas.microsoft.com/office/drawing/2014/main" id="{52A13DC6-31E5-7945-8F0C-393A2C9A3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en-US" altLang="fr-FR"/>
              <a:t>openIMIS as a Global Good @ Nairobi</a:t>
            </a:r>
            <a:endParaRPr lang="fr-FR" altLang="fr-FR" dirty="0"/>
          </a:p>
        </p:txBody>
      </p:sp>
      <p:sp>
        <p:nvSpPr>
          <p:cNvPr id="17" name="Foliennummernplatzhalter 7">
            <a:extLst>
              <a:ext uri="{FF2B5EF4-FFF2-40B4-BE49-F238E27FC236}">
                <a16:creationId xmlns:a16="http://schemas.microsoft.com/office/drawing/2014/main" id="{14E8553C-B690-6B42-ABCB-3A96F290BC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82115359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64181" y="165100"/>
            <a:ext cx="11858487" cy="596865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64181" y="165100"/>
            <a:ext cx="11858487" cy="59686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>
          <a:xfrm>
            <a:off x="1412557" y="6568511"/>
            <a:ext cx="711519" cy="123111"/>
          </a:xfrm>
        </p:spPr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>
          <a:xfrm>
            <a:off x="2377363" y="6568513"/>
            <a:ext cx="7785972" cy="123111"/>
          </a:xfrm>
        </p:spPr>
        <p:txBody>
          <a:bodyPr/>
          <a:lstStyle/>
          <a:p>
            <a:r>
              <a:rPr lang="en-US"/>
              <a:t>openIMIS as a Global Good @ Nairobi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>
          <a:xfrm>
            <a:off x="599756" y="6568511"/>
            <a:ext cx="601133" cy="123111"/>
          </a:xfrm>
        </p:spPr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id="{0ACBC6BD-AF1C-4AC3-B989-7C0851FD4A36}"/>
              </a:ext>
            </a:extLst>
          </p:cNvPr>
          <p:cNvSpPr txBox="1"/>
          <p:nvPr userDrawn="1"/>
        </p:nvSpPr>
        <p:spPr bwMode="gray">
          <a:xfrm>
            <a:off x="1046182" y="5403596"/>
            <a:ext cx="98956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200"/>
              </a:spcBef>
              <a:buClr>
                <a:srgbClr val="C00000"/>
              </a:buClr>
            </a:pPr>
            <a:r>
              <a:rPr lang="de-DE" sz="1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www.giz.de</a:t>
            </a:r>
          </a:p>
        </p:txBody>
      </p:sp>
      <p:pic>
        <p:nvPicPr>
          <p:cNvPr id="43" name="Grafik 42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id="{1409F6AC-26EC-4924-85C7-7C52829EA0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3031312" y="5442594"/>
            <a:ext cx="387637" cy="315277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5C7EA8DE-E5C0-4542-A14B-2F893BDFC8D1}"/>
              </a:ext>
            </a:extLst>
          </p:cNvPr>
          <p:cNvGrpSpPr/>
          <p:nvPr userDrawn="1"/>
        </p:nvGrpSpPr>
        <p:grpSpPr bwMode="gray">
          <a:xfrm>
            <a:off x="592656" y="5372336"/>
            <a:ext cx="350163" cy="396344"/>
            <a:chOff x="4933951" y="-41275"/>
            <a:chExt cx="2130425" cy="2411413"/>
          </a:xfrm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05EE60F5-13C7-4FF2-87FA-B42FCFE9CCF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BAA2DC66-D523-4725-9384-AA70E4C61D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575115B3-4C7D-4A6F-93E9-3A63D5591B69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CFB7063B-0DFA-4BB9-957F-7F068926E556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131A025F-51C1-46B8-8513-E958EFF8699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51" name="TextBox 7">
            <a:extLst>
              <a:ext uri="{FF2B5EF4-FFF2-40B4-BE49-F238E27FC236}">
                <a16:creationId xmlns:a16="http://schemas.microsoft.com/office/drawing/2014/main" id="{D24B1108-EDD6-417B-A36D-F3867011F0AB}"/>
              </a:ext>
            </a:extLst>
          </p:cNvPr>
          <p:cNvSpPr txBox="1"/>
          <p:nvPr userDrawn="1"/>
        </p:nvSpPr>
        <p:spPr bwMode="gray">
          <a:xfrm>
            <a:off x="3496266" y="5403596"/>
            <a:ext cx="224587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200"/>
              </a:spcBef>
              <a:buClr>
                <a:srgbClr val="C00000"/>
              </a:buClr>
            </a:pPr>
            <a:r>
              <a:rPr lang="de-DE" sz="1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https://twitter.com/giz_gmbh</a:t>
            </a:r>
          </a:p>
        </p:txBody>
      </p:sp>
      <p:sp>
        <p:nvSpPr>
          <p:cNvPr id="31" name="Textplatzhalter 16">
            <a:extLst>
              <a:ext uri="{FF2B5EF4-FFF2-40B4-BE49-F238E27FC236}">
                <a16:creationId xmlns:a16="http://schemas.microsoft.com/office/drawing/2014/main" id="{99BAFDF9-B477-4EAA-888B-B283B996F14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2612084" y="2760959"/>
            <a:ext cx="3426913" cy="80169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</a:lstStyle>
          <a:p>
            <a:r>
              <a:rPr lang="fr-FR" dirty="0"/>
              <a:t>vorname.nachname@giz.de</a:t>
            </a:r>
          </a:p>
          <a:p>
            <a:r>
              <a:rPr lang="fr-FR" dirty="0"/>
              <a:t>T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r>
              <a:rPr lang="fr-FR" dirty="0"/>
              <a:t> </a:t>
            </a:r>
          </a:p>
          <a:p>
            <a:r>
              <a:rPr lang="fr-FR" dirty="0"/>
              <a:t>T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endParaRPr lang="fr-FR" dirty="0"/>
          </a:p>
        </p:txBody>
      </p:sp>
      <p:sp>
        <p:nvSpPr>
          <p:cNvPr id="32" name="Textplatzhalter 29">
            <a:extLst>
              <a:ext uri="{FF2B5EF4-FFF2-40B4-BE49-F238E27FC236}">
                <a16:creationId xmlns:a16="http://schemas.microsoft.com/office/drawing/2014/main" id="{45476593-F938-4100-B13C-38D8379BF2AB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2612084" y="1857148"/>
            <a:ext cx="3426913" cy="235035"/>
          </a:xfrm>
        </p:spPr>
        <p:txBody>
          <a:bodyPr/>
          <a:lstStyle>
            <a:lvl1pPr>
              <a:defRPr sz="1600" b="1"/>
            </a:lvl1pPr>
          </a:lstStyle>
          <a:p>
            <a:r>
              <a:rPr lang="de-DE" dirty="0"/>
              <a:t>Vorname Nachname</a:t>
            </a:r>
            <a:endParaRPr lang="en-GB" dirty="0"/>
          </a:p>
        </p:txBody>
      </p:sp>
      <p:sp>
        <p:nvSpPr>
          <p:cNvPr id="33" name="Textplatzhalter 30">
            <a:extLst>
              <a:ext uri="{FF2B5EF4-FFF2-40B4-BE49-F238E27FC236}">
                <a16:creationId xmlns:a16="http://schemas.microsoft.com/office/drawing/2014/main" id="{01D00CFF-DFE3-4530-913B-A7058396109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2612084" y="2181304"/>
            <a:ext cx="3426913" cy="235035"/>
          </a:xfrm>
        </p:spPr>
        <p:txBody>
          <a:bodyPr/>
          <a:lstStyle>
            <a:lvl1pPr>
              <a:defRPr sz="1600"/>
            </a:lvl1pPr>
          </a:lstStyle>
          <a:p>
            <a:r>
              <a:rPr lang="de-DE" dirty="0"/>
              <a:t>Funktion, Ort</a:t>
            </a:r>
          </a:p>
        </p:txBody>
      </p:sp>
      <p:sp>
        <p:nvSpPr>
          <p:cNvPr id="34" name="Bildplatzhalter 6">
            <a:extLst>
              <a:ext uri="{FF2B5EF4-FFF2-40B4-BE49-F238E27FC236}">
                <a16:creationId xmlns:a16="http://schemas.microsoft.com/office/drawing/2014/main" id="{E73BDD7E-D6A6-482B-9D61-5276F4F4997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599758" y="1857149"/>
            <a:ext cx="1789353" cy="2075553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53" name="Textplatzhalter 16">
            <a:extLst>
              <a:ext uri="{FF2B5EF4-FFF2-40B4-BE49-F238E27FC236}">
                <a16:creationId xmlns:a16="http://schemas.microsoft.com/office/drawing/2014/main" id="{D4C3F840-A666-4D4F-B080-E849549C179C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8323537" y="2760959"/>
            <a:ext cx="3562099" cy="801691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600"/>
            </a:lvl1pPr>
          </a:lstStyle>
          <a:p>
            <a:r>
              <a:rPr lang="fr-FR" dirty="0"/>
              <a:t>vorname.nachname@giz.de</a:t>
            </a:r>
          </a:p>
          <a:p>
            <a:r>
              <a:rPr lang="fr-FR" dirty="0"/>
              <a:t>Tel.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r>
              <a:rPr lang="fr-FR" dirty="0"/>
              <a:t> </a:t>
            </a:r>
          </a:p>
          <a:p>
            <a:r>
              <a:rPr lang="fr-FR" dirty="0"/>
              <a:t>Fax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endParaRPr lang="fr-FR" dirty="0"/>
          </a:p>
        </p:txBody>
      </p:sp>
      <p:sp>
        <p:nvSpPr>
          <p:cNvPr id="54" name="Textplatzhalter 29">
            <a:extLst>
              <a:ext uri="{FF2B5EF4-FFF2-40B4-BE49-F238E27FC236}">
                <a16:creationId xmlns:a16="http://schemas.microsoft.com/office/drawing/2014/main" id="{1183BB15-4C0C-49C5-B0B2-4418E3FD55EC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>
          <a:xfrm>
            <a:off x="8323537" y="1857148"/>
            <a:ext cx="3562099" cy="235035"/>
          </a:xfrm>
        </p:spPr>
        <p:txBody>
          <a:bodyPr/>
          <a:lstStyle>
            <a:lvl1pPr>
              <a:defRPr sz="1600" b="1"/>
            </a:lvl1pPr>
          </a:lstStyle>
          <a:p>
            <a:r>
              <a:rPr lang="de-DE" dirty="0"/>
              <a:t>Vorname Nachname</a:t>
            </a:r>
            <a:endParaRPr lang="en-GB" dirty="0"/>
          </a:p>
        </p:txBody>
      </p:sp>
      <p:sp>
        <p:nvSpPr>
          <p:cNvPr id="55" name="Textplatzhalter 30">
            <a:extLst>
              <a:ext uri="{FF2B5EF4-FFF2-40B4-BE49-F238E27FC236}">
                <a16:creationId xmlns:a16="http://schemas.microsoft.com/office/drawing/2014/main" id="{0C6CA511-61C0-47B0-A071-DE194172414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8323537" y="2181304"/>
            <a:ext cx="3562099" cy="235035"/>
          </a:xfrm>
        </p:spPr>
        <p:txBody>
          <a:bodyPr/>
          <a:lstStyle>
            <a:lvl1pPr>
              <a:defRPr sz="1600"/>
            </a:lvl1pPr>
          </a:lstStyle>
          <a:p>
            <a:r>
              <a:rPr lang="de-DE" dirty="0"/>
              <a:t>Funktion, Ort</a:t>
            </a:r>
          </a:p>
        </p:txBody>
      </p:sp>
      <p:sp>
        <p:nvSpPr>
          <p:cNvPr id="56" name="Bildplatzhalter 6">
            <a:extLst>
              <a:ext uri="{FF2B5EF4-FFF2-40B4-BE49-F238E27FC236}">
                <a16:creationId xmlns:a16="http://schemas.microsoft.com/office/drawing/2014/main" id="{B0EA41BA-7C5A-4545-A1DA-71964B045D1C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 bwMode="gray">
          <a:xfrm>
            <a:off x="6311212" y="1857149"/>
            <a:ext cx="1789353" cy="2075553"/>
          </a:xfrm>
          <a:solidFill>
            <a:schemeClr val="bg2"/>
          </a:solidFill>
        </p:spPr>
        <p:txBody>
          <a:bodyPr vert="horz" lIns="36000" tIns="1080000" rIns="36000" bIns="36000" rtlCol="0">
            <a:noAutofit/>
          </a:bodyPr>
          <a:lstStyle>
            <a:lvl1pPr algn="ctr">
              <a:defRPr lang="en-GB" sz="1333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58" name="Titel 1">
            <a:extLst>
              <a:ext uri="{FF2B5EF4-FFF2-40B4-BE49-F238E27FC236}">
                <a16:creationId xmlns:a16="http://schemas.microsoft.com/office/drawing/2014/main" id="{2DD72F4F-E3F2-49DC-BBAE-681D615ED495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6" y="320283"/>
            <a:ext cx="11285881" cy="720725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685EB4C2-F91B-4047-870C-A6A343DB55F1}"/>
              </a:ext>
            </a:extLst>
          </p:cNvPr>
          <p:cNvSpPr txBox="1"/>
          <p:nvPr userDrawn="1"/>
        </p:nvSpPr>
        <p:spPr bwMode="gray">
          <a:xfrm>
            <a:off x="7004909" y="5403596"/>
            <a:ext cx="333796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200"/>
              </a:spcBef>
              <a:buClr>
                <a:srgbClr val="C00000"/>
              </a:buClr>
            </a:pPr>
            <a:r>
              <a:rPr lang="de-DE" sz="1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https://www.linkedin.com/company/gizgmbh</a:t>
            </a:r>
          </a:p>
        </p:txBody>
      </p:sp>
      <p:pic>
        <p:nvPicPr>
          <p:cNvPr id="7" name="Grafik 6" descr="Ein Bild, das Zeichnung, Schild enthält.&#10;&#10;Automatisch generierte Beschreibung">
            <a:extLst>
              <a:ext uri="{FF2B5EF4-FFF2-40B4-BE49-F238E27FC236}">
                <a16:creationId xmlns:a16="http://schemas.microsoft.com/office/drawing/2014/main" id="{2FFFD481-FDCD-4A2C-9557-A283251742F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37212" y="5403596"/>
            <a:ext cx="367696" cy="31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76746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ntak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Grafik 17">
            <a:extLst>
              <a:ext uri="{FF2B5EF4-FFF2-40B4-BE49-F238E27FC236}">
                <a16:creationId xmlns:a16="http://schemas.microsoft.com/office/drawing/2014/main" id="{DF58C217-C4E2-448E-B6B5-E56CEFB6D358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4" b="7466"/>
          <a:stretch/>
        </p:blipFill>
        <p:spPr bwMode="gray">
          <a:xfrm>
            <a:off x="164181" y="165100"/>
            <a:ext cx="11858487" cy="5968659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1E3E3E95-0AFA-477F-B88E-9AEDC037418E}"/>
              </a:ext>
            </a:extLst>
          </p:cNvPr>
          <p:cNvSpPr>
            <a:spLocks/>
          </p:cNvSpPr>
          <p:nvPr userDrawn="1"/>
        </p:nvSpPr>
        <p:spPr bwMode="gray">
          <a:xfrm>
            <a:off x="164181" y="165100"/>
            <a:ext cx="11858487" cy="5968659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>
          <a:xfrm>
            <a:off x="1412557" y="6568511"/>
            <a:ext cx="711519" cy="123111"/>
          </a:xfrm>
        </p:spPr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>
          <a:xfrm>
            <a:off x="2377363" y="6568513"/>
            <a:ext cx="7785972" cy="123111"/>
          </a:xfrm>
        </p:spPr>
        <p:txBody>
          <a:bodyPr/>
          <a:lstStyle/>
          <a:p>
            <a:r>
              <a:rPr lang="en-US"/>
              <a:t>openIMIS as a Global Good @ Nairobi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>
          <a:xfrm>
            <a:off x="599756" y="6568511"/>
            <a:ext cx="601133" cy="123111"/>
          </a:xfrm>
        </p:spPr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3B6C23A5-1B72-42F2-B92F-DC68B632F6B0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5" y="320283"/>
            <a:ext cx="11414444" cy="720725"/>
          </a:xfrm>
        </p:spPr>
        <p:txBody>
          <a:bodyPr/>
          <a:lstStyle>
            <a:lvl1pPr>
              <a:defRPr/>
            </a:lvl1pPr>
          </a:lstStyle>
          <a:p>
            <a:endParaRPr lang="en-GB" dirty="0"/>
          </a:p>
        </p:txBody>
      </p:sp>
      <p:sp>
        <p:nvSpPr>
          <p:cNvPr id="19" name="Textplatzhalter 16">
            <a:extLst>
              <a:ext uri="{FF2B5EF4-FFF2-40B4-BE49-F238E27FC236}">
                <a16:creationId xmlns:a16="http://schemas.microsoft.com/office/drawing/2014/main" id="{F0C65784-9410-409B-82EA-6584D4732C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599756" y="3965951"/>
            <a:ext cx="3477993" cy="72014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333"/>
            </a:lvl1pPr>
          </a:lstStyle>
          <a:p>
            <a:r>
              <a:rPr lang="fr-FR" dirty="0"/>
              <a:t>vorname.nachname@giz.de</a:t>
            </a:r>
          </a:p>
          <a:p>
            <a:r>
              <a:rPr lang="fr-FR" dirty="0"/>
              <a:t>Tel.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r>
              <a:rPr lang="fr-FR" dirty="0"/>
              <a:t> </a:t>
            </a:r>
          </a:p>
          <a:p>
            <a:r>
              <a:rPr lang="fr-FR" dirty="0"/>
              <a:t>Fax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endParaRPr lang="fr-FR" dirty="0"/>
          </a:p>
        </p:txBody>
      </p:sp>
      <p:sp>
        <p:nvSpPr>
          <p:cNvPr id="20" name="Textplatzhalter 29">
            <a:extLst>
              <a:ext uri="{FF2B5EF4-FFF2-40B4-BE49-F238E27FC236}">
                <a16:creationId xmlns:a16="http://schemas.microsoft.com/office/drawing/2014/main" id="{85761457-A63B-46F2-99C5-E217A1E0A70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599756" y="3345197"/>
            <a:ext cx="3477993" cy="235035"/>
          </a:xfrm>
        </p:spPr>
        <p:txBody>
          <a:bodyPr/>
          <a:lstStyle>
            <a:lvl1pPr>
              <a:defRPr sz="1333" b="1"/>
            </a:lvl1pPr>
          </a:lstStyle>
          <a:p>
            <a:r>
              <a:rPr lang="de-DE" dirty="0"/>
              <a:t>Vorname Nachname</a:t>
            </a:r>
            <a:endParaRPr lang="en-GB" dirty="0"/>
          </a:p>
        </p:txBody>
      </p:sp>
      <p:sp>
        <p:nvSpPr>
          <p:cNvPr id="21" name="Textplatzhalter 30">
            <a:extLst>
              <a:ext uri="{FF2B5EF4-FFF2-40B4-BE49-F238E27FC236}">
                <a16:creationId xmlns:a16="http://schemas.microsoft.com/office/drawing/2014/main" id="{CB52D947-0416-4964-B28D-129580E4772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599756" y="3581825"/>
            <a:ext cx="3477993" cy="235035"/>
          </a:xfrm>
        </p:spPr>
        <p:txBody>
          <a:bodyPr/>
          <a:lstStyle>
            <a:lvl1pPr>
              <a:defRPr sz="1333"/>
            </a:lvl1pPr>
          </a:lstStyle>
          <a:p>
            <a:r>
              <a:rPr lang="de-DE" dirty="0"/>
              <a:t>Funktion, Ort</a:t>
            </a:r>
          </a:p>
        </p:txBody>
      </p:sp>
      <p:sp>
        <p:nvSpPr>
          <p:cNvPr id="35" name="Bildplatzhalter 6">
            <a:extLst>
              <a:ext uri="{FF2B5EF4-FFF2-40B4-BE49-F238E27FC236}">
                <a16:creationId xmlns:a16="http://schemas.microsoft.com/office/drawing/2014/main" id="{FC763A8F-9E6C-4EEB-90DC-0F65B80379C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 bwMode="gray">
          <a:xfrm>
            <a:off x="599757" y="1569543"/>
            <a:ext cx="1355440" cy="1572237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algn="ctr">
              <a:defRPr lang="en-GB" sz="800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23" name="Textplatzhalter 16">
            <a:extLst>
              <a:ext uri="{FF2B5EF4-FFF2-40B4-BE49-F238E27FC236}">
                <a16:creationId xmlns:a16="http://schemas.microsoft.com/office/drawing/2014/main" id="{A3959264-4C48-474A-BB44-B8C103D1F20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464610" y="3965951"/>
            <a:ext cx="3477993" cy="72014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333"/>
            </a:lvl1pPr>
          </a:lstStyle>
          <a:p>
            <a:r>
              <a:rPr lang="fr-FR" dirty="0"/>
              <a:t>vorname.nachname@giz.de</a:t>
            </a:r>
          </a:p>
          <a:p>
            <a:r>
              <a:rPr lang="fr-FR" dirty="0"/>
              <a:t>Tel.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r>
              <a:rPr lang="fr-FR" dirty="0"/>
              <a:t> </a:t>
            </a:r>
          </a:p>
          <a:p>
            <a:r>
              <a:rPr lang="fr-FR" dirty="0"/>
              <a:t>Fax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endParaRPr lang="fr-FR" dirty="0"/>
          </a:p>
        </p:txBody>
      </p:sp>
      <p:sp>
        <p:nvSpPr>
          <p:cNvPr id="24" name="Textplatzhalter 29">
            <a:extLst>
              <a:ext uri="{FF2B5EF4-FFF2-40B4-BE49-F238E27FC236}">
                <a16:creationId xmlns:a16="http://schemas.microsoft.com/office/drawing/2014/main" id="{37C5BE72-A50D-4E1F-A698-7239B19ED5FF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gray">
          <a:xfrm>
            <a:off x="4464610" y="3345197"/>
            <a:ext cx="3477993" cy="235035"/>
          </a:xfrm>
        </p:spPr>
        <p:txBody>
          <a:bodyPr/>
          <a:lstStyle>
            <a:lvl1pPr>
              <a:defRPr sz="1333" b="1"/>
            </a:lvl1pPr>
          </a:lstStyle>
          <a:p>
            <a:r>
              <a:rPr lang="de-DE" dirty="0"/>
              <a:t>Vorname Nachname</a:t>
            </a:r>
            <a:endParaRPr lang="en-GB" dirty="0"/>
          </a:p>
        </p:txBody>
      </p:sp>
      <p:sp>
        <p:nvSpPr>
          <p:cNvPr id="25" name="Textplatzhalter 30">
            <a:extLst>
              <a:ext uri="{FF2B5EF4-FFF2-40B4-BE49-F238E27FC236}">
                <a16:creationId xmlns:a16="http://schemas.microsoft.com/office/drawing/2014/main" id="{BBC5F177-59CC-4E2C-8920-EF6014FA21D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464610" y="3581825"/>
            <a:ext cx="3477993" cy="235035"/>
          </a:xfrm>
        </p:spPr>
        <p:txBody>
          <a:bodyPr/>
          <a:lstStyle>
            <a:lvl1pPr>
              <a:defRPr sz="1333"/>
            </a:lvl1pPr>
          </a:lstStyle>
          <a:p>
            <a:r>
              <a:rPr lang="de-DE" dirty="0"/>
              <a:t>Funktion, Ort</a:t>
            </a:r>
          </a:p>
        </p:txBody>
      </p:sp>
      <p:sp>
        <p:nvSpPr>
          <p:cNvPr id="36" name="Bildplatzhalter 6">
            <a:extLst>
              <a:ext uri="{FF2B5EF4-FFF2-40B4-BE49-F238E27FC236}">
                <a16:creationId xmlns:a16="http://schemas.microsoft.com/office/drawing/2014/main" id="{BB2B85DB-7C09-47DD-8B78-3BE26DF1732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 bwMode="gray">
          <a:xfrm>
            <a:off x="4464612" y="1569543"/>
            <a:ext cx="1355440" cy="1572237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algn="ctr">
              <a:defRPr lang="en-GB" sz="800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37" name="Textplatzhalter 16">
            <a:extLst>
              <a:ext uri="{FF2B5EF4-FFF2-40B4-BE49-F238E27FC236}">
                <a16:creationId xmlns:a16="http://schemas.microsoft.com/office/drawing/2014/main" id="{C376165A-CE76-4372-91C7-F6C54DEAFEF0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8329465" y="3965951"/>
            <a:ext cx="3477993" cy="720149"/>
          </a:xfrm>
        </p:spPr>
        <p:txBody>
          <a:bodyPr/>
          <a:lstStyle>
            <a:lvl1pPr>
              <a:lnSpc>
                <a:spcPct val="100000"/>
              </a:lnSpc>
              <a:spcBef>
                <a:spcPts val="0"/>
              </a:spcBef>
              <a:defRPr sz="1333"/>
            </a:lvl1pPr>
          </a:lstStyle>
          <a:p>
            <a:r>
              <a:rPr lang="fr-FR" dirty="0"/>
              <a:t>vorname.nachname@giz.de</a:t>
            </a:r>
          </a:p>
          <a:p>
            <a:r>
              <a:rPr lang="fr-FR" dirty="0"/>
              <a:t>Tel.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r>
              <a:rPr lang="fr-FR" dirty="0"/>
              <a:t> </a:t>
            </a:r>
          </a:p>
          <a:p>
            <a:r>
              <a:rPr lang="fr-FR" dirty="0"/>
              <a:t>Fax	+49 (0) x xx </a:t>
            </a:r>
            <a:r>
              <a:rPr lang="fr-FR" dirty="0" err="1"/>
              <a:t>xx</a:t>
            </a:r>
            <a:r>
              <a:rPr lang="fr-FR" dirty="0"/>
              <a:t> </a:t>
            </a:r>
            <a:r>
              <a:rPr lang="fr-FR" dirty="0" err="1"/>
              <a:t>xx</a:t>
            </a:r>
            <a:endParaRPr lang="fr-FR" dirty="0"/>
          </a:p>
        </p:txBody>
      </p:sp>
      <p:sp>
        <p:nvSpPr>
          <p:cNvPr id="38" name="Textplatzhalter 29">
            <a:extLst>
              <a:ext uri="{FF2B5EF4-FFF2-40B4-BE49-F238E27FC236}">
                <a16:creationId xmlns:a16="http://schemas.microsoft.com/office/drawing/2014/main" id="{12DC0B08-9C2F-4A20-8D25-AB673DE13DB5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 bwMode="gray">
          <a:xfrm>
            <a:off x="8329465" y="3345197"/>
            <a:ext cx="3477993" cy="235035"/>
          </a:xfrm>
        </p:spPr>
        <p:txBody>
          <a:bodyPr/>
          <a:lstStyle>
            <a:lvl1pPr>
              <a:defRPr sz="1333" b="1"/>
            </a:lvl1pPr>
          </a:lstStyle>
          <a:p>
            <a:r>
              <a:rPr lang="de-DE" dirty="0"/>
              <a:t>Vorname Nachname</a:t>
            </a:r>
            <a:endParaRPr lang="en-GB" dirty="0"/>
          </a:p>
        </p:txBody>
      </p:sp>
      <p:sp>
        <p:nvSpPr>
          <p:cNvPr id="39" name="Textplatzhalter 30">
            <a:extLst>
              <a:ext uri="{FF2B5EF4-FFF2-40B4-BE49-F238E27FC236}">
                <a16:creationId xmlns:a16="http://schemas.microsoft.com/office/drawing/2014/main" id="{7DB1B252-5879-4206-BDF8-0A22178C0420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8329465" y="3581825"/>
            <a:ext cx="3477993" cy="235035"/>
          </a:xfrm>
        </p:spPr>
        <p:txBody>
          <a:bodyPr/>
          <a:lstStyle>
            <a:lvl1pPr>
              <a:defRPr sz="1333"/>
            </a:lvl1pPr>
          </a:lstStyle>
          <a:p>
            <a:r>
              <a:rPr lang="de-DE" dirty="0"/>
              <a:t>Funktion, Ort</a:t>
            </a:r>
          </a:p>
        </p:txBody>
      </p:sp>
      <p:sp>
        <p:nvSpPr>
          <p:cNvPr id="40" name="Bildplatzhalter 6">
            <a:extLst>
              <a:ext uri="{FF2B5EF4-FFF2-40B4-BE49-F238E27FC236}">
                <a16:creationId xmlns:a16="http://schemas.microsoft.com/office/drawing/2014/main" id="{DD64FA03-A54F-412F-96FC-EE4E88E5DD5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 bwMode="gray">
          <a:xfrm>
            <a:off x="8329467" y="1569543"/>
            <a:ext cx="1355440" cy="1572237"/>
          </a:xfrm>
          <a:solidFill>
            <a:schemeClr val="bg2"/>
          </a:solidFill>
        </p:spPr>
        <p:txBody>
          <a:bodyPr vert="horz" lIns="36000" tIns="864000" rIns="36000" bIns="36000" rtlCol="0">
            <a:noAutofit/>
          </a:bodyPr>
          <a:lstStyle>
            <a:lvl1pPr algn="ctr">
              <a:defRPr lang="en-GB" sz="800" dirty="0">
                <a:solidFill>
                  <a:schemeClr val="tx2"/>
                </a:solidFill>
              </a:defRPr>
            </a:lvl1pPr>
          </a:lstStyle>
          <a:p>
            <a:pPr lvl="0" algn="ctr"/>
            <a:endParaRPr lang="en-GB" dirty="0"/>
          </a:p>
        </p:txBody>
      </p:sp>
      <p:sp>
        <p:nvSpPr>
          <p:cNvPr id="42" name="TextBox 7">
            <a:extLst>
              <a:ext uri="{FF2B5EF4-FFF2-40B4-BE49-F238E27FC236}">
                <a16:creationId xmlns:a16="http://schemas.microsoft.com/office/drawing/2014/main" id="{0ACBC6BD-AF1C-4AC3-B989-7C0851FD4A36}"/>
              </a:ext>
            </a:extLst>
          </p:cNvPr>
          <p:cNvSpPr txBox="1"/>
          <p:nvPr userDrawn="1"/>
        </p:nvSpPr>
        <p:spPr bwMode="gray">
          <a:xfrm>
            <a:off x="1046182" y="5403596"/>
            <a:ext cx="989566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200"/>
              </a:spcBef>
              <a:buClr>
                <a:srgbClr val="C00000"/>
              </a:buClr>
            </a:pPr>
            <a:r>
              <a:rPr lang="de-DE" sz="1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www.giz.de</a:t>
            </a:r>
          </a:p>
        </p:txBody>
      </p:sp>
      <p:pic>
        <p:nvPicPr>
          <p:cNvPr id="43" name="Grafik 42" descr="Ein Bild, das Axt, Werkzeug enthält.&#10;&#10;Mit sehr hoher Zuverlässigkeit generierte Beschreibung">
            <a:extLst>
              <a:ext uri="{FF2B5EF4-FFF2-40B4-BE49-F238E27FC236}">
                <a16:creationId xmlns:a16="http://schemas.microsoft.com/office/drawing/2014/main" id="{1409F6AC-26EC-4924-85C7-7C52829EA0B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3031312" y="5442594"/>
            <a:ext cx="387637" cy="315277"/>
          </a:xfrm>
          <a:prstGeom prst="rect">
            <a:avLst/>
          </a:prstGeom>
        </p:spPr>
      </p:pic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5C7EA8DE-E5C0-4542-A14B-2F893BDFC8D1}"/>
              </a:ext>
            </a:extLst>
          </p:cNvPr>
          <p:cNvGrpSpPr/>
          <p:nvPr userDrawn="1"/>
        </p:nvGrpSpPr>
        <p:grpSpPr bwMode="gray">
          <a:xfrm>
            <a:off x="592656" y="5372336"/>
            <a:ext cx="350163" cy="396344"/>
            <a:chOff x="4933951" y="-41275"/>
            <a:chExt cx="2130425" cy="2411413"/>
          </a:xfrm>
        </p:grpSpPr>
        <p:sp>
          <p:nvSpPr>
            <p:cNvPr id="46" name="Freeform 6">
              <a:extLst>
                <a:ext uri="{FF2B5EF4-FFF2-40B4-BE49-F238E27FC236}">
                  <a16:creationId xmlns:a16="http://schemas.microsoft.com/office/drawing/2014/main" id="{05EE60F5-13C7-4FF2-87FA-B42FCFE9CCF1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1435100"/>
              <a:ext cx="2114550" cy="935038"/>
            </a:xfrm>
            <a:custGeom>
              <a:avLst/>
              <a:gdLst>
                <a:gd name="T0" fmla="*/ 287 w 425"/>
                <a:gd name="T1" fmla="*/ 25 h 188"/>
                <a:gd name="T2" fmla="*/ 297 w 425"/>
                <a:gd name="T3" fmla="*/ 2 h 188"/>
                <a:gd name="T4" fmla="*/ 325 w 425"/>
                <a:gd name="T5" fmla="*/ 0 h 188"/>
                <a:gd name="T6" fmla="*/ 321 w 425"/>
                <a:gd name="T7" fmla="*/ 23 h 188"/>
                <a:gd name="T8" fmla="*/ 382 w 425"/>
                <a:gd name="T9" fmla="*/ 25 h 188"/>
                <a:gd name="T10" fmla="*/ 394 w 425"/>
                <a:gd name="T11" fmla="*/ 2 h 188"/>
                <a:gd name="T12" fmla="*/ 423 w 425"/>
                <a:gd name="T13" fmla="*/ 0 h 188"/>
                <a:gd name="T14" fmla="*/ 307 w 425"/>
                <a:gd name="T15" fmla="*/ 135 h 188"/>
                <a:gd name="T16" fmla="*/ 0 w 425"/>
                <a:gd name="T17" fmla="*/ 2 h 188"/>
                <a:gd name="T18" fmla="*/ 28 w 425"/>
                <a:gd name="T19" fmla="*/ 0 h 188"/>
                <a:gd name="T20" fmla="*/ 40 w 425"/>
                <a:gd name="T21" fmla="*/ 23 h 188"/>
                <a:gd name="T22" fmla="*/ 101 w 425"/>
                <a:gd name="T23" fmla="*/ 25 h 188"/>
                <a:gd name="T24" fmla="*/ 97 w 425"/>
                <a:gd name="T25" fmla="*/ 3 h 188"/>
                <a:gd name="T26" fmla="*/ 125 w 425"/>
                <a:gd name="T27" fmla="*/ 0 h 188"/>
                <a:gd name="T28" fmla="*/ 134 w 425"/>
                <a:gd name="T29" fmla="*/ 23 h 188"/>
                <a:gd name="T30" fmla="*/ 192 w 425"/>
                <a:gd name="T31" fmla="*/ 25 h 188"/>
                <a:gd name="T32" fmla="*/ 194 w 425"/>
                <a:gd name="T33" fmla="*/ 2 h 188"/>
                <a:gd name="T34" fmla="*/ 221 w 425"/>
                <a:gd name="T35" fmla="*/ 0 h 188"/>
                <a:gd name="T36" fmla="*/ 224 w 425"/>
                <a:gd name="T37" fmla="*/ 23 h 188"/>
                <a:gd name="T38" fmla="*/ 256 w 425"/>
                <a:gd name="T39" fmla="*/ 25 h 188"/>
                <a:gd name="T40" fmla="*/ 362 w 425"/>
                <a:gd name="T41" fmla="*/ 55 h 188"/>
                <a:gd name="T42" fmla="*/ 307 w 425"/>
                <a:gd name="T43" fmla="*/ 56 h 188"/>
                <a:gd name="T44" fmla="*/ 256 w 425"/>
                <a:gd name="T45" fmla="*/ 121 h 188"/>
                <a:gd name="T46" fmla="*/ 363 w 425"/>
                <a:gd name="T47" fmla="*/ 56 h 188"/>
                <a:gd name="T48" fmla="*/ 87 w 425"/>
                <a:gd name="T49" fmla="*/ 55 h 188"/>
                <a:gd name="T50" fmla="*/ 61 w 425"/>
                <a:gd name="T51" fmla="*/ 55 h 188"/>
                <a:gd name="T52" fmla="*/ 155 w 425"/>
                <a:gd name="T53" fmla="*/ 118 h 188"/>
                <a:gd name="T54" fmla="*/ 156 w 425"/>
                <a:gd name="T55" fmla="*/ 117 h 188"/>
                <a:gd name="T56" fmla="*/ 111 w 425"/>
                <a:gd name="T57" fmla="*/ 55 h 188"/>
                <a:gd name="T58" fmla="*/ 224 w 425"/>
                <a:gd name="T59" fmla="*/ 81 h 188"/>
                <a:gd name="T60" fmla="*/ 224 w 425"/>
                <a:gd name="T61" fmla="*/ 108 h 188"/>
                <a:gd name="T62" fmla="*/ 273 w 425"/>
                <a:gd name="T63" fmla="*/ 56 h 188"/>
                <a:gd name="T64" fmla="*/ 225 w 425"/>
                <a:gd name="T65" fmla="*/ 55 h 188"/>
                <a:gd name="T66" fmla="*/ 224 w 425"/>
                <a:gd name="T67" fmla="*/ 81 h 188"/>
                <a:gd name="T68" fmla="*/ 194 w 425"/>
                <a:gd name="T69" fmla="*/ 56 h 188"/>
                <a:gd name="T70" fmla="*/ 148 w 425"/>
                <a:gd name="T71" fmla="*/ 55 h 188"/>
                <a:gd name="T72" fmla="*/ 192 w 425"/>
                <a:gd name="T73" fmla="*/ 109 h 188"/>
                <a:gd name="T74" fmla="*/ 194 w 425"/>
                <a:gd name="T75" fmla="*/ 108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5" h="188">
                  <a:moveTo>
                    <a:pt x="256" y="25"/>
                  </a:moveTo>
                  <a:cubicBezTo>
                    <a:pt x="267" y="25"/>
                    <a:pt x="277" y="25"/>
                    <a:pt x="287" y="25"/>
                  </a:cubicBezTo>
                  <a:cubicBezTo>
                    <a:pt x="288" y="25"/>
                    <a:pt x="290" y="24"/>
                    <a:pt x="290" y="23"/>
                  </a:cubicBezTo>
                  <a:cubicBezTo>
                    <a:pt x="292" y="16"/>
                    <a:pt x="294" y="9"/>
                    <a:pt x="297" y="2"/>
                  </a:cubicBezTo>
                  <a:cubicBezTo>
                    <a:pt x="297" y="2"/>
                    <a:pt x="298" y="0"/>
                    <a:pt x="299" y="0"/>
                  </a:cubicBezTo>
                  <a:cubicBezTo>
                    <a:pt x="308" y="0"/>
                    <a:pt x="316" y="0"/>
                    <a:pt x="325" y="0"/>
                  </a:cubicBezTo>
                  <a:cubicBezTo>
                    <a:pt x="326" y="0"/>
                    <a:pt x="327" y="2"/>
                    <a:pt x="326" y="2"/>
                  </a:cubicBezTo>
                  <a:cubicBezTo>
                    <a:pt x="325" y="9"/>
                    <a:pt x="323" y="16"/>
                    <a:pt x="321" y="23"/>
                  </a:cubicBezTo>
                  <a:cubicBezTo>
                    <a:pt x="321" y="23"/>
                    <a:pt x="322" y="25"/>
                    <a:pt x="322" y="25"/>
                  </a:cubicBezTo>
                  <a:cubicBezTo>
                    <a:pt x="342" y="25"/>
                    <a:pt x="362" y="25"/>
                    <a:pt x="382" y="25"/>
                  </a:cubicBezTo>
                  <a:cubicBezTo>
                    <a:pt x="383" y="25"/>
                    <a:pt x="384" y="24"/>
                    <a:pt x="384" y="23"/>
                  </a:cubicBezTo>
                  <a:cubicBezTo>
                    <a:pt x="388" y="16"/>
                    <a:pt x="391" y="9"/>
                    <a:pt x="394" y="2"/>
                  </a:cubicBezTo>
                  <a:cubicBezTo>
                    <a:pt x="394" y="1"/>
                    <a:pt x="395" y="0"/>
                    <a:pt x="396" y="0"/>
                  </a:cubicBezTo>
                  <a:cubicBezTo>
                    <a:pt x="405" y="0"/>
                    <a:pt x="414" y="0"/>
                    <a:pt x="423" y="0"/>
                  </a:cubicBezTo>
                  <a:cubicBezTo>
                    <a:pt x="424" y="0"/>
                    <a:pt x="425" y="2"/>
                    <a:pt x="425" y="3"/>
                  </a:cubicBezTo>
                  <a:cubicBezTo>
                    <a:pt x="405" y="64"/>
                    <a:pt x="365" y="108"/>
                    <a:pt x="307" y="135"/>
                  </a:cubicBezTo>
                  <a:cubicBezTo>
                    <a:pt x="195" y="188"/>
                    <a:pt x="60" y="139"/>
                    <a:pt x="10" y="28"/>
                  </a:cubicBezTo>
                  <a:cubicBezTo>
                    <a:pt x="6" y="20"/>
                    <a:pt x="3" y="11"/>
                    <a:pt x="0" y="2"/>
                  </a:cubicBezTo>
                  <a:cubicBezTo>
                    <a:pt x="0" y="2"/>
                    <a:pt x="1" y="0"/>
                    <a:pt x="1" y="0"/>
                  </a:cubicBezTo>
                  <a:cubicBezTo>
                    <a:pt x="10" y="0"/>
                    <a:pt x="19" y="0"/>
                    <a:pt x="28" y="0"/>
                  </a:cubicBezTo>
                  <a:cubicBezTo>
                    <a:pt x="29" y="0"/>
                    <a:pt x="30" y="1"/>
                    <a:pt x="31" y="2"/>
                  </a:cubicBezTo>
                  <a:cubicBezTo>
                    <a:pt x="34" y="9"/>
                    <a:pt x="37" y="16"/>
                    <a:pt x="40" y="23"/>
                  </a:cubicBezTo>
                  <a:cubicBezTo>
                    <a:pt x="41" y="24"/>
                    <a:pt x="42" y="25"/>
                    <a:pt x="43" y="25"/>
                  </a:cubicBezTo>
                  <a:cubicBezTo>
                    <a:pt x="62" y="25"/>
                    <a:pt x="81" y="25"/>
                    <a:pt x="101" y="25"/>
                  </a:cubicBezTo>
                  <a:cubicBezTo>
                    <a:pt x="101" y="25"/>
                    <a:pt x="102" y="23"/>
                    <a:pt x="102" y="23"/>
                  </a:cubicBezTo>
                  <a:cubicBezTo>
                    <a:pt x="101" y="16"/>
                    <a:pt x="99" y="9"/>
                    <a:pt x="97" y="3"/>
                  </a:cubicBezTo>
                  <a:cubicBezTo>
                    <a:pt x="97" y="2"/>
                    <a:pt x="98" y="0"/>
                    <a:pt x="99" y="0"/>
                  </a:cubicBezTo>
                  <a:cubicBezTo>
                    <a:pt x="108" y="0"/>
                    <a:pt x="116" y="0"/>
                    <a:pt x="125" y="0"/>
                  </a:cubicBezTo>
                  <a:cubicBezTo>
                    <a:pt x="126" y="0"/>
                    <a:pt x="127" y="1"/>
                    <a:pt x="127" y="2"/>
                  </a:cubicBezTo>
                  <a:cubicBezTo>
                    <a:pt x="130" y="9"/>
                    <a:pt x="131" y="16"/>
                    <a:pt x="134" y="23"/>
                  </a:cubicBezTo>
                  <a:cubicBezTo>
                    <a:pt x="134" y="24"/>
                    <a:pt x="135" y="25"/>
                    <a:pt x="136" y="25"/>
                  </a:cubicBezTo>
                  <a:cubicBezTo>
                    <a:pt x="155" y="25"/>
                    <a:pt x="173" y="25"/>
                    <a:pt x="192" y="25"/>
                  </a:cubicBezTo>
                  <a:cubicBezTo>
                    <a:pt x="193" y="25"/>
                    <a:pt x="194" y="24"/>
                    <a:pt x="194" y="23"/>
                  </a:cubicBezTo>
                  <a:cubicBezTo>
                    <a:pt x="194" y="16"/>
                    <a:pt x="194" y="9"/>
                    <a:pt x="194" y="2"/>
                  </a:cubicBezTo>
                  <a:cubicBezTo>
                    <a:pt x="194" y="2"/>
                    <a:pt x="195" y="0"/>
                    <a:pt x="196" y="0"/>
                  </a:cubicBezTo>
                  <a:cubicBezTo>
                    <a:pt x="205" y="0"/>
                    <a:pt x="213" y="0"/>
                    <a:pt x="221" y="0"/>
                  </a:cubicBezTo>
                  <a:cubicBezTo>
                    <a:pt x="222" y="0"/>
                    <a:pt x="223" y="2"/>
                    <a:pt x="223" y="3"/>
                  </a:cubicBezTo>
                  <a:cubicBezTo>
                    <a:pt x="224" y="9"/>
                    <a:pt x="223" y="16"/>
                    <a:pt x="224" y="23"/>
                  </a:cubicBezTo>
                  <a:cubicBezTo>
                    <a:pt x="224" y="23"/>
                    <a:pt x="225" y="25"/>
                    <a:pt x="226" y="25"/>
                  </a:cubicBezTo>
                  <a:cubicBezTo>
                    <a:pt x="236" y="25"/>
                    <a:pt x="246" y="25"/>
                    <a:pt x="256" y="25"/>
                  </a:cubicBezTo>
                  <a:close/>
                  <a:moveTo>
                    <a:pt x="364" y="55"/>
                  </a:moveTo>
                  <a:cubicBezTo>
                    <a:pt x="363" y="55"/>
                    <a:pt x="363" y="55"/>
                    <a:pt x="362" y="55"/>
                  </a:cubicBezTo>
                  <a:cubicBezTo>
                    <a:pt x="345" y="55"/>
                    <a:pt x="328" y="54"/>
                    <a:pt x="311" y="55"/>
                  </a:cubicBezTo>
                  <a:cubicBezTo>
                    <a:pt x="310" y="55"/>
                    <a:pt x="308" y="56"/>
                    <a:pt x="307" y="56"/>
                  </a:cubicBezTo>
                  <a:cubicBezTo>
                    <a:pt x="295" y="81"/>
                    <a:pt x="279" y="103"/>
                    <a:pt x="257" y="120"/>
                  </a:cubicBezTo>
                  <a:cubicBezTo>
                    <a:pt x="257" y="121"/>
                    <a:pt x="257" y="121"/>
                    <a:pt x="256" y="121"/>
                  </a:cubicBezTo>
                  <a:cubicBezTo>
                    <a:pt x="257" y="122"/>
                    <a:pt x="257" y="122"/>
                    <a:pt x="258" y="122"/>
                  </a:cubicBezTo>
                  <a:cubicBezTo>
                    <a:pt x="300" y="111"/>
                    <a:pt x="335" y="90"/>
                    <a:pt x="363" y="56"/>
                  </a:cubicBezTo>
                  <a:cubicBezTo>
                    <a:pt x="363" y="56"/>
                    <a:pt x="364" y="55"/>
                    <a:pt x="364" y="55"/>
                  </a:cubicBezTo>
                  <a:close/>
                  <a:moveTo>
                    <a:pt x="87" y="55"/>
                  </a:moveTo>
                  <a:cubicBezTo>
                    <a:pt x="79" y="55"/>
                    <a:pt x="71" y="54"/>
                    <a:pt x="62" y="55"/>
                  </a:cubicBezTo>
                  <a:cubicBezTo>
                    <a:pt x="62" y="55"/>
                    <a:pt x="61" y="55"/>
                    <a:pt x="61" y="55"/>
                  </a:cubicBezTo>
                  <a:cubicBezTo>
                    <a:pt x="61" y="55"/>
                    <a:pt x="61" y="56"/>
                    <a:pt x="62" y="56"/>
                  </a:cubicBezTo>
                  <a:cubicBezTo>
                    <a:pt x="86" y="86"/>
                    <a:pt x="118" y="107"/>
                    <a:pt x="155" y="118"/>
                  </a:cubicBezTo>
                  <a:cubicBezTo>
                    <a:pt x="156" y="118"/>
                    <a:pt x="156" y="118"/>
                    <a:pt x="156" y="118"/>
                  </a:cubicBezTo>
                  <a:cubicBezTo>
                    <a:pt x="156" y="118"/>
                    <a:pt x="156" y="118"/>
                    <a:pt x="156" y="117"/>
                  </a:cubicBezTo>
                  <a:cubicBezTo>
                    <a:pt x="137" y="100"/>
                    <a:pt x="124" y="79"/>
                    <a:pt x="114" y="56"/>
                  </a:cubicBezTo>
                  <a:cubicBezTo>
                    <a:pt x="114" y="55"/>
                    <a:pt x="112" y="55"/>
                    <a:pt x="111" y="55"/>
                  </a:cubicBezTo>
                  <a:cubicBezTo>
                    <a:pt x="103" y="54"/>
                    <a:pt x="95" y="55"/>
                    <a:pt x="87" y="55"/>
                  </a:cubicBezTo>
                  <a:close/>
                  <a:moveTo>
                    <a:pt x="224" y="81"/>
                  </a:moveTo>
                  <a:cubicBezTo>
                    <a:pt x="224" y="89"/>
                    <a:pt x="224" y="98"/>
                    <a:pt x="224" y="106"/>
                  </a:cubicBezTo>
                  <a:cubicBezTo>
                    <a:pt x="224" y="107"/>
                    <a:pt x="224" y="107"/>
                    <a:pt x="224" y="108"/>
                  </a:cubicBezTo>
                  <a:cubicBezTo>
                    <a:pt x="224" y="108"/>
                    <a:pt x="225" y="107"/>
                    <a:pt x="226" y="107"/>
                  </a:cubicBezTo>
                  <a:cubicBezTo>
                    <a:pt x="246" y="94"/>
                    <a:pt x="261" y="76"/>
                    <a:pt x="273" y="56"/>
                  </a:cubicBezTo>
                  <a:cubicBezTo>
                    <a:pt x="274" y="56"/>
                    <a:pt x="273" y="55"/>
                    <a:pt x="272" y="55"/>
                  </a:cubicBezTo>
                  <a:cubicBezTo>
                    <a:pt x="257" y="54"/>
                    <a:pt x="241" y="54"/>
                    <a:pt x="225" y="55"/>
                  </a:cubicBezTo>
                  <a:cubicBezTo>
                    <a:pt x="225" y="55"/>
                    <a:pt x="224" y="56"/>
                    <a:pt x="224" y="56"/>
                  </a:cubicBezTo>
                  <a:cubicBezTo>
                    <a:pt x="224" y="65"/>
                    <a:pt x="224" y="73"/>
                    <a:pt x="224" y="81"/>
                  </a:cubicBezTo>
                  <a:close/>
                  <a:moveTo>
                    <a:pt x="194" y="82"/>
                  </a:moveTo>
                  <a:cubicBezTo>
                    <a:pt x="194" y="73"/>
                    <a:pt x="194" y="65"/>
                    <a:pt x="194" y="56"/>
                  </a:cubicBezTo>
                  <a:cubicBezTo>
                    <a:pt x="194" y="56"/>
                    <a:pt x="193" y="55"/>
                    <a:pt x="192" y="55"/>
                  </a:cubicBezTo>
                  <a:cubicBezTo>
                    <a:pt x="178" y="54"/>
                    <a:pt x="163" y="54"/>
                    <a:pt x="148" y="55"/>
                  </a:cubicBezTo>
                  <a:cubicBezTo>
                    <a:pt x="148" y="55"/>
                    <a:pt x="147" y="56"/>
                    <a:pt x="147" y="56"/>
                  </a:cubicBezTo>
                  <a:cubicBezTo>
                    <a:pt x="158" y="77"/>
                    <a:pt x="172" y="95"/>
                    <a:pt x="192" y="109"/>
                  </a:cubicBezTo>
                  <a:cubicBezTo>
                    <a:pt x="193" y="109"/>
                    <a:pt x="193" y="109"/>
                    <a:pt x="194" y="109"/>
                  </a:cubicBezTo>
                  <a:cubicBezTo>
                    <a:pt x="194" y="109"/>
                    <a:pt x="194" y="108"/>
                    <a:pt x="194" y="108"/>
                  </a:cubicBezTo>
                  <a:cubicBezTo>
                    <a:pt x="194" y="99"/>
                    <a:pt x="194" y="91"/>
                    <a:pt x="194" y="8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7" name="Freeform 7">
              <a:extLst>
                <a:ext uri="{FF2B5EF4-FFF2-40B4-BE49-F238E27FC236}">
                  <a16:creationId xmlns:a16="http://schemas.microsoft.com/office/drawing/2014/main" id="{BAA2DC66-D523-4725-9384-AA70E4C61DD3}"/>
                </a:ext>
              </a:extLst>
            </p:cNvPr>
            <p:cNvSpPr>
              <a:spLocks noEditPoints="1"/>
            </p:cNvSpPr>
            <p:nvPr/>
          </p:nvSpPr>
          <p:spPr bwMode="gray">
            <a:xfrm>
              <a:off x="4945063" y="-41275"/>
              <a:ext cx="2108200" cy="860425"/>
            </a:xfrm>
            <a:custGeom>
              <a:avLst/>
              <a:gdLst>
                <a:gd name="T0" fmla="*/ 45 w 424"/>
                <a:gd name="T1" fmla="*/ 148 h 173"/>
                <a:gd name="T2" fmla="*/ 32 w 424"/>
                <a:gd name="T3" fmla="*/ 170 h 173"/>
                <a:gd name="T4" fmla="*/ 3 w 424"/>
                <a:gd name="T5" fmla="*/ 173 h 173"/>
                <a:gd name="T6" fmla="*/ 155 w 424"/>
                <a:gd name="T7" fmla="*/ 28 h 173"/>
                <a:gd name="T8" fmla="*/ 424 w 424"/>
                <a:gd name="T9" fmla="*/ 171 h 173"/>
                <a:gd name="T10" fmla="*/ 395 w 424"/>
                <a:gd name="T11" fmla="*/ 173 h 173"/>
                <a:gd name="T12" fmla="*/ 382 w 424"/>
                <a:gd name="T13" fmla="*/ 149 h 173"/>
                <a:gd name="T14" fmla="*/ 321 w 424"/>
                <a:gd name="T15" fmla="*/ 148 h 173"/>
                <a:gd name="T16" fmla="*/ 325 w 424"/>
                <a:gd name="T17" fmla="*/ 171 h 173"/>
                <a:gd name="T18" fmla="*/ 297 w 424"/>
                <a:gd name="T19" fmla="*/ 173 h 173"/>
                <a:gd name="T20" fmla="*/ 287 w 424"/>
                <a:gd name="T21" fmla="*/ 149 h 173"/>
                <a:gd name="T22" fmla="*/ 225 w 424"/>
                <a:gd name="T23" fmla="*/ 148 h 173"/>
                <a:gd name="T24" fmla="*/ 223 w 424"/>
                <a:gd name="T25" fmla="*/ 170 h 173"/>
                <a:gd name="T26" fmla="*/ 196 w 424"/>
                <a:gd name="T27" fmla="*/ 173 h 173"/>
                <a:gd name="T28" fmla="*/ 194 w 424"/>
                <a:gd name="T29" fmla="*/ 150 h 173"/>
                <a:gd name="T30" fmla="*/ 137 w 424"/>
                <a:gd name="T31" fmla="*/ 148 h 173"/>
                <a:gd name="T32" fmla="*/ 128 w 424"/>
                <a:gd name="T33" fmla="*/ 171 h 173"/>
                <a:gd name="T34" fmla="*/ 99 w 424"/>
                <a:gd name="T35" fmla="*/ 173 h 173"/>
                <a:gd name="T36" fmla="*/ 103 w 424"/>
                <a:gd name="T37" fmla="*/ 150 h 173"/>
                <a:gd name="T38" fmla="*/ 73 w 424"/>
                <a:gd name="T39" fmla="*/ 148 h 173"/>
                <a:gd name="T40" fmla="*/ 359 w 424"/>
                <a:gd name="T41" fmla="*/ 118 h 173"/>
                <a:gd name="T42" fmla="*/ 360 w 424"/>
                <a:gd name="T43" fmla="*/ 116 h 173"/>
                <a:gd name="T44" fmla="*/ 258 w 424"/>
                <a:gd name="T45" fmla="*/ 56 h 173"/>
                <a:gd name="T46" fmla="*/ 305 w 424"/>
                <a:gd name="T47" fmla="*/ 116 h 173"/>
                <a:gd name="T48" fmla="*/ 333 w 424"/>
                <a:gd name="T49" fmla="*/ 118 h 173"/>
                <a:gd name="T50" fmla="*/ 113 w 424"/>
                <a:gd name="T51" fmla="*/ 118 h 173"/>
                <a:gd name="T52" fmla="*/ 157 w 424"/>
                <a:gd name="T53" fmla="*/ 59 h 173"/>
                <a:gd name="T54" fmla="*/ 157 w 424"/>
                <a:gd name="T55" fmla="*/ 58 h 173"/>
                <a:gd name="T56" fmla="*/ 64 w 424"/>
                <a:gd name="T57" fmla="*/ 118 h 173"/>
                <a:gd name="T58" fmla="*/ 90 w 424"/>
                <a:gd name="T59" fmla="*/ 118 h 173"/>
                <a:gd name="T60" fmla="*/ 269 w 424"/>
                <a:gd name="T61" fmla="*/ 118 h 173"/>
                <a:gd name="T62" fmla="*/ 225 w 424"/>
                <a:gd name="T63" fmla="*/ 68 h 173"/>
                <a:gd name="T64" fmla="*/ 224 w 424"/>
                <a:gd name="T65" fmla="*/ 69 h 173"/>
                <a:gd name="T66" fmla="*/ 225 w 424"/>
                <a:gd name="T67" fmla="*/ 118 h 173"/>
                <a:gd name="T68" fmla="*/ 194 w 424"/>
                <a:gd name="T69" fmla="*/ 93 h 173"/>
                <a:gd name="T70" fmla="*/ 194 w 424"/>
                <a:gd name="T71" fmla="*/ 68 h 173"/>
                <a:gd name="T72" fmla="*/ 150 w 424"/>
                <a:gd name="T73" fmla="*/ 116 h 173"/>
                <a:gd name="T74" fmla="*/ 192 w 424"/>
                <a:gd name="T75" fmla="*/ 118 h 173"/>
                <a:gd name="T76" fmla="*/ 194 w 424"/>
                <a:gd name="T77" fmla="*/ 9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424" h="173">
                  <a:moveTo>
                    <a:pt x="73" y="148"/>
                  </a:moveTo>
                  <a:cubicBezTo>
                    <a:pt x="64" y="148"/>
                    <a:pt x="55" y="148"/>
                    <a:pt x="45" y="148"/>
                  </a:cubicBezTo>
                  <a:cubicBezTo>
                    <a:pt x="44" y="148"/>
                    <a:pt x="43" y="149"/>
                    <a:pt x="42" y="149"/>
                  </a:cubicBezTo>
                  <a:cubicBezTo>
                    <a:pt x="39" y="156"/>
                    <a:pt x="36" y="164"/>
                    <a:pt x="32" y="170"/>
                  </a:cubicBezTo>
                  <a:cubicBezTo>
                    <a:pt x="32" y="171"/>
                    <a:pt x="30" y="173"/>
                    <a:pt x="29" y="173"/>
                  </a:cubicBezTo>
                  <a:cubicBezTo>
                    <a:pt x="21" y="173"/>
                    <a:pt x="12" y="173"/>
                    <a:pt x="3" y="173"/>
                  </a:cubicBezTo>
                  <a:cubicBezTo>
                    <a:pt x="1" y="173"/>
                    <a:pt x="0" y="172"/>
                    <a:pt x="1" y="170"/>
                  </a:cubicBezTo>
                  <a:cubicBezTo>
                    <a:pt x="28" y="96"/>
                    <a:pt x="80" y="48"/>
                    <a:pt x="155" y="28"/>
                  </a:cubicBezTo>
                  <a:cubicBezTo>
                    <a:pt x="258" y="0"/>
                    <a:pt x="366" y="50"/>
                    <a:pt x="413" y="144"/>
                  </a:cubicBezTo>
                  <a:cubicBezTo>
                    <a:pt x="417" y="153"/>
                    <a:pt x="420" y="162"/>
                    <a:pt x="424" y="171"/>
                  </a:cubicBezTo>
                  <a:cubicBezTo>
                    <a:pt x="424" y="171"/>
                    <a:pt x="423" y="173"/>
                    <a:pt x="422" y="173"/>
                  </a:cubicBezTo>
                  <a:cubicBezTo>
                    <a:pt x="413" y="173"/>
                    <a:pt x="404" y="173"/>
                    <a:pt x="395" y="173"/>
                  </a:cubicBezTo>
                  <a:cubicBezTo>
                    <a:pt x="394" y="173"/>
                    <a:pt x="393" y="172"/>
                    <a:pt x="392" y="171"/>
                  </a:cubicBezTo>
                  <a:cubicBezTo>
                    <a:pt x="389" y="164"/>
                    <a:pt x="386" y="156"/>
                    <a:pt x="382" y="149"/>
                  </a:cubicBezTo>
                  <a:cubicBezTo>
                    <a:pt x="382" y="148"/>
                    <a:pt x="381" y="148"/>
                    <a:pt x="380" y="148"/>
                  </a:cubicBezTo>
                  <a:cubicBezTo>
                    <a:pt x="360" y="148"/>
                    <a:pt x="340" y="148"/>
                    <a:pt x="321" y="148"/>
                  </a:cubicBezTo>
                  <a:cubicBezTo>
                    <a:pt x="320" y="148"/>
                    <a:pt x="319" y="149"/>
                    <a:pt x="319" y="150"/>
                  </a:cubicBezTo>
                  <a:cubicBezTo>
                    <a:pt x="321" y="157"/>
                    <a:pt x="323" y="164"/>
                    <a:pt x="325" y="171"/>
                  </a:cubicBezTo>
                  <a:cubicBezTo>
                    <a:pt x="325" y="171"/>
                    <a:pt x="325" y="173"/>
                    <a:pt x="324" y="173"/>
                  </a:cubicBezTo>
                  <a:cubicBezTo>
                    <a:pt x="315" y="173"/>
                    <a:pt x="306" y="173"/>
                    <a:pt x="297" y="173"/>
                  </a:cubicBezTo>
                  <a:cubicBezTo>
                    <a:pt x="296" y="173"/>
                    <a:pt x="295" y="172"/>
                    <a:pt x="295" y="171"/>
                  </a:cubicBezTo>
                  <a:cubicBezTo>
                    <a:pt x="292" y="164"/>
                    <a:pt x="290" y="156"/>
                    <a:pt x="287" y="149"/>
                  </a:cubicBezTo>
                  <a:cubicBezTo>
                    <a:pt x="287" y="148"/>
                    <a:pt x="286" y="148"/>
                    <a:pt x="285" y="148"/>
                  </a:cubicBezTo>
                  <a:cubicBezTo>
                    <a:pt x="265" y="148"/>
                    <a:pt x="245" y="148"/>
                    <a:pt x="225" y="148"/>
                  </a:cubicBezTo>
                  <a:cubicBezTo>
                    <a:pt x="225" y="148"/>
                    <a:pt x="224" y="149"/>
                    <a:pt x="224" y="150"/>
                  </a:cubicBezTo>
                  <a:cubicBezTo>
                    <a:pt x="223" y="156"/>
                    <a:pt x="224" y="163"/>
                    <a:pt x="223" y="170"/>
                  </a:cubicBezTo>
                  <a:cubicBezTo>
                    <a:pt x="223" y="171"/>
                    <a:pt x="222" y="173"/>
                    <a:pt x="221" y="173"/>
                  </a:cubicBezTo>
                  <a:cubicBezTo>
                    <a:pt x="213" y="173"/>
                    <a:pt x="205" y="173"/>
                    <a:pt x="196" y="173"/>
                  </a:cubicBezTo>
                  <a:cubicBezTo>
                    <a:pt x="195" y="173"/>
                    <a:pt x="194" y="171"/>
                    <a:pt x="194" y="170"/>
                  </a:cubicBezTo>
                  <a:cubicBezTo>
                    <a:pt x="194" y="164"/>
                    <a:pt x="194" y="157"/>
                    <a:pt x="194" y="150"/>
                  </a:cubicBezTo>
                  <a:cubicBezTo>
                    <a:pt x="194" y="149"/>
                    <a:pt x="193" y="148"/>
                    <a:pt x="192" y="148"/>
                  </a:cubicBezTo>
                  <a:cubicBezTo>
                    <a:pt x="174" y="148"/>
                    <a:pt x="156" y="148"/>
                    <a:pt x="137" y="148"/>
                  </a:cubicBezTo>
                  <a:cubicBezTo>
                    <a:pt x="137" y="148"/>
                    <a:pt x="135" y="149"/>
                    <a:pt x="135" y="149"/>
                  </a:cubicBezTo>
                  <a:cubicBezTo>
                    <a:pt x="133" y="156"/>
                    <a:pt x="131" y="164"/>
                    <a:pt x="128" y="171"/>
                  </a:cubicBezTo>
                  <a:cubicBezTo>
                    <a:pt x="128" y="172"/>
                    <a:pt x="127" y="173"/>
                    <a:pt x="126" y="173"/>
                  </a:cubicBezTo>
                  <a:cubicBezTo>
                    <a:pt x="117" y="173"/>
                    <a:pt x="108" y="173"/>
                    <a:pt x="99" y="173"/>
                  </a:cubicBezTo>
                  <a:cubicBezTo>
                    <a:pt x="99" y="173"/>
                    <a:pt x="98" y="171"/>
                    <a:pt x="98" y="171"/>
                  </a:cubicBezTo>
                  <a:cubicBezTo>
                    <a:pt x="100" y="164"/>
                    <a:pt x="101" y="157"/>
                    <a:pt x="103" y="150"/>
                  </a:cubicBezTo>
                  <a:cubicBezTo>
                    <a:pt x="103" y="149"/>
                    <a:pt x="102" y="148"/>
                    <a:pt x="102" y="148"/>
                  </a:cubicBezTo>
                  <a:cubicBezTo>
                    <a:pt x="92" y="148"/>
                    <a:pt x="83" y="148"/>
                    <a:pt x="73" y="148"/>
                  </a:cubicBezTo>
                  <a:close/>
                  <a:moveTo>
                    <a:pt x="333" y="118"/>
                  </a:moveTo>
                  <a:cubicBezTo>
                    <a:pt x="342" y="118"/>
                    <a:pt x="350" y="118"/>
                    <a:pt x="359" y="118"/>
                  </a:cubicBezTo>
                  <a:cubicBezTo>
                    <a:pt x="359" y="118"/>
                    <a:pt x="360" y="118"/>
                    <a:pt x="360" y="118"/>
                  </a:cubicBezTo>
                  <a:cubicBezTo>
                    <a:pt x="360" y="117"/>
                    <a:pt x="360" y="117"/>
                    <a:pt x="360" y="116"/>
                  </a:cubicBezTo>
                  <a:cubicBezTo>
                    <a:pt x="332" y="86"/>
                    <a:pt x="299" y="66"/>
                    <a:pt x="259" y="56"/>
                  </a:cubicBezTo>
                  <a:cubicBezTo>
                    <a:pt x="259" y="56"/>
                    <a:pt x="258" y="56"/>
                    <a:pt x="258" y="56"/>
                  </a:cubicBezTo>
                  <a:cubicBezTo>
                    <a:pt x="258" y="56"/>
                    <a:pt x="258" y="57"/>
                    <a:pt x="259" y="57"/>
                  </a:cubicBezTo>
                  <a:cubicBezTo>
                    <a:pt x="278" y="74"/>
                    <a:pt x="293" y="94"/>
                    <a:pt x="305" y="116"/>
                  </a:cubicBezTo>
                  <a:cubicBezTo>
                    <a:pt x="305" y="117"/>
                    <a:pt x="307" y="118"/>
                    <a:pt x="308" y="118"/>
                  </a:cubicBezTo>
                  <a:cubicBezTo>
                    <a:pt x="316" y="118"/>
                    <a:pt x="325" y="118"/>
                    <a:pt x="333" y="118"/>
                  </a:cubicBezTo>
                  <a:close/>
                  <a:moveTo>
                    <a:pt x="90" y="118"/>
                  </a:moveTo>
                  <a:cubicBezTo>
                    <a:pt x="98" y="118"/>
                    <a:pt x="106" y="118"/>
                    <a:pt x="113" y="118"/>
                  </a:cubicBezTo>
                  <a:cubicBezTo>
                    <a:pt x="114" y="118"/>
                    <a:pt x="116" y="117"/>
                    <a:pt x="116" y="116"/>
                  </a:cubicBezTo>
                  <a:cubicBezTo>
                    <a:pt x="127" y="95"/>
                    <a:pt x="140" y="76"/>
                    <a:pt x="157" y="59"/>
                  </a:cubicBezTo>
                  <a:cubicBezTo>
                    <a:pt x="158" y="59"/>
                    <a:pt x="158" y="58"/>
                    <a:pt x="158" y="58"/>
                  </a:cubicBezTo>
                  <a:cubicBezTo>
                    <a:pt x="158" y="58"/>
                    <a:pt x="157" y="58"/>
                    <a:pt x="157" y="58"/>
                  </a:cubicBezTo>
                  <a:cubicBezTo>
                    <a:pt x="121" y="69"/>
                    <a:pt x="90" y="88"/>
                    <a:pt x="65" y="116"/>
                  </a:cubicBezTo>
                  <a:cubicBezTo>
                    <a:pt x="65" y="117"/>
                    <a:pt x="65" y="117"/>
                    <a:pt x="64" y="118"/>
                  </a:cubicBezTo>
                  <a:cubicBezTo>
                    <a:pt x="65" y="118"/>
                    <a:pt x="65" y="118"/>
                    <a:pt x="66" y="118"/>
                  </a:cubicBezTo>
                  <a:cubicBezTo>
                    <a:pt x="74" y="118"/>
                    <a:pt x="82" y="118"/>
                    <a:pt x="90" y="118"/>
                  </a:cubicBezTo>
                  <a:close/>
                  <a:moveTo>
                    <a:pt x="247" y="118"/>
                  </a:moveTo>
                  <a:cubicBezTo>
                    <a:pt x="255" y="118"/>
                    <a:pt x="262" y="118"/>
                    <a:pt x="269" y="118"/>
                  </a:cubicBezTo>
                  <a:cubicBezTo>
                    <a:pt x="270" y="118"/>
                    <a:pt x="270" y="117"/>
                    <a:pt x="270" y="116"/>
                  </a:cubicBezTo>
                  <a:cubicBezTo>
                    <a:pt x="258" y="98"/>
                    <a:pt x="244" y="81"/>
                    <a:pt x="225" y="68"/>
                  </a:cubicBezTo>
                  <a:cubicBezTo>
                    <a:pt x="225" y="68"/>
                    <a:pt x="224" y="68"/>
                    <a:pt x="224" y="67"/>
                  </a:cubicBezTo>
                  <a:cubicBezTo>
                    <a:pt x="224" y="68"/>
                    <a:pt x="224" y="69"/>
                    <a:pt x="224" y="69"/>
                  </a:cubicBezTo>
                  <a:cubicBezTo>
                    <a:pt x="224" y="85"/>
                    <a:pt x="224" y="100"/>
                    <a:pt x="224" y="116"/>
                  </a:cubicBezTo>
                  <a:cubicBezTo>
                    <a:pt x="224" y="117"/>
                    <a:pt x="225" y="118"/>
                    <a:pt x="225" y="118"/>
                  </a:cubicBezTo>
                  <a:cubicBezTo>
                    <a:pt x="233" y="118"/>
                    <a:pt x="240" y="118"/>
                    <a:pt x="247" y="118"/>
                  </a:cubicBezTo>
                  <a:close/>
                  <a:moveTo>
                    <a:pt x="194" y="93"/>
                  </a:moveTo>
                  <a:cubicBezTo>
                    <a:pt x="194" y="85"/>
                    <a:pt x="194" y="78"/>
                    <a:pt x="194" y="70"/>
                  </a:cubicBezTo>
                  <a:cubicBezTo>
                    <a:pt x="194" y="69"/>
                    <a:pt x="194" y="68"/>
                    <a:pt x="194" y="68"/>
                  </a:cubicBezTo>
                  <a:cubicBezTo>
                    <a:pt x="193" y="68"/>
                    <a:pt x="192" y="68"/>
                    <a:pt x="192" y="69"/>
                  </a:cubicBezTo>
                  <a:cubicBezTo>
                    <a:pt x="175" y="82"/>
                    <a:pt x="161" y="98"/>
                    <a:pt x="150" y="116"/>
                  </a:cubicBezTo>
                  <a:cubicBezTo>
                    <a:pt x="150" y="117"/>
                    <a:pt x="151" y="118"/>
                    <a:pt x="151" y="118"/>
                  </a:cubicBezTo>
                  <a:cubicBezTo>
                    <a:pt x="165" y="118"/>
                    <a:pt x="179" y="118"/>
                    <a:pt x="192" y="118"/>
                  </a:cubicBezTo>
                  <a:cubicBezTo>
                    <a:pt x="193" y="118"/>
                    <a:pt x="194" y="117"/>
                    <a:pt x="194" y="116"/>
                  </a:cubicBezTo>
                  <a:cubicBezTo>
                    <a:pt x="194" y="108"/>
                    <a:pt x="194" y="101"/>
                    <a:pt x="194" y="9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8" name="Freeform 8">
              <a:extLst>
                <a:ext uri="{FF2B5EF4-FFF2-40B4-BE49-F238E27FC236}">
                  <a16:creationId xmlns:a16="http://schemas.microsoft.com/office/drawing/2014/main" id="{575115B3-4C7D-4A6F-93E9-3A63D5591B69}"/>
                </a:ext>
              </a:extLst>
            </p:cNvPr>
            <p:cNvSpPr>
              <a:spLocks/>
            </p:cNvSpPr>
            <p:nvPr/>
          </p:nvSpPr>
          <p:spPr bwMode="gray">
            <a:xfrm>
              <a:off x="4933951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4 h 73"/>
                <a:gd name="T12" fmla="*/ 32 w 124"/>
                <a:gd name="T13" fmla="*/ 73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1 h 73"/>
                <a:gd name="T24" fmla="*/ 34 w 124"/>
                <a:gd name="T25" fmla="*/ 49 h 73"/>
                <a:gd name="T26" fmla="*/ 37 w 124"/>
                <a:gd name="T27" fmla="*/ 42 h 73"/>
                <a:gd name="T28" fmla="*/ 47 w 124"/>
                <a:gd name="T29" fmla="*/ 11 h 73"/>
                <a:gd name="T30" fmla="*/ 62 w 124"/>
                <a:gd name="T31" fmla="*/ 1 h 73"/>
                <a:gd name="T32" fmla="*/ 76 w 124"/>
                <a:gd name="T33" fmla="*/ 11 h 73"/>
                <a:gd name="T34" fmla="*/ 89 w 124"/>
                <a:gd name="T35" fmla="*/ 47 h 73"/>
                <a:gd name="T36" fmla="*/ 90 w 124"/>
                <a:gd name="T37" fmla="*/ 49 h 73"/>
                <a:gd name="T38" fmla="*/ 90 w 124"/>
                <a:gd name="T39" fmla="*/ 47 h 73"/>
                <a:gd name="T40" fmla="*/ 101 w 124"/>
                <a:gd name="T41" fmla="*/ 10 h 73"/>
                <a:gd name="T42" fmla="*/ 113 w 124"/>
                <a:gd name="T43" fmla="*/ 1 h 73"/>
                <a:gd name="T44" fmla="*/ 121 w 124"/>
                <a:gd name="T45" fmla="*/ 13 h 73"/>
                <a:gd name="T46" fmla="*/ 104 w 124"/>
                <a:gd name="T47" fmla="*/ 63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7" y="37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7"/>
                    <a:pt x="51" y="50"/>
                    <a:pt x="46" y="64"/>
                  </a:cubicBezTo>
                  <a:cubicBezTo>
                    <a:pt x="44" y="70"/>
                    <a:pt x="40" y="73"/>
                    <a:pt x="32" y="73"/>
                  </a:cubicBezTo>
                  <a:cubicBezTo>
                    <a:pt x="25" y="72"/>
                    <a:pt x="21" y="69"/>
                    <a:pt x="19" y="63"/>
                  </a:cubicBezTo>
                  <a:cubicBezTo>
                    <a:pt x="13" y="47"/>
                    <a:pt x="8" y="30"/>
                    <a:pt x="2" y="14"/>
                  </a:cubicBezTo>
                  <a:cubicBezTo>
                    <a:pt x="0" y="8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8"/>
                    <a:pt x="28" y="30"/>
                    <a:pt x="31" y="41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7" y="11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69" y="1"/>
                    <a:pt x="73" y="4"/>
                    <a:pt x="76" y="11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9"/>
                    <a:pt x="90" y="49"/>
                  </a:cubicBezTo>
                  <a:cubicBezTo>
                    <a:pt x="90" y="48"/>
                    <a:pt x="90" y="48"/>
                    <a:pt x="90" y="47"/>
                  </a:cubicBezTo>
                  <a:cubicBezTo>
                    <a:pt x="94" y="35"/>
                    <a:pt x="97" y="23"/>
                    <a:pt x="101" y="10"/>
                  </a:cubicBezTo>
                  <a:cubicBezTo>
                    <a:pt x="103" y="3"/>
                    <a:pt x="106" y="1"/>
                    <a:pt x="113" y="1"/>
                  </a:cubicBezTo>
                  <a:cubicBezTo>
                    <a:pt x="121" y="2"/>
                    <a:pt x="124" y="6"/>
                    <a:pt x="121" y="13"/>
                  </a:cubicBezTo>
                  <a:cubicBezTo>
                    <a:pt x="116" y="30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49" name="Freeform 9">
              <a:extLst>
                <a:ext uri="{FF2B5EF4-FFF2-40B4-BE49-F238E27FC236}">
                  <a16:creationId xmlns:a16="http://schemas.microsoft.com/office/drawing/2014/main" id="{CFB7063B-0DFA-4BB9-957F-7F068926E556}"/>
                </a:ext>
              </a:extLst>
            </p:cNvPr>
            <p:cNvSpPr>
              <a:spLocks/>
            </p:cNvSpPr>
            <p:nvPr/>
          </p:nvSpPr>
          <p:spPr bwMode="gray">
            <a:xfrm>
              <a:off x="6446838" y="952500"/>
              <a:ext cx="617538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3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7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6 h 73"/>
                <a:gd name="T22" fmla="*/ 31 w 124"/>
                <a:gd name="T23" fmla="*/ 40 h 73"/>
                <a:gd name="T24" fmla="*/ 33 w 124"/>
                <a:gd name="T25" fmla="*/ 48 h 73"/>
                <a:gd name="T26" fmla="*/ 34 w 124"/>
                <a:gd name="T27" fmla="*/ 49 h 73"/>
                <a:gd name="T28" fmla="*/ 35 w 124"/>
                <a:gd name="T29" fmla="*/ 48 h 73"/>
                <a:gd name="T30" fmla="*/ 47 w 124"/>
                <a:gd name="T31" fmla="*/ 12 h 73"/>
                <a:gd name="T32" fmla="*/ 62 w 124"/>
                <a:gd name="T33" fmla="*/ 1 h 73"/>
                <a:gd name="T34" fmla="*/ 76 w 124"/>
                <a:gd name="T35" fmla="*/ 12 h 73"/>
                <a:gd name="T36" fmla="*/ 89 w 124"/>
                <a:gd name="T37" fmla="*/ 48 h 73"/>
                <a:gd name="T38" fmla="*/ 90 w 124"/>
                <a:gd name="T39" fmla="*/ 49 h 73"/>
                <a:gd name="T40" fmla="*/ 90 w 124"/>
                <a:gd name="T41" fmla="*/ 48 h 73"/>
                <a:gd name="T42" fmla="*/ 101 w 124"/>
                <a:gd name="T43" fmla="*/ 10 h 73"/>
                <a:gd name="T44" fmla="*/ 112 w 124"/>
                <a:gd name="T45" fmla="*/ 1 h 73"/>
                <a:gd name="T46" fmla="*/ 121 w 124"/>
                <a:gd name="T47" fmla="*/ 14 h 73"/>
                <a:gd name="T48" fmla="*/ 104 w 124"/>
                <a:gd name="T49" fmla="*/ 63 h 73"/>
                <a:gd name="T50" fmla="*/ 90 w 124"/>
                <a:gd name="T51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3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3" y="22"/>
                    <a:pt x="62" y="22"/>
                    <a:pt x="62" y="21"/>
                  </a:cubicBezTo>
                  <a:cubicBezTo>
                    <a:pt x="62" y="22"/>
                    <a:pt x="61" y="22"/>
                    <a:pt x="61" y="23"/>
                  </a:cubicBezTo>
                  <a:cubicBezTo>
                    <a:pt x="56" y="36"/>
                    <a:pt x="52" y="50"/>
                    <a:pt x="47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9"/>
                    <a:pt x="0" y="5"/>
                    <a:pt x="6" y="2"/>
                  </a:cubicBezTo>
                  <a:cubicBezTo>
                    <a:pt x="12" y="0"/>
                    <a:pt x="19" y="1"/>
                    <a:pt x="21" y="6"/>
                  </a:cubicBezTo>
                  <a:cubicBezTo>
                    <a:pt x="25" y="17"/>
                    <a:pt x="28" y="29"/>
                    <a:pt x="31" y="40"/>
                  </a:cubicBezTo>
                  <a:cubicBezTo>
                    <a:pt x="32" y="42"/>
                    <a:pt x="33" y="45"/>
                    <a:pt x="33" y="48"/>
                  </a:cubicBezTo>
                  <a:cubicBezTo>
                    <a:pt x="33" y="48"/>
                    <a:pt x="34" y="49"/>
                    <a:pt x="34" y="49"/>
                  </a:cubicBezTo>
                  <a:cubicBezTo>
                    <a:pt x="34" y="49"/>
                    <a:pt x="34" y="48"/>
                    <a:pt x="35" y="48"/>
                  </a:cubicBezTo>
                  <a:cubicBezTo>
                    <a:pt x="39" y="36"/>
                    <a:pt x="43" y="24"/>
                    <a:pt x="47" y="12"/>
                  </a:cubicBezTo>
                  <a:cubicBezTo>
                    <a:pt x="50" y="4"/>
                    <a:pt x="54" y="1"/>
                    <a:pt x="62" y="1"/>
                  </a:cubicBezTo>
                  <a:cubicBezTo>
                    <a:pt x="70" y="1"/>
                    <a:pt x="73" y="4"/>
                    <a:pt x="76" y="12"/>
                  </a:cubicBezTo>
                  <a:cubicBezTo>
                    <a:pt x="81" y="23"/>
                    <a:pt x="85" y="36"/>
                    <a:pt x="89" y="48"/>
                  </a:cubicBezTo>
                  <a:cubicBezTo>
                    <a:pt x="89" y="48"/>
                    <a:pt x="90" y="49"/>
                    <a:pt x="90" y="49"/>
                  </a:cubicBezTo>
                  <a:cubicBezTo>
                    <a:pt x="90" y="49"/>
                    <a:pt x="90" y="48"/>
                    <a:pt x="90" y="48"/>
                  </a:cubicBezTo>
                  <a:cubicBezTo>
                    <a:pt x="94" y="35"/>
                    <a:pt x="98" y="23"/>
                    <a:pt x="101" y="10"/>
                  </a:cubicBezTo>
                  <a:cubicBezTo>
                    <a:pt x="103" y="5"/>
                    <a:pt x="106" y="2"/>
                    <a:pt x="112" y="1"/>
                  </a:cubicBezTo>
                  <a:cubicBezTo>
                    <a:pt x="121" y="1"/>
                    <a:pt x="124" y="6"/>
                    <a:pt x="121" y="14"/>
                  </a:cubicBezTo>
                  <a:cubicBezTo>
                    <a:pt x="116" y="31"/>
                    <a:pt x="110" y="47"/>
                    <a:pt x="104" y="63"/>
                  </a:cubicBezTo>
                  <a:cubicBezTo>
                    <a:pt x="102" y="70"/>
                    <a:pt x="98" y="72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  <p:sp>
          <p:nvSpPr>
            <p:cNvPr id="50" name="Freeform 10">
              <a:extLst>
                <a:ext uri="{FF2B5EF4-FFF2-40B4-BE49-F238E27FC236}">
                  <a16:creationId xmlns:a16="http://schemas.microsoft.com/office/drawing/2014/main" id="{131A025F-51C1-46B8-8513-E958EFF8699E}"/>
                </a:ext>
              </a:extLst>
            </p:cNvPr>
            <p:cNvSpPr>
              <a:spLocks/>
            </p:cNvSpPr>
            <p:nvPr/>
          </p:nvSpPr>
          <p:spPr bwMode="gray">
            <a:xfrm>
              <a:off x="5691188" y="952500"/>
              <a:ext cx="615950" cy="363538"/>
            </a:xfrm>
            <a:custGeom>
              <a:avLst/>
              <a:gdLst>
                <a:gd name="T0" fmla="*/ 90 w 124"/>
                <a:gd name="T1" fmla="*/ 72 h 73"/>
                <a:gd name="T2" fmla="*/ 77 w 124"/>
                <a:gd name="T3" fmla="*/ 64 h 73"/>
                <a:gd name="T4" fmla="*/ 63 w 124"/>
                <a:gd name="T5" fmla="*/ 23 h 73"/>
                <a:gd name="T6" fmla="*/ 62 w 124"/>
                <a:gd name="T7" fmla="*/ 21 h 73"/>
                <a:gd name="T8" fmla="*/ 61 w 124"/>
                <a:gd name="T9" fmla="*/ 23 h 73"/>
                <a:gd name="T10" fmla="*/ 46 w 124"/>
                <a:gd name="T11" fmla="*/ 63 h 73"/>
                <a:gd name="T12" fmla="*/ 32 w 124"/>
                <a:gd name="T13" fmla="*/ 72 h 73"/>
                <a:gd name="T14" fmla="*/ 19 w 124"/>
                <a:gd name="T15" fmla="*/ 63 h 73"/>
                <a:gd name="T16" fmla="*/ 2 w 124"/>
                <a:gd name="T17" fmla="*/ 14 h 73"/>
                <a:gd name="T18" fmla="*/ 6 w 124"/>
                <a:gd name="T19" fmla="*/ 2 h 73"/>
                <a:gd name="T20" fmla="*/ 21 w 124"/>
                <a:gd name="T21" fmla="*/ 7 h 73"/>
                <a:gd name="T22" fmla="*/ 31 w 124"/>
                <a:gd name="T23" fmla="*/ 42 h 73"/>
                <a:gd name="T24" fmla="*/ 34 w 124"/>
                <a:gd name="T25" fmla="*/ 49 h 73"/>
                <a:gd name="T26" fmla="*/ 37 w 124"/>
                <a:gd name="T27" fmla="*/ 42 h 73"/>
                <a:gd name="T28" fmla="*/ 48 w 124"/>
                <a:gd name="T29" fmla="*/ 10 h 73"/>
                <a:gd name="T30" fmla="*/ 62 w 124"/>
                <a:gd name="T31" fmla="*/ 1 h 73"/>
                <a:gd name="T32" fmla="*/ 76 w 124"/>
                <a:gd name="T33" fmla="*/ 10 h 73"/>
                <a:gd name="T34" fmla="*/ 89 w 124"/>
                <a:gd name="T35" fmla="*/ 47 h 73"/>
                <a:gd name="T36" fmla="*/ 90 w 124"/>
                <a:gd name="T37" fmla="*/ 49 h 73"/>
                <a:gd name="T38" fmla="*/ 91 w 124"/>
                <a:gd name="T39" fmla="*/ 47 h 73"/>
                <a:gd name="T40" fmla="*/ 101 w 124"/>
                <a:gd name="T41" fmla="*/ 10 h 73"/>
                <a:gd name="T42" fmla="*/ 116 w 124"/>
                <a:gd name="T43" fmla="*/ 2 h 73"/>
                <a:gd name="T44" fmla="*/ 122 w 124"/>
                <a:gd name="T45" fmla="*/ 12 h 73"/>
                <a:gd name="T46" fmla="*/ 104 w 124"/>
                <a:gd name="T47" fmla="*/ 65 h 73"/>
                <a:gd name="T48" fmla="*/ 90 w 124"/>
                <a:gd name="T49" fmla="*/ 72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24" h="73">
                  <a:moveTo>
                    <a:pt x="90" y="72"/>
                  </a:moveTo>
                  <a:cubicBezTo>
                    <a:pt x="84" y="73"/>
                    <a:pt x="79" y="70"/>
                    <a:pt x="77" y="64"/>
                  </a:cubicBezTo>
                  <a:cubicBezTo>
                    <a:pt x="72" y="50"/>
                    <a:pt x="68" y="36"/>
                    <a:pt x="63" y="23"/>
                  </a:cubicBezTo>
                  <a:cubicBezTo>
                    <a:pt x="62" y="22"/>
                    <a:pt x="62" y="22"/>
                    <a:pt x="62" y="21"/>
                  </a:cubicBezTo>
                  <a:cubicBezTo>
                    <a:pt x="61" y="22"/>
                    <a:pt x="61" y="22"/>
                    <a:pt x="61" y="23"/>
                  </a:cubicBezTo>
                  <a:cubicBezTo>
                    <a:pt x="56" y="36"/>
                    <a:pt x="51" y="50"/>
                    <a:pt x="46" y="63"/>
                  </a:cubicBezTo>
                  <a:cubicBezTo>
                    <a:pt x="44" y="70"/>
                    <a:pt x="40" y="73"/>
                    <a:pt x="32" y="72"/>
                  </a:cubicBezTo>
                  <a:cubicBezTo>
                    <a:pt x="25" y="72"/>
                    <a:pt x="22" y="70"/>
                    <a:pt x="19" y="63"/>
                  </a:cubicBezTo>
                  <a:cubicBezTo>
                    <a:pt x="13" y="46"/>
                    <a:pt x="8" y="30"/>
                    <a:pt x="2" y="14"/>
                  </a:cubicBezTo>
                  <a:cubicBezTo>
                    <a:pt x="0" y="7"/>
                    <a:pt x="1" y="4"/>
                    <a:pt x="6" y="2"/>
                  </a:cubicBezTo>
                  <a:cubicBezTo>
                    <a:pt x="12" y="0"/>
                    <a:pt x="19" y="2"/>
                    <a:pt x="21" y="7"/>
                  </a:cubicBezTo>
                  <a:cubicBezTo>
                    <a:pt x="25" y="19"/>
                    <a:pt x="28" y="30"/>
                    <a:pt x="31" y="42"/>
                  </a:cubicBezTo>
                  <a:cubicBezTo>
                    <a:pt x="32" y="44"/>
                    <a:pt x="33" y="47"/>
                    <a:pt x="34" y="49"/>
                  </a:cubicBezTo>
                  <a:cubicBezTo>
                    <a:pt x="35" y="47"/>
                    <a:pt x="36" y="44"/>
                    <a:pt x="37" y="42"/>
                  </a:cubicBezTo>
                  <a:cubicBezTo>
                    <a:pt x="40" y="31"/>
                    <a:pt x="44" y="21"/>
                    <a:pt x="48" y="10"/>
                  </a:cubicBezTo>
                  <a:cubicBezTo>
                    <a:pt x="50" y="3"/>
                    <a:pt x="55" y="1"/>
                    <a:pt x="62" y="1"/>
                  </a:cubicBezTo>
                  <a:cubicBezTo>
                    <a:pt x="69" y="1"/>
                    <a:pt x="73" y="4"/>
                    <a:pt x="76" y="10"/>
                  </a:cubicBezTo>
                  <a:cubicBezTo>
                    <a:pt x="80" y="23"/>
                    <a:pt x="84" y="35"/>
                    <a:pt x="89" y="47"/>
                  </a:cubicBezTo>
                  <a:cubicBezTo>
                    <a:pt x="89" y="48"/>
                    <a:pt x="89" y="48"/>
                    <a:pt x="90" y="49"/>
                  </a:cubicBezTo>
                  <a:cubicBezTo>
                    <a:pt x="90" y="48"/>
                    <a:pt x="90" y="48"/>
                    <a:pt x="91" y="47"/>
                  </a:cubicBezTo>
                  <a:cubicBezTo>
                    <a:pt x="94" y="35"/>
                    <a:pt x="98" y="22"/>
                    <a:pt x="101" y="10"/>
                  </a:cubicBezTo>
                  <a:cubicBezTo>
                    <a:pt x="103" y="3"/>
                    <a:pt x="108" y="0"/>
                    <a:pt x="116" y="2"/>
                  </a:cubicBezTo>
                  <a:cubicBezTo>
                    <a:pt x="121" y="3"/>
                    <a:pt x="124" y="7"/>
                    <a:pt x="122" y="12"/>
                  </a:cubicBezTo>
                  <a:cubicBezTo>
                    <a:pt x="116" y="30"/>
                    <a:pt x="110" y="47"/>
                    <a:pt x="104" y="65"/>
                  </a:cubicBezTo>
                  <a:cubicBezTo>
                    <a:pt x="101" y="71"/>
                    <a:pt x="97" y="73"/>
                    <a:pt x="90" y="7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e-DE"/>
            </a:p>
          </p:txBody>
        </p:sp>
      </p:grpSp>
      <p:sp>
        <p:nvSpPr>
          <p:cNvPr id="51" name="TextBox 7">
            <a:extLst>
              <a:ext uri="{FF2B5EF4-FFF2-40B4-BE49-F238E27FC236}">
                <a16:creationId xmlns:a16="http://schemas.microsoft.com/office/drawing/2014/main" id="{D24B1108-EDD6-417B-A36D-F3867011F0AB}"/>
              </a:ext>
            </a:extLst>
          </p:cNvPr>
          <p:cNvSpPr txBox="1"/>
          <p:nvPr userDrawn="1"/>
        </p:nvSpPr>
        <p:spPr bwMode="gray">
          <a:xfrm>
            <a:off x="3496266" y="5403596"/>
            <a:ext cx="2245871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200"/>
              </a:spcBef>
              <a:buClr>
                <a:srgbClr val="C00000"/>
              </a:buClr>
            </a:pPr>
            <a:r>
              <a:rPr lang="de-DE" sz="1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https://twitter.com/giz_gmbh</a:t>
            </a:r>
          </a:p>
        </p:txBody>
      </p:sp>
      <p:sp>
        <p:nvSpPr>
          <p:cNvPr id="5" name="TextBox 7">
            <a:extLst>
              <a:ext uri="{FF2B5EF4-FFF2-40B4-BE49-F238E27FC236}">
                <a16:creationId xmlns:a16="http://schemas.microsoft.com/office/drawing/2014/main" id="{632049C3-8397-46AA-A816-C0CC723F3052}"/>
              </a:ext>
            </a:extLst>
          </p:cNvPr>
          <p:cNvSpPr txBox="1"/>
          <p:nvPr userDrawn="1"/>
        </p:nvSpPr>
        <p:spPr bwMode="gray">
          <a:xfrm>
            <a:off x="7004909" y="5403596"/>
            <a:ext cx="3337965" cy="2974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3200"/>
              </a:spcBef>
              <a:buClr>
                <a:srgbClr val="C00000"/>
              </a:buClr>
            </a:pPr>
            <a:r>
              <a:rPr lang="de-DE" sz="1333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https://www.linkedin.com/company/gizgmbh</a:t>
            </a:r>
          </a:p>
        </p:txBody>
      </p:sp>
      <p:pic>
        <p:nvPicPr>
          <p:cNvPr id="7" name="Grafik 6" descr="Ein Bild, das Zeichnung, Schild enthält.&#10;&#10;Automatisch generierte Beschreibung">
            <a:extLst>
              <a:ext uri="{FF2B5EF4-FFF2-40B4-BE49-F238E27FC236}">
                <a16:creationId xmlns:a16="http://schemas.microsoft.com/office/drawing/2014/main" id="{F65EEE99-48AC-45E6-8B4A-3BC3016461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637212" y="5403596"/>
            <a:ext cx="367696" cy="312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0995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5" y="320283"/>
            <a:ext cx="11422911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/>
              <a:t>openIMIS as a Global Good @ Nairobi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1723976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Headline Alternativ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037597-8BB0-4750-8FAD-252867721047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5" y="320283"/>
            <a:ext cx="11422911" cy="720725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Mastertitelformat bearbeiten</a:t>
            </a:r>
            <a:endParaRPr lang="en-GB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5EF497FE-F899-473C-86D1-3A47B30E7D5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 bwMode="gray"/>
        <p:txBody>
          <a:bodyPr/>
          <a:lstStyle/>
          <a:p>
            <a:r>
              <a:rPr lang="en-US"/>
              <a:t>openIMIS as a Global Good @ Nairobi</a:t>
            </a:r>
            <a:endParaRPr lang="en-US" dirty="0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2E21C64-2F48-45FF-A940-2E7AC5533CE5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7970A760-2D10-4D79-B1A9-41D0DCCF1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grpSp>
        <p:nvGrpSpPr>
          <p:cNvPr id="6" name="Key Visual">
            <a:extLst>
              <a:ext uri="{FF2B5EF4-FFF2-40B4-BE49-F238E27FC236}">
                <a16:creationId xmlns:a16="http://schemas.microsoft.com/office/drawing/2014/main" id="{77156747-85E7-4ED4-B2ED-42ABA70FA613}"/>
              </a:ext>
            </a:extLst>
          </p:cNvPr>
          <p:cNvGrpSpPr/>
          <p:nvPr userDrawn="1"/>
        </p:nvGrpSpPr>
        <p:grpSpPr bwMode="gray">
          <a:xfrm flipV="1">
            <a:off x="164180" y="5311118"/>
            <a:ext cx="3094437" cy="822639"/>
            <a:chOff x="4846637" y="119557"/>
            <a:chExt cx="3783013" cy="1005693"/>
          </a:xfrm>
        </p:grpSpPr>
        <p:sp>
          <p:nvSpPr>
            <p:cNvPr id="7" name="Freihandform: Form 6">
              <a:extLst>
                <a:ext uri="{FF2B5EF4-FFF2-40B4-BE49-F238E27FC236}">
                  <a16:creationId xmlns:a16="http://schemas.microsoft.com/office/drawing/2014/main" id="{2E6C23C4-9083-4866-858D-0C04644D965B}"/>
                </a:ext>
              </a:extLst>
            </p:cNvPr>
            <p:cNvSpPr/>
            <p:nvPr userDrawn="1"/>
          </p:nvSpPr>
          <p:spPr bwMode="gray">
            <a:xfrm>
              <a:off x="4846637" y="119557"/>
              <a:ext cx="3783013" cy="1003198"/>
            </a:xfrm>
            <a:custGeom>
              <a:avLst/>
              <a:gdLst>
                <a:gd name="connsiteX0" fmla="*/ 0 w 6644156"/>
                <a:gd name="connsiteY0" fmla="*/ 0 h 1761930"/>
                <a:gd name="connsiteX1" fmla="*/ 6644156 w 6644156"/>
                <a:gd name="connsiteY1" fmla="*/ 0 h 1761930"/>
                <a:gd name="connsiteX2" fmla="*/ 5593080 w 6644156"/>
                <a:gd name="connsiteY2" fmla="*/ 838200 h 1761930"/>
                <a:gd name="connsiteX3" fmla="*/ 4465320 w 6644156"/>
                <a:gd name="connsiteY3" fmla="*/ 426720 h 1761930"/>
                <a:gd name="connsiteX4" fmla="*/ 934433 w 6644156"/>
                <a:gd name="connsiteY4" fmla="*/ 1761930 h 1761930"/>
                <a:gd name="connsiteX5" fmla="*/ 0 w 6644156"/>
                <a:gd name="connsiteY5" fmla="*/ 1052662 h 17619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44156" h="1761930">
                  <a:moveTo>
                    <a:pt x="0" y="0"/>
                  </a:moveTo>
                  <a:lnTo>
                    <a:pt x="6644156" y="0"/>
                  </a:lnTo>
                  <a:lnTo>
                    <a:pt x="5593080" y="838200"/>
                  </a:lnTo>
                  <a:lnTo>
                    <a:pt x="4465320" y="426720"/>
                  </a:lnTo>
                  <a:lnTo>
                    <a:pt x="934433" y="1761930"/>
                  </a:lnTo>
                  <a:lnTo>
                    <a:pt x="0" y="1052662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225" r="-225"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Freihandform: Form 7">
              <a:extLst>
                <a:ext uri="{FF2B5EF4-FFF2-40B4-BE49-F238E27FC236}">
                  <a16:creationId xmlns:a16="http://schemas.microsoft.com/office/drawing/2014/main" id="{FB0BB156-07F2-4B83-B5A7-E91DE0017F5B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1036212" cy="1005693"/>
            </a:xfrm>
            <a:custGeom>
              <a:avLst/>
              <a:gdLst>
                <a:gd name="connsiteX0" fmla="*/ 0 w 1978500"/>
                <a:gd name="connsiteY0" fmla="*/ 0 h 1920227"/>
                <a:gd name="connsiteX1" fmla="*/ 1978500 w 1978500"/>
                <a:gd name="connsiteY1" fmla="*/ 0 h 1920227"/>
                <a:gd name="connsiteX2" fmla="*/ 876998 w 1978500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78500" h="1920227">
                  <a:moveTo>
                    <a:pt x="0" y="0"/>
                  </a:moveTo>
                  <a:lnTo>
                    <a:pt x="1978500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9" name="Freihandform: Form 8">
              <a:extLst>
                <a:ext uri="{FF2B5EF4-FFF2-40B4-BE49-F238E27FC236}">
                  <a16:creationId xmlns:a16="http://schemas.microsoft.com/office/drawing/2014/main" id="{86502DB2-D1D5-44BB-955E-FA20933B0C5A}"/>
                </a:ext>
              </a:extLst>
            </p:cNvPr>
            <p:cNvSpPr/>
            <p:nvPr userDrawn="1"/>
          </p:nvSpPr>
          <p:spPr bwMode="gray">
            <a:xfrm>
              <a:off x="7610197" y="119557"/>
              <a:ext cx="508146" cy="477657"/>
            </a:xfrm>
            <a:custGeom>
              <a:avLst/>
              <a:gdLst>
                <a:gd name="connsiteX0" fmla="*/ 0 w 970232"/>
                <a:gd name="connsiteY0" fmla="*/ 0 h 912018"/>
                <a:gd name="connsiteX1" fmla="*/ 970232 w 970232"/>
                <a:gd name="connsiteY1" fmla="*/ 0 h 912018"/>
                <a:gd name="connsiteX2" fmla="*/ 804720 w 970232"/>
                <a:gd name="connsiteY2" fmla="*/ 912018 h 912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70232" h="912018">
                  <a:moveTo>
                    <a:pt x="0" y="0"/>
                  </a:moveTo>
                  <a:lnTo>
                    <a:pt x="970232" y="0"/>
                  </a:lnTo>
                  <a:lnTo>
                    <a:pt x="804720" y="912018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0" name="Freihandform: Form 9">
              <a:extLst>
                <a:ext uri="{FF2B5EF4-FFF2-40B4-BE49-F238E27FC236}">
                  <a16:creationId xmlns:a16="http://schemas.microsoft.com/office/drawing/2014/main" id="{A25DFF6E-FE1D-49A8-A873-770951547FF1}"/>
                </a:ext>
              </a:extLst>
            </p:cNvPr>
            <p:cNvSpPr/>
            <p:nvPr userDrawn="1"/>
          </p:nvSpPr>
          <p:spPr bwMode="gray">
            <a:xfrm flipH="1">
              <a:off x="7164646" y="119557"/>
              <a:ext cx="951008" cy="481890"/>
            </a:xfrm>
            <a:custGeom>
              <a:avLst/>
              <a:gdLst>
                <a:gd name="connsiteX0" fmla="*/ 1815814 w 1815814"/>
                <a:gd name="connsiteY0" fmla="*/ 0 h 920101"/>
                <a:gd name="connsiteX1" fmla="*/ 0 w 1815814"/>
                <a:gd name="connsiteY1" fmla="*/ 0 h 920101"/>
                <a:gd name="connsiteX2" fmla="*/ 161054 w 1815814"/>
                <a:gd name="connsiteY2" fmla="*/ 920101 h 9201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15814" h="920101">
                  <a:moveTo>
                    <a:pt x="1815814" y="0"/>
                  </a:moveTo>
                  <a:lnTo>
                    <a:pt x="0" y="0"/>
                  </a:lnTo>
                  <a:lnTo>
                    <a:pt x="161054" y="920101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1" name="Freihandform: Form 10">
              <a:extLst>
                <a:ext uri="{FF2B5EF4-FFF2-40B4-BE49-F238E27FC236}">
                  <a16:creationId xmlns:a16="http://schemas.microsoft.com/office/drawing/2014/main" id="{8E38456C-C414-4CEB-A953-0F72775B0C83}"/>
                </a:ext>
              </a:extLst>
            </p:cNvPr>
            <p:cNvSpPr/>
            <p:nvPr userDrawn="1"/>
          </p:nvSpPr>
          <p:spPr bwMode="gray">
            <a:xfrm>
              <a:off x="4920060" y="119557"/>
              <a:ext cx="2146640" cy="1005693"/>
            </a:xfrm>
            <a:custGeom>
              <a:avLst/>
              <a:gdLst>
                <a:gd name="connsiteX0" fmla="*/ 0 w 4098704"/>
                <a:gd name="connsiteY0" fmla="*/ 0 h 1920227"/>
                <a:gd name="connsiteX1" fmla="*/ 4098704 w 4098704"/>
                <a:gd name="connsiteY1" fmla="*/ 0 h 1920227"/>
                <a:gd name="connsiteX2" fmla="*/ 876998 w 4098704"/>
                <a:gd name="connsiteY2" fmla="*/ 1920227 h 19202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98704" h="1920227">
                  <a:moveTo>
                    <a:pt x="0" y="0"/>
                  </a:moveTo>
                  <a:lnTo>
                    <a:pt x="4098704" y="0"/>
                  </a:lnTo>
                  <a:lnTo>
                    <a:pt x="876998" y="1920227"/>
                  </a:lnTo>
                  <a:close/>
                </a:path>
              </a:pathLst>
            </a:custGeom>
            <a:solidFill>
              <a:schemeClr val="bg1"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25206176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2845">
          <p15:clr>
            <a:srgbClr val="FBAE4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press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790F769E-F4C9-44EF-9773-070A28E48EF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2676649" y="431341"/>
            <a:ext cx="5765996" cy="574260"/>
          </a:xfrm>
        </p:spPr>
        <p:txBody>
          <a:bodyPr wrap="square">
            <a:spAutoFit/>
          </a:bodyPr>
          <a:lstStyle>
            <a:lvl1pPr marL="0" marR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33" b="1">
                <a:solidFill>
                  <a:schemeClr val="accent1"/>
                </a:solidFill>
              </a:defRPr>
            </a:lvl1pPr>
          </a:lstStyle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33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Hinweistext für Impressum: </a:t>
            </a:r>
            <a:br>
              <a:rPr kumimoji="0" lang="de-DE" sz="933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933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Platzhaltertexte (Projekt-/Programmname, Anschrift, E-Mail etc.) bitte nach Bedarf anpassen/löschen. </a:t>
            </a:r>
            <a:br>
              <a:rPr kumimoji="0" lang="de-DE" sz="933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933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Löschen Sie den Platzhalter für das logo des Kooperationspartners falls nicht passend.</a:t>
            </a:r>
            <a:br>
              <a:rPr kumimoji="0" lang="de-DE" sz="933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933" b="0" i="0" u="none" strike="noStrike" kern="1200" cap="none" spc="0" normalizeH="0" baseline="0" noProof="0" dirty="0">
                <a:ln>
                  <a:noFill/>
                </a:ln>
                <a:solidFill>
                  <a:srgbClr val="C80F0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(Dieser Hinweis ist im Präsentationsmodus nicht sichtbar und wird auch nicht ausgedruckt.)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25FAA2D-10D4-4CD9-B9B7-92585570EFD8}"/>
              </a:ext>
            </a:extLst>
          </p:cNvPr>
          <p:cNvSpPr>
            <a:spLocks noGrp="1"/>
          </p:cNvSpPr>
          <p:nvPr>
            <p:ph type="dt" sz="half" idx="11"/>
          </p:nvPr>
        </p:nvSpPr>
        <p:spPr bwMode="gray"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0246DFF-FEF2-46ED-9853-DC7A06FF89CD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 bwMode="gray"/>
        <p:txBody>
          <a:bodyPr/>
          <a:lstStyle/>
          <a:p>
            <a:r>
              <a:rPr lang="en-US"/>
              <a:t>openIMIS as a Global Good @ Nairobi</a:t>
            </a:r>
            <a:endParaRPr lang="en-US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455B516-5F12-4FE2-A6E7-8A95B57A8AB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 bwMode="gray"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8EF3C373-F3E5-423E-B3C3-C5E1BD203F77}"/>
              </a:ext>
            </a:extLst>
          </p:cNvPr>
          <p:cNvSpPr/>
          <p:nvPr userDrawn="1"/>
        </p:nvSpPr>
        <p:spPr bwMode="gray">
          <a:xfrm>
            <a:off x="600661" y="1475895"/>
            <a:ext cx="4286015" cy="1688283"/>
          </a:xfrm>
          <a:prstGeom prst="rect">
            <a:avLst/>
          </a:prstGeom>
        </p:spPr>
        <p:txBody>
          <a:bodyPr wrap="square" lIns="0" tIns="0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Als Bundesunternehmen unterstützt die GIZ </a:t>
            </a:r>
            <a:br>
              <a:rPr kumimoji="0" lang="de-DE" sz="10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10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die deutsche Bundesregierung bei der Erreichung ihrer Ziele </a:t>
            </a:r>
            <a:br>
              <a:rPr kumimoji="0" lang="de-DE" sz="10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10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 der Internationalen Zusammenarbeit für nachhaltige Entwicklung.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67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6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Herausgeber: 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Deutsche Gesellschaft für 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Internationale Zusammenarbeit (GIZ) GmbH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067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Sitz der Gesellschaft 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0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Bonn und Eschborn 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4969EDD-4A06-4BE9-93A1-41E56B0411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600660" y="3397146"/>
            <a:ext cx="4619229" cy="2350191"/>
          </a:xfrm>
        </p:spPr>
        <p:txBody>
          <a:bodyPr/>
          <a:lstStyle>
            <a:lvl1pPr>
              <a:lnSpc>
                <a:spcPct val="100000"/>
              </a:lnSpc>
              <a:defRPr kumimoji="0" lang="de-DE" sz="1067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buNone/>
              <a:defRPr kumimoji="0" lang="de-DE" sz="1067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333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333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333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3" name="Textplatzhalter 6">
            <a:extLst>
              <a:ext uri="{FF2B5EF4-FFF2-40B4-BE49-F238E27FC236}">
                <a16:creationId xmlns:a16="http://schemas.microsoft.com/office/drawing/2014/main" id="{CF011E25-18E3-408D-87A2-25C927E6CD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 bwMode="gray">
          <a:xfrm>
            <a:off x="5848718" y="1475896"/>
            <a:ext cx="4570903" cy="2494321"/>
          </a:xfrm>
        </p:spPr>
        <p:txBody>
          <a:bodyPr/>
          <a:lstStyle>
            <a:lvl1pPr>
              <a:lnSpc>
                <a:spcPct val="100000"/>
              </a:lnSpc>
              <a:defRPr kumimoji="0" lang="de-DE" sz="1067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lnSpc>
                <a:spcPct val="100000"/>
              </a:lnSpc>
              <a:buNone/>
              <a:defRPr kumimoji="0" lang="de-DE" sz="1067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333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333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333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1" name="Titel 4">
            <a:extLst>
              <a:ext uri="{FF2B5EF4-FFF2-40B4-BE49-F238E27FC236}">
                <a16:creationId xmlns:a16="http://schemas.microsoft.com/office/drawing/2014/main" id="{25948279-B0DD-4569-9447-FFB1B6C1C356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99757" y="320283"/>
            <a:ext cx="9020495" cy="720725"/>
          </a:xfrm>
          <a:prstGeom prst="rect">
            <a:avLst/>
          </a:prstGeom>
        </p:spPr>
        <p:txBody>
          <a:bodyPr vert="horz" lIns="0" tIns="0" rIns="96000" bIns="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dirty="0"/>
              <a:t>Impressum</a:t>
            </a:r>
          </a:p>
        </p:txBody>
      </p:sp>
      <p:sp>
        <p:nvSpPr>
          <p:cNvPr id="12" name="Textplatzhalter 2">
            <a:extLst>
              <a:ext uri="{FF2B5EF4-FFF2-40B4-BE49-F238E27FC236}">
                <a16:creationId xmlns:a16="http://schemas.microsoft.com/office/drawing/2014/main" id="{0D9D2269-B68A-4FB7-81ED-4D5317C4B88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8351" y="4276011"/>
            <a:ext cx="3038475" cy="147733"/>
          </a:xfrm>
        </p:spPr>
        <p:txBody>
          <a:bodyPr wrap="none" lIns="0">
            <a:noAutofit/>
          </a:bodyPr>
          <a:lstStyle>
            <a:lvl1pPr>
              <a:defRPr lang="de-DE" sz="1067" smtClean="0">
                <a:solidFill>
                  <a:prstClr val="black"/>
                </a:solidFill>
              </a:defRPr>
            </a:lvl1pPr>
            <a:lvl2pPr>
              <a:defRPr lang="de-DE" sz="1800" smtClean="0"/>
            </a:lvl2pPr>
            <a:lvl3pPr>
              <a:defRPr lang="de-DE" sz="1800" smtClean="0"/>
            </a:lvl3pPr>
            <a:lvl4pPr>
              <a:defRPr lang="de-DE" smtClean="0"/>
            </a:lvl4pPr>
            <a:lvl5pPr>
              <a:defRPr lang="fr-FR"/>
            </a:lvl5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67659350"/>
      </p:ext>
    </p:extLst>
  </p:cSld>
  <p:clrMapOvr>
    <a:masterClrMapping/>
  </p:clrMapOvr>
  <p:transition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nachweise und Quell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4969EDD-4A06-4BE9-93A1-41E56B0411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 bwMode="gray">
          <a:xfrm>
            <a:off x="600660" y="1475895"/>
            <a:ext cx="9563579" cy="4626708"/>
          </a:xfrm>
        </p:spPr>
        <p:txBody>
          <a:bodyPr numCol="2"/>
          <a:lstStyle>
            <a:lvl1pPr>
              <a:lnSpc>
                <a:spcPct val="100000"/>
              </a:lnSpc>
              <a:spcBef>
                <a:spcPts val="0"/>
              </a:spcBef>
              <a:defRPr kumimoji="0" lang="de-DE" sz="1067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>
              <a:buNone/>
              <a:defRPr kumimoji="0" lang="de-DE" sz="1067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2pPr>
            <a:lvl3pPr>
              <a:defRPr kumimoji="0" lang="de-DE" sz="1333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3pPr>
            <a:lvl4pPr>
              <a:defRPr kumimoji="0" lang="de-DE" sz="1333" b="0" i="0" u="none" strike="noStrike" kern="0" cap="none" spc="0" normalizeH="0" baseline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4pPr>
            <a:lvl5pPr>
              <a:defRPr kumimoji="0" lang="de-DE" sz="1333" b="0" i="0" u="none" strike="noStrike" kern="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5pPr>
          </a:lstStyle>
          <a:p>
            <a:pPr lvl="0"/>
            <a:endParaRPr lang="de-DE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1BCACD76-7CB8-457E-9434-C57DB9E23AA9}"/>
              </a:ext>
            </a:extLst>
          </p:cNvPr>
          <p:cNvSpPr/>
          <p:nvPr userDrawn="1"/>
        </p:nvSpPr>
        <p:spPr bwMode="gray">
          <a:xfrm>
            <a:off x="1036949" y="6535917"/>
            <a:ext cx="1445444" cy="213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 err="1"/>
          </a:p>
        </p:txBody>
      </p:sp>
      <p:sp>
        <p:nvSpPr>
          <p:cNvPr id="12" name="Titel 4">
            <a:extLst>
              <a:ext uri="{FF2B5EF4-FFF2-40B4-BE49-F238E27FC236}">
                <a16:creationId xmlns:a16="http://schemas.microsoft.com/office/drawing/2014/main" id="{7C271A97-CC1D-481E-9972-CE4AD69C28AD}"/>
              </a:ext>
            </a:extLst>
          </p:cNvPr>
          <p:cNvSpPr txBox="1">
            <a:spLocks/>
          </p:cNvSpPr>
          <p:nvPr userDrawn="1"/>
        </p:nvSpPr>
        <p:spPr bwMode="gray">
          <a:xfrm>
            <a:off x="599757" y="320283"/>
            <a:ext cx="9020495" cy="720725"/>
          </a:xfrm>
          <a:prstGeom prst="rect">
            <a:avLst/>
          </a:prstGeom>
        </p:spPr>
        <p:txBody>
          <a:bodyPr vert="horz" lIns="0" tIns="0" rIns="96000" bIns="0" rtlCol="0" anchor="b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400" b="1" dirty="0"/>
              <a:t>Fotonachweise / Quellen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908317122"/>
      </p:ext>
    </p:extLst>
  </p:cSld>
  <p:clrMapOvr>
    <a:masterClrMapping/>
  </p:clrMapOvr>
  <p:transition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rafik 16" descr="Ein Bild, das Kette enthält.&#10;&#10;Automatisch generierte Beschreibung">
            <a:extLst>
              <a:ext uri="{FF2B5EF4-FFF2-40B4-BE49-F238E27FC236}">
                <a16:creationId xmlns:a16="http://schemas.microsoft.com/office/drawing/2014/main" id="{D27820A7-D571-4E28-A8CF-ADB17402AE97}"/>
              </a:ext>
            </a:extLst>
          </p:cNvPr>
          <p:cNvPicPr>
            <a:picLocks/>
          </p:cNvPicPr>
          <p:nvPr userDrawn="1"/>
        </p:nvPicPr>
        <p:blipFill rotWithShape="1">
          <a:blip r:embed="rId2"/>
          <a:srcRect t="233" b="15579"/>
          <a:stretch/>
        </p:blipFill>
        <p:spPr bwMode="gray">
          <a:xfrm>
            <a:off x="164181" y="165101"/>
            <a:ext cx="11858487" cy="5444047"/>
          </a:xfrm>
          <a:prstGeom prst="rect">
            <a:avLst/>
          </a:prstGeom>
        </p:spPr>
      </p:pic>
      <p:pic>
        <p:nvPicPr>
          <p:cNvPr id="12" name="Grafik 11" descr="Ein Bild, das Säge enthält.&#10;&#10;Automatisch generierte Beschreibung">
            <a:extLst>
              <a:ext uri="{FF2B5EF4-FFF2-40B4-BE49-F238E27FC236}">
                <a16:creationId xmlns:a16="http://schemas.microsoft.com/office/drawing/2014/main" id="{D33A00EE-9ACF-4636-BD82-6CF5E7FCB98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 bwMode="gray">
          <a:xfrm>
            <a:off x="164180" y="856567"/>
            <a:ext cx="11860800" cy="5214544"/>
          </a:xfrm>
          <a:prstGeom prst="rect">
            <a:avLst/>
          </a:prstGeom>
        </p:spPr>
      </p:pic>
      <p:sp>
        <p:nvSpPr>
          <p:cNvPr id="14" name="Bar">
            <a:extLst>
              <a:ext uri="{FF2B5EF4-FFF2-40B4-BE49-F238E27FC236}">
                <a16:creationId xmlns:a16="http://schemas.microsoft.com/office/drawing/2014/main" id="{CAE61038-067C-47CF-8DDC-5ED6CDAC4AEE}"/>
              </a:ext>
            </a:extLst>
          </p:cNvPr>
          <p:cNvSpPr/>
          <p:nvPr userDrawn="1"/>
        </p:nvSpPr>
        <p:spPr bwMode="gray">
          <a:xfrm>
            <a:off x="8815753" y="5609147"/>
            <a:ext cx="3206913" cy="195903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4950B203-064F-443F-94A9-C002DAAE8F83}"/>
              </a:ext>
            </a:extLst>
          </p:cNvPr>
          <p:cNvSpPr/>
          <p:nvPr userDrawn="1"/>
        </p:nvSpPr>
        <p:spPr bwMode="gray">
          <a:xfrm>
            <a:off x="1620789" y="2077320"/>
            <a:ext cx="4705732" cy="30273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6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Deutsche Gesellschaft für</a:t>
            </a:r>
            <a:br>
              <a:rPr kumimoji="0" lang="de-DE" sz="146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1467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Internationale Zusammenarbeit (GIZ) GmbH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67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Sitz der Gesellschaft </a:t>
            </a:r>
            <a:b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Bonn und Eschborn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67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Friedrich-Ebert-Allee 32 + 36</a:t>
            </a:r>
            <a:b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53113 Bonn, Deutschland</a:t>
            </a:r>
            <a:b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T  +49  228  44 60 - 0</a:t>
            </a:r>
            <a:b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</a:br>
            <a: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  +49  228  44 60 - 17 66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467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E  info@giz.de</a:t>
            </a:r>
          </a:p>
          <a:p>
            <a:pPr marL="0" marR="0" lvl="0" indent="0" defTabSz="121917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I   </a:t>
            </a:r>
            <a:r>
              <a:rPr kumimoji="0" lang="de-DE" sz="533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www.giz.de</a:t>
            </a:r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37982854-A844-4D46-9BB7-0890F958ED69}"/>
              </a:ext>
            </a:extLst>
          </p:cNvPr>
          <p:cNvSpPr/>
          <p:nvPr userDrawn="1"/>
        </p:nvSpPr>
        <p:spPr bwMode="gray">
          <a:xfrm>
            <a:off x="4700586" y="3413820"/>
            <a:ext cx="4294717" cy="9954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Dag-</a:t>
            </a:r>
            <a:r>
              <a:rPr kumimoji="0" lang="de-DE" sz="1467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Hammarskjöld</a:t>
            </a:r>
            <a: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-Weg 1 - 5</a:t>
            </a:r>
            <a:b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65760 Eschborn, Deutschland</a:t>
            </a:r>
            <a:b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  +49  61 96  79 - 0</a:t>
            </a:r>
            <a:b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de-DE" sz="1467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  +49  61 96  79 - 11 15</a:t>
            </a:r>
          </a:p>
        </p:txBody>
      </p:sp>
      <p:pic>
        <p:nvPicPr>
          <p:cNvPr id="8" name="logo">
            <a:extLst>
              <a:ext uri="{FF2B5EF4-FFF2-40B4-BE49-F238E27FC236}">
                <a16:creationId xmlns:a16="http://schemas.microsoft.com/office/drawing/2014/main" id="{89CFF6E4-F492-44F6-997D-92E15F612E2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gray">
          <a:xfrm>
            <a:off x="1702220" y="5929845"/>
            <a:ext cx="2200291" cy="60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55339"/>
      </p:ext>
    </p:extLst>
  </p:cSld>
  <p:clrMapOvr>
    <a:masterClrMapping/>
  </p:clrMapOvr>
  <p:transition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Standard text slide 1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006374"/>
                </a:solidFill>
                <a:latin typeface="Poppins" pitchFamily="2" charset="77"/>
                <a:cs typeface="Poppins" pitchFamily="2" charset="77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 typeface="Arial" panose="020B0604020202020204" pitchFamily="34" charset="0"/>
              <a:buNone/>
              <a:defRPr b="0" i="0">
                <a:latin typeface="Poppins" pitchFamily="2" charset="77"/>
                <a:cs typeface="Poppins" pitchFamily="2" charset="77"/>
              </a:defRPr>
            </a:lvl1pPr>
            <a:lvl2pPr marL="457200" indent="0">
              <a:buFont typeface="Arial" panose="020B0604020202020204" pitchFamily="34" charset="0"/>
              <a:buNone/>
              <a:defRPr b="0" i="0">
                <a:latin typeface="Poppins" pitchFamily="2" charset="77"/>
                <a:cs typeface="Poppins" pitchFamily="2" charset="77"/>
              </a:defRPr>
            </a:lvl2pPr>
            <a:lvl3pPr marL="1371600" indent="-457200">
              <a:buFont typeface="Arial" panose="020B0604020202020204" pitchFamily="34" charset="0"/>
              <a:buChar char="•"/>
              <a:defRPr b="0" i="0">
                <a:latin typeface="Poppins" pitchFamily="2" charset="77"/>
                <a:cs typeface="Poppins" pitchFamily="2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b="0" i="0">
                <a:latin typeface="Poppins" pitchFamily="2" charset="77"/>
                <a:cs typeface="Poppins" pitchFamily="2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sp>
        <p:nvSpPr>
          <p:cNvPr id="10" name="Datumsplatzhalter 5">
            <a:extLst>
              <a:ext uri="{FF2B5EF4-FFF2-40B4-BE49-F238E27FC236}">
                <a16:creationId xmlns:a16="http://schemas.microsoft.com/office/drawing/2014/main" id="{DFA5C08D-05AA-0748-BE59-73584EBDDE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/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11" name="Fußzeilenplatzhalter 6">
            <a:extLst>
              <a:ext uri="{FF2B5EF4-FFF2-40B4-BE49-F238E27FC236}">
                <a16:creationId xmlns:a16="http://schemas.microsoft.com/office/drawing/2014/main" id="{62970769-1149-914A-96DB-6AB77845B3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/>
          <a:p>
            <a:pPr algn="l">
              <a:defRPr/>
            </a:pPr>
            <a:r>
              <a:rPr lang="en-US" altLang="fr-FR"/>
              <a:t>openIMIS as a Global Good @ Nairobi</a:t>
            </a:r>
            <a:endParaRPr lang="fr-FR" altLang="fr-FR" dirty="0"/>
          </a:p>
        </p:txBody>
      </p:sp>
      <p:sp>
        <p:nvSpPr>
          <p:cNvPr id="12" name="Foliennummernplatzhalter 7">
            <a:extLst>
              <a:ext uri="{FF2B5EF4-FFF2-40B4-BE49-F238E27FC236}">
                <a16:creationId xmlns:a16="http://schemas.microsoft.com/office/drawing/2014/main" id="{5376C742-CAF5-A046-8B09-13F20EC58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658809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start Slide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0D11AAF0-6510-9942-A58B-509AFDB4D7F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4A0D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BEA97641-7084-5748-A8D9-70A256712E9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FEEAFE84-A6EE-674C-9A22-E428D6AB6A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0D57AF84-B48F-5343-8FCF-341B91C14A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en-US" altLang="fr-FR"/>
              <a:t>openIMIS as a Global Good @ Nairobi</a:t>
            </a:r>
            <a:endParaRPr lang="fr-FR" altLang="fr-FR" dirty="0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8B49E88D-EBE0-6745-9232-DFA902001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59182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 dark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543FD6B5-4862-5742-A497-0079A016E12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198BEED-8D69-484C-BFB1-F767202836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500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0C95E66F-B39F-5A4A-BD22-046FA697FB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800" y="6264000"/>
            <a:ext cx="1822016" cy="486000"/>
          </a:xfrm>
          <a:prstGeom prst="rect">
            <a:avLst/>
          </a:prstGeom>
        </p:spPr>
      </p:pic>
      <p:sp>
        <p:nvSpPr>
          <p:cNvPr id="14" name="Datumsplatzhalter 5">
            <a:extLst>
              <a:ext uri="{FF2B5EF4-FFF2-40B4-BE49-F238E27FC236}">
                <a16:creationId xmlns:a16="http://schemas.microsoft.com/office/drawing/2014/main" id="{A62FD6AA-0446-1E45-98F4-F425114FE3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461233" y="6366395"/>
            <a:ext cx="22479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15" name="Fußzeilenplatzhalter 6">
            <a:extLst>
              <a:ext uri="{FF2B5EF4-FFF2-40B4-BE49-F238E27FC236}">
                <a16:creationId xmlns:a16="http://schemas.microsoft.com/office/drawing/2014/main" id="{6EDA91E2-2834-D74A-829B-E763020820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87411" y="6368747"/>
            <a:ext cx="488372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algn="l">
              <a:defRPr/>
            </a:pPr>
            <a:r>
              <a:rPr lang="en-US" altLang="fr-FR"/>
              <a:t>openIMIS as a Global Good @ Nairobi</a:t>
            </a:r>
            <a:endParaRPr lang="fr-FR" altLang="fr-FR" dirty="0"/>
          </a:p>
        </p:txBody>
      </p:sp>
      <p:sp>
        <p:nvSpPr>
          <p:cNvPr id="16" name="Foliennummernplatzhalter 7">
            <a:extLst>
              <a:ext uri="{FF2B5EF4-FFF2-40B4-BE49-F238E27FC236}">
                <a16:creationId xmlns:a16="http://schemas.microsoft.com/office/drawing/2014/main" id="{4A10F4BF-78C6-884D-8064-D030F605CC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2600173" y="6366395"/>
            <a:ext cx="7827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594941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26" Type="http://schemas.openxmlformats.org/officeDocument/2006/relationships/slideLayout" Target="../slideLayouts/slideLayout68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34" Type="http://schemas.openxmlformats.org/officeDocument/2006/relationships/slideLayout" Target="../slideLayouts/slideLayout76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5" Type="http://schemas.openxmlformats.org/officeDocument/2006/relationships/slideLayout" Target="../slideLayouts/slideLayout67.xml"/><Relationship Id="rId33" Type="http://schemas.openxmlformats.org/officeDocument/2006/relationships/slideLayout" Target="../slideLayouts/slideLayout75.xml"/><Relationship Id="rId38" Type="http://schemas.microsoft.com/office/2007/relationships/hdphoto" Target="../media/hdphoto1.wdp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29" Type="http://schemas.openxmlformats.org/officeDocument/2006/relationships/slideLayout" Target="../slideLayouts/slideLayout71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24" Type="http://schemas.openxmlformats.org/officeDocument/2006/relationships/slideLayout" Target="../slideLayouts/slideLayout66.xml"/><Relationship Id="rId32" Type="http://schemas.openxmlformats.org/officeDocument/2006/relationships/slideLayout" Target="../slideLayouts/slideLayout74.xml"/><Relationship Id="rId37" Type="http://schemas.openxmlformats.org/officeDocument/2006/relationships/image" Target="../media/image43.png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23" Type="http://schemas.openxmlformats.org/officeDocument/2006/relationships/slideLayout" Target="../slideLayouts/slideLayout65.xml"/><Relationship Id="rId28" Type="http://schemas.openxmlformats.org/officeDocument/2006/relationships/slideLayout" Target="../slideLayouts/slideLayout70.xml"/><Relationship Id="rId36" Type="http://schemas.openxmlformats.org/officeDocument/2006/relationships/theme" Target="../theme/theme3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31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slideLayout" Target="../slideLayouts/slideLayout64.xml"/><Relationship Id="rId27" Type="http://schemas.openxmlformats.org/officeDocument/2006/relationships/slideLayout" Target="../slideLayouts/slideLayout69.xml"/><Relationship Id="rId30" Type="http://schemas.openxmlformats.org/officeDocument/2006/relationships/slideLayout" Target="../slideLayouts/slideLayout72.xml"/><Relationship Id="rId35" Type="http://schemas.openxmlformats.org/officeDocument/2006/relationships/slideLayout" Target="../slideLayouts/slideLayout7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fr-FR" dirty="0"/>
              <a:t>Mastertitelformat bearbeiten</a:t>
            </a:r>
            <a:endParaRPr lang="en-US" altLang="fr-FR" dirty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61233" y="6366395"/>
            <a:ext cx="2247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787411" y="6368747"/>
            <a:ext cx="4883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algn="l">
              <a:defRPr/>
            </a:pPr>
            <a:r>
              <a:rPr lang="en-US" altLang="fr-FR"/>
              <a:t>openIMIS as a Global Good @ Nairobi</a:t>
            </a:r>
            <a:endParaRPr lang="fr-FR" alt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600173" y="6366395"/>
            <a:ext cx="78278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‹#›</a:t>
            </a:fld>
            <a:endParaRPr lang="fr-FR" altLang="fr-FR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F972561-30EA-184F-B113-7450C74CDA4D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838800" y="6265430"/>
            <a:ext cx="1820490" cy="48559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87" r:id="rId1"/>
    <p:sldLayoutId id="2147483888" r:id="rId2"/>
    <p:sldLayoutId id="2147483914" r:id="rId3"/>
    <p:sldLayoutId id="2147483915" r:id="rId4"/>
    <p:sldLayoutId id="2147483916" r:id="rId5"/>
    <p:sldLayoutId id="2147483889" r:id="rId6"/>
    <p:sldLayoutId id="2147483899" r:id="rId7"/>
    <p:sldLayoutId id="2147483900" r:id="rId8"/>
    <p:sldLayoutId id="2147483901" r:id="rId9"/>
    <p:sldLayoutId id="2147483917" r:id="rId10"/>
    <p:sldLayoutId id="2147483902" r:id="rId11"/>
    <p:sldLayoutId id="2147483903" r:id="rId12"/>
    <p:sldLayoutId id="2147483904" r:id="rId13"/>
    <p:sldLayoutId id="2147483890" r:id="rId14"/>
    <p:sldLayoutId id="2147483891" r:id="rId15"/>
    <p:sldLayoutId id="2147483892" r:id="rId16"/>
    <p:sldLayoutId id="2147483893" r:id="rId17"/>
    <p:sldLayoutId id="2147483905" r:id="rId18"/>
    <p:sldLayoutId id="2147483906" r:id="rId19"/>
    <p:sldLayoutId id="2147483909" r:id="rId20"/>
    <p:sldLayoutId id="2147483907" r:id="rId21"/>
    <p:sldLayoutId id="2147483908" r:id="rId22"/>
    <p:sldLayoutId id="2147483910" r:id="rId23"/>
    <p:sldLayoutId id="2147483911" r:id="rId24"/>
    <p:sldLayoutId id="2147483912" r:id="rId25"/>
    <p:sldLayoutId id="2147483913" r:id="rId26"/>
    <p:sldLayoutId id="2147483977" r:id="rId27"/>
    <p:sldLayoutId id="2147483979" r:id="rId28"/>
  </p:sldLayoutIdLst>
  <p:hf hdr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 b="0" i="0" kern="1200">
          <a:solidFill>
            <a:schemeClr val="accent1"/>
          </a:solidFill>
          <a:latin typeface="Poppins" pitchFamily="2" charset="77"/>
          <a:ea typeface="+mj-ea"/>
          <a:cs typeface="Poppins" pitchFamily="2" charset="77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0" indent="0" algn="l" rtl="0" eaLnBrk="1" fontAlgn="base" hangingPunct="1">
        <a:lnSpc>
          <a:spcPct val="90000"/>
        </a:lnSpc>
        <a:spcBef>
          <a:spcPts val="1000"/>
        </a:spcBef>
        <a:spcAft>
          <a:spcPct val="0"/>
        </a:spcAft>
        <a:buFontTx/>
        <a:buNone/>
        <a:defRPr sz="2800" b="0" i="0" kern="1200">
          <a:solidFill>
            <a:schemeClr val="tx1"/>
          </a:solidFill>
          <a:latin typeface="Poppins" pitchFamily="2" charset="77"/>
          <a:ea typeface="+mn-ea"/>
          <a:cs typeface="Poppins" pitchFamily="2" charset="77"/>
        </a:defRPr>
      </a:lvl1pPr>
      <a:lvl2pPr marL="6858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0" 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b="0" 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849" y="403225"/>
            <a:ext cx="11460163" cy="72072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Fußzeile">
            <a:extLst>
              <a:ext uri="{FF2B5EF4-FFF2-40B4-BE49-F238E27FC236}">
                <a16:creationId xmlns:a16="http://schemas.microsoft.com/office/drawing/2014/main" id="{19B70EF4-7BC8-4A19-AF2F-964767328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322912" y="6457306"/>
            <a:ext cx="6024857" cy="230832"/>
          </a:xfrm>
          <a:prstGeom prst="rect">
            <a:avLst/>
          </a:prstGeom>
        </p:spPr>
        <p:txBody>
          <a:bodyPr vert="horz" wrap="square" lIns="0" tIns="45720" rIns="91440" bIns="45720" rtlCol="0" anchor="ctr">
            <a:spAutoFit/>
          </a:bodyPr>
          <a:lstStyle>
            <a:lvl1pPr algn="l">
              <a:defRPr sz="900" spc="5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openIMIS as a Global Good @ Nairobi</a:t>
            </a:r>
          </a:p>
        </p:txBody>
      </p:sp>
      <p:sp>
        <p:nvSpPr>
          <p:cNvPr id="10" name="Datum">
            <a:extLst>
              <a:ext uri="{FF2B5EF4-FFF2-40B4-BE49-F238E27FC236}">
                <a16:creationId xmlns:a16="http://schemas.microsoft.com/office/drawing/2014/main" id="{6ED51528-C082-4A1A-9A13-B0D2B18590A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234950" y="6457305"/>
            <a:ext cx="929742" cy="230832"/>
          </a:xfrm>
          <a:prstGeom prst="rect">
            <a:avLst/>
          </a:prstGeom>
        </p:spPr>
        <p:txBody>
          <a:bodyPr vert="horz" wrap="none" lIns="0" tIns="45720" rIns="0" bIns="45720" rtlCol="0" anchor="ctr">
            <a:spAutoFit/>
          </a:bodyPr>
          <a:lstStyle>
            <a:lvl1pPr>
              <a:defRPr lang="de-DE" sz="900" spc="50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2023-04-27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0292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9" r:id="rId1"/>
    <p:sldLayoutId id="2147483920" r:id="rId2"/>
    <p:sldLayoutId id="2147483921" r:id="rId3"/>
    <p:sldLayoutId id="2147483922" r:id="rId4"/>
    <p:sldLayoutId id="2147483923" r:id="rId5"/>
    <p:sldLayoutId id="2147483924" r:id="rId6"/>
    <p:sldLayoutId id="2147483925" r:id="rId7"/>
    <p:sldLayoutId id="2147483926" r:id="rId8"/>
    <p:sldLayoutId id="2147483927" r:id="rId9"/>
    <p:sldLayoutId id="2147483928" r:id="rId10"/>
    <p:sldLayoutId id="2147483929" r:id="rId11"/>
    <p:sldLayoutId id="2147483930" r:id="rId12"/>
    <p:sldLayoutId id="2147483931" r:id="rId13"/>
    <p:sldLayoutId id="2147483974" r:id="rId14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43">
          <p15:clr>
            <a:srgbClr val="F26B43"/>
          </p15:clr>
        </p15:guide>
        <p15:guide id="2" pos="7537">
          <p15:clr>
            <a:srgbClr val="F26B43"/>
          </p15:clr>
        </p15:guide>
        <p15:guide id="3" orient="horz" pos="142">
          <p15:clr>
            <a:srgbClr val="F26B43"/>
          </p15:clr>
        </p15:guide>
        <p15:guide id="4" orient="horz" pos="4164">
          <p15:clr>
            <a:srgbClr val="F26B43"/>
          </p15:clr>
        </p15:guide>
        <p15:guide id="5" orient="horz" pos="4020">
          <p15:clr>
            <a:srgbClr val="F26B43"/>
          </p15:clr>
        </p15:guide>
        <p15:guide id="6" pos="257">
          <p15:clr>
            <a:srgbClr val="F26B43"/>
          </p15:clr>
        </p15:guide>
        <p15:guide id="7" pos="7423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Logo">
            <a:extLst>
              <a:ext uri="{FF2B5EF4-FFF2-40B4-BE49-F238E27FC236}">
                <a16:creationId xmlns:a16="http://schemas.microsoft.com/office/drawing/2014/main" id="{9F0F5CEA-886E-4B05-93BC-F96F6B5DF08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7"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rightnessContrast bright="-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gray">
          <a:xfrm>
            <a:off x="11589389" y="6371813"/>
            <a:ext cx="413113" cy="316833"/>
          </a:xfrm>
          <a:prstGeom prst="rect">
            <a:avLst/>
          </a:prstGeom>
        </p:spPr>
      </p:pic>
      <p:sp>
        <p:nvSpPr>
          <p:cNvPr id="15" name="bar">
            <a:extLst>
              <a:ext uri="{FF2B5EF4-FFF2-40B4-BE49-F238E27FC236}">
                <a16:creationId xmlns:a16="http://schemas.microsoft.com/office/drawing/2014/main" id="{49D9F131-2158-4CE8-878F-18E76BB55EA7}"/>
              </a:ext>
            </a:extLst>
          </p:cNvPr>
          <p:cNvSpPr/>
          <p:nvPr userDrawn="1"/>
        </p:nvSpPr>
        <p:spPr bwMode="gray">
          <a:xfrm>
            <a:off x="10890251" y="6133759"/>
            <a:ext cx="1132416" cy="69195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dirty="0" err="1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" name="Fußzeile">
            <a:extLst>
              <a:ext uri="{FF2B5EF4-FFF2-40B4-BE49-F238E27FC236}">
                <a16:creationId xmlns:a16="http://schemas.microsoft.com/office/drawing/2014/main" id="{19B70EF4-7BC8-4A19-AF2F-9647673280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2377363" y="6568513"/>
            <a:ext cx="7785972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800" spc="51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openIMIS as a Global Good @ Nairobi</a:t>
            </a:r>
            <a:endParaRPr lang="en-US" dirty="0"/>
          </a:p>
        </p:txBody>
      </p:sp>
      <p:sp>
        <p:nvSpPr>
          <p:cNvPr id="10" name="Datum">
            <a:extLst>
              <a:ext uri="{FF2B5EF4-FFF2-40B4-BE49-F238E27FC236}">
                <a16:creationId xmlns:a16="http://schemas.microsoft.com/office/drawing/2014/main" id="{6ED51528-C082-4A1A-9A13-B0D2B18590A6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1412557" y="6568511"/>
            <a:ext cx="711519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de-DE" sz="800" spc="51" baseline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5" name="Foliennummernplatzhalter">
            <a:extLst>
              <a:ext uri="{FF2B5EF4-FFF2-40B4-BE49-F238E27FC236}">
                <a16:creationId xmlns:a16="http://schemas.microsoft.com/office/drawing/2014/main" id="{4CDA9225-2A86-4401-A66D-D1B6B89C60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599756" y="6568511"/>
            <a:ext cx="601133" cy="123111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lang="de-DE" sz="800" spc="51" baseline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/>
              <a:t>Seite </a:t>
            </a:r>
            <a:fld id="{3A8B5DB7-81A8-4ED4-916B-6B23CD603687}" type="slidenum">
              <a:rPr smtClean="0"/>
              <a:pPr/>
              <a:t>‹#›</a:t>
            </a:fld>
            <a:endParaRPr dirty="0"/>
          </a:p>
        </p:txBody>
      </p:sp>
      <p:cxnSp>
        <p:nvCxnSpPr>
          <p:cNvPr id="14" name="Trennlinie 2">
            <a:extLst>
              <a:ext uri="{FF2B5EF4-FFF2-40B4-BE49-F238E27FC236}">
                <a16:creationId xmlns:a16="http://schemas.microsoft.com/office/drawing/2014/main" id="{BA7763BA-D29F-4859-88A9-E457D7D05001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2192865" y="6575619"/>
            <a:ext cx="0" cy="103716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Trennline 1">
            <a:extLst>
              <a:ext uri="{FF2B5EF4-FFF2-40B4-BE49-F238E27FC236}">
                <a16:creationId xmlns:a16="http://schemas.microsoft.com/office/drawing/2014/main" id="{D7B3BF4D-6640-4657-BD72-5F4E0852873A}"/>
              </a:ext>
            </a:extLst>
          </p:cNvPr>
          <p:cNvCxnSpPr>
            <a:cxnSpLocks/>
          </p:cNvCxnSpPr>
          <p:nvPr userDrawn="1"/>
        </p:nvCxnSpPr>
        <p:spPr bwMode="gray">
          <a:xfrm>
            <a:off x="1223760" y="6575619"/>
            <a:ext cx="0" cy="103716"/>
          </a:xfrm>
          <a:prstGeom prst="line">
            <a:avLst/>
          </a:prstGeom>
          <a:ln w="952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"/>
          <p:cNvSpPr>
            <a:spLocks noGrp="1"/>
          </p:cNvSpPr>
          <p:nvPr>
            <p:ph type="body" idx="1"/>
          </p:nvPr>
        </p:nvSpPr>
        <p:spPr bwMode="gray">
          <a:xfrm>
            <a:off x="599757" y="1361292"/>
            <a:ext cx="9563579" cy="4660627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>
              <a:buClr>
                <a:schemeClr val="accent1"/>
              </a:buClr>
            </a:pPr>
            <a:r>
              <a:rPr lang="de-DE" dirty="0"/>
              <a:t>Zweite Ebene</a:t>
            </a:r>
          </a:p>
          <a:p>
            <a:pPr lvl="2">
              <a:buClr>
                <a:schemeClr val="accent1"/>
              </a:buClr>
            </a:pPr>
            <a:r>
              <a:rPr lang="de-DE" dirty="0"/>
              <a:t>Dritte Ebene</a:t>
            </a:r>
          </a:p>
        </p:txBody>
      </p:sp>
      <p:sp>
        <p:nvSpPr>
          <p:cNvPr id="22" name="Headline">
            <a:extLst>
              <a:ext uri="{FF2B5EF4-FFF2-40B4-BE49-F238E27FC236}">
                <a16:creationId xmlns:a16="http://schemas.microsoft.com/office/drawing/2014/main" id="{288DB87F-225C-44F9-8B2F-85DB9A3E0803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599756" y="320283"/>
            <a:ext cx="9563579" cy="720725"/>
          </a:xfrm>
          <a:prstGeom prst="rect">
            <a:avLst/>
          </a:prstGeom>
        </p:spPr>
        <p:txBody>
          <a:bodyPr vert="horz" lIns="0" tIns="0" rIns="72000" bIns="0" rtlCol="0" anchor="b">
            <a:no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41789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43" r:id="rId4"/>
    <p:sldLayoutId id="2147483944" r:id="rId5"/>
    <p:sldLayoutId id="2147483945" r:id="rId6"/>
    <p:sldLayoutId id="2147483946" r:id="rId7"/>
    <p:sldLayoutId id="2147483947" r:id="rId8"/>
    <p:sldLayoutId id="2147483948" r:id="rId9"/>
    <p:sldLayoutId id="2147483949" r:id="rId10"/>
    <p:sldLayoutId id="2147483950" r:id="rId11"/>
    <p:sldLayoutId id="2147483951" r:id="rId12"/>
    <p:sldLayoutId id="2147483952" r:id="rId13"/>
    <p:sldLayoutId id="2147483953" r:id="rId14"/>
    <p:sldLayoutId id="2147483954" r:id="rId15"/>
    <p:sldLayoutId id="2147483955" r:id="rId16"/>
    <p:sldLayoutId id="2147483956" r:id="rId17"/>
    <p:sldLayoutId id="2147483957" r:id="rId18"/>
    <p:sldLayoutId id="2147483958" r:id="rId19"/>
    <p:sldLayoutId id="2147483959" r:id="rId20"/>
    <p:sldLayoutId id="2147483960" r:id="rId21"/>
    <p:sldLayoutId id="2147483961" r:id="rId22"/>
    <p:sldLayoutId id="2147483962" r:id="rId23"/>
    <p:sldLayoutId id="2147483963" r:id="rId24"/>
    <p:sldLayoutId id="2147483964" r:id="rId25"/>
    <p:sldLayoutId id="2147483965" r:id="rId26"/>
    <p:sldLayoutId id="2147483966" r:id="rId27"/>
    <p:sldLayoutId id="2147483967" r:id="rId28"/>
    <p:sldLayoutId id="2147483968" r:id="rId29"/>
    <p:sldLayoutId id="2147483969" r:id="rId30"/>
    <p:sldLayoutId id="2147483970" r:id="rId31"/>
    <p:sldLayoutId id="2147483971" r:id="rId32"/>
    <p:sldLayoutId id="2147483972" r:id="rId33"/>
    <p:sldLayoutId id="2147483973" r:id="rId34"/>
    <p:sldLayoutId id="2147483975" r:id="rId35"/>
  </p:sldLayoutIdLst>
  <p:transition>
    <p:fade/>
  </p:transition>
  <p:hf hdr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2400" b="1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90000"/>
        </a:lnSpc>
        <a:spcBef>
          <a:spcPts val="800"/>
        </a:spcBef>
        <a:buFont typeface="Arial" panose="020B0604020202020204" pitchFamily="34" charset="0"/>
        <a:buNone/>
        <a:defRPr lang="de-DE" sz="16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241294" indent="-241294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Wingdings" panose="05000000000000000000" pitchFamily="2" charset="2"/>
        <a:buChar char="§"/>
        <a:defRPr lang="de-DE" sz="16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476239" indent="-234945" algn="l" defTabSz="91437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Symbol" panose="05050102010706020507" pitchFamily="18" charset="2"/>
        <a:buChar char="-"/>
        <a:defRPr lang="de-DE" sz="1467" kern="1200" dirty="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78">
          <p15:clr>
            <a:srgbClr val="F26B43"/>
          </p15:clr>
        </p15:guide>
        <p15:guide id="5" orient="horz" pos="3162">
          <p15:clr>
            <a:srgbClr val="F26B43"/>
          </p15:clr>
        </p15:guide>
        <p15:guide id="7" pos="5680">
          <p15:clr>
            <a:srgbClr val="F26B43"/>
          </p15:clr>
        </p15:guide>
        <p15:guide id="8" pos="7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ointlearningnetwork.org/resources/determining-common-requirements-for-national-health-insurance-information-systems/" TargetMode="External"/><Relationship Id="rId13" Type="http://schemas.openxmlformats.org/officeDocument/2006/relationships/image" Target="../media/image57.png"/><Relationship Id="rId18" Type="http://schemas.openxmlformats.org/officeDocument/2006/relationships/image" Target="../media/image61.png"/><Relationship Id="rId3" Type="http://schemas.openxmlformats.org/officeDocument/2006/relationships/image" Target="../media/image54.png"/><Relationship Id="rId7" Type="http://schemas.openxmlformats.org/officeDocument/2006/relationships/image" Target="../media/image56.png"/><Relationship Id="rId12" Type="http://schemas.openxmlformats.org/officeDocument/2006/relationships/hyperlink" Target="https://www.hl7.org/fhir/financial-module.html" TargetMode="External"/><Relationship Id="rId17" Type="http://schemas.openxmlformats.org/officeDocument/2006/relationships/image" Target="../media/image60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63.png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iki.digitalsquare.io/index.php/Main_Page" TargetMode="External"/><Relationship Id="rId11" Type="http://schemas.openxmlformats.org/officeDocument/2006/relationships/hyperlink" Target="https://www.hl7.org/fhir/" TargetMode="External"/><Relationship Id="rId5" Type="http://schemas.openxmlformats.org/officeDocument/2006/relationships/hyperlink" Target="http://digitalsquare.org/" TargetMode="External"/><Relationship Id="rId15" Type="http://schemas.openxmlformats.org/officeDocument/2006/relationships/image" Target="../media/image59.png"/><Relationship Id="rId10" Type="http://schemas.openxmlformats.org/officeDocument/2006/relationships/hyperlink" Target="https://guides.ohie.org/arch-spec/" TargetMode="External"/><Relationship Id="rId4" Type="http://schemas.openxmlformats.org/officeDocument/2006/relationships/image" Target="../media/image55.png"/><Relationship Id="rId9" Type="http://schemas.openxmlformats.org/officeDocument/2006/relationships/hyperlink" Target="https://ohie.org/" TargetMode="External"/><Relationship Id="rId14" Type="http://schemas.openxmlformats.org/officeDocument/2006/relationships/image" Target="../media/image5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s://digitalsquare.org/" TargetMode="External"/><Relationship Id="rId13" Type="http://schemas.openxmlformats.org/officeDocument/2006/relationships/hyperlink" Target="https://digitalpublicgoods.net/" TargetMode="External"/><Relationship Id="rId18" Type="http://schemas.openxmlformats.org/officeDocument/2006/relationships/hyperlink" Target="https://code.iadb.org/en/tools" TargetMode="External"/><Relationship Id="rId3" Type="http://schemas.openxmlformats.org/officeDocument/2006/relationships/hyperlink" Target="https://www.ihe.net/" TargetMode="External"/><Relationship Id="rId7" Type="http://schemas.openxmlformats.org/officeDocument/2006/relationships/hyperlink" Target="https://www.who.int/" TargetMode="External"/><Relationship Id="rId12" Type="http://schemas.openxmlformats.org/officeDocument/2006/relationships/hyperlink" Target="https://solutions.dial.community/products" TargetMode="External"/><Relationship Id="rId17" Type="http://schemas.openxmlformats.org/officeDocument/2006/relationships/hyperlink" Target="https://www.iadb.org/" TargetMode="External"/><Relationship Id="rId2" Type="http://schemas.openxmlformats.org/officeDocument/2006/relationships/hyperlink" Target="https://ohie.org/" TargetMode="External"/><Relationship Id="rId16" Type="http://schemas.openxmlformats.org/officeDocument/2006/relationships/hyperlink" Target="https://digitalx.undp.org/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openg2p.org/" TargetMode="External"/><Relationship Id="rId11" Type="http://schemas.openxmlformats.org/officeDocument/2006/relationships/hyperlink" Target="https://dial.global/" TargetMode="External"/><Relationship Id="rId5" Type="http://schemas.openxmlformats.org/officeDocument/2006/relationships/hyperlink" Target="https://sp-convergence.org/" TargetMode="External"/><Relationship Id="rId15" Type="http://schemas.openxmlformats.org/officeDocument/2006/relationships/hyperlink" Target="https://www.undp.org/" TargetMode="External"/><Relationship Id="rId10" Type="http://schemas.openxmlformats.org/officeDocument/2006/relationships/hyperlink" Target="https://digitalsquare.org/resourcesrepository/global-goods-guidebook" TargetMode="External"/><Relationship Id="rId4" Type="http://schemas.openxmlformats.org/officeDocument/2006/relationships/hyperlink" Target="https://www.govstack.global/" TargetMode="External"/><Relationship Id="rId9" Type="http://schemas.openxmlformats.org/officeDocument/2006/relationships/hyperlink" Target="https://www.digitalhealthatlas.org/" TargetMode="External"/><Relationship Id="rId14" Type="http://schemas.openxmlformats.org/officeDocument/2006/relationships/hyperlink" Target="https://digitalpublicgoods.net/registry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67.pn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image" Target="../media/image68.png"/><Relationship Id="rId7" Type="http://schemas.openxmlformats.org/officeDocument/2006/relationships/image" Target="../media/image71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80.pn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70.png"/><Relationship Id="rId11" Type="http://schemas.openxmlformats.org/officeDocument/2006/relationships/image" Target="../media/image75.png"/><Relationship Id="rId5" Type="http://schemas.openxmlformats.org/officeDocument/2006/relationships/image" Target="../media/image69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4" Type="http://schemas.openxmlformats.org/officeDocument/2006/relationships/image" Target="../media/image1.png"/><Relationship Id="rId9" Type="http://schemas.openxmlformats.org/officeDocument/2006/relationships/image" Target="../media/image73.png"/><Relationship Id="rId14" Type="http://schemas.openxmlformats.org/officeDocument/2006/relationships/image" Target="../media/image7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3" Type="http://schemas.openxmlformats.org/officeDocument/2006/relationships/tags" Target="../tags/tag3.xml"/><Relationship Id="rId21" Type="http://schemas.openxmlformats.org/officeDocument/2006/relationships/slideLayout" Target="../slideLayouts/slideLayout16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0" Type="http://schemas.openxmlformats.org/officeDocument/2006/relationships/tags" Target="../tags/tag20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chart" Target="../charts/chart1.xml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notesSlide" Target="../notesSlides/notesSlide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principles.org/evaluation-tools/" TargetMode="External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ho.int/reproductivehealth/publications/mhealth/classification-digital-health-interventions/en/" TargetMode="Externa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digitalsquare.org/global-goods-guidebook" TargetMode="External"/><Relationship Id="rId2" Type="http://schemas.openxmlformats.org/officeDocument/2006/relationships/hyperlink" Target="https://www.who.int/reproductivehealth/publications/mhealth/classification-digital-health-interventions/en/" TargetMode="Externa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jointlearningnetwork.org/resources/determining-common-requirements-for-national-health-insurance-information-systems/" TargetMode="External"/><Relationship Id="rId13" Type="http://schemas.openxmlformats.org/officeDocument/2006/relationships/image" Target="../media/image57.png"/><Relationship Id="rId18" Type="http://schemas.openxmlformats.org/officeDocument/2006/relationships/hyperlink" Target="https://applications.digitalsquare.io/" TargetMode="External"/><Relationship Id="rId3" Type="http://schemas.openxmlformats.org/officeDocument/2006/relationships/image" Target="../media/image54.png"/><Relationship Id="rId21" Type="http://schemas.openxmlformats.org/officeDocument/2006/relationships/hyperlink" Target="http://fhir.openimis.org/artifacts.html" TargetMode="External"/><Relationship Id="rId7" Type="http://schemas.openxmlformats.org/officeDocument/2006/relationships/image" Target="../media/image56.png"/><Relationship Id="rId12" Type="http://schemas.openxmlformats.org/officeDocument/2006/relationships/hyperlink" Target="https://www.hl7.org/fhir/financial-module.html" TargetMode="External"/><Relationship Id="rId17" Type="http://schemas.openxmlformats.org/officeDocument/2006/relationships/image" Target="../media/image61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60.png"/><Relationship Id="rId20" Type="http://schemas.openxmlformats.org/officeDocument/2006/relationships/hyperlink" Target="https://guides.ohie.org/arch-spec/introduction/openhie-finance-and-insurance-services-workflows" TargetMode="Externa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wiki.digitalsquare.io/index.php/Main_Page" TargetMode="External"/><Relationship Id="rId11" Type="http://schemas.openxmlformats.org/officeDocument/2006/relationships/hyperlink" Target="https://www.hl7.org/fhir/" TargetMode="External"/><Relationship Id="rId5" Type="http://schemas.openxmlformats.org/officeDocument/2006/relationships/hyperlink" Target="http://digitalsquare.org/" TargetMode="External"/><Relationship Id="rId15" Type="http://schemas.openxmlformats.org/officeDocument/2006/relationships/image" Target="../media/image59.png"/><Relationship Id="rId10" Type="http://schemas.openxmlformats.org/officeDocument/2006/relationships/hyperlink" Target="https://guides.ohie.org/arch-spec/" TargetMode="External"/><Relationship Id="rId19" Type="http://schemas.openxmlformats.org/officeDocument/2006/relationships/image" Target="../media/image62.png"/><Relationship Id="rId4" Type="http://schemas.openxmlformats.org/officeDocument/2006/relationships/image" Target="../media/image55.png"/><Relationship Id="rId9" Type="http://schemas.openxmlformats.org/officeDocument/2006/relationships/hyperlink" Target="https://ohie.org/" TargetMode="External"/><Relationship Id="rId14" Type="http://schemas.openxmlformats.org/officeDocument/2006/relationships/image" Target="../media/image5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EE231D8-C7A1-456F-8D36-A7FD39C33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chemeClr val="bg1"/>
                </a:solidFill>
              </a:rPr>
              <a:t>openIMIS as a Global Good</a:t>
            </a:r>
            <a:br>
              <a:rPr lang="en-GB" dirty="0">
                <a:solidFill>
                  <a:schemeClr val="bg1"/>
                </a:solidFill>
              </a:rPr>
            </a:b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40533EAA-2B80-47D4-B93E-0F2956AC7D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a.k.a. Digital Public Good (DPG)</a:t>
            </a:r>
            <a:endParaRPr lang="en-GB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095D0B1-EA81-460E-9B88-CED8389595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1F853-37A9-4588-B0E3-6BC24B5F1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openIMIS as a Global Good @ Nairobi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28676-B16D-4F79-887B-7402B8159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1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48817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70663-0824-45DD-834F-3FB5D1908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of our early Networks in Health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ADE510-E92B-46AA-B699-5907B2870D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222405-0639-4A23-99B6-E34AA3B8E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7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openIMIS as a Global Good @ Nairobi</a:t>
            </a:r>
            <a:endParaRPr kumimoji="0" lang="de-DE" sz="1000" b="1" i="0" u="none" strike="noStrike" kern="1200" cap="none" spc="70" normalizeH="0" baseline="0" noProof="0" dirty="0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38EF20-69A7-4268-BB17-96A005FBD4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10</a:t>
            </a:fld>
            <a:endParaRPr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27FA800-31A3-48D7-B79E-691154CB0095}"/>
              </a:ext>
            </a:extLst>
          </p:cNvPr>
          <p:cNvGrpSpPr/>
          <p:nvPr/>
        </p:nvGrpSpPr>
        <p:grpSpPr>
          <a:xfrm>
            <a:off x="311490" y="2828761"/>
            <a:ext cx="2911678" cy="3402244"/>
            <a:chOff x="728050" y="2828761"/>
            <a:chExt cx="2911678" cy="340224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03080E7-F8BE-44CF-B01B-B6D442EB1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3707" y="3214447"/>
              <a:ext cx="2326021" cy="301655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77A7CE5-762B-45A7-AFB0-8EEE3FDAA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8050" y="2828761"/>
              <a:ext cx="2326021" cy="2992211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A44D50A-8C2B-4314-9B70-B0DB9AF56F4F}"/>
              </a:ext>
            </a:extLst>
          </p:cNvPr>
          <p:cNvSpPr txBox="1"/>
          <p:nvPr/>
        </p:nvSpPr>
        <p:spPr>
          <a:xfrm>
            <a:off x="998240" y="1252476"/>
            <a:ext cx="153817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lvl="0" defTabSz="914377" eaLnBrk="1" fontAlgn="auto" hangingPunct="1">
              <a:spcBef>
                <a:spcPts val="0"/>
              </a:spcBef>
              <a:spcAft>
                <a:spcPts val="0"/>
              </a:spcAft>
            </a:lvl1pPr>
          </a:lstStyle>
          <a:p>
            <a:r>
              <a:rPr lang="en-GB" dirty="0">
                <a:hlinkClick r:id="rId5"/>
              </a:rPr>
              <a:t>Digital Square 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2C61ED-B25F-4020-B3C8-B17A69A8A8A7}"/>
              </a:ext>
            </a:extLst>
          </p:cNvPr>
          <p:cNvSpPr txBox="1"/>
          <p:nvPr/>
        </p:nvSpPr>
        <p:spPr>
          <a:xfrm>
            <a:off x="569789" y="2460191"/>
            <a:ext cx="2395079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lvl="0" defTabSz="914377" eaLnBrk="1" fontAlgn="auto" hangingPunct="1">
              <a:spcBef>
                <a:spcPts val="0"/>
              </a:spcBef>
              <a:spcAft>
                <a:spcPts val="0"/>
              </a:spcAft>
            </a:lvl1pPr>
          </a:lstStyle>
          <a:p>
            <a:pPr algn="ctr"/>
            <a:r>
              <a:rPr lang="en-GB" sz="1600" dirty="0">
                <a:hlinkClick r:id="rId6"/>
              </a:rPr>
              <a:t>Global Good Development</a:t>
            </a:r>
            <a:endParaRPr lang="en-GB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968C47-BDF8-4EB9-A0B7-4805A15C34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8961" y="2802005"/>
            <a:ext cx="2636478" cy="3429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A1A1BFC-6306-41AB-8291-F24C83849153}"/>
              </a:ext>
            </a:extLst>
          </p:cNvPr>
          <p:cNvSpPr/>
          <p:nvPr/>
        </p:nvSpPr>
        <p:spPr>
          <a:xfrm>
            <a:off x="3669955" y="1252476"/>
            <a:ext cx="2354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8"/>
              </a:rPr>
              <a:t>Joint Learning Network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EE7510-3B50-4F79-ABAF-D61E505232A9}"/>
              </a:ext>
            </a:extLst>
          </p:cNvPr>
          <p:cNvSpPr/>
          <p:nvPr/>
        </p:nvSpPr>
        <p:spPr>
          <a:xfrm>
            <a:off x="3579385" y="2460191"/>
            <a:ext cx="2535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hlinkClick r:id="rId8"/>
              </a:rPr>
              <a:t>Requirements Specifications</a:t>
            </a:r>
            <a:endParaRPr lang="en-GB" sz="1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8D463B-E82B-4B5D-AD0B-BF6B42C8B9F7}"/>
              </a:ext>
            </a:extLst>
          </p:cNvPr>
          <p:cNvSpPr/>
          <p:nvPr/>
        </p:nvSpPr>
        <p:spPr>
          <a:xfrm>
            <a:off x="7297656" y="1252476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9"/>
              </a:rPr>
              <a:t>OpenHIE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7E6481-D5D2-419B-B025-6B52E6852726}"/>
              </a:ext>
            </a:extLst>
          </p:cNvPr>
          <p:cNvSpPr/>
          <p:nvPr/>
        </p:nvSpPr>
        <p:spPr>
          <a:xfrm>
            <a:off x="7194198" y="2460191"/>
            <a:ext cx="12171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hlinkClick r:id="rId10"/>
              </a:rPr>
              <a:t>Architecture</a:t>
            </a:r>
            <a:endParaRPr lang="en-GB" sz="1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35DB13-060D-4297-815C-CB98CC37790A}"/>
              </a:ext>
            </a:extLst>
          </p:cNvPr>
          <p:cNvSpPr/>
          <p:nvPr/>
        </p:nvSpPr>
        <p:spPr>
          <a:xfrm>
            <a:off x="10174409" y="1252476"/>
            <a:ext cx="1047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11"/>
              </a:rPr>
              <a:t>HL7-FHIR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64B29-C357-4A2A-9E31-6E128764F147}"/>
              </a:ext>
            </a:extLst>
          </p:cNvPr>
          <p:cNvSpPr/>
          <p:nvPr/>
        </p:nvSpPr>
        <p:spPr>
          <a:xfrm>
            <a:off x="9974900" y="2460191"/>
            <a:ext cx="14461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dirty="0">
                <a:hlinkClick r:id="rId12"/>
              </a:rPr>
              <a:t>Data Standards</a:t>
            </a:r>
            <a:endParaRPr lang="en-GB" sz="16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913B811-99A6-4B9C-95BE-737FE56FDA8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86188" y="2838205"/>
            <a:ext cx="2623524" cy="285109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05AD75F-CEE2-4E37-A4BE-7AA72D4D656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50491" y="1861494"/>
            <a:ext cx="1694917" cy="40828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46DB097-A116-4AAA-A0AC-95791D90855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83789" y="1682096"/>
            <a:ext cx="767080" cy="767080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571BA8A-7AE9-4D48-B1EB-9B75BF75AF7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3913202" y="1720057"/>
            <a:ext cx="1867995" cy="691158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D52239B-3D2A-4126-A942-8416A6A07646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863258" y="1865052"/>
            <a:ext cx="1879008" cy="40116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084D129-E6AF-4E26-AD6A-4B461AF2DC2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81C90CAC-F83A-4826-8C15-B9309558950D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459465" y="1322972"/>
            <a:ext cx="6926723" cy="493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158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CB56058A-328D-4A5A-80E0-0B9A993EC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Standardisation Initiatives</a:t>
            </a:r>
          </a:p>
        </p:txBody>
      </p:sp>
      <p:sp>
        <p:nvSpPr>
          <p:cNvPr id="12" name="Date Placeholder 11">
            <a:extLst>
              <a:ext uri="{FF2B5EF4-FFF2-40B4-BE49-F238E27FC236}">
                <a16:creationId xmlns:a16="http://schemas.microsoft.com/office/drawing/2014/main" id="{78F63FAC-9C12-49B4-BC3F-995B8E98C2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13" name="Footer Placeholder 12">
            <a:extLst>
              <a:ext uri="{FF2B5EF4-FFF2-40B4-BE49-F238E27FC236}">
                <a16:creationId xmlns:a16="http://schemas.microsoft.com/office/drawing/2014/main" id="{C824BC1C-EA47-49B5-B1D1-7F97A0B40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openIMIS as a Global Good @ Nairobi</a:t>
            </a:r>
            <a:endParaRPr lang="en-US" dirty="0"/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C2BB7FEC-8399-43FF-836C-DCEC76779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11</a:t>
            </a:fld>
            <a:endParaRPr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BFB03F1-355C-4B59-B5DB-92FFBA465A4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952500" y="1447673"/>
            <a:ext cx="5495925" cy="4118423"/>
          </a:xfrm>
        </p:spPr>
        <p:txBody>
          <a:bodyPr/>
          <a:lstStyle/>
          <a:p>
            <a:r>
              <a:rPr lang="en-GB" sz="1800" b="1" dirty="0"/>
              <a:t>Health</a:t>
            </a:r>
          </a:p>
          <a:p>
            <a:pPr marL="527044" lvl="1" indent="-285750"/>
            <a:r>
              <a:rPr lang="en-GB" sz="1600" dirty="0">
                <a:hlinkClick r:id="rId2"/>
              </a:rPr>
              <a:t>OpenHIE</a:t>
            </a:r>
            <a:r>
              <a:rPr lang="en-GB" sz="1600" dirty="0"/>
              <a:t> (health information exchange in )</a:t>
            </a:r>
            <a:endParaRPr lang="en-GB" sz="1600" dirty="0">
              <a:hlinkClick r:id="rId3"/>
            </a:endParaRPr>
          </a:p>
          <a:p>
            <a:pPr marL="527044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hlinkClick r:id="rId3"/>
              </a:rPr>
              <a:t>IHE International</a:t>
            </a:r>
            <a:r>
              <a:rPr lang="en-GB" sz="1600" dirty="0"/>
              <a:t> (proposal for health financing profile)</a:t>
            </a:r>
          </a:p>
          <a:p>
            <a:pPr lvl="1" indent="0">
              <a:buNone/>
            </a:pPr>
            <a:r>
              <a:rPr lang="en-GB" sz="1600" dirty="0"/>
              <a:t> </a:t>
            </a:r>
          </a:p>
          <a:p>
            <a:r>
              <a:rPr lang="en-GB" sz="1800" b="1" dirty="0"/>
              <a:t>Cross-sectoral</a:t>
            </a:r>
          </a:p>
          <a:p>
            <a:pPr marL="527044" lvl="1" indent="-285750">
              <a:buFont typeface="Arial" panose="020B0604020202020204" pitchFamily="34" charset="0"/>
              <a:buChar char="•"/>
            </a:pPr>
            <a:r>
              <a:rPr lang="en-GB" sz="1600" dirty="0">
                <a:hlinkClick r:id="rId4"/>
              </a:rPr>
              <a:t>GovStack Initiative</a:t>
            </a:r>
            <a:r>
              <a:rPr lang="en-GB" sz="1600" dirty="0"/>
              <a:t>: </a:t>
            </a:r>
          </a:p>
          <a:p>
            <a:pPr marL="761989" lvl="2" indent="-285750">
              <a:buFont typeface="Arial" panose="020B0604020202020204" pitchFamily="34" charset="0"/>
              <a:buChar char="•"/>
            </a:pPr>
            <a:r>
              <a:rPr lang="en-GB" sz="1400" dirty="0"/>
              <a:t>architecture blueprint for digital government services</a:t>
            </a:r>
          </a:p>
          <a:p>
            <a:pPr marL="761989" lvl="2" indent="-285750">
              <a:buFont typeface="Arial" panose="020B0604020202020204" pitchFamily="34" charset="0"/>
              <a:buChar char="•"/>
            </a:pPr>
            <a:endParaRPr lang="en-GB" sz="1400" dirty="0"/>
          </a:p>
          <a:p>
            <a:r>
              <a:rPr lang="en-GB" sz="1800" b="1" dirty="0"/>
              <a:t>Sector specific</a:t>
            </a:r>
          </a:p>
          <a:p>
            <a:pPr marL="527044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Social Protection: </a:t>
            </a:r>
            <a:r>
              <a:rPr lang="en-GB" sz="1600" dirty="0">
                <a:hlinkClick r:id="rId5"/>
              </a:rPr>
              <a:t>Convergence Initiative</a:t>
            </a:r>
            <a:endParaRPr lang="en-GB" sz="1600" dirty="0"/>
          </a:p>
          <a:p>
            <a:pPr marL="527044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Payments: </a:t>
            </a:r>
            <a:r>
              <a:rPr lang="en-GB" sz="1600" dirty="0">
                <a:hlinkClick r:id="rId6"/>
              </a:rPr>
              <a:t>OpenG2P</a:t>
            </a:r>
            <a:endParaRPr lang="en-GB" sz="1600" dirty="0"/>
          </a:p>
          <a:p>
            <a:pPr marL="527044" lvl="1" indent="-285750">
              <a:buFont typeface="Arial" panose="020B0604020202020204" pitchFamily="34" charset="0"/>
              <a:buChar char="•"/>
            </a:pPr>
            <a:r>
              <a:rPr lang="en-GB" sz="1600" dirty="0"/>
              <a:t>Agriculture …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5637E08-5499-44FA-A1E4-079982C320D2}"/>
              </a:ext>
            </a:extLst>
          </p:cNvPr>
          <p:cNvSpPr txBox="1"/>
          <p:nvPr/>
        </p:nvSpPr>
        <p:spPr>
          <a:xfrm>
            <a:off x="494741" y="5755282"/>
            <a:ext cx="923546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dirty="0"/>
              <a:t>Disclaimer: the list is based on our (openIMIS) recent networking activities. It’s most likely not complete …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B555A7EF-251E-4D61-A597-ECEA6C859C12}"/>
              </a:ext>
            </a:extLst>
          </p:cNvPr>
          <p:cNvSpPr txBox="1">
            <a:spLocks/>
          </p:cNvSpPr>
          <p:nvPr/>
        </p:nvSpPr>
        <p:spPr bwMode="gray">
          <a:xfrm>
            <a:off x="7376845" y="1447019"/>
            <a:ext cx="4215398" cy="4118424"/>
          </a:xfrm>
          <a:prstGeom prst="rect">
            <a:avLst/>
          </a:prstGeom>
        </p:spPr>
        <p:txBody>
          <a:bodyPr vert="horz" lIns="0" tIns="0" rIns="72000" bIns="0" rtlCol="0">
            <a:no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ts val="800"/>
              </a:spcBef>
              <a:buFont typeface="Arial" panose="020B0604020202020204" pitchFamily="34" charset="0"/>
              <a:buNone/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41294" indent="-241294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lang="de-D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76239" indent="-234945" algn="l" defTabSz="91437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Font typeface="Symbol" panose="05050102010706020507" pitchFamily="18" charset="2"/>
              <a:buChar char="-"/>
              <a:defRPr lang="de-DE" sz="1467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GB" b="1" dirty="0"/>
              <a:t>Solution Registries</a:t>
            </a:r>
          </a:p>
          <a:p>
            <a:pPr marL="527044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hlinkClick r:id="rId7"/>
              </a:rPr>
              <a:t>WHO:</a:t>
            </a:r>
            <a:endParaRPr lang="en-GB" dirty="0">
              <a:hlinkClick r:id="rId8"/>
            </a:endParaRPr>
          </a:p>
          <a:p>
            <a:pPr marL="761989" lvl="2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hlinkClick r:id="rId9"/>
              </a:rPr>
              <a:t>Digital Health Atlas</a:t>
            </a:r>
            <a:endParaRPr lang="en-GB" dirty="0">
              <a:hlinkClick r:id="rId8"/>
            </a:endParaRPr>
          </a:p>
          <a:p>
            <a:pPr marL="527044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hlinkClick r:id="rId8"/>
              </a:rPr>
              <a:t>Digital Square:</a:t>
            </a:r>
            <a:endParaRPr lang="en-GB" dirty="0"/>
          </a:p>
          <a:p>
            <a:pPr marL="761989" lvl="2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hlinkClick r:id="rId10"/>
              </a:rPr>
              <a:t>Global Goods Guidebook</a:t>
            </a:r>
            <a:endParaRPr lang="en-GB" dirty="0"/>
          </a:p>
          <a:p>
            <a:pPr marL="527044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hlinkClick r:id="rId11"/>
              </a:rPr>
              <a:t>Digital Impact Alliance (DIAL):</a:t>
            </a:r>
            <a:r>
              <a:rPr lang="en-GB" dirty="0"/>
              <a:t> </a:t>
            </a:r>
          </a:p>
          <a:p>
            <a:pPr marL="761989" lvl="2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hlinkClick r:id="rId12"/>
              </a:rPr>
              <a:t>Catalogue of Digital Solutions</a:t>
            </a:r>
            <a:endParaRPr lang="en-GB" dirty="0"/>
          </a:p>
          <a:p>
            <a:pPr marL="527044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hlinkClick r:id="rId13"/>
              </a:rPr>
              <a:t>Digital Public Good Alliance</a:t>
            </a:r>
            <a:r>
              <a:rPr lang="en-GB" dirty="0"/>
              <a:t>:</a:t>
            </a:r>
          </a:p>
          <a:p>
            <a:pPr marL="761989" lvl="2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hlinkClick r:id="rId14"/>
              </a:rPr>
              <a:t>DPG registry</a:t>
            </a:r>
            <a:endParaRPr lang="en-GB" dirty="0"/>
          </a:p>
          <a:p>
            <a:pPr marL="527044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hlinkClick r:id="rId15"/>
              </a:rPr>
              <a:t>UNDP</a:t>
            </a:r>
            <a:r>
              <a:rPr lang="en-GB" dirty="0"/>
              <a:t>:</a:t>
            </a:r>
          </a:p>
          <a:p>
            <a:pPr marL="761989" lvl="2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hlinkClick r:id="rId16"/>
              </a:rPr>
              <a:t>Digital X Solution Catalogue</a:t>
            </a:r>
            <a:endParaRPr lang="en-GB" dirty="0"/>
          </a:p>
          <a:p>
            <a:pPr marL="527044" lvl="1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hlinkClick r:id="rId17"/>
              </a:rPr>
              <a:t>Inter-American Development Bank</a:t>
            </a:r>
            <a:r>
              <a:rPr lang="en-GB" dirty="0"/>
              <a:t>:</a:t>
            </a:r>
          </a:p>
          <a:p>
            <a:pPr marL="761989" lvl="2" indent="-285750" fontAlgn="auto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>
                <a:hlinkClick r:id="rId18"/>
              </a:rPr>
              <a:t>Toolbox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7378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5">
            <a:extLst>
              <a:ext uri="{FF2B5EF4-FFF2-40B4-BE49-F238E27FC236}">
                <a16:creationId xmlns:a16="http://schemas.microsoft.com/office/drawing/2014/main" id="{037F62C4-2F7A-445A-9382-8D3B30168F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8085" y="1583809"/>
            <a:ext cx="7635856" cy="5136387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938E3B9A-6153-4B06-8C76-DC831B4493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Modular Strategies vs. “If you had built a metro system 50 years ago …”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0F4D400-2D68-4575-9652-C6183B1DB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A3901C-9FA3-4842-9BB4-5540B45A0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openIMIS as a Global Good @ Nairobi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6A4D8-6375-4FF8-AB45-75A200439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12</a:t>
            </a:fld>
            <a:endParaRPr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84493FF-83C0-450E-BCF4-DC0AE69EDB1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3764" y="1569853"/>
            <a:ext cx="4376171" cy="29174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FE15AD17-6274-4A4C-A206-6CFB1294F4F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12557" y="3890547"/>
            <a:ext cx="4023360" cy="293494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A71499B-E971-4310-BCC3-D70F6FA29E16}"/>
              </a:ext>
            </a:extLst>
          </p:cNvPr>
          <p:cNvSpPr txBox="1"/>
          <p:nvPr/>
        </p:nvSpPr>
        <p:spPr>
          <a:xfrm>
            <a:off x="8263064" y="6180142"/>
            <a:ext cx="34245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sz="1200" dirty="0"/>
              <a:t>Images: Wikipedia; University of Nairobi, Facebook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D432E09-7F37-4DDC-9049-DE0B575724A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059" y="1797861"/>
            <a:ext cx="2900416" cy="3164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4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 22">
            <a:extLst>
              <a:ext uri="{FF2B5EF4-FFF2-40B4-BE49-F238E27FC236}">
                <a16:creationId xmlns:a16="http://schemas.microsoft.com/office/drawing/2014/main" id="{4247A7BC-C8F0-4526-9E1B-BDC2DBE81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Implementing openIMIS –</a:t>
            </a:r>
            <a:br>
              <a:rPr lang="en-US" dirty="0"/>
            </a:br>
            <a:r>
              <a:rPr lang="en-US" dirty="0"/>
              <a:t>a Business Case </a:t>
            </a:r>
            <a:endParaRPr lang="en-GB" dirty="0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E222B6F8-7D9F-43D0-B534-8A2F8556D9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0228774A-39CF-40C8-837E-92540A554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2023-04-27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50020026-CFD5-4912-BE8B-423B97BC1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openIMIS as a Global Good @ Nairobi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5D5CE848-BF61-4395-8EE5-0D2C8A159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 lang="de-DE">
                <a:solidFill>
                  <a:srgbClr val="6F6F6F"/>
                </a:solidFill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13</a:t>
            </a:fld>
            <a:endParaRPr lang="de-DE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126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AF4F731-AC55-42CC-B1C8-DF7FA3AC4E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Adapted Value Chain for Digital Global Goods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C62F49C-AFC1-485B-B5A8-67C90DAB0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0E17733-7397-445C-80F3-CFE883ACC1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openIMIS as a Global Good @ Nairobi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A5065B-2E56-4A3B-970B-30101BC89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14</a:t>
            </a:fld>
            <a:endParaRPr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50AAB18-8D88-4EBD-9705-9FC79D5EB5C9}"/>
              </a:ext>
            </a:extLst>
          </p:cNvPr>
          <p:cNvSpPr/>
          <p:nvPr/>
        </p:nvSpPr>
        <p:spPr bwMode="auto">
          <a:xfrm>
            <a:off x="6799773" y="1889647"/>
            <a:ext cx="2160000" cy="1860151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err="1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74812F-66A2-47EF-8D3B-0E2752B97BCB}"/>
              </a:ext>
            </a:extLst>
          </p:cNvPr>
          <p:cNvSpPr/>
          <p:nvPr/>
        </p:nvSpPr>
        <p:spPr bwMode="auto">
          <a:xfrm>
            <a:off x="2479776" y="1889530"/>
            <a:ext cx="2160000" cy="1851617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err="1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B51B95D-90DE-4A43-96C6-B6B25C207383}"/>
              </a:ext>
            </a:extLst>
          </p:cNvPr>
          <p:cNvSpPr/>
          <p:nvPr/>
        </p:nvSpPr>
        <p:spPr bwMode="auto">
          <a:xfrm>
            <a:off x="4639776" y="1877608"/>
            <a:ext cx="2160000" cy="1872073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err="1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C0EB26E-F086-413C-9886-CDD927E93873}"/>
              </a:ext>
            </a:extLst>
          </p:cNvPr>
          <p:cNvSpPr/>
          <p:nvPr/>
        </p:nvSpPr>
        <p:spPr bwMode="auto">
          <a:xfrm>
            <a:off x="6809946" y="3733526"/>
            <a:ext cx="2154618" cy="1840569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r>
              <a:rPr lang="en-GB" sz="1800" b="0" dirty="0">
                <a:solidFill>
                  <a:schemeClr val="bg1"/>
                </a:solidFill>
              </a:rPr>
              <a:t>Operation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A690B61-49EB-41AC-BCEF-B8D47B2882D4}"/>
              </a:ext>
            </a:extLst>
          </p:cNvPr>
          <p:cNvSpPr/>
          <p:nvPr/>
        </p:nvSpPr>
        <p:spPr bwMode="auto">
          <a:xfrm>
            <a:off x="2479779" y="3375311"/>
            <a:ext cx="6479994" cy="360000"/>
          </a:xfrm>
          <a:prstGeom prst="rect">
            <a:avLst/>
          </a:prstGeom>
          <a:solidFill>
            <a:schemeClr val="bg2">
              <a:lumMod val="20000"/>
              <a:lumOff val="80000"/>
              <a:alpha val="80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b="0" dirty="0">
                <a:solidFill>
                  <a:schemeClr val="tx1"/>
                </a:solidFill>
                <a:highlight>
                  <a:srgbClr val="E6E6E6"/>
                </a:highlight>
              </a:rPr>
              <a:t>Technical Platforms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58EA94-6B20-42E4-8862-51DDEFC4D88D}"/>
              </a:ext>
            </a:extLst>
          </p:cNvPr>
          <p:cNvSpPr/>
          <p:nvPr/>
        </p:nvSpPr>
        <p:spPr bwMode="auto">
          <a:xfrm>
            <a:off x="2479779" y="3003895"/>
            <a:ext cx="6479994" cy="360000"/>
          </a:xfrm>
          <a:prstGeom prst="rect">
            <a:avLst/>
          </a:prstGeom>
          <a:solidFill>
            <a:schemeClr val="bg2">
              <a:lumMod val="20000"/>
              <a:lumOff val="80000"/>
              <a:alpha val="80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highlight>
                  <a:srgbClr val="E6E6E6"/>
                </a:highlight>
                <a:latin typeface="Arial" charset="0"/>
              </a:rPr>
              <a:t>Networking, Advocacy &amp; Public Relations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8C31D04-9652-44CB-AC22-66CBA9802E0C}"/>
              </a:ext>
            </a:extLst>
          </p:cNvPr>
          <p:cNvSpPr/>
          <p:nvPr/>
        </p:nvSpPr>
        <p:spPr bwMode="auto">
          <a:xfrm>
            <a:off x="2479778" y="2632479"/>
            <a:ext cx="6479994" cy="360000"/>
          </a:xfrm>
          <a:prstGeom prst="rect">
            <a:avLst/>
          </a:prstGeom>
          <a:solidFill>
            <a:schemeClr val="bg2">
              <a:lumMod val="20000"/>
              <a:lumOff val="80000"/>
              <a:alpha val="80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b="0" dirty="0">
                <a:solidFill>
                  <a:schemeClr val="tx1"/>
                </a:solidFill>
                <a:highlight>
                  <a:srgbClr val="E6E6E6"/>
                </a:highlight>
              </a:rPr>
              <a:t>Capacity Building &amp; Service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F3AE57-0A18-4AC8-A6F7-A38AAD27A33F}"/>
              </a:ext>
            </a:extLst>
          </p:cNvPr>
          <p:cNvSpPr/>
          <p:nvPr/>
        </p:nvSpPr>
        <p:spPr bwMode="auto">
          <a:xfrm>
            <a:off x="2479776" y="2260298"/>
            <a:ext cx="6479996" cy="360000"/>
          </a:xfrm>
          <a:prstGeom prst="rect">
            <a:avLst/>
          </a:prstGeom>
          <a:solidFill>
            <a:schemeClr val="bg2">
              <a:lumMod val="20000"/>
              <a:lumOff val="80000"/>
              <a:alpha val="80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b="0" dirty="0">
                <a:solidFill>
                  <a:schemeClr val="tx1"/>
                </a:solidFill>
                <a:highlight>
                  <a:srgbClr val="E6E6E6"/>
                </a:highlight>
              </a:rPr>
              <a:t>Fundraising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ADC7FAA-7B3D-4294-BA8E-A020EB44B596}"/>
              </a:ext>
            </a:extLst>
          </p:cNvPr>
          <p:cNvSpPr/>
          <p:nvPr/>
        </p:nvSpPr>
        <p:spPr bwMode="auto">
          <a:xfrm>
            <a:off x="2479779" y="1889647"/>
            <a:ext cx="6479997" cy="360000"/>
          </a:xfrm>
          <a:prstGeom prst="rect">
            <a:avLst/>
          </a:prstGeom>
          <a:solidFill>
            <a:schemeClr val="bg2">
              <a:lumMod val="20000"/>
              <a:lumOff val="80000"/>
              <a:alpha val="80000"/>
            </a:schemeClr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1600" b="0" dirty="0">
                <a:solidFill>
                  <a:schemeClr val="tx1"/>
                </a:solidFill>
                <a:highlight>
                  <a:srgbClr val="E6E6E6"/>
                </a:highlight>
              </a:rPr>
              <a:t>Community Management</a:t>
            </a: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78A3A445-EB2D-4554-8A7F-855085F300D0}"/>
              </a:ext>
            </a:extLst>
          </p:cNvPr>
          <p:cNvSpPr/>
          <p:nvPr/>
        </p:nvSpPr>
        <p:spPr bwMode="auto">
          <a:xfrm>
            <a:off x="4644564" y="3738624"/>
            <a:ext cx="2515209" cy="1835472"/>
          </a:xfrm>
          <a:prstGeom prst="homePlate">
            <a:avLst>
              <a:gd name="adj" fmla="val 19629"/>
            </a:avLst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sz="1800" b="0" dirty="0">
                <a:solidFill>
                  <a:schemeClr val="bg1"/>
                </a:solidFill>
              </a:rPr>
              <a:t>Implementation</a:t>
            </a:r>
          </a:p>
        </p:txBody>
      </p:sp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882B6583-9AB9-4602-B7B5-A005B7214651}"/>
              </a:ext>
            </a:extLst>
          </p:cNvPr>
          <p:cNvSpPr/>
          <p:nvPr/>
        </p:nvSpPr>
        <p:spPr bwMode="auto">
          <a:xfrm>
            <a:off x="2479776" y="3738624"/>
            <a:ext cx="2520000" cy="1835472"/>
          </a:xfrm>
          <a:prstGeom prst="homePlate">
            <a:avLst>
              <a:gd name="adj" fmla="val 20320"/>
            </a:avLst>
          </a:prstGeom>
          <a:solidFill>
            <a:schemeClr val="accent1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en-GB" sz="1800" b="0" dirty="0">
                <a:solidFill>
                  <a:schemeClr val="bg1"/>
                </a:solidFill>
              </a:rPr>
              <a:t>Development</a:t>
            </a:r>
          </a:p>
        </p:txBody>
      </p:sp>
      <p:sp>
        <p:nvSpPr>
          <p:cNvPr id="18" name="Arrow: Chevron 17">
            <a:extLst>
              <a:ext uri="{FF2B5EF4-FFF2-40B4-BE49-F238E27FC236}">
                <a16:creationId xmlns:a16="http://schemas.microsoft.com/office/drawing/2014/main" id="{65EC6216-419B-4232-ABB3-E77CD6475646}"/>
              </a:ext>
            </a:extLst>
          </p:cNvPr>
          <p:cNvSpPr/>
          <p:nvPr/>
        </p:nvSpPr>
        <p:spPr bwMode="auto">
          <a:xfrm>
            <a:off x="8374967" y="1877609"/>
            <a:ext cx="1199534" cy="3696485"/>
          </a:xfrm>
          <a:prstGeom prst="chevron">
            <a:avLst>
              <a:gd name="adj" fmla="val 41527"/>
            </a:avLst>
          </a:prstGeom>
          <a:solidFill>
            <a:schemeClr val="accent3"/>
          </a:solidFill>
          <a:ln w="381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en-GB" sz="1800" b="0" dirty="0" err="1">
              <a:solidFill>
                <a:schemeClr val="tx2"/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32C2F92-E6EF-45EF-8F03-24EF3FC90F7C}"/>
              </a:ext>
            </a:extLst>
          </p:cNvPr>
          <p:cNvSpPr txBox="1"/>
          <p:nvPr/>
        </p:nvSpPr>
        <p:spPr>
          <a:xfrm rot="4546075">
            <a:off x="8470717" y="2601675"/>
            <a:ext cx="968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>
                <a:solidFill>
                  <a:schemeClr val="tx2"/>
                </a:solidFill>
              </a:rPr>
              <a:t>Margin</a:t>
            </a:r>
          </a:p>
        </p:txBody>
      </p:sp>
      <p:sp>
        <p:nvSpPr>
          <p:cNvPr id="20" name="&quot;Not Allowed&quot; Symbol 19">
            <a:extLst>
              <a:ext uri="{FF2B5EF4-FFF2-40B4-BE49-F238E27FC236}">
                <a16:creationId xmlns:a16="http://schemas.microsoft.com/office/drawing/2014/main" id="{549F4A95-CB0A-4ED4-86A6-67DD70FBA95F}"/>
              </a:ext>
            </a:extLst>
          </p:cNvPr>
          <p:cNvSpPr/>
          <p:nvPr/>
        </p:nvSpPr>
        <p:spPr bwMode="auto">
          <a:xfrm>
            <a:off x="8642012" y="2504320"/>
            <a:ext cx="622300" cy="616317"/>
          </a:xfrm>
          <a:prstGeom prst="noSmoking">
            <a:avLst>
              <a:gd name="adj" fmla="val 10454"/>
            </a:avLst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err="1">
              <a:ln>
                <a:noFill/>
              </a:ln>
              <a:solidFill>
                <a:schemeClr val="tx2"/>
              </a:solidFill>
              <a:effectLst/>
              <a:latin typeface="Arial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AC75EF1-5A22-47D1-AF07-BC1310B34FB2}"/>
              </a:ext>
            </a:extLst>
          </p:cNvPr>
          <p:cNvSpPr txBox="1"/>
          <p:nvPr/>
        </p:nvSpPr>
        <p:spPr>
          <a:xfrm rot="6307334">
            <a:off x="8505807" y="4350138"/>
            <a:ext cx="9525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0" dirty="0">
                <a:solidFill>
                  <a:schemeClr val="tx2"/>
                </a:solidFill>
              </a:rPr>
              <a:t>Impact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57230FA2-005B-4966-8182-3096A17993C0}"/>
              </a:ext>
            </a:extLst>
          </p:cNvPr>
          <p:cNvSpPr/>
          <p:nvPr/>
        </p:nvSpPr>
        <p:spPr bwMode="auto">
          <a:xfrm>
            <a:off x="2089730" y="1889530"/>
            <a:ext cx="379876" cy="1851617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908CEB1-AE9A-4FEC-B1C9-FD8D04DDFE59}"/>
              </a:ext>
            </a:extLst>
          </p:cNvPr>
          <p:cNvSpPr txBox="1"/>
          <p:nvPr/>
        </p:nvSpPr>
        <p:spPr>
          <a:xfrm>
            <a:off x="673100" y="2440298"/>
            <a:ext cx="1261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800" b="0" dirty="0">
                <a:solidFill>
                  <a:schemeClr val="tx2"/>
                </a:solidFill>
              </a:rPr>
              <a:t>Support</a:t>
            </a:r>
            <a:br>
              <a:rPr lang="en-GB" sz="1800" b="0" dirty="0">
                <a:solidFill>
                  <a:schemeClr val="tx2"/>
                </a:solidFill>
              </a:rPr>
            </a:br>
            <a:r>
              <a:rPr lang="en-GB" sz="1800" b="0" dirty="0">
                <a:solidFill>
                  <a:schemeClr val="tx2"/>
                </a:solidFill>
              </a:rPr>
              <a:t>Processes</a:t>
            </a:r>
          </a:p>
        </p:txBody>
      </p:sp>
      <p:sp>
        <p:nvSpPr>
          <p:cNvPr id="24" name="Left Brace 23">
            <a:extLst>
              <a:ext uri="{FF2B5EF4-FFF2-40B4-BE49-F238E27FC236}">
                <a16:creationId xmlns:a16="http://schemas.microsoft.com/office/drawing/2014/main" id="{31335FCD-A1C1-4F00-8140-F29BEF0908E7}"/>
              </a:ext>
            </a:extLst>
          </p:cNvPr>
          <p:cNvSpPr/>
          <p:nvPr/>
        </p:nvSpPr>
        <p:spPr bwMode="auto">
          <a:xfrm rot="16200000">
            <a:off x="5232350" y="2811351"/>
            <a:ext cx="379876" cy="5905362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200" b="1" i="0" u="none" strike="noStrike" cap="none" normalizeH="0" baseline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423C4C-EC3C-4BD6-AD9B-F39630A0D184}"/>
              </a:ext>
            </a:extLst>
          </p:cNvPr>
          <p:cNvSpPr txBox="1"/>
          <p:nvPr/>
        </p:nvSpPr>
        <p:spPr>
          <a:xfrm>
            <a:off x="2469605" y="5908032"/>
            <a:ext cx="59053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b="0" dirty="0">
                <a:solidFill>
                  <a:schemeClr val="tx2"/>
                </a:solidFill>
              </a:rPr>
              <a:t>Core Processes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69DF8F9-281C-47CB-8533-8961CB2A5366}"/>
              </a:ext>
            </a:extLst>
          </p:cNvPr>
          <p:cNvSpPr txBox="1"/>
          <p:nvPr/>
        </p:nvSpPr>
        <p:spPr>
          <a:xfrm>
            <a:off x="7430324" y="5958701"/>
            <a:ext cx="4283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800" b="0" dirty="0">
                <a:solidFill>
                  <a:schemeClr val="tx2"/>
                </a:solidFill>
              </a:rPr>
              <a:t>So, where is the margin coming from</a:t>
            </a:r>
            <a:r>
              <a:rPr lang="en-GB" dirty="0">
                <a:solidFill>
                  <a:schemeClr val="tx2"/>
                </a:solidFill>
              </a:rPr>
              <a:t>, then</a:t>
            </a:r>
            <a:r>
              <a:rPr lang="en-GB" sz="1800" b="0" dirty="0">
                <a:solidFill>
                  <a:schemeClr val="tx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543217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57E212A-79EF-4EEA-8A61-ABF52C45E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Different Roles in the Community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84AB71-9A1B-48F1-BF01-035303F5F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E7D13E-8E14-4261-B9AD-CFD191B5B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openIMIS as a Global Good @ Nairobi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BC9617-593E-4375-954B-6DF4FF41F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15</a:t>
            </a:fld>
            <a:endParaRPr dirty="0"/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BDF2FD8E-C10D-4496-A02B-C2A269349D07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912000" y="1609667"/>
          <a:ext cx="10368000" cy="410400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9570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6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345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2104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00405">
                <a:tc>
                  <a:txBody>
                    <a:bodyPr/>
                    <a:lstStyle/>
                    <a:p>
                      <a:pPr algn="ctr"/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Developer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dirty="0">
                          <a:solidFill>
                            <a:schemeClr val="accent3"/>
                          </a:solidFill>
                          <a:latin typeface="+mn-lt"/>
                          <a:ea typeface="+mn-ea"/>
                          <a:cs typeface="+mn-cs"/>
                        </a:rPr>
                        <a:t>Implementer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GB" sz="1800" b="1" kern="1200" dirty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User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8096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Organization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48096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Business Domain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48096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Sector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11213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Type</a:t>
                      </a:r>
                      <a:r>
                        <a:rPr lang="en-GB" b="1" baseline="0" dirty="0">
                          <a:solidFill>
                            <a:schemeClr val="bg1"/>
                          </a:solidFill>
                        </a:rPr>
                        <a:t> of Application</a:t>
                      </a:r>
                      <a:endParaRPr lang="en-GB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48096">
                <a:tc>
                  <a:txBody>
                    <a:bodyPr/>
                    <a:lstStyle/>
                    <a:p>
                      <a:pPr algn="ctr"/>
                      <a:r>
                        <a:rPr lang="en-GB" b="1" dirty="0">
                          <a:solidFill>
                            <a:schemeClr val="bg1"/>
                          </a:solidFill>
                        </a:rPr>
                        <a:t>Universal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Rounded Rectangle 35">
            <a:extLst>
              <a:ext uri="{FF2B5EF4-FFF2-40B4-BE49-F238E27FC236}">
                <a16:creationId xmlns:a16="http://schemas.microsoft.com/office/drawing/2014/main" id="{05DF7C38-8B9B-4F4B-8C7E-5D6F1F288429}"/>
              </a:ext>
            </a:extLst>
          </p:cNvPr>
          <p:cNvSpPr/>
          <p:nvPr/>
        </p:nvSpPr>
        <p:spPr bwMode="auto">
          <a:xfrm>
            <a:off x="4768784" y="5096783"/>
            <a:ext cx="1015147" cy="426042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dirty="0">
                <a:solidFill>
                  <a:schemeClr val="bg1"/>
                </a:solidFill>
              </a:rPr>
              <a:t>JS</a:t>
            </a:r>
            <a:endParaRPr lang="en-GB" sz="1800" dirty="0">
              <a:solidFill>
                <a:schemeClr val="bg1"/>
              </a:solidFill>
            </a:endParaRPr>
          </a:p>
        </p:txBody>
      </p:sp>
      <p:sp>
        <p:nvSpPr>
          <p:cNvPr id="9" name="Rounded Rectangle 9">
            <a:extLst>
              <a:ext uri="{FF2B5EF4-FFF2-40B4-BE49-F238E27FC236}">
                <a16:creationId xmlns:a16="http://schemas.microsoft.com/office/drawing/2014/main" id="{32FB556C-0FB2-4C39-8086-480606A0049B}"/>
              </a:ext>
            </a:extLst>
          </p:cNvPr>
          <p:cNvSpPr/>
          <p:nvPr/>
        </p:nvSpPr>
        <p:spPr bwMode="auto">
          <a:xfrm>
            <a:off x="4017863" y="5011476"/>
            <a:ext cx="1015147" cy="426042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Python</a:t>
            </a:r>
          </a:p>
        </p:txBody>
      </p:sp>
      <p:sp>
        <p:nvSpPr>
          <p:cNvPr id="10" name="Rounded Rectangle 14">
            <a:extLst>
              <a:ext uri="{FF2B5EF4-FFF2-40B4-BE49-F238E27FC236}">
                <a16:creationId xmlns:a16="http://schemas.microsoft.com/office/drawing/2014/main" id="{2F07D26C-05F9-460D-B903-CEC071450126}"/>
              </a:ext>
            </a:extLst>
          </p:cNvPr>
          <p:cNvSpPr/>
          <p:nvPr/>
        </p:nvSpPr>
        <p:spPr bwMode="auto">
          <a:xfrm>
            <a:off x="5513377" y="5345318"/>
            <a:ext cx="922132" cy="426042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SQL</a:t>
            </a:r>
          </a:p>
        </p:txBody>
      </p:sp>
      <p:sp>
        <p:nvSpPr>
          <p:cNvPr id="11" name="Rounded Rectangle 16">
            <a:extLst>
              <a:ext uri="{FF2B5EF4-FFF2-40B4-BE49-F238E27FC236}">
                <a16:creationId xmlns:a16="http://schemas.microsoft.com/office/drawing/2014/main" id="{28BF78DB-1E47-45BA-8D0E-F58E05FE9CD2}"/>
              </a:ext>
            </a:extLst>
          </p:cNvPr>
          <p:cNvSpPr/>
          <p:nvPr/>
        </p:nvSpPr>
        <p:spPr bwMode="auto">
          <a:xfrm>
            <a:off x="6849642" y="3172881"/>
            <a:ext cx="1575218" cy="426042"/>
          </a:xfrm>
          <a:prstGeom prst="roundRect">
            <a:avLst/>
          </a:prstGeom>
          <a:solidFill>
            <a:srgbClr val="006374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800" dirty="0" err="1">
                <a:solidFill>
                  <a:schemeClr val="bg1"/>
                </a:solidFill>
              </a:rPr>
              <a:t>OpenIMIS</a:t>
            </a:r>
            <a:endParaRPr lang="en-GB" sz="1800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BECAD53-151A-44AB-8355-799C3B9BC150}"/>
              </a:ext>
            </a:extLst>
          </p:cNvPr>
          <p:cNvCxnSpPr>
            <a:stCxn id="10" idx="0"/>
            <a:endCxn id="11" idx="2"/>
          </p:cNvCxnSpPr>
          <p:nvPr/>
        </p:nvCxnSpPr>
        <p:spPr bwMode="auto">
          <a:xfrm flipV="1">
            <a:off x="5974443" y="3598923"/>
            <a:ext cx="1662808" cy="174639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6374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1B129F0-16CB-48B3-8D58-B0C79D629736}"/>
              </a:ext>
            </a:extLst>
          </p:cNvPr>
          <p:cNvCxnSpPr>
            <a:stCxn id="9" idx="0"/>
            <a:endCxn id="11" idx="2"/>
          </p:cNvCxnSpPr>
          <p:nvPr/>
        </p:nvCxnSpPr>
        <p:spPr bwMode="auto">
          <a:xfrm flipV="1">
            <a:off x="4525437" y="3598923"/>
            <a:ext cx="3111814" cy="1412553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6374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14" name="Rounded Rectangle 19">
            <a:extLst>
              <a:ext uri="{FF2B5EF4-FFF2-40B4-BE49-F238E27FC236}">
                <a16:creationId xmlns:a16="http://schemas.microsoft.com/office/drawing/2014/main" id="{F77AFEF8-E091-487F-80F0-F30AAB668787}"/>
              </a:ext>
            </a:extLst>
          </p:cNvPr>
          <p:cNvSpPr/>
          <p:nvPr/>
        </p:nvSpPr>
        <p:spPr bwMode="auto">
          <a:xfrm>
            <a:off x="9043705" y="2465015"/>
            <a:ext cx="2117781" cy="42604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b="1" dirty="0">
                <a:solidFill>
                  <a:schemeClr val="accent3"/>
                </a:solidFill>
              </a:rPr>
              <a:t>Country IMIS</a:t>
            </a:r>
            <a:endParaRPr lang="en-GB" sz="1800" b="1" dirty="0">
              <a:solidFill>
                <a:schemeClr val="accent3"/>
              </a:solidFill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1750C64-46AE-49C0-BC5E-941BC146032F}"/>
              </a:ext>
            </a:extLst>
          </p:cNvPr>
          <p:cNvCxnSpPr>
            <a:cxnSpLocks/>
            <a:stCxn id="11" idx="3"/>
            <a:endCxn id="14" idx="2"/>
          </p:cNvCxnSpPr>
          <p:nvPr/>
        </p:nvCxnSpPr>
        <p:spPr bwMode="auto">
          <a:xfrm flipV="1">
            <a:off x="8424860" y="2891057"/>
            <a:ext cx="1677736" cy="49484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C5AD937E-ECF0-425A-90A3-F23C6F46AADB}"/>
              </a:ext>
            </a:extLst>
          </p:cNvPr>
          <p:cNvCxnSpPr>
            <a:stCxn id="8" idx="0"/>
            <a:endCxn id="11" idx="2"/>
          </p:cNvCxnSpPr>
          <p:nvPr/>
        </p:nvCxnSpPr>
        <p:spPr bwMode="auto">
          <a:xfrm flipV="1">
            <a:off x="5276358" y="3598923"/>
            <a:ext cx="2360893" cy="149786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6374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7" name="Straight Arrow Connector 44">
            <a:extLst>
              <a:ext uri="{FF2B5EF4-FFF2-40B4-BE49-F238E27FC236}">
                <a16:creationId xmlns:a16="http://schemas.microsoft.com/office/drawing/2014/main" id="{25DD6DB8-0E26-4611-9C9B-016C7BFA7810}"/>
              </a:ext>
            </a:extLst>
          </p:cNvPr>
          <p:cNvCxnSpPr>
            <a:cxnSpLocks/>
            <a:stCxn id="9" idx="0"/>
            <a:endCxn id="14" idx="1"/>
          </p:cNvCxnSpPr>
          <p:nvPr/>
        </p:nvCxnSpPr>
        <p:spPr bwMode="auto">
          <a:xfrm rot="5400000" flipH="1" flipV="1">
            <a:off x="5617851" y="1585622"/>
            <a:ext cx="2333440" cy="4518268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accent3"/>
            </a:solidFill>
            <a:prstDash val="sysDot"/>
            <a:round/>
            <a:headEnd type="none" w="med" len="med"/>
            <a:tailEnd type="triangle" w="lg" len="lg"/>
          </a:ln>
          <a:effectLst/>
        </p:spPr>
      </p:cxnSp>
      <p:sp>
        <p:nvSpPr>
          <p:cNvPr id="18" name="Rounded Rectangle 16">
            <a:extLst>
              <a:ext uri="{FF2B5EF4-FFF2-40B4-BE49-F238E27FC236}">
                <a16:creationId xmlns:a16="http://schemas.microsoft.com/office/drawing/2014/main" id="{4AC0A2F4-322F-46A5-8DD4-D1E0CFF06C4D}"/>
              </a:ext>
            </a:extLst>
          </p:cNvPr>
          <p:cNvSpPr/>
          <p:nvPr/>
        </p:nvSpPr>
        <p:spPr bwMode="auto">
          <a:xfrm>
            <a:off x="7576455" y="4068032"/>
            <a:ext cx="1111370" cy="426042"/>
          </a:xfrm>
          <a:prstGeom prst="roundRect">
            <a:avLst/>
          </a:prstGeom>
          <a:solidFill>
            <a:schemeClr val="accent5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1800" dirty="0">
                <a:solidFill>
                  <a:schemeClr val="bg1"/>
                </a:solidFill>
              </a:rPr>
              <a:t>DHIS2</a:t>
            </a: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AF4F3DA1-D43A-47CD-8FED-ACEFEB18B393}"/>
              </a:ext>
            </a:extLst>
          </p:cNvPr>
          <p:cNvCxnSpPr>
            <a:cxnSpLocks/>
            <a:stCxn id="18" idx="0"/>
            <a:endCxn id="14" idx="2"/>
          </p:cNvCxnSpPr>
          <p:nvPr/>
        </p:nvCxnSpPr>
        <p:spPr bwMode="auto">
          <a:xfrm flipV="1">
            <a:off x="8132140" y="2891057"/>
            <a:ext cx="1970456" cy="117697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709F78A7-7C0A-4A08-9501-583E64DC0544}"/>
              </a:ext>
            </a:extLst>
          </p:cNvPr>
          <p:cNvSpPr/>
          <p:nvPr/>
        </p:nvSpPr>
        <p:spPr>
          <a:xfrm>
            <a:off x="4919872" y="5778445"/>
            <a:ext cx="63270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Open up business opportunities in countries through DPGs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Identify sustainable business models for the global community</a:t>
            </a:r>
          </a:p>
        </p:txBody>
      </p:sp>
      <p:cxnSp>
        <p:nvCxnSpPr>
          <p:cNvPr id="21" name="Straight Arrow Connector 44">
            <a:extLst>
              <a:ext uri="{FF2B5EF4-FFF2-40B4-BE49-F238E27FC236}">
                <a16:creationId xmlns:a16="http://schemas.microsoft.com/office/drawing/2014/main" id="{E4FC9FAD-518E-4D53-998D-3D673A647081}"/>
              </a:ext>
            </a:extLst>
          </p:cNvPr>
          <p:cNvCxnSpPr>
            <a:cxnSpLocks/>
            <a:stCxn id="14" idx="1"/>
            <a:endCxn id="11" idx="0"/>
          </p:cNvCxnSpPr>
          <p:nvPr/>
        </p:nvCxnSpPr>
        <p:spPr bwMode="auto">
          <a:xfrm rot="10800000" flipV="1">
            <a:off x="7637251" y="2678035"/>
            <a:ext cx="1406454" cy="494845"/>
          </a:xfrm>
          <a:prstGeom prst="curvedConnector2">
            <a:avLst/>
          </a:prstGeom>
          <a:solidFill>
            <a:schemeClr val="accent1"/>
          </a:solidFill>
          <a:ln w="38100" cap="flat" cmpd="sng" algn="ctr">
            <a:solidFill>
              <a:schemeClr val="accent3"/>
            </a:solidFill>
            <a:prstDash val="sysDot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977425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itle 69">
            <a:extLst>
              <a:ext uri="{FF2B5EF4-FFF2-40B4-BE49-F238E27FC236}">
                <a16:creationId xmlns:a16="http://schemas.microsoft.com/office/drawing/2014/main" id="{1A6707C3-06CE-460D-928D-65429842F8D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en-US" dirty="0"/>
              <a:t>Example: Nepal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61DF12-87EC-4F51-AFCB-1FF612C29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B807A7-EEF9-4ECC-9693-81DB26E3C409}"/>
              </a:ext>
            </a:extLst>
          </p:cNvPr>
          <p:cNvSpPr/>
          <p:nvPr/>
        </p:nvSpPr>
        <p:spPr>
          <a:xfrm>
            <a:off x="1365924" y="1824283"/>
            <a:ext cx="817971" cy="859315"/>
          </a:xfrm>
          <a:prstGeom prst="rect">
            <a:avLst/>
          </a:prstGeom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BMZ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51C988-3F51-4CC9-8976-6649FE81A5FB}"/>
              </a:ext>
            </a:extLst>
          </p:cNvPr>
          <p:cNvSpPr/>
          <p:nvPr/>
        </p:nvSpPr>
        <p:spPr>
          <a:xfrm>
            <a:off x="4347608" y="5349131"/>
            <a:ext cx="2820318" cy="859315"/>
          </a:xfrm>
          <a:prstGeom prst="rect">
            <a:avLst/>
          </a:prstGeom>
          <a:noFill/>
          <a:ln w="38100"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GIZ </a:t>
            </a:r>
            <a:r>
              <a:rPr lang="en-US">
                <a:solidFill>
                  <a:schemeClr val="tx1"/>
                </a:solidFill>
              </a:rPr>
              <a:t>Global Program 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- </a:t>
            </a:r>
            <a:r>
              <a:rPr lang="en-US" dirty="0" err="1">
                <a:solidFill>
                  <a:schemeClr val="tx1"/>
                </a:solidFill>
                <a:ea typeface="+mn-lt"/>
                <a:cs typeface="+mn-lt"/>
              </a:rPr>
              <a:t>openIMIS</a:t>
            </a:r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 Initiative</a:t>
            </a:r>
            <a:br>
              <a:rPr lang="en-US" dirty="0">
                <a:solidFill>
                  <a:schemeClr val="tx1"/>
                </a:solidFill>
                <a:ea typeface="+mn-lt"/>
                <a:cs typeface="+mn-lt"/>
              </a:rPr>
            </a:br>
            <a:r>
              <a:rPr lang="en-US">
                <a:solidFill>
                  <a:schemeClr val="tx1"/>
                </a:solidFill>
              </a:rPr>
              <a:t>Coordination</a:t>
            </a:r>
            <a:r>
              <a:rPr lang="en-US" dirty="0">
                <a:solidFill>
                  <a:schemeClr val="tx1"/>
                </a:solidFill>
              </a:rPr>
              <a:t> Desk</a:t>
            </a:r>
          </a:p>
        </p:txBody>
      </p: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C0A81A35-1193-4BA5-A8AD-E6EC2406E7BF}"/>
              </a:ext>
            </a:extLst>
          </p:cNvPr>
          <p:cNvCxnSpPr>
            <a:cxnSpLocks/>
            <a:stCxn id="6" idx="2"/>
            <a:endCxn id="7" idx="1"/>
          </p:cNvCxnSpPr>
          <p:nvPr/>
        </p:nvCxnSpPr>
        <p:spPr>
          <a:xfrm rot="16200000" flipH="1">
            <a:off x="2035399" y="2423109"/>
            <a:ext cx="2051720" cy="2572698"/>
          </a:xfrm>
          <a:prstGeom prst="bentConnector2">
            <a:avLst/>
          </a:prstGeom>
          <a:ln w="142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F8B52C1D-A1FD-46E7-AD19-2329CAEE1825}"/>
              </a:ext>
            </a:extLst>
          </p:cNvPr>
          <p:cNvCxnSpPr>
            <a:cxnSpLocks/>
            <a:stCxn id="6" idx="2"/>
            <a:endCxn id="11" idx="1"/>
          </p:cNvCxnSpPr>
          <p:nvPr/>
        </p:nvCxnSpPr>
        <p:spPr>
          <a:xfrm rot="16200000" flipH="1">
            <a:off x="1513664" y="2944844"/>
            <a:ext cx="3095191" cy="2572698"/>
          </a:xfrm>
          <a:prstGeom prst="bentConnector2">
            <a:avLst/>
          </a:prstGeom>
          <a:ln w="142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81816264-F7E2-453D-A5D9-9C62BEC330DE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7167926" y="2752816"/>
            <a:ext cx="2182250" cy="1982502"/>
          </a:xfrm>
          <a:prstGeom prst="bentConnector3">
            <a:avLst>
              <a:gd name="adj1" fmla="val 50000"/>
            </a:avLst>
          </a:prstGeom>
          <a:ln w="1428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A5A0AB05-78AA-4B43-AFDD-EEABEEF0D6C8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7167926" y="3182473"/>
            <a:ext cx="3449190" cy="2596316"/>
          </a:xfrm>
          <a:prstGeom prst="bentConnector2">
            <a:avLst/>
          </a:prstGeom>
          <a:ln w="142875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>
            <a:extLst>
              <a:ext uri="{FF2B5EF4-FFF2-40B4-BE49-F238E27FC236}">
                <a16:creationId xmlns:a16="http://schemas.microsoft.com/office/drawing/2014/main" id="{7509FB1D-0A19-47BA-BC0F-BB744B1DE64D}"/>
              </a:ext>
            </a:extLst>
          </p:cNvPr>
          <p:cNvSpPr txBox="1"/>
          <p:nvPr/>
        </p:nvSpPr>
        <p:spPr>
          <a:xfrm>
            <a:off x="2905412" y="4301971"/>
            <a:ext cx="111915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Funds for </a:t>
            </a:r>
          </a:p>
          <a:p>
            <a:br>
              <a:rPr lang="en-US" dirty="0"/>
            </a:br>
            <a:r>
              <a:rPr lang="en-US" dirty="0"/>
              <a:t>Nepal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A56AD55-C5D2-4403-9793-70DA1E0966C6}"/>
              </a:ext>
            </a:extLst>
          </p:cNvPr>
          <p:cNvSpPr txBox="1"/>
          <p:nvPr/>
        </p:nvSpPr>
        <p:spPr>
          <a:xfrm>
            <a:off x="1480154" y="5839114"/>
            <a:ext cx="2094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Funds for openIMIS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3E84C2-334B-4047-BB0C-05EE2530ED84}"/>
              </a:ext>
            </a:extLst>
          </p:cNvPr>
          <p:cNvSpPr txBox="1"/>
          <p:nvPr/>
        </p:nvSpPr>
        <p:spPr>
          <a:xfrm rot="16200000">
            <a:off x="6932425" y="3405242"/>
            <a:ext cx="2155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New Functionality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F00440-93DE-4F1C-9C13-67C53AACDCAF}"/>
              </a:ext>
            </a:extLst>
          </p:cNvPr>
          <p:cNvSpPr txBox="1"/>
          <p:nvPr/>
        </p:nvSpPr>
        <p:spPr>
          <a:xfrm>
            <a:off x="7941128" y="5317124"/>
            <a:ext cx="21553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Community Support</a:t>
            </a:r>
          </a:p>
          <a:p>
            <a:endParaRPr lang="en-US" dirty="0"/>
          </a:p>
          <a:p>
            <a:r>
              <a:rPr lang="en-US" dirty="0"/>
              <a:t>Knowledge exchange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684DAFE-1E8B-4375-A9BB-7588A20C3D64}"/>
              </a:ext>
            </a:extLst>
          </p:cNvPr>
          <p:cNvSpPr/>
          <p:nvPr/>
        </p:nvSpPr>
        <p:spPr>
          <a:xfrm>
            <a:off x="365928" y="1806942"/>
            <a:ext cx="865651" cy="859315"/>
          </a:xfrm>
          <a:prstGeom prst="rect">
            <a:avLst/>
          </a:prstGeom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SDC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6A32EB1-38BC-4053-B96B-0A1C9625D10D}"/>
              </a:ext>
            </a:extLst>
          </p:cNvPr>
          <p:cNvSpPr txBox="1"/>
          <p:nvPr/>
        </p:nvSpPr>
        <p:spPr>
          <a:xfrm rot="16200000">
            <a:off x="10122615" y="4739072"/>
            <a:ext cx="1578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 Product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26B1F052-61AF-4AD4-9991-5367A2485E26}"/>
              </a:ext>
            </a:extLst>
          </p:cNvPr>
          <p:cNvSpPr txBox="1"/>
          <p:nvPr/>
        </p:nvSpPr>
        <p:spPr>
          <a:xfrm rot="16200000">
            <a:off x="7376808" y="3818222"/>
            <a:ext cx="23241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Capacity Development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3254CBC-91EC-4055-AEEB-4CB1F8EA5680}"/>
              </a:ext>
            </a:extLst>
          </p:cNvPr>
          <p:cNvSpPr/>
          <p:nvPr/>
        </p:nvSpPr>
        <p:spPr>
          <a:xfrm>
            <a:off x="2318240" y="1831430"/>
            <a:ext cx="865651" cy="859315"/>
          </a:xfrm>
          <a:prstGeom prst="rect">
            <a:avLst/>
          </a:prstGeom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Gov. of Nepal</a:t>
            </a:r>
          </a:p>
        </p:txBody>
      </p: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0353BC54-D603-4440-9C14-180049D04BD8}"/>
              </a:ext>
            </a:extLst>
          </p:cNvPr>
          <p:cNvCxnSpPr>
            <a:cxnSpLocks/>
            <a:stCxn id="42" idx="3"/>
          </p:cNvCxnSpPr>
          <p:nvPr/>
        </p:nvCxnSpPr>
        <p:spPr>
          <a:xfrm>
            <a:off x="3183891" y="2261088"/>
            <a:ext cx="6166285" cy="507189"/>
          </a:xfrm>
          <a:prstGeom prst="bentConnector3">
            <a:avLst/>
          </a:prstGeom>
          <a:ln w="1428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2DDE09FA-BBBD-4545-8FDE-BB037681542C}"/>
              </a:ext>
            </a:extLst>
          </p:cNvPr>
          <p:cNvSpPr txBox="1"/>
          <p:nvPr/>
        </p:nvSpPr>
        <p:spPr>
          <a:xfrm>
            <a:off x="4148413" y="1824555"/>
            <a:ext cx="2071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Operations, </a:t>
            </a:r>
            <a:r>
              <a:rPr lang="en-US" dirty="0"/>
              <a:t>scaling</a:t>
            </a:r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CF59757-7E26-4655-BC27-BDC22ACFEB8D}"/>
              </a:ext>
            </a:extLst>
          </p:cNvPr>
          <p:cNvSpPr txBox="1"/>
          <p:nvPr/>
        </p:nvSpPr>
        <p:spPr>
          <a:xfrm>
            <a:off x="7184660" y="2314266"/>
            <a:ext cx="2071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Training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405AFC-F057-4566-8F29-51A0D4F41BB5}"/>
              </a:ext>
            </a:extLst>
          </p:cNvPr>
          <p:cNvSpPr/>
          <p:nvPr/>
        </p:nvSpPr>
        <p:spPr>
          <a:xfrm>
            <a:off x="4347608" y="4305660"/>
            <a:ext cx="2820318" cy="859315"/>
          </a:xfrm>
          <a:prstGeom prst="rect">
            <a:avLst/>
          </a:prstGeom>
          <a:noFill/>
          <a:ln w="38100"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GIZ Bilateral Programme NEPAL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98A91DA-9267-436D-B5AF-EE823C767937}"/>
              </a:ext>
            </a:extLst>
          </p:cNvPr>
          <p:cNvGrpSpPr/>
          <p:nvPr/>
        </p:nvGrpSpPr>
        <p:grpSpPr>
          <a:xfrm>
            <a:off x="9350176" y="1691455"/>
            <a:ext cx="2533880" cy="1491018"/>
            <a:chOff x="9350176" y="1691455"/>
            <a:chExt cx="2533880" cy="1491018"/>
          </a:xfrm>
        </p:grpSpPr>
        <p:sp>
          <p:nvSpPr>
            <p:cNvPr id="65" name="Rectangle: Rounded Corners 64">
              <a:extLst>
                <a:ext uri="{FF2B5EF4-FFF2-40B4-BE49-F238E27FC236}">
                  <a16:creationId xmlns:a16="http://schemas.microsoft.com/office/drawing/2014/main" id="{61D47B11-CF72-4771-AD8B-69B2B9F7B290}"/>
                </a:ext>
              </a:extLst>
            </p:cNvPr>
            <p:cNvSpPr/>
            <p:nvPr/>
          </p:nvSpPr>
          <p:spPr>
            <a:xfrm>
              <a:off x="9687630" y="1691455"/>
              <a:ext cx="1787440" cy="992142"/>
            </a:xfrm>
            <a:prstGeom prst="roundRect">
              <a:avLst/>
            </a:prstGeom>
            <a:noFill/>
            <a:ln w="28575">
              <a:solidFill>
                <a:srgbClr val="8989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9CE287F2-54AF-407F-B92C-93BAFE234C39}"/>
                </a:ext>
              </a:extLst>
            </p:cNvPr>
            <p:cNvSpPr/>
            <p:nvPr/>
          </p:nvSpPr>
          <p:spPr>
            <a:xfrm>
              <a:off x="9350176" y="2323158"/>
              <a:ext cx="2533880" cy="859315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Health Insurance Board Nepal</a:t>
              </a:r>
            </a:p>
          </p:txBody>
        </p:sp>
        <p:pic>
          <p:nvPicPr>
            <p:cNvPr id="64" name="Grafik 6">
              <a:extLst>
                <a:ext uri="{FF2B5EF4-FFF2-40B4-BE49-F238E27FC236}">
                  <a16:creationId xmlns:a16="http://schemas.microsoft.com/office/drawing/2014/main" id="{B7FC56E2-219C-4D83-97BF-6340E9530A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37076" y="1840135"/>
              <a:ext cx="1409700" cy="375872"/>
            </a:xfrm>
            <a:prstGeom prst="rect">
              <a:avLst/>
            </a:prstGeom>
          </p:spPr>
        </p:pic>
      </p:grp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0DB83883-F5BA-4BBB-A37A-6251DE6C8750}"/>
              </a:ext>
            </a:extLst>
          </p:cNvPr>
          <p:cNvCxnSpPr>
            <a:cxnSpLocks/>
            <a:stCxn id="26" idx="2"/>
            <a:endCxn id="11" idx="1"/>
          </p:cNvCxnSpPr>
          <p:nvPr/>
        </p:nvCxnSpPr>
        <p:spPr>
          <a:xfrm rot="16200000" flipH="1">
            <a:off x="1016915" y="2448096"/>
            <a:ext cx="3112532" cy="3548854"/>
          </a:xfrm>
          <a:prstGeom prst="bentConnector2">
            <a:avLst/>
          </a:prstGeom>
          <a:ln w="142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CB1B3512-7470-456A-8ED4-A84487BB7F24}"/>
              </a:ext>
            </a:extLst>
          </p:cNvPr>
          <p:cNvGrpSpPr/>
          <p:nvPr/>
        </p:nvGrpSpPr>
        <p:grpSpPr>
          <a:xfrm>
            <a:off x="8410946" y="253388"/>
            <a:ext cx="3630490" cy="1207118"/>
            <a:chOff x="8410946" y="253388"/>
            <a:chExt cx="3630490" cy="1207118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20EE9E13-6EE0-4A12-914E-16B38A1E51E9}"/>
                </a:ext>
              </a:extLst>
            </p:cNvPr>
            <p:cNvCxnSpPr/>
            <p:nvPr/>
          </p:nvCxnSpPr>
          <p:spPr>
            <a:xfrm>
              <a:off x="8410946" y="824918"/>
              <a:ext cx="1322024" cy="0"/>
            </a:xfrm>
            <a:prstGeom prst="line">
              <a:avLst/>
            </a:prstGeom>
            <a:ln w="142875">
              <a:solidFill>
                <a:srgbClr val="FFC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415091B0-130B-419D-BDBB-89918FE2FA53}"/>
                </a:ext>
              </a:extLst>
            </p:cNvPr>
            <p:cNvCxnSpPr/>
            <p:nvPr/>
          </p:nvCxnSpPr>
          <p:spPr>
            <a:xfrm>
              <a:off x="8410946" y="395262"/>
              <a:ext cx="1322024" cy="0"/>
            </a:xfrm>
            <a:prstGeom prst="line">
              <a:avLst/>
            </a:prstGeom>
            <a:ln w="142875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9FFFDFE1-6924-43EC-B1DA-67F5FC8A51AB}"/>
                </a:ext>
              </a:extLst>
            </p:cNvPr>
            <p:cNvCxnSpPr/>
            <p:nvPr/>
          </p:nvCxnSpPr>
          <p:spPr>
            <a:xfrm>
              <a:off x="8410946" y="1242213"/>
              <a:ext cx="1322024" cy="0"/>
            </a:xfrm>
            <a:prstGeom prst="line">
              <a:avLst/>
            </a:prstGeom>
            <a:ln w="142875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17C0EAD-4B9F-43D2-9BE2-BB67975AD289}"/>
                </a:ext>
              </a:extLst>
            </p:cNvPr>
            <p:cNvSpPr txBox="1"/>
            <p:nvPr/>
          </p:nvSpPr>
          <p:spPr>
            <a:xfrm>
              <a:off x="9849080" y="253388"/>
              <a:ext cx="2192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Funding Support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53D9C76-1F91-415E-865A-3C7A89A94BD7}"/>
                </a:ext>
              </a:extLst>
            </p:cNvPr>
            <p:cNvSpPr txBox="1"/>
            <p:nvPr/>
          </p:nvSpPr>
          <p:spPr>
            <a:xfrm>
              <a:off x="9849080" y="661517"/>
              <a:ext cx="2192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TA + Fin. Support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04A189A-9284-4799-B059-56F581000971}"/>
                </a:ext>
              </a:extLst>
            </p:cNvPr>
            <p:cNvSpPr txBox="1"/>
            <p:nvPr/>
          </p:nvSpPr>
          <p:spPr>
            <a:xfrm>
              <a:off x="9849080" y="1091174"/>
              <a:ext cx="2192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Community Support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F532198-CE3F-48AC-B3E8-CFE7314A1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275E8B57-F4E3-461E-9A7D-4567D15DD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fr-FR"/>
              <a:t>openIMIS as a Global Good @ Nairobi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606095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475DAD-DDAF-4B87-9474-C9D2F1424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Niger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61DF12-87EC-4F51-AFCB-1FF612C29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B807A7-EEF9-4ECC-9693-81DB26E3C409}"/>
              </a:ext>
            </a:extLst>
          </p:cNvPr>
          <p:cNvSpPr/>
          <p:nvPr/>
        </p:nvSpPr>
        <p:spPr>
          <a:xfrm>
            <a:off x="1381171" y="1766487"/>
            <a:ext cx="868680" cy="859315"/>
          </a:xfrm>
          <a:prstGeom prst="rect">
            <a:avLst/>
          </a:prstGeom>
          <a:ln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BMZ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405AFC-F057-4566-8F29-51A0D4F41BB5}"/>
              </a:ext>
            </a:extLst>
          </p:cNvPr>
          <p:cNvSpPr/>
          <p:nvPr/>
        </p:nvSpPr>
        <p:spPr>
          <a:xfrm>
            <a:off x="4347608" y="4265205"/>
            <a:ext cx="2820318" cy="859315"/>
          </a:xfrm>
          <a:prstGeom prst="rect">
            <a:avLst/>
          </a:prstGeom>
          <a:noFill/>
          <a:ln w="38100"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ENABEL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Bilateral Programme Niger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51C988-3F51-4CC9-8976-6649FE81A5FB}"/>
              </a:ext>
            </a:extLst>
          </p:cNvPr>
          <p:cNvSpPr/>
          <p:nvPr/>
        </p:nvSpPr>
        <p:spPr>
          <a:xfrm>
            <a:off x="4347608" y="5308676"/>
            <a:ext cx="2820318" cy="859315"/>
          </a:xfrm>
          <a:prstGeom prst="rect">
            <a:avLst/>
          </a:prstGeom>
          <a:noFill/>
          <a:ln w="38100"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GIZ Global Program</a:t>
            </a:r>
          </a:p>
          <a:p>
            <a:pPr algn="ctr"/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-</a:t>
            </a:r>
            <a:r>
              <a:rPr lang="en-US">
                <a:solidFill>
                  <a:schemeClr val="tx1"/>
                </a:solidFill>
              </a:rPr>
              <a:t> </a:t>
            </a:r>
            <a:r>
              <a:rPr lang="en-US" dirty="0" err="1">
                <a:solidFill>
                  <a:schemeClr val="tx1"/>
                </a:solidFill>
              </a:rPr>
              <a:t>openIMIS</a:t>
            </a:r>
            <a:r>
              <a:rPr lang="en-US">
                <a:solidFill>
                  <a:schemeClr val="tx1"/>
                </a:solidFill>
              </a:rPr>
              <a:t> </a:t>
            </a:r>
            <a:r>
              <a:rPr lang="en-US" dirty="0">
                <a:solidFill>
                  <a:schemeClr val="tx1"/>
                </a:solidFill>
              </a:rPr>
              <a:t>Initiative</a:t>
            </a:r>
            <a:br>
              <a:rPr lang="en-US" dirty="0">
                <a:solidFill>
                  <a:schemeClr val="tx1"/>
                </a:solidFill>
                <a:cs typeface="Calibri"/>
              </a:rPr>
            </a:br>
            <a:r>
              <a:rPr lang="en-US" dirty="0">
                <a:solidFill>
                  <a:schemeClr val="tx1"/>
                </a:solidFill>
              </a:rPr>
              <a:t>Coordination Desk</a:t>
            </a:r>
            <a:endParaRPr lang="en-US">
              <a:solidFill>
                <a:schemeClr val="tx1"/>
              </a:solidFill>
              <a:ea typeface="+mn-lt"/>
              <a:cs typeface="+mn-lt"/>
            </a:endParaRP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F8B52C1D-A1FD-46E7-AD19-2329CAEE1825}"/>
              </a:ext>
            </a:extLst>
          </p:cNvPr>
          <p:cNvCxnSpPr>
            <a:cxnSpLocks/>
            <a:stCxn id="6" idx="2"/>
            <a:endCxn id="11" idx="1"/>
          </p:cNvCxnSpPr>
          <p:nvPr/>
        </p:nvCxnSpPr>
        <p:spPr>
          <a:xfrm rot="16200000" flipH="1">
            <a:off x="1525293" y="2916019"/>
            <a:ext cx="3112532" cy="2532097"/>
          </a:xfrm>
          <a:prstGeom prst="bentConnector2">
            <a:avLst/>
          </a:prstGeom>
          <a:ln w="142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81816264-F7E2-453D-A5D9-9C62BEC330DE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7167926" y="2646466"/>
            <a:ext cx="2346566" cy="2048397"/>
          </a:xfrm>
          <a:prstGeom prst="bentConnector3">
            <a:avLst>
              <a:gd name="adj1" fmla="val 32411"/>
            </a:avLst>
          </a:prstGeom>
          <a:ln w="1428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A5A0AB05-78AA-4B43-AFDD-EEABEEF0D6C8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7167926" y="3076123"/>
            <a:ext cx="3613506" cy="2662211"/>
          </a:xfrm>
          <a:prstGeom prst="bentConnector2">
            <a:avLst/>
          </a:prstGeom>
          <a:ln w="142875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A56AD55-C5D2-4403-9793-70DA1E0966C6}"/>
              </a:ext>
            </a:extLst>
          </p:cNvPr>
          <p:cNvSpPr txBox="1"/>
          <p:nvPr/>
        </p:nvSpPr>
        <p:spPr>
          <a:xfrm>
            <a:off x="1480154" y="5798659"/>
            <a:ext cx="2094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Funds for openIMIS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3E84C2-334B-4047-BB0C-05EE2530ED84}"/>
              </a:ext>
            </a:extLst>
          </p:cNvPr>
          <p:cNvSpPr txBox="1"/>
          <p:nvPr/>
        </p:nvSpPr>
        <p:spPr>
          <a:xfrm>
            <a:off x="8115022" y="4014777"/>
            <a:ext cx="2155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Customization, </a:t>
            </a:r>
            <a:r>
              <a:rPr lang="en-US" dirty="0" err="1"/>
              <a:t>CapDev</a:t>
            </a:r>
            <a:r>
              <a:rPr lang="en-US"/>
              <a:t>, deployment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F00440-93DE-4F1C-9C13-67C53AACDCAF}"/>
              </a:ext>
            </a:extLst>
          </p:cNvPr>
          <p:cNvSpPr txBox="1"/>
          <p:nvPr/>
        </p:nvSpPr>
        <p:spPr>
          <a:xfrm>
            <a:off x="7941128" y="5276669"/>
            <a:ext cx="21553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Community Support</a:t>
            </a:r>
          </a:p>
          <a:p>
            <a:endParaRPr lang="en-US" dirty="0"/>
          </a:p>
          <a:p>
            <a:r>
              <a:rPr lang="en-US" dirty="0"/>
              <a:t>Knowledge exchange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684DAFE-1E8B-4375-A9BB-7588A20C3D64}"/>
              </a:ext>
            </a:extLst>
          </p:cNvPr>
          <p:cNvSpPr/>
          <p:nvPr/>
        </p:nvSpPr>
        <p:spPr>
          <a:xfrm>
            <a:off x="365928" y="1766487"/>
            <a:ext cx="868680" cy="859315"/>
          </a:xfrm>
          <a:prstGeom prst="rect">
            <a:avLst/>
          </a:prstGeom>
          <a:ln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SDC</a:t>
            </a:r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0DB83883-F5BA-4BBB-A37A-6251DE6C8750}"/>
              </a:ext>
            </a:extLst>
          </p:cNvPr>
          <p:cNvCxnSpPr>
            <a:cxnSpLocks/>
            <a:stCxn id="26" idx="2"/>
            <a:endCxn id="11" idx="1"/>
          </p:cNvCxnSpPr>
          <p:nvPr/>
        </p:nvCxnSpPr>
        <p:spPr>
          <a:xfrm rot="16200000" flipH="1">
            <a:off x="1017672" y="2408398"/>
            <a:ext cx="3112532" cy="3547340"/>
          </a:xfrm>
          <a:prstGeom prst="bentConnector2">
            <a:avLst/>
          </a:prstGeom>
          <a:ln w="142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6A32EB1-38BC-4053-B96B-0A1C9625D10D}"/>
              </a:ext>
            </a:extLst>
          </p:cNvPr>
          <p:cNvSpPr txBox="1"/>
          <p:nvPr/>
        </p:nvSpPr>
        <p:spPr>
          <a:xfrm rot="16200000">
            <a:off x="10261286" y="4582329"/>
            <a:ext cx="1578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 Product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3254CBC-91EC-4055-AEEB-4CB1F8EA5680}"/>
              </a:ext>
            </a:extLst>
          </p:cNvPr>
          <p:cNvSpPr/>
          <p:nvPr/>
        </p:nvSpPr>
        <p:spPr>
          <a:xfrm>
            <a:off x="2396414" y="1766487"/>
            <a:ext cx="962736" cy="859315"/>
          </a:xfrm>
          <a:prstGeom prst="rect">
            <a:avLst/>
          </a:prstGeom>
          <a:ln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Gov. </a:t>
            </a:r>
            <a:r>
              <a:rPr lang="en-US"/>
              <a:t>of </a:t>
            </a:r>
            <a:r>
              <a:rPr lang="en-US" dirty="0"/>
              <a:t>Belgium</a:t>
            </a: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CE610236-5BB0-4972-B4CC-41A8B2A8B8CC}"/>
              </a:ext>
            </a:extLst>
          </p:cNvPr>
          <p:cNvCxnSpPr>
            <a:cxnSpLocks/>
            <a:stCxn id="42" idx="2"/>
            <a:endCxn id="7" idx="1"/>
          </p:cNvCxnSpPr>
          <p:nvPr/>
        </p:nvCxnSpPr>
        <p:spPr>
          <a:xfrm rot="16200000" flipH="1">
            <a:off x="2578165" y="2925419"/>
            <a:ext cx="2069061" cy="1469826"/>
          </a:xfrm>
          <a:prstGeom prst="bentConnector2">
            <a:avLst/>
          </a:prstGeom>
          <a:ln w="142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2DAE222-C020-40D8-8DD3-743E9EE35DC4}"/>
              </a:ext>
            </a:extLst>
          </p:cNvPr>
          <p:cNvSpPr/>
          <p:nvPr/>
        </p:nvSpPr>
        <p:spPr>
          <a:xfrm>
            <a:off x="7083355" y="3387725"/>
            <a:ext cx="1787595" cy="6248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Implementation partner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826D233-FF68-4EA2-BBE6-369342AAF415}"/>
              </a:ext>
            </a:extLst>
          </p:cNvPr>
          <p:cNvGrpSpPr/>
          <p:nvPr/>
        </p:nvGrpSpPr>
        <p:grpSpPr>
          <a:xfrm>
            <a:off x="9514492" y="1585105"/>
            <a:ext cx="2533880" cy="1491018"/>
            <a:chOff x="9350176" y="1691455"/>
            <a:chExt cx="2533880" cy="1491018"/>
          </a:xfrm>
        </p:grpSpPr>
        <p:sp>
          <p:nvSpPr>
            <p:cNvPr id="39" name="Rectangle: Rounded Corners 38">
              <a:extLst>
                <a:ext uri="{FF2B5EF4-FFF2-40B4-BE49-F238E27FC236}">
                  <a16:creationId xmlns:a16="http://schemas.microsoft.com/office/drawing/2014/main" id="{62CC6090-8E55-46BB-9937-670984FD66A7}"/>
                </a:ext>
              </a:extLst>
            </p:cNvPr>
            <p:cNvSpPr/>
            <p:nvPr/>
          </p:nvSpPr>
          <p:spPr>
            <a:xfrm>
              <a:off x="9687630" y="1691455"/>
              <a:ext cx="1787440" cy="992142"/>
            </a:xfrm>
            <a:prstGeom prst="roundRect">
              <a:avLst/>
            </a:prstGeom>
            <a:noFill/>
            <a:ln w="28575">
              <a:solidFill>
                <a:srgbClr val="8989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Rounded Corners 39">
              <a:extLst>
                <a:ext uri="{FF2B5EF4-FFF2-40B4-BE49-F238E27FC236}">
                  <a16:creationId xmlns:a16="http://schemas.microsoft.com/office/drawing/2014/main" id="{9CA343D6-E056-4A8B-BCE9-B2C43E17AAB6}"/>
                </a:ext>
              </a:extLst>
            </p:cNvPr>
            <p:cNvSpPr/>
            <p:nvPr/>
          </p:nvSpPr>
          <p:spPr>
            <a:xfrm>
              <a:off x="9350176" y="2323158"/>
              <a:ext cx="2533880" cy="859315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State Health Insurance</a:t>
              </a:r>
            </a:p>
          </p:txBody>
        </p:sp>
        <p:pic>
          <p:nvPicPr>
            <p:cNvPr id="41" name="Grafik 6">
              <a:extLst>
                <a:ext uri="{FF2B5EF4-FFF2-40B4-BE49-F238E27FC236}">
                  <a16:creationId xmlns:a16="http://schemas.microsoft.com/office/drawing/2014/main" id="{139DD8A0-E686-4AB1-8123-EA556415671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37076" y="1840135"/>
              <a:ext cx="1409700" cy="3758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C4B14E2-F50F-49C6-8541-25EB2AA9E371}"/>
              </a:ext>
            </a:extLst>
          </p:cNvPr>
          <p:cNvGrpSpPr/>
          <p:nvPr/>
        </p:nvGrpSpPr>
        <p:grpSpPr>
          <a:xfrm>
            <a:off x="8410946" y="253388"/>
            <a:ext cx="3630490" cy="1207118"/>
            <a:chOff x="8410946" y="253388"/>
            <a:chExt cx="3630490" cy="1207118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AF071F9-DEFC-488D-BBE3-4DE5EC51EFCA}"/>
                </a:ext>
              </a:extLst>
            </p:cNvPr>
            <p:cNvCxnSpPr/>
            <p:nvPr/>
          </p:nvCxnSpPr>
          <p:spPr>
            <a:xfrm>
              <a:off x="8410946" y="824918"/>
              <a:ext cx="1322024" cy="0"/>
            </a:xfrm>
            <a:prstGeom prst="line">
              <a:avLst/>
            </a:prstGeom>
            <a:ln w="142875">
              <a:solidFill>
                <a:srgbClr val="FFC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07A57340-9016-4133-A4D0-BD440197ED14}"/>
                </a:ext>
              </a:extLst>
            </p:cNvPr>
            <p:cNvCxnSpPr/>
            <p:nvPr/>
          </p:nvCxnSpPr>
          <p:spPr>
            <a:xfrm>
              <a:off x="8410946" y="395262"/>
              <a:ext cx="1322024" cy="0"/>
            </a:xfrm>
            <a:prstGeom prst="line">
              <a:avLst/>
            </a:prstGeom>
            <a:ln w="142875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69D97680-F864-4CDB-A524-784565368F45}"/>
                </a:ext>
              </a:extLst>
            </p:cNvPr>
            <p:cNvCxnSpPr/>
            <p:nvPr/>
          </p:nvCxnSpPr>
          <p:spPr>
            <a:xfrm>
              <a:off x="8410946" y="1242213"/>
              <a:ext cx="1322024" cy="0"/>
            </a:xfrm>
            <a:prstGeom prst="line">
              <a:avLst/>
            </a:prstGeom>
            <a:ln w="142875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D51555C-053D-4E4A-A48E-D05622F97E15}"/>
                </a:ext>
              </a:extLst>
            </p:cNvPr>
            <p:cNvSpPr txBox="1"/>
            <p:nvPr/>
          </p:nvSpPr>
          <p:spPr>
            <a:xfrm>
              <a:off x="9849080" y="253388"/>
              <a:ext cx="2192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Funding Support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2F57AE5D-9057-4145-A761-9FEC56B408FB}"/>
                </a:ext>
              </a:extLst>
            </p:cNvPr>
            <p:cNvSpPr txBox="1"/>
            <p:nvPr/>
          </p:nvSpPr>
          <p:spPr>
            <a:xfrm>
              <a:off x="9849080" y="661517"/>
              <a:ext cx="2192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TA + Fin. Support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754B469-2BEE-4A85-8C77-1745E1F55479}"/>
                </a:ext>
              </a:extLst>
            </p:cNvPr>
            <p:cNvSpPr txBox="1"/>
            <p:nvPr/>
          </p:nvSpPr>
          <p:spPr>
            <a:xfrm>
              <a:off x="9849080" y="1091174"/>
              <a:ext cx="2192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Community Support</a:t>
              </a:r>
            </a:p>
          </p:txBody>
        </p: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F869D5-9715-4B4A-BBAC-BD72DCE270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6428E08-7535-44B6-84C3-892EF14A6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fr-FR"/>
              <a:t>openIMIS as a Global Good @ Nairobi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285234565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45CF86F-8CEB-43F8-9FC8-7C85303689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Example: The Gambia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61DF12-87EC-4F51-AFCB-1FF612C29E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9FBBF1-2128-0D46-A903-D4383F5E4CF1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DB807A7-EEF9-4ECC-9693-81DB26E3C409}"/>
              </a:ext>
            </a:extLst>
          </p:cNvPr>
          <p:cNvSpPr/>
          <p:nvPr/>
        </p:nvSpPr>
        <p:spPr>
          <a:xfrm>
            <a:off x="1219804" y="1760599"/>
            <a:ext cx="868680" cy="859315"/>
          </a:xfrm>
          <a:prstGeom prst="rect">
            <a:avLst/>
          </a:prstGeom>
          <a:ln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BMZ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405AFC-F057-4566-8F29-51A0D4F41BB5}"/>
              </a:ext>
            </a:extLst>
          </p:cNvPr>
          <p:cNvSpPr/>
          <p:nvPr/>
        </p:nvSpPr>
        <p:spPr>
          <a:xfrm>
            <a:off x="4230115" y="4259320"/>
            <a:ext cx="2820318" cy="859315"/>
          </a:xfrm>
          <a:prstGeom prst="rect">
            <a:avLst/>
          </a:prstGeom>
          <a:noFill/>
          <a:ln w="38100"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Ministry of Health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>
                <a:solidFill>
                  <a:schemeClr val="tx1"/>
                </a:solidFill>
              </a:rPr>
              <a:t>The Gambia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951C988-3F51-4CC9-8976-6649FE81A5FB}"/>
              </a:ext>
            </a:extLst>
          </p:cNvPr>
          <p:cNvSpPr/>
          <p:nvPr/>
        </p:nvSpPr>
        <p:spPr>
          <a:xfrm>
            <a:off x="4230115" y="5302791"/>
            <a:ext cx="2820318" cy="859315"/>
          </a:xfrm>
          <a:prstGeom prst="rect">
            <a:avLst/>
          </a:prstGeom>
          <a:noFill/>
          <a:ln w="38100"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US">
                <a:solidFill>
                  <a:schemeClr val="tx1"/>
                </a:solidFill>
                <a:ea typeface="+mn-lt"/>
                <a:cs typeface="+mn-lt"/>
              </a:rPr>
              <a:t>GIZ Global Program </a:t>
            </a:r>
            <a:r>
              <a:rPr lang="en-US">
                <a:solidFill>
                  <a:schemeClr val="tx1"/>
                </a:solidFill>
              </a:rPr>
              <a:t>- </a:t>
            </a:r>
          </a:p>
          <a:p>
            <a:pPr algn="ctr"/>
            <a:r>
              <a:rPr lang="en-US" dirty="0" err="1">
                <a:solidFill>
                  <a:schemeClr val="tx1"/>
                </a:solidFill>
              </a:rPr>
              <a:t>openIMIS</a:t>
            </a:r>
            <a:r>
              <a:rPr lang="en-US">
                <a:solidFill>
                  <a:schemeClr val="tx1"/>
                </a:solidFill>
              </a:rPr>
              <a:t> </a:t>
            </a:r>
            <a:r>
              <a:rPr lang="en-US" dirty="0">
                <a:solidFill>
                  <a:schemeClr val="tx1"/>
                </a:solidFill>
              </a:rPr>
              <a:t>Initiative</a:t>
            </a:r>
            <a:br>
              <a:rPr lang="en-US" dirty="0">
                <a:solidFill>
                  <a:schemeClr val="tx1"/>
                </a:solidFill>
                <a:cs typeface="Calibri"/>
              </a:rPr>
            </a:br>
            <a:r>
              <a:rPr lang="en-US" dirty="0">
                <a:solidFill>
                  <a:schemeClr val="tx1"/>
                </a:solidFill>
              </a:rPr>
              <a:t>Coordination Desk</a:t>
            </a:r>
            <a:endParaRPr lang="en-US">
              <a:solidFill>
                <a:schemeClr val="tx1"/>
              </a:solidFill>
              <a:ea typeface="+mn-lt"/>
              <a:cs typeface="+mn-lt"/>
            </a:endParaRPr>
          </a:p>
        </p:txBody>
      </p:sp>
      <p:cxnSp>
        <p:nvCxnSpPr>
          <p:cNvPr id="15" name="Connector: Elbow 14">
            <a:extLst>
              <a:ext uri="{FF2B5EF4-FFF2-40B4-BE49-F238E27FC236}">
                <a16:creationId xmlns:a16="http://schemas.microsoft.com/office/drawing/2014/main" id="{F8B52C1D-A1FD-46E7-AD19-2329CAEE1825}"/>
              </a:ext>
            </a:extLst>
          </p:cNvPr>
          <p:cNvCxnSpPr>
            <a:stCxn id="6" idx="2"/>
            <a:endCxn id="11" idx="1"/>
          </p:cNvCxnSpPr>
          <p:nvPr/>
        </p:nvCxnSpPr>
        <p:spPr>
          <a:xfrm rot="16200000" flipH="1">
            <a:off x="1385862" y="2888195"/>
            <a:ext cx="3112535" cy="2575971"/>
          </a:xfrm>
          <a:prstGeom prst="bentConnector2">
            <a:avLst/>
          </a:prstGeom>
          <a:ln w="142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81816264-F7E2-453D-A5D9-9C62BEC330DE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7050433" y="2679041"/>
            <a:ext cx="2315436" cy="2009937"/>
          </a:xfrm>
          <a:prstGeom prst="bentConnector3">
            <a:avLst>
              <a:gd name="adj1" fmla="val 31351"/>
            </a:avLst>
          </a:prstGeom>
          <a:ln w="142875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or: Elbow 18">
            <a:extLst>
              <a:ext uri="{FF2B5EF4-FFF2-40B4-BE49-F238E27FC236}">
                <a16:creationId xmlns:a16="http://schemas.microsoft.com/office/drawing/2014/main" id="{A5A0AB05-78AA-4B43-AFDD-EEABEEF0D6C8}"/>
              </a:ext>
            </a:extLst>
          </p:cNvPr>
          <p:cNvCxnSpPr>
            <a:cxnSpLocks/>
            <a:stCxn id="11" idx="3"/>
          </p:cNvCxnSpPr>
          <p:nvPr/>
        </p:nvCxnSpPr>
        <p:spPr>
          <a:xfrm flipV="1">
            <a:off x="7050433" y="3108698"/>
            <a:ext cx="3582376" cy="2623751"/>
          </a:xfrm>
          <a:prstGeom prst="bentConnector2">
            <a:avLst/>
          </a:prstGeom>
          <a:ln w="142875">
            <a:solidFill>
              <a:srgbClr val="7030A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BA56AD55-C5D2-4403-9793-70DA1E0966C6}"/>
              </a:ext>
            </a:extLst>
          </p:cNvPr>
          <p:cNvSpPr txBox="1"/>
          <p:nvPr/>
        </p:nvSpPr>
        <p:spPr>
          <a:xfrm>
            <a:off x="1362661" y="5792774"/>
            <a:ext cx="20942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Funds for openIMIS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73E84C2-334B-4047-BB0C-05EE2530ED84}"/>
              </a:ext>
            </a:extLst>
          </p:cNvPr>
          <p:cNvSpPr txBox="1"/>
          <p:nvPr/>
        </p:nvSpPr>
        <p:spPr>
          <a:xfrm>
            <a:off x="7859659" y="3990449"/>
            <a:ext cx="21553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Customization, </a:t>
            </a:r>
            <a:r>
              <a:rPr lang="en-US" dirty="0" err="1"/>
              <a:t>CapDev</a:t>
            </a:r>
            <a:r>
              <a:rPr lang="en-US" dirty="0"/>
              <a:t>, deployment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9F00440-93DE-4F1C-9C13-67C53AACDCAF}"/>
              </a:ext>
            </a:extLst>
          </p:cNvPr>
          <p:cNvSpPr txBox="1"/>
          <p:nvPr/>
        </p:nvSpPr>
        <p:spPr>
          <a:xfrm>
            <a:off x="7823635" y="5270784"/>
            <a:ext cx="215539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Community Support</a:t>
            </a:r>
          </a:p>
          <a:p>
            <a:endParaRPr lang="en-US" dirty="0"/>
          </a:p>
          <a:p>
            <a:r>
              <a:rPr lang="en-US" dirty="0"/>
              <a:t>Knowledge exchange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684DAFE-1E8B-4375-A9BB-7588A20C3D64}"/>
              </a:ext>
            </a:extLst>
          </p:cNvPr>
          <p:cNvSpPr/>
          <p:nvPr/>
        </p:nvSpPr>
        <p:spPr>
          <a:xfrm>
            <a:off x="248435" y="1760602"/>
            <a:ext cx="868680" cy="859315"/>
          </a:xfrm>
          <a:prstGeom prst="rect">
            <a:avLst/>
          </a:prstGeom>
          <a:ln cap="rnd">
            <a:noFill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SDC</a:t>
            </a:r>
          </a:p>
        </p:txBody>
      </p:sp>
      <p:cxnSp>
        <p:nvCxnSpPr>
          <p:cNvPr id="28" name="Connector: Elbow 27">
            <a:extLst>
              <a:ext uri="{FF2B5EF4-FFF2-40B4-BE49-F238E27FC236}">
                <a16:creationId xmlns:a16="http://schemas.microsoft.com/office/drawing/2014/main" id="{0DB83883-F5BA-4BBB-A37A-6251DE6C8750}"/>
              </a:ext>
            </a:extLst>
          </p:cNvPr>
          <p:cNvCxnSpPr>
            <a:stCxn id="26" idx="2"/>
            <a:endCxn id="11" idx="1"/>
          </p:cNvCxnSpPr>
          <p:nvPr/>
        </p:nvCxnSpPr>
        <p:spPr>
          <a:xfrm rot="16200000" flipH="1">
            <a:off x="900179" y="2402513"/>
            <a:ext cx="3112532" cy="3547340"/>
          </a:xfrm>
          <a:prstGeom prst="bentConnector2">
            <a:avLst/>
          </a:prstGeom>
          <a:ln w="142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6A32EB1-38BC-4053-B96B-0A1C9625D10D}"/>
              </a:ext>
            </a:extLst>
          </p:cNvPr>
          <p:cNvSpPr txBox="1"/>
          <p:nvPr/>
        </p:nvSpPr>
        <p:spPr>
          <a:xfrm rot="16200000">
            <a:off x="10100376" y="4611425"/>
            <a:ext cx="1578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Global Product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23254CBC-91EC-4055-AEEB-4CB1F8EA5680}"/>
              </a:ext>
            </a:extLst>
          </p:cNvPr>
          <p:cNvSpPr/>
          <p:nvPr/>
        </p:nvSpPr>
        <p:spPr>
          <a:xfrm>
            <a:off x="2193370" y="1774479"/>
            <a:ext cx="868680" cy="859315"/>
          </a:xfrm>
          <a:prstGeom prst="rect">
            <a:avLst/>
          </a:prstGeom>
          <a:ln cap="rnd"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World Bank</a:t>
            </a:r>
          </a:p>
        </p:txBody>
      </p:sp>
      <p:cxnSp>
        <p:nvCxnSpPr>
          <p:cNvPr id="3" name="Connector: Elbow 2">
            <a:extLst>
              <a:ext uri="{FF2B5EF4-FFF2-40B4-BE49-F238E27FC236}">
                <a16:creationId xmlns:a16="http://schemas.microsoft.com/office/drawing/2014/main" id="{CE610236-5BB0-4972-B4CC-41A8B2A8B8CC}"/>
              </a:ext>
            </a:extLst>
          </p:cNvPr>
          <p:cNvCxnSpPr>
            <a:stCxn id="42" idx="2"/>
            <a:endCxn id="7" idx="1"/>
          </p:cNvCxnSpPr>
          <p:nvPr/>
        </p:nvCxnSpPr>
        <p:spPr>
          <a:xfrm rot="16200000" flipH="1">
            <a:off x="2401320" y="2860183"/>
            <a:ext cx="2055184" cy="1602405"/>
          </a:xfrm>
          <a:prstGeom prst="bentConnector2">
            <a:avLst/>
          </a:prstGeom>
          <a:ln w="1428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72DAE222-C020-40D8-8DD3-743E9EE35DC4}"/>
              </a:ext>
            </a:extLst>
          </p:cNvPr>
          <p:cNvSpPr/>
          <p:nvPr/>
        </p:nvSpPr>
        <p:spPr>
          <a:xfrm>
            <a:off x="6824168" y="3134123"/>
            <a:ext cx="1787595" cy="62486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Implementation partner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AC7552-FB6D-4D80-BED7-B00905187569}"/>
              </a:ext>
            </a:extLst>
          </p:cNvPr>
          <p:cNvSpPr txBox="1"/>
          <p:nvPr/>
        </p:nvSpPr>
        <p:spPr>
          <a:xfrm>
            <a:off x="2619217" y="4313614"/>
            <a:ext cx="12550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Loan/Grant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524BB55A-1FD7-4CB2-9FB3-7B014C1ADCDF}"/>
              </a:ext>
            </a:extLst>
          </p:cNvPr>
          <p:cNvGrpSpPr/>
          <p:nvPr/>
        </p:nvGrpSpPr>
        <p:grpSpPr>
          <a:xfrm>
            <a:off x="9365869" y="1617680"/>
            <a:ext cx="2533880" cy="1491018"/>
            <a:chOff x="9350176" y="1691455"/>
            <a:chExt cx="2533880" cy="1491018"/>
          </a:xfrm>
        </p:grpSpPr>
        <p:sp>
          <p:nvSpPr>
            <p:cNvPr id="27" name="Rectangle: Rounded Corners 26">
              <a:extLst>
                <a:ext uri="{FF2B5EF4-FFF2-40B4-BE49-F238E27FC236}">
                  <a16:creationId xmlns:a16="http://schemas.microsoft.com/office/drawing/2014/main" id="{47982ADB-5C76-4B51-B044-4F0DD2787832}"/>
                </a:ext>
              </a:extLst>
            </p:cNvPr>
            <p:cNvSpPr/>
            <p:nvPr/>
          </p:nvSpPr>
          <p:spPr>
            <a:xfrm>
              <a:off x="9687630" y="1691455"/>
              <a:ext cx="1787440" cy="992142"/>
            </a:xfrm>
            <a:prstGeom prst="roundRect">
              <a:avLst/>
            </a:prstGeom>
            <a:noFill/>
            <a:ln w="28575">
              <a:solidFill>
                <a:srgbClr val="89898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: Rounded Corners 28">
              <a:extLst>
                <a:ext uri="{FF2B5EF4-FFF2-40B4-BE49-F238E27FC236}">
                  <a16:creationId xmlns:a16="http://schemas.microsoft.com/office/drawing/2014/main" id="{4243006E-2F6C-46BB-B0AE-72ADA6CEF70C}"/>
                </a:ext>
              </a:extLst>
            </p:cNvPr>
            <p:cNvSpPr/>
            <p:nvPr/>
          </p:nvSpPr>
          <p:spPr>
            <a:xfrm>
              <a:off x="9350176" y="2323158"/>
              <a:ext cx="2533880" cy="859315"/>
            </a:xfrm>
            <a:prstGeom prst="roundRect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National Health Insurance Scheme</a:t>
              </a:r>
            </a:p>
          </p:txBody>
        </p:sp>
        <p:pic>
          <p:nvPicPr>
            <p:cNvPr id="30" name="Grafik 6">
              <a:extLst>
                <a:ext uri="{FF2B5EF4-FFF2-40B4-BE49-F238E27FC236}">
                  <a16:creationId xmlns:a16="http://schemas.microsoft.com/office/drawing/2014/main" id="{1D1BDCC5-6A38-4CD5-8D37-D7892EACDF2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37076" y="1840135"/>
              <a:ext cx="1409700" cy="375872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C9E0B66-6055-4764-B8FE-E930AA4E4CD7}"/>
              </a:ext>
            </a:extLst>
          </p:cNvPr>
          <p:cNvGrpSpPr/>
          <p:nvPr/>
        </p:nvGrpSpPr>
        <p:grpSpPr>
          <a:xfrm>
            <a:off x="8410946" y="253388"/>
            <a:ext cx="3630490" cy="1207118"/>
            <a:chOff x="8410946" y="253388"/>
            <a:chExt cx="3630490" cy="1207118"/>
          </a:xfrm>
        </p:grpSpPr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E8C55C7-37BB-4369-BD42-F4B3DEA496D8}"/>
                </a:ext>
              </a:extLst>
            </p:cNvPr>
            <p:cNvCxnSpPr/>
            <p:nvPr/>
          </p:nvCxnSpPr>
          <p:spPr>
            <a:xfrm>
              <a:off x="8410946" y="824918"/>
              <a:ext cx="1322024" cy="0"/>
            </a:xfrm>
            <a:prstGeom prst="line">
              <a:avLst/>
            </a:prstGeom>
            <a:ln w="142875">
              <a:solidFill>
                <a:srgbClr val="FFC00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FE24A04D-BF56-4E49-89D9-D7CE903CDD5A}"/>
                </a:ext>
              </a:extLst>
            </p:cNvPr>
            <p:cNvCxnSpPr/>
            <p:nvPr/>
          </p:nvCxnSpPr>
          <p:spPr>
            <a:xfrm>
              <a:off x="8410946" y="395262"/>
              <a:ext cx="1322024" cy="0"/>
            </a:xfrm>
            <a:prstGeom prst="line">
              <a:avLst/>
            </a:prstGeom>
            <a:ln w="142875"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7315D3F-2192-41A1-B4B9-0C5D66C6E3FB}"/>
                </a:ext>
              </a:extLst>
            </p:cNvPr>
            <p:cNvCxnSpPr/>
            <p:nvPr/>
          </p:nvCxnSpPr>
          <p:spPr>
            <a:xfrm>
              <a:off x="8410946" y="1242213"/>
              <a:ext cx="1322024" cy="0"/>
            </a:xfrm>
            <a:prstGeom prst="line">
              <a:avLst/>
            </a:prstGeom>
            <a:ln w="142875">
              <a:solidFill>
                <a:srgbClr val="7030A0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094418F1-6EAB-4D62-B5A9-E5976B613447}"/>
                </a:ext>
              </a:extLst>
            </p:cNvPr>
            <p:cNvSpPr txBox="1"/>
            <p:nvPr/>
          </p:nvSpPr>
          <p:spPr>
            <a:xfrm>
              <a:off x="9849080" y="253388"/>
              <a:ext cx="2192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Funding Support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D0C98778-AB89-40E1-B175-C64C45A8FB35}"/>
                </a:ext>
              </a:extLst>
            </p:cNvPr>
            <p:cNvSpPr txBox="1"/>
            <p:nvPr/>
          </p:nvSpPr>
          <p:spPr>
            <a:xfrm>
              <a:off x="9849080" y="661517"/>
              <a:ext cx="2192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TA + Fin. Support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38A5A3A-4545-47EF-AD54-0D3C28D24156}"/>
                </a:ext>
              </a:extLst>
            </p:cNvPr>
            <p:cNvSpPr txBox="1"/>
            <p:nvPr/>
          </p:nvSpPr>
          <p:spPr>
            <a:xfrm>
              <a:off x="9849080" y="1091174"/>
              <a:ext cx="21923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Community Support</a:t>
              </a:r>
            </a:p>
          </p:txBody>
        </p:sp>
      </p:grp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EC02EA98-EC66-4726-AF84-FE7002EDA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1224ABA-10E6-407D-9302-7B9F14870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fr-FR"/>
              <a:t>openIMIS as a Global Good @ Nairobi</a:t>
            </a:r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7436739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5733C78-AA42-475F-BDD6-5E8CFBB80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Autofit/>
          </a:bodyPr>
          <a:lstStyle/>
          <a:p>
            <a:r>
              <a:rPr lang="en-US" kern="1200">
                <a:solidFill>
                  <a:schemeClr val="tx1"/>
                </a:solidFill>
              </a:rPr>
              <a:t>Supporters to implementation </a:t>
            </a:r>
          </a:p>
        </p:txBody>
      </p:sp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AEA2E451-B6E6-4F2F-9710-FCD85EEA11D2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0480675" y="868363"/>
            <a:ext cx="1711325" cy="447675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0DF01CB4-F788-4B00-845A-7DF47666C5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333" y="2324414"/>
            <a:ext cx="2852862" cy="763141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304C2232-60B1-4711-8CBC-D484606F2C4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3486" y="3388489"/>
            <a:ext cx="1355578" cy="600009"/>
          </a:xfrm>
          <a:prstGeom prst="rect">
            <a:avLst/>
          </a:prstGeom>
        </p:spPr>
      </p:pic>
      <p:pic>
        <p:nvPicPr>
          <p:cNvPr id="9" name="Grafik 8" descr="Ein Bild, das Text enthält.&#10;&#10;Automatisch generierte Beschreibung">
            <a:extLst>
              <a:ext uri="{FF2B5EF4-FFF2-40B4-BE49-F238E27FC236}">
                <a16:creationId xmlns:a16="http://schemas.microsoft.com/office/drawing/2014/main" id="{9D5D2FD7-C4D0-4DB0-8B4F-FC8535E635B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3710" y="5797133"/>
            <a:ext cx="2775552" cy="929809"/>
          </a:xfrm>
          <a:prstGeom prst="rect">
            <a:avLst/>
          </a:prstGeom>
        </p:spPr>
      </p:pic>
      <p:sp>
        <p:nvSpPr>
          <p:cNvPr id="5" name="Textfeld 4">
            <a:extLst>
              <a:ext uri="{FF2B5EF4-FFF2-40B4-BE49-F238E27FC236}">
                <a16:creationId xmlns:a16="http://schemas.microsoft.com/office/drawing/2014/main" id="{F5495C57-AF48-47CA-90CC-AB6D2F795511}"/>
              </a:ext>
            </a:extLst>
          </p:cNvPr>
          <p:cNvSpPr txBox="1"/>
          <p:nvPr/>
        </p:nvSpPr>
        <p:spPr>
          <a:xfrm>
            <a:off x="3114685" y="3025224"/>
            <a:ext cx="25446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sz="2000" err="1">
                <a:latin typeface="Poppins"/>
              </a:rPr>
              <a:t>openIMIS</a:t>
            </a:r>
            <a:r>
              <a:rPr lang="de-DE" sz="2000">
                <a:latin typeface="Poppins"/>
              </a:rPr>
              <a:t> Initiative </a:t>
            </a:r>
            <a:r>
              <a:rPr lang="de-DE" sz="2000" err="1">
                <a:latin typeface="Poppins"/>
              </a:rPr>
              <a:t>Coordination</a:t>
            </a:r>
            <a:r>
              <a:rPr lang="de-DE" sz="2000">
                <a:latin typeface="Poppins"/>
              </a:rPr>
              <a:t> Desk</a:t>
            </a:r>
            <a:endParaRPr lang="en-GB" sz="2000">
              <a:latin typeface="Poppins"/>
            </a:endParaRPr>
          </a:p>
        </p:txBody>
      </p:sp>
      <p:pic>
        <p:nvPicPr>
          <p:cNvPr id="8" name="Grafik 7" descr="Ein Bild, das Text, ClipArt, Geschirr enthält.&#10;&#10;Automatisch generierte Beschreibung">
            <a:extLst>
              <a:ext uri="{FF2B5EF4-FFF2-40B4-BE49-F238E27FC236}">
                <a16:creationId xmlns:a16="http://schemas.microsoft.com/office/drawing/2014/main" id="{94B4742C-CB06-433D-96D9-23BC8BA33F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28179" y="5163000"/>
            <a:ext cx="1468105" cy="579514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68B34080-E981-43B9-996D-1AAC992C02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8966" y="254343"/>
            <a:ext cx="3429000" cy="107632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CD455DA-9A7E-4710-9567-1BCCEFC896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00636" y="1103626"/>
            <a:ext cx="2773902" cy="1336209"/>
          </a:xfrm>
          <a:prstGeom prst="rect">
            <a:avLst/>
          </a:prstGeom>
        </p:spPr>
      </p:pic>
      <p:pic>
        <p:nvPicPr>
          <p:cNvPr id="6" name="Grafik 5" descr="Ein Bild, das Text enthält.&#10;&#10;Automatisch generierte Beschreibung">
            <a:extLst>
              <a:ext uri="{FF2B5EF4-FFF2-40B4-BE49-F238E27FC236}">
                <a16:creationId xmlns:a16="http://schemas.microsoft.com/office/drawing/2014/main" id="{D4215E7B-ABF4-47CB-92CC-39B8C6C402B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730140" y="4498522"/>
            <a:ext cx="1751717" cy="715395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69006E3F-0002-428C-86E8-04FC857E0F1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02626" y="5344118"/>
            <a:ext cx="2164234" cy="1042527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7753976F-97CE-4BD7-9837-54B68CC5E0A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22321" y="4918495"/>
            <a:ext cx="1410986" cy="452239"/>
          </a:xfrm>
          <a:prstGeom prst="rect">
            <a:avLst/>
          </a:prstGeom>
        </p:spPr>
      </p:pic>
      <p:sp>
        <p:nvSpPr>
          <p:cNvPr id="32" name="Flussdiagramm: Verbinder 31">
            <a:extLst>
              <a:ext uri="{FF2B5EF4-FFF2-40B4-BE49-F238E27FC236}">
                <a16:creationId xmlns:a16="http://schemas.microsoft.com/office/drawing/2014/main" id="{D6FF6B35-71BC-467F-9AA6-407FF2F43769}"/>
              </a:ext>
            </a:extLst>
          </p:cNvPr>
          <p:cNvSpPr/>
          <p:nvPr/>
        </p:nvSpPr>
        <p:spPr>
          <a:xfrm>
            <a:off x="655836" y="2835668"/>
            <a:ext cx="1568091" cy="1547117"/>
          </a:xfrm>
          <a:prstGeom prst="flowChartConnector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lussdiagramm: Verbinder 19">
            <a:extLst>
              <a:ext uri="{FF2B5EF4-FFF2-40B4-BE49-F238E27FC236}">
                <a16:creationId xmlns:a16="http://schemas.microsoft.com/office/drawing/2014/main" id="{9E3DFA55-C341-434C-AFB4-0F15F13188FF}"/>
              </a:ext>
            </a:extLst>
          </p:cNvPr>
          <p:cNvSpPr/>
          <p:nvPr/>
        </p:nvSpPr>
        <p:spPr>
          <a:xfrm>
            <a:off x="750013" y="2948683"/>
            <a:ext cx="1361345" cy="1302250"/>
          </a:xfrm>
          <a:prstGeom prst="flowChartConnector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Grafik 17">
            <a:extLst>
              <a:ext uri="{FF2B5EF4-FFF2-40B4-BE49-F238E27FC236}">
                <a16:creationId xmlns:a16="http://schemas.microsoft.com/office/drawing/2014/main" id="{CB6DB83D-570E-469C-90DF-6B76CA5D2BC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3723" y="3280509"/>
            <a:ext cx="925714" cy="309453"/>
          </a:xfrm>
          <a:prstGeom prst="rect">
            <a:avLst/>
          </a:prstGeom>
        </p:spPr>
      </p:pic>
      <p:pic>
        <p:nvPicPr>
          <p:cNvPr id="22" name="Grafik 21">
            <a:extLst>
              <a:ext uri="{FF2B5EF4-FFF2-40B4-BE49-F238E27FC236}">
                <a16:creationId xmlns:a16="http://schemas.microsoft.com/office/drawing/2014/main" id="{A845F507-A4C2-4FD7-9105-50257AB067C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943001" y="5860046"/>
            <a:ext cx="1245327" cy="920220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B141CD0-1206-4ECA-91DE-D6D486E77B32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153189" y="5327923"/>
            <a:ext cx="1076074" cy="41697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A1FF9381-A303-43BF-B92F-787A3DE3D03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182854" y="3280509"/>
            <a:ext cx="992997" cy="789612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1C1025EE-8B84-41C2-BB5B-95C5A4147D8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167994" y="4205131"/>
            <a:ext cx="2371070" cy="600009"/>
          </a:xfrm>
          <a:prstGeom prst="rect">
            <a:avLst/>
          </a:prstGeom>
        </p:spPr>
      </p:pic>
      <p:pic>
        <p:nvPicPr>
          <p:cNvPr id="24" name="Grafik 23">
            <a:extLst>
              <a:ext uri="{FF2B5EF4-FFF2-40B4-BE49-F238E27FC236}">
                <a16:creationId xmlns:a16="http://schemas.microsoft.com/office/drawing/2014/main" id="{E102AF05-BB77-41E2-8686-4A7B3DE667A5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9783260" y="2383633"/>
            <a:ext cx="1797447" cy="506026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B89FD967-9DB7-4A2D-A16E-CD158EFE4256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809" y="-324"/>
            <a:ext cx="12192000" cy="6858000"/>
          </a:xfrm>
          <a:prstGeom prst="rect">
            <a:avLst/>
          </a:prstGeom>
        </p:spPr>
      </p:pic>
      <p:sp>
        <p:nvSpPr>
          <p:cNvPr id="17" name="Date Placeholder 16">
            <a:extLst>
              <a:ext uri="{FF2B5EF4-FFF2-40B4-BE49-F238E27FC236}">
                <a16:creationId xmlns:a16="http://schemas.microsoft.com/office/drawing/2014/main" id="{2C32B37D-21E7-4BB5-8963-7A3EC6ADC0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19" name="Footer Placeholder 18">
            <a:extLst>
              <a:ext uri="{FF2B5EF4-FFF2-40B4-BE49-F238E27FC236}">
                <a16:creationId xmlns:a16="http://schemas.microsoft.com/office/drawing/2014/main" id="{50B04128-F676-48D8-A49E-AE13B84FAA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fr-FR"/>
              <a:t>openIMIS as a Global Good @ Nairobi</a:t>
            </a:r>
            <a:endParaRPr lang="fr-FR" altLang="fr-FR" dirty="0"/>
          </a:p>
        </p:txBody>
      </p:sp>
      <p:sp>
        <p:nvSpPr>
          <p:cNvPr id="21" name="Slide Number Placeholder 20">
            <a:extLst>
              <a:ext uri="{FF2B5EF4-FFF2-40B4-BE49-F238E27FC236}">
                <a16:creationId xmlns:a16="http://schemas.microsoft.com/office/drawing/2014/main" id="{4D6C3A29-58AD-44BE-BC9C-DC76AAED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19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407253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9017DAFD-CC79-434C-AF40-CCED6D21E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Global Goods in Health</a:t>
            </a:r>
          </a:p>
          <a:p>
            <a:r>
              <a:rPr lang="en-GB" dirty="0"/>
              <a:t>Business Cases for Global Goods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06CF5CA1-8C0C-4939-B23F-908CE2BB4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Content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4C5F4E-CC21-4592-89D3-177AA6653C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287701-27A3-4F11-8EC7-6C41DC91A9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fr-FR"/>
              <a:t>openIMIS as a Global Good @ Nairobi</a:t>
            </a:r>
            <a:endParaRPr lang="fr-FR" altLang="fr-FR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787778-36A3-4E9E-95A3-79953F6B77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2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33903652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271B8-E2C0-4E8D-84BF-A46D28E5B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Thank you!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A4F87AE-5A1A-4CF2-8DDD-7D8694DFC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fr-FR"/>
              <a:t>openIMIS as a Global Good @ Nairobi</a:t>
            </a:r>
            <a:endParaRPr lang="fr-FR" altLang="fr-FR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1A0AAA-E514-4FC0-8C7A-D9CBBC4C1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771" y="1374119"/>
            <a:ext cx="4528458" cy="4594688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B359F10-AB4F-4FBC-8A59-4C62BECED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15E40B-7B3F-46A4-BC48-22F397B06E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20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1095082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C0C9D8BB-AAAD-C046-9018-77A63D68E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>
                <a:latin typeface="Poppins Light" pitchFamily="2" charset="77"/>
                <a:cs typeface="Poppins Light" pitchFamily="2" charset="77"/>
              </a:rPr>
              <a:t>Colour scheme</a:t>
            </a:r>
          </a:p>
        </p:txBody>
      </p:sp>
      <p:sp>
        <p:nvSpPr>
          <p:cNvPr id="30" name="Fußzeilenplatzhalter 29">
            <a:extLst>
              <a:ext uri="{FF2B5EF4-FFF2-40B4-BE49-F238E27FC236}">
                <a16:creationId xmlns:a16="http://schemas.microsoft.com/office/drawing/2014/main" id="{74D27E7B-AE82-014D-8F3C-027EAEFDB5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>
              <a:defRPr/>
            </a:pPr>
            <a:r>
              <a:rPr lang="en-US" altLang="fr-FR"/>
              <a:t>openIMIS as a Global Good @ Nairobi</a:t>
            </a:r>
            <a:endParaRPr lang="en-GB" altLang="fr-FR" dirty="0"/>
          </a:p>
        </p:txBody>
      </p:sp>
      <p:sp>
        <p:nvSpPr>
          <p:cNvPr id="9" name="Rechteck: abgerundete Ecken 42">
            <a:extLst>
              <a:ext uri="{FF2B5EF4-FFF2-40B4-BE49-F238E27FC236}">
                <a16:creationId xmlns:a16="http://schemas.microsoft.com/office/drawing/2014/main" id="{1307E313-2880-E241-8CAB-DE525B50C771}"/>
              </a:ext>
            </a:extLst>
          </p:cNvPr>
          <p:cNvSpPr>
            <a:spLocks noChangeAspect="1"/>
          </p:cNvSpPr>
          <p:nvPr>
            <p:custDataLst>
              <p:tags r:id="rId1"/>
            </p:custDataLst>
          </p:nvPr>
        </p:nvSpPr>
        <p:spPr bwMode="gray">
          <a:xfrm>
            <a:off x="976373" y="1846893"/>
            <a:ext cx="683555" cy="683555"/>
          </a:xfrm>
          <a:prstGeom prst="roundRect">
            <a:avLst>
              <a:gd name="adj" fmla="val 8937"/>
            </a:avLst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0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0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0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6595A267-D5FD-7D46-A754-BF937DDD0FAA}"/>
              </a:ext>
            </a:extLst>
          </p:cNvPr>
          <p:cNvSpPr txBox="1">
            <a:spLocks noChangeAspect="1"/>
          </p:cNvSpPr>
          <p:nvPr>
            <p:custDataLst>
              <p:tags r:id="rId2"/>
            </p:custDataLst>
          </p:nvPr>
        </p:nvSpPr>
        <p:spPr bwMode="gray">
          <a:xfrm>
            <a:off x="862051" y="2502495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Dark 1</a:t>
            </a:r>
          </a:p>
        </p:txBody>
      </p:sp>
      <p:sp>
        <p:nvSpPr>
          <p:cNvPr id="11" name="Rechteck: abgerundete Ecken 44">
            <a:extLst>
              <a:ext uri="{FF2B5EF4-FFF2-40B4-BE49-F238E27FC236}">
                <a16:creationId xmlns:a16="http://schemas.microsoft.com/office/drawing/2014/main" id="{C29567DE-B982-374D-9CCF-5A4CE8974488}"/>
              </a:ext>
            </a:extLst>
          </p:cNvPr>
          <p:cNvSpPr>
            <a:spLocks noChangeAspect="1"/>
          </p:cNvSpPr>
          <p:nvPr>
            <p:custDataLst>
              <p:tags r:id="rId3"/>
            </p:custDataLst>
          </p:nvPr>
        </p:nvSpPr>
        <p:spPr bwMode="gray">
          <a:xfrm>
            <a:off x="1705437" y="1846893"/>
            <a:ext cx="683555" cy="683555"/>
          </a:xfrm>
          <a:prstGeom prst="roundRect">
            <a:avLst>
              <a:gd name="adj" fmla="val 8937"/>
            </a:avLst>
          </a:prstGeom>
          <a:solidFill>
            <a:srgbClr val="FFFFFF"/>
          </a:solidFill>
          <a:ln w="9525">
            <a:solidFill>
              <a:srgbClr val="76747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255</a:t>
            </a:r>
          </a:p>
          <a:p>
            <a:r>
              <a:rPr lang="en-GB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255</a:t>
            </a:r>
          </a:p>
          <a:p>
            <a:r>
              <a:rPr lang="en-GB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255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1180D28B-B0A7-3C42-A571-56C74002B1D0}"/>
              </a:ext>
            </a:extLst>
          </p:cNvPr>
          <p:cNvSpPr txBox="1">
            <a:spLocks noChangeAspect="1"/>
          </p:cNvSpPr>
          <p:nvPr>
            <p:custDataLst>
              <p:tags r:id="rId4"/>
            </p:custDataLst>
          </p:nvPr>
        </p:nvSpPr>
        <p:spPr bwMode="gray">
          <a:xfrm>
            <a:off x="1591114" y="2502495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Light 1</a:t>
            </a:r>
          </a:p>
        </p:txBody>
      </p:sp>
      <p:sp>
        <p:nvSpPr>
          <p:cNvPr id="13" name="Rechteck: abgerundete Ecken 46">
            <a:extLst>
              <a:ext uri="{FF2B5EF4-FFF2-40B4-BE49-F238E27FC236}">
                <a16:creationId xmlns:a16="http://schemas.microsoft.com/office/drawing/2014/main" id="{629BFBF5-2BBE-844B-BC63-CEC6A96EAA13}"/>
              </a:ext>
            </a:extLst>
          </p:cNvPr>
          <p:cNvSpPr>
            <a:spLocks noChangeAspect="1"/>
          </p:cNvSpPr>
          <p:nvPr>
            <p:custDataLst>
              <p:tags r:id="rId5"/>
            </p:custDataLst>
          </p:nvPr>
        </p:nvSpPr>
        <p:spPr bwMode="gray">
          <a:xfrm>
            <a:off x="2434500" y="1846893"/>
            <a:ext cx="683555" cy="683555"/>
          </a:xfrm>
          <a:prstGeom prst="roundRect">
            <a:avLst>
              <a:gd name="adj" fmla="val 8937"/>
            </a:avLst>
          </a:prstGeom>
          <a:solidFill>
            <a:srgbClr val="4F4B4C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79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75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76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CC58C794-790C-7242-9B30-A0453B10631F}"/>
              </a:ext>
            </a:extLst>
          </p:cNvPr>
          <p:cNvSpPr txBox="1">
            <a:spLocks noChangeAspect="1"/>
          </p:cNvSpPr>
          <p:nvPr>
            <p:custDataLst>
              <p:tags r:id="rId6"/>
            </p:custDataLst>
          </p:nvPr>
        </p:nvSpPr>
        <p:spPr bwMode="gray">
          <a:xfrm>
            <a:off x="2320178" y="2502495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Dark 2</a:t>
            </a:r>
          </a:p>
        </p:txBody>
      </p:sp>
      <p:sp>
        <p:nvSpPr>
          <p:cNvPr id="15" name="Rechteck: abgerundete Ecken 48">
            <a:extLst>
              <a:ext uri="{FF2B5EF4-FFF2-40B4-BE49-F238E27FC236}">
                <a16:creationId xmlns:a16="http://schemas.microsoft.com/office/drawing/2014/main" id="{44F4070C-7894-F74D-8ACC-F68DDAEE7784}"/>
              </a:ext>
            </a:extLst>
          </p:cNvPr>
          <p:cNvSpPr>
            <a:spLocks noChangeAspect="1"/>
          </p:cNvSpPr>
          <p:nvPr>
            <p:custDataLst>
              <p:tags r:id="rId7"/>
            </p:custDataLst>
          </p:nvPr>
        </p:nvSpPr>
        <p:spPr bwMode="gray">
          <a:xfrm>
            <a:off x="3163563" y="1846893"/>
            <a:ext cx="683555" cy="683555"/>
          </a:xfrm>
          <a:prstGeom prst="roundRect">
            <a:avLst>
              <a:gd name="adj" fmla="val 8937"/>
            </a:avLst>
          </a:prstGeom>
          <a:solidFill>
            <a:srgbClr val="A9A7A8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169</a:t>
            </a:r>
          </a:p>
          <a:p>
            <a:r>
              <a:rPr lang="en-GB" sz="1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167</a:t>
            </a:r>
          </a:p>
          <a:p>
            <a:r>
              <a:rPr lang="en-GB" sz="1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168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7A26E235-F5F1-C345-8D86-D2C180629F49}"/>
              </a:ext>
            </a:extLst>
          </p:cNvPr>
          <p:cNvSpPr txBox="1">
            <a:spLocks noChangeAspect="1"/>
          </p:cNvSpPr>
          <p:nvPr>
            <p:custDataLst>
              <p:tags r:id="rId8"/>
            </p:custDataLst>
          </p:nvPr>
        </p:nvSpPr>
        <p:spPr bwMode="gray">
          <a:xfrm>
            <a:off x="3049241" y="2502495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Light 2</a:t>
            </a:r>
          </a:p>
        </p:txBody>
      </p:sp>
      <p:sp>
        <p:nvSpPr>
          <p:cNvPr id="17" name="Rechteck: abgerundete Ecken 50">
            <a:extLst>
              <a:ext uri="{FF2B5EF4-FFF2-40B4-BE49-F238E27FC236}">
                <a16:creationId xmlns:a16="http://schemas.microsoft.com/office/drawing/2014/main" id="{2ADBBE25-D9E2-2747-B8FC-84EF48FB7C32}"/>
              </a:ext>
            </a:extLst>
          </p:cNvPr>
          <p:cNvSpPr>
            <a:spLocks noChangeAspect="1"/>
          </p:cNvSpPr>
          <p:nvPr>
            <p:custDataLst>
              <p:tags r:id="rId9"/>
            </p:custDataLst>
          </p:nvPr>
        </p:nvSpPr>
        <p:spPr bwMode="gray">
          <a:xfrm>
            <a:off x="976374" y="3058039"/>
            <a:ext cx="683555" cy="683555"/>
          </a:xfrm>
          <a:prstGeom prst="roundRect">
            <a:avLst>
              <a:gd name="adj" fmla="val 8937"/>
            </a:avLst>
          </a:prstGeom>
          <a:solidFill>
            <a:srgbClr val="006374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0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99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116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8041F5B-E9CB-8A40-B265-1FC4B80D21B2}"/>
              </a:ext>
            </a:extLst>
          </p:cNvPr>
          <p:cNvSpPr txBox="1">
            <a:spLocks noChangeAspect="1"/>
          </p:cNvSpPr>
          <p:nvPr>
            <p:custDataLst>
              <p:tags r:id="rId10"/>
            </p:custDataLst>
          </p:nvPr>
        </p:nvSpPr>
        <p:spPr bwMode="gray">
          <a:xfrm>
            <a:off x="862051" y="3713641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Accent 1</a:t>
            </a:r>
          </a:p>
        </p:txBody>
      </p:sp>
      <p:sp>
        <p:nvSpPr>
          <p:cNvPr id="19" name="Rechteck: abgerundete Ecken 52">
            <a:extLst>
              <a:ext uri="{FF2B5EF4-FFF2-40B4-BE49-F238E27FC236}">
                <a16:creationId xmlns:a16="http://schemas.microsoft.com/office/drawing/2014/main" id="{B0A30356-1CAA-1D4E-B800-94C3445B3894}"/>
              </a:ext>
            </a:extLst>
          </p:cNvPr>
          <p:cNvSpPr>
            <a:spLocks noChangeAspect="1"/>
          </p:cNvSpPr>
          <p:nvPr>
            <p:custDataLst>
              <p:tags r:id="rId11"/>
            </p:custDataLst>
          </p:nvPr>
        </p:nvSpPr>
        <p:spPr bwMode="gray">
          <a:xfrm>
            <a:off x="1705437" y="3058039"/>
            <a:ext cx="683555" cy="683555"/>
          </a:xfrm>
          <a:prstGeom prst="roundRect">
            <a:avLst>
              <a:gd name="adj" fmla="val 8937"/>
            </a:avLst>
          </a:prstGeom>
          <a:solidFill>
            <a:srgbClr val="80B0B9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128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176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185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AB51C57-5C9B-564C-BEA8-32279F54A38D}"/>
              </a:ext>
            </a:extLst>
          </p:cNvPr>
          <p:cNvSpPr txBox="1">
            <a:spLocks noChangeAspect="1"/>
          </p:cNvSpPr>
          <p:nvPr>
            <p:custDataLst>
              <p:tags r:id="rId12"/>
            </p:custDataLst>
          </p:nvPr>
        </p:nvSpPr>
        <p:spPr bwMode="gray">
          <a:xfrm>
            <a:off x="1591115" y="3713641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Accent 2</a:t>
            </a:r>
          </a:p>
        </p:txBody>
      </p:sp>
      <p:sp>
        <p:nvSpPr>
          <p:cNvPr id="21" name="Rechteck: abgerundete Ecken 54">
            <a:extLst>
              <a:ext uri="{FF2B5EF4-FFF2-40B4-BE49-F238E27FC236}">
                <a16:creationId xmlns:a16="http://schemas.microsoft.com/office/drawing/2014/main" id="{690D22DC-C6E8-2640-A5EF-0ADE2EEC427A}"/>
              </a:ext>
            </a:extLst>
          </p:cNvPr>
          <p:cNvSpPr>
            <a:spLocks noChangeAspect="1"/>
          </p:cNvSpPr>
          <p:nvPr>
            <p:custDataLst>
              <p:tags r:id="rId13"/>
            </p:custDataLst>
          </p:nvPr>
        </p:nvSpPr>
        <p:spPr bwMode="gray">
          <a:xfrm>
            <a:off x="2434500" y="3058039"/>
            <a:ext cx="683555" cy="683555"/>
          </a:xfrm>
          <a:prstGeom prst="roundRect">
            <a:avLst>
              <a:gd name="adj" fmla="val 8937"/>
            </a:avLst>
          </a:prstGeom>
          <a:solidFill>
            <a:srgbClr val="F4AE2B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244</a:t>
            </a:r>
          </a:p>
          <a:p>
            <a:r>
              <a:rPr lang="en-GB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174</a:t>
            </a:r>
          </a:p>
          <a:p>
            <a:r>
              <a:rPr lang="en-GB" sz="1100" dirty="0">
                <a:solidFill>
                  <a:schemeClr val="tx1"/>
                </a:solidFill>
                <a:latin typeface="Poppins" pitchFamily="2" charset="77"/>
                <a:cs typeface="Poppins" pitchFamily="2" charset="77"/>
              </a:rPr>
              <a:t>43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DBA18375-97CB-DA46-A15F-DAA98D9A3D8C}"/>
              </a:ext>
            </a:extLst>
          </p:cNvPr>
          <p:cNvSpPr txBox="1">
            <a:spLocks noChangeAspect="1"/>
          </p:cNvSpPr>
          <p:nvPr>
            <p:custDataLst>
              <p:tags r:id="rId14"/>
            </p:custDataLst>
          </p:nvPr>
        </p:nvSpPr>
        <p:spPr bwMode="gray">
          <a:xfrm>
            <a:off x="2320178" y="3713641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Accent 3</a:t>
            </a:r>
          </a:p>
        </p:txBody>
      </p:sp>
      <p:sp>
        <p:nvSpPr>
          <p:cNvPr id="23" name="Rechteck: abgerundete Ecken 56">
            <a:extLst>
              <a:ext uri="{FF2B5EF4-FFF2-40B4-BE49-F238E27FC236}">
                <a16:creationId xmlns:a16="http://schemas.microsoft.com/office/drawing/2014/main" id="{511713B3-D3C8-4542-B1F0-9C4183FA767D}"/>
              </a:ext>
            </a:extLst>
          </p:cNvPr>
          <p:cNvSpPr>
            <a:spLocks noChangeAspect="1"/>
          </p:cNvSpPr>
          <p:nvPr>
            <p:custDataLst>
              <p:tags r:id="rId15"/>
            </p:custDataLst>
          </p:nvPr>
        </p:nvSpPr>
        <p:spPr bwMode="gray">
          <a:xfrm>
            <a:off x="3892626" y="3051414"/>
            <a:ext cx="683555" cy="683555"/>
          </a:xfrm>
          <a:prstGeom prst="roundRect">
            <a:avLst>
              <a:gd name="adj" fmla="val 8937"/>
            </a:avLst>
          </a:prstGeom>
          <a:solidFill>
            <a:srgbClr val="16306D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248</a:t>
            </a:r>
          </a:p>
          <a:p>
            <a:r>
              <a:rPr lang="en-GB" sz="1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233</a:t>
            </a:r>
          </a:p>
          <a:p>
            <a:r>
              <a:rPr lang="en-GB" sz="1100" dirty="0">
                <a:solidFill>
                  <a:schemeClr val="bg1"/>
                </a:solidFill>
                <a:latin typeface="Poppins" pitchFamily="2" charset="77"/>
                <a:cs typeface="Poppins" pitchFamily="2" charset="77"/>
              </a:rPr>
              <a:t>70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1E177066-4465-6F4B-9F78-495ACC92817C}"/>
              </a:ext>
            </a:extLst>
          </p:cNvPr>
          <p:cNvSpPr txBox="1">
            <a:spLocks noChangeAspect="1"/>
          </p:cNvSpPr>
          <p:nvPr>
            <p:custDataLst>
              <p:tags r:id="rId16"/>
            </p:custDataLst>
          </p:nvPr>
        </p:nvSpPr>
        <p:spPr bwMode="gray">
          <a:xfrm>
            <a:off x="3049241" y="3713641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Accent 4</a:t>
            </a:r>
          </a:p>
        </p:txBody>
      </p:sp>
      <p:sp>
        <p:nvSpPr>
          <p:cNvPr id="25" name="Rechteck: abgerundete Ecken 58">
            <a:extLst>
              <a:ext uri="{FF2B5EF4-FFF2-40B4-BE49-F238E27FC236}">
                <a16:creationId xmlns:a16="http://schemas.microsoft.com/office/drawing/2014/main" id="{3F521ADE-EB00-F748-BAA9-A0F1E3D9E8BC}"/>
              </a:ext>
            </a:extLst>
          </p:cNvPr>
          <p:cNvSpPr>
            <a:spLocks noChangeAspect="1"/>
          </p:cNvSpPr>
          <p:nvPr>
            <p:custDataLst>
              <p:tags r:id="rId17"/>
            </p:custDataLst>
          </p:nvPr>
        </p:nvSpPr>
        <p:spPr bwMode="gray">
          <a:xfrm>
            <a:off x="3163562" y="3051414"/>
            <a:ext cx="683555" cy="683555"/>
          </a:xfrm>
          <a:prstGeom prst="roundRect">
            <a:avLst>
              <a:gd name="adj" fmla="val 8937"/>
            </a:avLst>
          </a:prstGeom>
          <a:solidFill>
            <a:srgbClr val="C80F0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200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15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15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05C13B87-9E1E-504D-8884-D38B69C82AE7}"/>
              </a:ext>
            </a:extLst>
          </p:cNvPr>
          <p:cNvSpPr txBox="1">
            <a:spLocks noChangeAspect="1"/>
          </p:cNvSpPr>
          <p:nvPr>
            <p:custDataLst>
              <p:tags r:id="rId18"/>
            </p:custDataLst>
          </p:nvPr>
        </p:nvSpPr>
        <p:spPr bwMode="gray">
          <a:xfrm>
            <a:off x="3778305" y="3713641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Accent 5</a:t>
            </a:r>
          </a:p>
        </p:txBody>
      </p:sp>
      <p:sp>
        <p:nvSpPr>
          <p:cNvPr id="27" name="Rechteck: abgerundete Ecken 60">
            <a:extLst>
              <a:ext uri="{FF2B5EF4-FFF2-40B4-BE49-F238E27FC236}">
                <a16:creationId xmlns:a16="http://schemas.microsoft.com/office/drawing/2014/main" id="{2C60BBAE-27DA-4B47-9E61-93775F8F0079}"/>
              </a:ext>
            </a:extLst>
          </p:cNvPr>
          <p:cNvSpPr>
            <a:spLocks noChangeAspect="1"/>
          </p:cNvSpPr>
          <p:nvPr>
            <p:custDataLst>
              <p:tags r:id="rId19"/>
            </p:custDataLst>
          </p:nvPr>
        </p:nvSpPr>
        <p:spPr bwMode="gray">
          <a:xfrm>
            <a:off x="4621690" y="3058039"/>
            <a:ext cx="683555" cy="683555"/>
          </a:xfrm>
          <a:prstGeom prst="roundRect">
            <a:avLst>
              <a:gd name="adj" fmla="val 8937"/>
            </a:avLst>
          </a:prstGeom>
          <a:solidFill>
            <a:srgbClr val="A4A0D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164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160</a:t>
            </a:r>
          </a:p>
          <a:p>
            <a:r>
              <a:rPr lang="en-GB" sz="1100" dirty="0">
                <a:latin typeface="Poppins" pitchFamily="2" charset="77"/>
                <a:cs typeface="Poppins" pitchFamily="2" charset="77"/>
              </a:rPr>
              <a:t>208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F50DB89A-F0B1-2245-A9AF-BF3AC2733E41}"/>
              </a:ext>
            </a:extLst>
          </p:cNvPr>
          <p:cNvSpPr txBox="1">
            <a:spLocks noChangeAspect="1"/>
          </p:cNvSpPr>
          <p:nvPr>
            <p:custDataLst>
              <p:tags r:id="rId20"/>
            </p:custDataLst>
          </p:nvPr>
        </p:nvSpPr>
        <p:spPr bwMode="gray">
          <a:xfrm>
            <a:off x="4507368" y="3713641"/>
            <a:ext cx="939887" cy="261610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 algn="ctr"/>
            <a:r>
              <a:rPr lang="en-GB" sz="1100" dirty="0">
                <a:latin typeface="Poppins" pitchFamily="2" charset="77"/>
                <a:cs typeface="Poppins" pitchFamily="2" charset="77"/>
              </a:rPr>
              <a:t>Accent 6</a:t>
            </a:r>
          </a:p>
        </p:txBody>
      </p:sp>
      <p:graphicFrame>
        <p:nvGraphicFramePr>
          <p:cNvPr id="33" name="Diagramm 32">
            <a:extLst>
              <a:ext uri="{FF2B5EF4-FFF2-40B4-BE49-F238E27FC236}">
                <a16:creationId xmlns:a16="http://schemas.microsoft.com/office/drawing/2014/main" id="{68868A5E-B663-A643-AE2C-D369F3C4917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6856109"/>
              </p:ext>
            </p:extLst>
          </p:nvPr>
        </p:nvGraphicFramePr>
        <p:xfrm>
          <a:off x="7518270" y="963442"/>
          <a:ext cx="3697356" cy="48594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3"/>
          </a:graphicData>
        </a:graphic>
      </p:graphicFrame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ADAE774-51BA-489C-88AD-2973227603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fr-FR"/>
              <a:t>2023-04-27</a:t>
            </a:r>
            <a:endParaRPr lang="fr-FR" altLang="fr-FR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796875-129F-4372-9775-57D20AC5D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A0E6166-7C68-437E-A233-7D0704065D0C}" type="slidenum">
              <a:rPr lang="en-US" altLang="fr-FR" smtClean="0"/>
              <a:pPr>
                <a:defRPr/>
              </a:pPr>
              <a:t>21</a:t>
            </a:fld>
            <a:endParaRPr lang="fr-FR" altLang="fr-FR" dirty="0"/>
          </a:p>
        </p:txBody>
      </p:sp>
    </p:spTree>
    <p:extLst>
      <p:ext uri="{BB962C8B-B14F-4D97-AF65-F5344CB8AC3E}">
        <p14:creationId xmlns:p14="http://schemas.microsoft.com/office/powerpoint/2010/main" val="7094310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el 22">
            <a:extLst>
              <a:ext uri="{FF2B5EF4-FFF2-40B4-BE49-F238E27FC236}">
                <a16:creationId xmlns:a16="http://schemas.microsoft.com/office/drawing/2014/main" id="{4247A7BC-C8F0-4526-9E1B-BDC2DBE816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Digital Public Goods (DPG) in Health</a:t>
            </a:r>
            <a:endParaRPr lang="en-GB" dirty="0"/>
          </a:p>
        </p:txBody>
      </p:sp>
      <p:sp>
        <p:nvSpPr>
          <p:cNvPr id="24" name="Textplatzhalter 23">
            <a:extLst>
              <a:ext uri="{FF2B5EF4-FFF2-40B4-BE49-F238E27FC236}">
                <a16:creationId xmlns:a16="http://schemas.microsoft.com/office/drawing/2014/main" id="{E222B6F8-7D9F-43D0-B534-8A2F8556D9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aka Global </a:t>
            </a:r>
            <a:r>
              <a:rPr lang="de-DE" dirty="0" err="1"/>
              <a:t>Goods</a:t>
            </a:r>
            <a:endParaRPr lang="en-GB" dirty="0"/>
          </a:p>
        </p:txBody>
      </p:sp>
      <p:sp>
        <p:nvSpPr>
          <p:cNvPr id="10" name="Datumsplatzhalter 9">
            <a:extLst>
              <a:ext uri="{FF2B5EF4-FFF2-40B4-BE49-F238E27FC236}">
                <a16:creationId xmlns:a16="http://schemas.microsoft.com/office/drawing/2014/main" id="{0228774A-39CF-40C8-837E-92540A5545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2023-04-27</a:t>
            </a:r>
            <a:endParaRPr lang="de-DE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50020026-CFD5-4912-BE8B-423B97BC1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>
                <a:solidFill>
                  <a:prstClr val="black">
                    <a:lumMod val="50000"/>
                    <a:lumOff val="50000"/>
                  </a:prstClr>
                </a:solidFill>
              </a:rPr>
              <a:t>openIMIS as a Global Good @ Nairobi</a:t>
            </a:r>
            <a:endParaRPr lang="en-US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5D5CE848-BF61-4395-8EE5-0D2C8A159C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914377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de-DE">
                <a:solidFill>
                  <a:srgbClr val="6F6F6F"/>
                </a:solidFill>
              </a:rPr>
              <a:t>Seite </a:t>
            </a:r>
            <a:fld id="{3A8B5DB7-81A8-4ED4-916B-6B23CD603687}" type="slidenum">
              <a:rPr lang="de-DE">
                <a:solidFill>
                  <a:srgbClr val="6F6F6F"/>
                </a:solidFill>
              </a:rPr>
              <a:pPr defTabSz="914377" eaLnBrk="1" fontAlgn="auto" hangingPunct="1">
                <a:spcBef>
                  <a:spcPts val="0"/>
                </a:spcBef>
                <a:spcAft>
                  <a:spcPts val="0"/>
                </a:spcAft>
              </a:pPr>
              <a:t>3</a:t>
            </a:fld>
            <a:endParaRPr lang="de-DE" dirty="0">
              <a:solidFill>
                <a:srgbClr val="6F6F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5908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7804675" cy="1325563"/>
          </a:xfrm>
        </p:spPr>
        <p:txBody>
          <a:bodyPr/>
          <a:lstStyle/>
          <a:p>
            <a:r>
              <a:rPr lang="en-GB" dirty="0"/>
              <a:t>Software in Global Health over Time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AD0570DE-7751-404D-9DFD-02D69D162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A8A0B5B3-979D-499D-8CE6-E017CB3553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openIMIS as a Global Good @ Nairobi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69B923D-C51D-479F-89B0-23EBE9A22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4</a:t>
            </a:fld>
            <a:endParaRPr dirty="0"/>
          </a:p>
        </p:txBody>
      </p:sp>
      <p:sp>
        <p:nvSpPr>
          <p:cNvPr id="5" name="Cloud Callout 4"/>
          <p:cNvSpPr/>
          <p:nvPr/>
        </p:nvSpPr>
        <p:spPr bwMode="auto">
          <a:xfrm>
            <a:off x="389911" y="2939110"/>
            <a:ext cx="2656286" cy="1067230"/>
          </a:xfrm>
          <a:prstGeom prst="cloudCallout">
            <a:avLst>
              <a:gd name="adj1" fmla="val 7294"/>
              <a:gd name="adj2" fmla="val 94998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"We can use computers!"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1" name="Cloud Callout 10"/>
          <p:cNvSpPr/>
          <p:nvPr/>
        </p:nvSpPr>
        <p:spPr bwMode="auto">
          <a:xfrm>
            <a:off x="2800326" y="2045551"/>
            <a:ext cx="2918792" cy="984049"/>
          </a:xfrm>
          <a:prstGeom prst="cloudCallout">
            <a:avLst>
              <a:gd name="adj1" fmla="val 20246"/>
              <a:gd name="adj2" fmla="val 95245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"We can re-use software!"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2" name="Cloud Callout 11"/>
          <p:cNvSpPr/>
          <p:nvPr/>
        </p:nvSpPr>
        <p:spPr bwMode="auto">
          <a:xfrm>
            <a:off x="5473247" y="1266913"/>
            <a:ext cx="2906572" cy="869127"/>
          </a:xfrm>
          <a:prstGeom prst="cloudCallout">
            <a:avLst>
              <a:gd name="adj1" fmla="val 28697"/>
              <a:gd name="adj2" fmla="val 93924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"We can free the code!"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sp>
        <p:nvSpPr>
          <p:cNvPr id="14" name="Cloud Callout 13"/>
          <p:cNvSpPr/>
          <p:nvPr/>
        </p:nvSpPr>
        <p:spPr bwMode="auto">
          <a:xfrm>
            <a:off x="8133949" y="605109"/>
            <a:ext cx="3712332" cy="752293"/>
          </a:xfrm>
          <a:prstGeom prst="cloudCallout">
            <a:avLst>
              <a:gd name="adj1" fmla="val 18179"/>
              <a:gd name="adj2" fmla="val 70080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/>
                <a:ea typeface="+mn-ea"/>
                <a:cs typeface="Arial"/>
              </a:rPr>
              <a:t>"We can co-create!"</a:t>
            </a: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charset="0"/>
              <a:ea typeface="+mn-ea"/>
              <a:cs typeface="Arial"/>
            </a:endParaRPr>
          </a:p>
        </p:txBody>
      </p:sp>
      <p:cxnSp>
        <p:nvCxnSpPr>
          <p:cNvPr id="15" name="Straight Arrow Connector 14"/>
          <p:cNvCxnSpPr/>
          <p:nvPr/>
        </p:nvCxnSpPr>
        <p:spPr bwMode="auto">
          <a:xfrm flipV="1">
            <a:off x="33483" y="1389928"/>
            <a:ext cx="11984346" cy="4096473"/>
          </a:xfrm>
          <a:prstGeom prst="straightConnector1">
            <a:avLst/>
          </a:prstGeom>
          <a:solidFill>
            <a:schemeClr val="accent1"/>
          </a:solidFill>
          <a:ln w="10477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Rounded Rectangle 17"/>
          <p:cNvSpPr/>
          <p:nvPr/>
        </p:nvSpPr>
        <p:spPr bwMode="auto">
          <a:xfrm>
            <a:off x="1349829" y="4586514"/>
            <a:ext cx="1198571" cy="50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~ 1985</a:t>
            </a:r>
          </a:p>
        </p:txBody>
      </p:sp>
      <p:sp>
        <p:nvSpPr>
          <p:cNvPr id="19" name="Rounded Rectangle 18"/>
          <p:cNvSpPr/>
          <p:nvPr/>
        </p:nvSpPr>
        <p:spPr bwMode="auto">
          <a:xfrm>
            <a:off x="4268621" y="3590343"/>
            <a:ext cx="1198571" cy="50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~ 1995</a:t>
            </a:r>
          </a:p>
        </p:txBody>
      </p:sp>
      <p:sp>
        <p:nvSpPr>
          <p:cNvPr id="20" name="Rounded Rectangle 19"/>
          <p:cNvSpPr/>
          <p:nvPr/>
        </p:nvSpPr>
        <p:spPr bwMode="auto">
          <a:xfrm>
            <a:off x="7187413" y="2594172"/>
            <a:ext cx="1198571" cy="50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~ 2005</a:t>
            </a:r>
          </a:p>
        </p:txBody>
      </p:sp>
      <p:sp>
        <p:nvSpPr>
          <p:cNvPr id="21" name="Rounded Rectangle 20"/>
          <p:cNvSpPr/>
          <p:nvPr/>
        </p:nvSpPr>
        <p:spPr bwMode="auto">
          <a:xfrm>
            <a:off x="10106206" y="1598001"/>
            <a:ext cx="1198571" cy="5080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 w="254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~ 2015</a:t>
            </a:r>
          </a:p>
        </p:txBody>
      </p:sp>
      <p:sp>
        <p:nvSpPr>
          <p:cNvPr id="23" name="Explosion 2 22"/>
          <p:cNvSpPr/>
          <p:nvPr/>
        </p:nvSpPr>
        <p:spPr bwMode="auto">
          <a:xfrm>
            <a:off x="6796969" y="5056355"/>
            <a:ext cx="2370027" cy="879857"/>
          </a:xfrm>
          <a:prstGeom prst="irregularSeal2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Pilotitis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5470898" y="4389915"/>
            <a:ext cx="2011371" cy="508000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Public Domain</a:t>
            </a:r>
          </a:p>
        </p:txBody>
      </p:sp>
      <p:cxnSp>
        <p:nvCxnSpPr>
          <p:cNvPr id="27" name="Curved Connector 26"/>
          <p:cNvCxnSpPr>
            <a:stCxn id="18" idx="2"/>
            <a:endCxn id="36" idx="1"/>
          </p:cNvCxnSpPr>
          <p:nvPr/>
        </p:nvCxnSpPr>
        <p:spPr bwMode="auto">
          <a:xfrm rot="16200000" flipH="1">
            <a:off x="1963429" y="5080200"/>
            <a:ext cx="317465" cy="346092"/>
          </a:xfrm>
          <a:prstGeom prst="curvedConnector2">
            <a:avLst/>
          </a:prstGeom>
          <a:solidFill>
            <a:schemeClr val="accent1"/>
          </a:solidFill>
          <a:ln w="25400" cap="flat" cmpd="sng" algn="ctr">
            <a:solidFill>
              <a:schemeClr val="accent3">
                <a:lumMod val="75000"/>
              </a:schemeClr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34" name="Curved Connector 33"/>
          <p:cNvCxnSpPr>
            <a:stCxn id="19" idx="3"/>
            <a:endCxn id="25" idx="0"/>
          </p:cNvCxnSpPr>
          <p:nvPr/>
        </p:nvCxnSpPr>
        <p:spPr bwMode="auto">
          <a:xfrm>
            <a:off x="5467192" y="3844343"/>
            <a:ext cx="1009392" cy="545572"/>
          </a:xfrm>
          <a:prstGeom prst="curvedConnector2">
            <a:avLst/>
          </a:prstGeom>
          <a:solidFill>
            <a:schemeClr val="accent1"/>
          </a:solidFill>
          <a:ln w="254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39" name="Rounded Rectangle 38"/>
          <p:cNvSpPr/>
          <p:nvPr/>
        </p:nvSpPr>
        <p:spPr bwMode="auto">
          <a:xfrm>
            <a:off x="7585463" y="3771079"/>
            <a:ext cx="2011371" cy="508000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Open Source</a:t>
            </a:r>
          </a:p>
        </p:txBody>
      </p:sp>
      <p:cxnSp>
        <p:nvCxnSpPr>
          <p:cNvPr id="40" name="Curved Connector 39"/>
          <p:cNvCxnSpPr>
            <a:stCxn id="20" idx="3"/>
            <a:endCxn id="39" idx="0"/>
          </p:cNvCxnSpPr>
          <p:nvPr/>
        </p:nvCxnSpPr>
        <p:spPr bwMode="auto">
          <a:xfrm>
            <a:off x="8385984" y="2848172"/>
            <a:ext cx="205165" cy="922907"/>
          </a:xfrm>
          <a:prstGeom prst="curvedConnector2">
            <a:avLst/>
          </a:prstGeom>
          <a:solidFill>
            <a:schemeClr val="accent1"/>
          </a:solidFill>
          <a:ln w="254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41" name="Rounded Rectangle 40"/>
          <p:cNvSpPr/>
          <p:nvPr/>
        </p:nvSpPr>
        <p:spPr bwMode="auto">
          <a:xfrm>
            <a:off x="9700027" y="3152242"/>
            <a:ext cx="2011371" cy="508000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chemeClr val="accent5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Global Goods</a:t>
            </a:r>
          </a:p>
        </p:txBody>
      </p:sp>
      <p:cxnSp>
        <p:nvCxnSpPr>
          <p:cNvPr id="42" name="Curved Connector 41"/>
          <p:cNvCxnSpPr>
            <a:stCxn id="21" idx="2"/>
            <a:endCxn id="41" idx="0"/>
          </p:cNvCxnSpPr>
          <p:nvPr/>
        </p:nvCxnSpPr>
        <p:spPr bwMode="auto">
          <a:xfrm rot="16200000" flipH="1">
            <a:off x="10182482" y="2629010"/>
            <a:ext cx="1046241" cy="22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8" name="Explosion 1 27"/>
          <p:cNvSpPr/>
          <p:nvPr/>
        </p:nvSpPr>
        <p:spPr bwMode="auto">
          <a:xfrm>
            <a:off x="9018228" y="5101586"/>
            <a:ext cx="3003230" cy="789395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err="1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APPendicitis</a:t>
            </a:r>
            <a:endParaRPr kumimoji="0" lang="en-GB" sz="1800" b="1" i="0" u="none" strike="noStrike" kern="1200" cap="none" spc="0" normalizeH="0" baseline="0" noProof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6" name="Explosion 1 35"/>
          <p:cNvSpPr/>
          <p:nvPr/>
        </p:nvSpPr>
        <p:spPr bwMode="auto">
          <a:xfrm>
            <a:off x="2295207" y="5079586"/>
            <a:ext cx="4650278" cy="833395"/>
          </a:xfrm>
          <a:prstGeom prst="irregularSeal1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Computer Graveyards</a:t>
            </a:r>
          </a:p>
        </p:txBody>
      </p:sp>
      <p:sp>
        <p:nvSpPr>
          <p:cNvPr id="26" name="Explosion 2 22">
            <a:extLst>
              <a:ext uri="{FF2B5EF4-FFF2-40B4-BE49-F238E27FC236}">
                <a16:creationId xmlns:a16="http://schemas.microsoft.com/office/drawing/2014/main" id="{CBC06E4C-B73E-4F2D-9DC5-044F11C23B4E}"/>
              </a:ext>
            </a:extLst>
          </p:cNvPr>
          <p:cNvSpPr/>
          <p:nvPr/>
        </p:nvSpPr>
        <p:spPr bwMode="auto">
          <a:xfrm rot="1170378">
            <a:off x="8899654" y="1652166"/>
            <a:ext cx="1896919" cy="879857"/>
          </a:xfrm>
          <a:prstGeom prst="irregularSeal2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chemeClr val="accent3"/>
                </a:solidFill>
                <a:latin typeface="Arial" charset="0"/>
              </a:rPr>
              <a:t>Ebola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29" name="Explosion 2 22">
            <a:extLst>
              <a:ext uri="{FF2B5EF4-FFF2-40B4-BE49-F238E27FC236}">
                <a16:creationId xmlns:a16="http://schemas.microsoft.com/office/drawing/2014/main" id="{296AC5A4-4AC2-47D2-A6C2-E3A6253E43A1}"/>
              </a:ext>
            </a:extLst>
          </p:cNvPr>
          <p:cNvSpPr/>
          <p:nvPr/>
        </p:nvSpPr>
        <p:spPr bwMode="auto">
          <a:xfrm rot="690372">
            <a:off x="2008203" y="3996146"/>
            <a:ext cx="1896919" cy="879857"/>
          </a:xfrm>
          <a:prstGeom prst="irregularSeal2">
            <a:avLst/>
          </a:prstGeom>
          <a:solidFill>
            <a:schemeClr val="accent3">
              <a:lumMod val="20000"/>
              <a:lumOff val="80000"/>
            </a:schemeClr>
          </a:solidFill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chemeClr val="accent3"/>
                </a:solidFill>
                <a:latin typeface="Arial" charset="0"/>
              </a:rPr>
              <a:t>AIDS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Arial" charset="0"/>
            </a:endParaRPr>
          </a:p>
        </p:txBody>
      </p:sp>
      <p:sp>
        <p:nvSpPr>
          <p:cNvPr id="30" name="Rounded Rectangle 40">
            <a:extLst>
              <a:ext uri="{FF2B5EF4-FFF2-40B4-BE49-F238E27FC236}">
                <a16:creationId xmlns:a16="http://schemas.microsoft.com/office/drawing/2014/main" id="{FDA15CA0-F7D2-4E4D-9952-16493F81A1FE}"/>
              </a:ext>
            </a:extLst>
          </p:cNvPr>
          <p:cNvSpPr/>
          <p:nvPr/>
        </p:nvSpPr>
        <p:spPr bwMode="auto">
          <a:xfrm>
            <a:off x="10170777" y="3542492"/>
            <a:ext cx="2011371" cy="508000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 w="254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dirty="0">
                <a:solidFill>
                  <a:schemeClr val="accent5"/>
                </a:solidFill>
                <a:latin typeface="Arial" charset="0"/>
              </a:rPr>
              <a:t>DPGs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schemeClr val="accent5"/>
              </a:solidFill>
              <a:effectLst/>
              <a:uLnTx/>
              <a:uFillTx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78579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84B1D04-74EB-4309-8425-3F885560D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Digital Development Principles 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C1D509-F996-4244-8E18-F0151ED07E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1C032E-C2C9-4C0E-8CB5-EA08BA781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7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openIMIS as a Global Good @ Nairobi</a:t>
            </a:r>
            <a:endParaRPr kumimoji="0" lang="de-DE" sz="1000" b="1" i="0" u="none" strike="noStrike" kern="1200" cap="none" spc="70" normalizeH="0" baseline="0" noProof="0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1156A-FA84-47D7-836C-2CF8D3183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5</a:t>
            </a:fld>
            <a:endParaRPr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BF2CF8E8-313C-494B-9F82-C2CDAF048DE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38200" y="1434313"/>
            <a:ext cx="5495925" cy="4659313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dirty="0"/>
              <a:t>Design with the user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dirty="0"/>
              <a:t>Understand the existing eco-system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accent1"/>
                </a:solidFill>
              </a:rPr>
              <a:t>Design for scale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accent1"/>
                </a:solidFill>
              </a:rPr>
              <a:t>Build for sustainability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dirty="0"/>
              <a:t>Be data driven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b="1" dirty="0">
                <a:solidFill>
                  <a:schemeClr val="accent1"/>
                </a:solidFill>
              </a:rPr>
              <a:t>Use open standards, open data, open source and open innovation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schemeClr val="accent1"/>
                </a:solidFill>
              </a:rPr>
              <a:t>Reuse and improve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dirty="0"/>
              <a:t>Address privacy and security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b="1" dirty="0">
                <a:solidFill>
                  <a:schemeClr val="accent1"/>
                </a:solidFill>
              </a:rPr>
              <a:t>Be collaborative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5B14C36-2751-4017-8F25-E70B73FDA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7050" y="1319749"/>
            <a:ext cx="5030470" cy="5046646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7304DCB2-35B3-413B-97A0-ED395BAF255A}"/>
              </a:ext>
            </a:extLst>
          </p:cNvPr>
          <p:cNvSpPr/>
          <p:nvPr/>
        </p:nvSpPr>
        <p:spPr>
          <a:xfrm>
            <a:off x="3387147" y="5837251"/>
            <a:ext cx="3048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Evaluation: </a:t>
            </a:r>
            <a:r>
              <a:rPr lang="en-GB" dirty="0">
                <a:hlinkClick r:id="rId3"/>
              </a:rPr>
              <a:t>Maturity Matrix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9279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Global Goods by </a:t>
            </a:r>
            <a:r>
              <a:rPr lang="en-US" dirty="0">
                <a:hlinkClick r:id="rId2"/>
              </a:rPr>
              <a:t>WHO Classification of Digital Health Interventions</a:t>
            </a:r>
            <a:endParaRPr lang="en-GB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244C8A-D363-4EF0-92DD-CC9B67A61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7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openIMIS as a Global Good @ Nairobi</a:t>
            </a:r>
            <a:endParaRPr kumimoji="0" lang="de-DE" sz="1000" b="1" i="0" u="none" strike="noStrike" kern="1200" cap="none" spc="70" normalizeH="0" baseline="0" noProof="0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F118F61-261E-43C9-99AE-1DD9A91F4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6</a:t>
            </a:fld>
            <a:endParaRPr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423428067"/>
              </p:ext>
            </p:extLst>
          </p:nvPr>
        </p:nvGraphicFramePr>
        <p:xfrm>
          <a:off x="782782" y="2019300"/>
          <a:ext cx="10368775" cy="38411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1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04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06639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GB"/>
                        <a:t>WHO Classification of Digital Health Interventions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Global</a:t>
                      </a:r>
                      <a:r>
                        <a:rPr lang="en-GB" baseline="0" dirty="0"/>
                        <a:t> Good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435">
                <a:tc>
                  <a:txBody>
                    <a:bodyPr/>
                    <a:lstStyle/>
                    <a:p>
                      <a:r>
                        <a:rPr lang="en-GB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Civil Registration and Vital Statistics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err="1"/>
                        <a:t>OpenCRVS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Clinical Terminology and Classifications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Open Concept Lab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Community Based Information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err="1"/>
                        <a:t>ComCare</a:t>
                      </a:r>
                      <a:br>
                        <a:rPr lang="en-GB"/>
                      </a:br>
                      <a:r>
                        <a:rPr lang="en-GB"/>
                        <a:t>Community Health Toolkit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Data Interchange, Interoperability</a:t>
                      </a:r>
                      <a:r>
                        <a:rPr lang="en-GB" baseline="0"/>
                        <a:t> and Accessibility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err="1"/>
                        <a:t>OpenHIM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Electronic Medical Records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OpenMRS</a:t>
                      </a:r>
                      <a:br>
                        <a:rPr lang="en-GB"/>
                      </a:br>
                      <a:r>
                        <a:rPr lang="en-GB"/>
                        <a:t>BAHMNI</a:t>
                      </a:r>
                      <a:br>
                        <a:rPr lang="en-GB"/>
                      </a:br>
                      <a:r>
                        <a:rPr lang="en-GB" err="1"/>
                        <a:t>OpenSRP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3"/>
                          </a:solidFill>
                        </a:rPr>
                        <a:t>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accent3"/>
                          </a:solidFill>
                        </a:rPr>
                        <a:t>Health Finance and Insurance Information System</a:t>
                      </a:r>
                      <a:endParaRPr lang="en-GB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accent3"/>
                          </a:solidFill>
                        </a:rPr>
                        <a:t>openIMIS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>
                          <a:solidFill>
                            <a:schemeClr val="tx1"/>
                          </a:solidFill>
                        </a:rPr>
                        <a:t>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Health Management Information System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DHIS2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24330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Examples of Global Goods by </a:t>
            </a:r>
            <a:r>
              <a:rPr lang="en-GB">
                <a:hlinkClick r:id="rId2"/>
              </a:rPr>
              <a:t>WHO Classification</a:t>
            </a:r>
            <a:r>
              <a:rPr lang="en-GB"/>
              <a:t> (cont.)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803805-E1D1-4FE7-89C0-6B0B3E515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7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openIMIS as a Global Good @ Nairobi</a:t>
            </a:r>
            <a:endParaRPr kumimoji="0" lang="de-DE" sz="1000" b="1" i="0" u="none" strike="noStrike" kern="1200" cap="none" spc="70" normalizeH="0" baseline="0" noProof="0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08D3C91-A03C-4065-B78E-2EDB79B9E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7</a:t>
            </a:fld>
            <a:endParaRPr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871183528"/>
              </p:ext>
            </p:extLst>
          </p:nvPr>
        </p:nvGraphicFramePr>
        <p:xfrm>
          <a:off x="911612" y="2132778"/>
          <a:ext cx="10368775" cy="31908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51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165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00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14721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WHO Classification of Digital Health Interventions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Global</a:t>
                      </a:r>
                      <a:r>
                        <a:rPr lang="en-GB" baseline="0"/>
                        <a:t> Good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435">
                <a:tc>
                  <a:txBody>
                    <a:bodyPr/>
                    <a:lstStyle/>
                    <a:p>
                      <a:r>
                        <a:rPr lang="en-GB"/>
                        <a:t>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Human Resource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err="1"/>
                        <a:t>iHRIS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Q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Knowledge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Digital Health Atlas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Laboratory Diagnostics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Child Growth</a:t>
                      </a:r>
                      <a:r>
                        <a:rPr lang="en-GB" baseline="0"/>
                        <a:t> Monitor</a:t>
                      </a:r>
                      <a:br>
                        <a:rPr lang="en-GB" baseline="0"/>
                      </a:br>
                      <a:r>
                        <a:rPr lang="en-GB" baseline="0" err="1"/>
                        <a:t>OpenLabConnect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Logistics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err="1"/>
                        <a:t>OpenLMIS</a:t>
                      </a:r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Public Health and Disease Surveillance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Sormas</a:t>
                      </a:r>
                    </a:p>
                    <a:p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Reveal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Shared Health Record</a:t>
                      </a:r>
                      <a:r>
                        <a:rPr lang="en-GB" baseline="0" dirty="0"/>
                        <a:t> and Health Information Repository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HEARTH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57EA97C9-BA35-4A1C-811E-0B2A37D94506}"/>
              </a:ext>
            </a:extLst>
          </p:cNvPr>
          <p:cNvSpPr txBox="1"/>
          <p:nvPr/>
        </p:nvSpPr>
        <p:spPr>
          <a:xfrm>
            <a:off x="7154691" y="5836988"/>
            <a:ext cx="4685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Find more in the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" charset="0"/>
                <a:ea typeface="+mn-ea"/>
                <a:cs typeface="+mn-cs"/>
                <a:hlinkClick r:id="rId3"/>
              </a:rPr>
              <a:t>Global Good Guidebook …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1079FB-0152-435D-A173-AC391581ACEF}"/>
              </a:ext>
            </a:extLst>
          </p:cNvPr>
          <p:cNvSpPr txBox="1"/>
          <p:nvPr/>
        </p:nvSpPr>
        <p:spPr>
          <a:xfrm rot="1305448">
            <a:off x="5779390" y="2152360"/>
            <a:ext cx="245644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3"/>
                </a:solidFill>
              </a:rPr>
              <a:t>New version coming up!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4B4270-6F32-4EDF-9800-C8F53928BB18}"/>
              </a:ext>
            </a:extLst>
          </p:cNvPr>
          <p:cNvSpPr txBox="1"/>
          <p:nvPr/>
        </p:nvSpPr>
        <p:spPr>
          <a:xfrm rot="1305448">
            <a:off x="9574511" y="2152360"/>
            <a:ext cx="245644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3"/>
                </a:solidFill>
              </a:rPr>
              <a:t>New version coming up!</a:t>
            </a:r>
          </a:p>
        </p:txBody>
      </p:sp>
    </p:spTree>
    <p:extLst>
      <p:ext uri="{BB962C8B-B14F-4D97-AF65-F5344CB8AC3E}">
        <p14:creationId xmlns:p14="http://schemas.microsoft.com/office/powerpoint/2010/main" val="1860207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Maturity of Global Goods</a:t>
            </a:r>
          </a:p>
        </p:txBody>
      </p:sp>
      <p:sp>
        <p:nvSpPr>
          <p:cNvPr id="52" name="Date Placeholder 51">
            <a:extLst>
              <a:ext uri="{FF2B5EF4-FFF2-40B4-BE49-F238E27FC236}">
                <a16:creationId xmlns:a16="http://schemas.microsoft.com/office/drawing/2014/main" id="{C9F4E0F8-6C16-44A4-820A-5BFBDC0D89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7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openIMIS as a Global Good @ Nairobi</a:t>
            </a:r>
            <a:endParaRPr kumimoji="0" lang="de-DE" sz="1000" b="1" i="0" u="none" strike="noStrike" kern="1200" cap="none" spc="70" normalizeH="0" baseline="0" noProof="0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53" name="Slide Number Placeholder 52">
            <a:extLst>
              <a:ext uri="{FF2B5EF4-FFF2-40B4-BE49-F238E27FC236}">
                <a16:creationId xmlns:a16="http://schemas.microsoft.com/office/drawing/2014/main" id="{DFAE30A2-0C8F-43A5-A25C-841C8E74CC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8</a:t>
            </a:fld>
            <a:endParaRPr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270565556"/>
              </p:ext>
            </p:extLst>
          </p:nvPr>
        </p:nvGraphicFramePr>
        <p:xfrm>
          <a:off x="5709133" y="1468081"/>
          <a:ext cx="4557932" cy="210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579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Community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Developer, Contributor and Implementer Community Engagement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Community Governance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Software Roadmap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User Documentation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Multi-Lingual Support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9" name="Content Placeholder 5">
            <a:extLst>
              <a:ext uri="{FF2B5EF4-FFF2-40B4-BE49-F238E27FC236}">
                <a16:creationId xmlns:a16="http://schemas.microsoft.com/office/drawing/2014/main" id="{99A9C3FE-84C0-4D37-8CCE-BB7ABB708E8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1236803" y="1747481"/>
          <a:ext cx="3456517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565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89810">
                <a:tc>
                  <a:txBody>
                    <a:bodyPr/>
                    <a:lstStyle/>
                    <a:p>
                      <a:r>
                        <a:rPr lang="en-GB" dirty="0"/>
                        <a:t>Global Utility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Country Utilization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Country Strategy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Digital Health Interventions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Source Code Accessibility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/>
                        <a:t>Funding and Revenue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09B654B6-190E-4958-B03A-85EF230C5F15}"/>
              </a:ext>
            </a:extLst>
          </p:cNvPr>
          <p:cNvCxnSpPr>
            <a:cxnSpLocks/>
            <a:stCxn id="22" idx="7"/>
            <a:endCxn id="9" idx="2"/>
          </p:cNvCxnSpPr>
          <p:nvPr/>
        </p:nvCxnSpPr>
        <p:spPr bwMode="auto">
          <a:xfrm flipH="1" flipV="1">
            <a:off x="2965061" y="3576281"/>
            <a:ext cx="1004760" cy="121236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02425819-64EF-4F62-B60C-D7A9DF76DA84}"/>
              </a:ext>
            </a:extLst>
          </p:cNvPr>
          <p:cNvCxnSpPr>
            <a:cxnSpLocks/>
            <a:stCxn id="22" idx="7"/>
            <a:endCxn id="6" idx="1"/>
          </p:cNvCxnSpPr>
          <p:nvPr/>
        </p:nvCxnSpPr>
        <p:spPr bwMode="auto">
          <a:xfrm flipV="1">
            <a:off x="3969821" y="2522181"/>
            <a:ext cx="1739312" cy="226646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B9FA9272-45E1-45F0-B0ED-1E4F75A42764}"/>
              </a:ext>
            </a:extLst>
          </p:cNvPr>
          <p:cNvCxnSpPr>
            <a:cxnSpLocks/>
            <a:stCxn id="22" idx="7"/>
          </p:cNvCxnSpPr>
          <p:nvPr/>
        </p:nvCxnSpPr>
        <p:spPr bwMode="auto">
          <a:xfrm>
            <a:off x="3969821" y="4788650"/>
            <a:ext cx="2341389" cy="249999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BF0BE8B9-A27B-44D7-BFF0-BC86C73906B1}"/>
              </a:ext>
            </a:extLst>
          </p:cNvPr>
          <p:cNvSpPr/>
          <p:nvPr/>
        </p:nvSpPr>
        <p:spPr>
          <a:xfrm>
            <a:off x="2304496" y="4611688"/>
            <a:ext cx="1951050" cy="1208374"/>
          </a:xfrm>
          <a:prstGeom prst="ellipse">
            <a:avLst/>
          </a:prstGeom>
          <a:solidFill>
            <a:schemeClr val="accent5">
              <a:alpha val="15000"/>
            </a:schemeClr>
          </a:solidFill>
          <a:ln w="3175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400"/>
            <a:r>
              <a:rPr lang="de-DE" b="1" dirty="0">
                <a:solidFill>
                  <a:schemeClr val="accent5"/>
                </a:solidFill>
                <a:latin typeface="Arial" charset="0"/>
              </a:rPr>
              <a:t>Global </a:t>
            </a:r>
            <a:r>
              <a:rPr lang="de-DE" b="1" dirty="0" err="1">
                <a:solidFill>
                  <a:schemeClr val="accent5"/>
                </a:solidFill>
                <a:latin typeface="Arial" charset="0"/>
              </a:rPr>
              <a:t>Good</a:t>
            </a:r>
            <a:r>
              <a:rPr lang="de-DE" b="1" dirty="0">
                <a:solidFill>
                  <a:schemeClr val="accent5"/>
                </a:solidFill>
                <a:latin typeface="Arial" charset="0"/>
              </a:rPr>
              <a:t> </a:t>
            </a:r>
            <a:r>
              <a:rPr lang="de-DE" b="1" dirty="0" err="1">
                <a:solidFill>
                  <a:schemeClr val="accent5"/>
                </a:solidFill>
                <a:latin typeface="Arial" charset="0"/>
              </a:rPr>
              <a:t>Maturity</a:t>
            </a:r>
            <a:endParaRPr lang="de-DE" b="1" dirty="0">
              <a:solidFill>
                <a:schemeClr val="accent5"/>
              </a:solidFill>
              <a:latin typeface="Arial" charset="0"/>
            </a:endParaRPr>
          </a:p>
        </p:txBody>
      </p:sp>
      <p:graphicFrame>
        <p:nvGraphicFramePr>
          <p:cNvPr id="8" name="Content Placeholder 5">
            <a:extLst>
              <a:ext uri="{FF2B5EF4-FFF2-40B4-BE49-F238E27FC236}">
                <a16:creationId xmlns:a16="http://schemas.microsoft.com/office/drawing/2014/main" id="{91E2F769-70CD-40F6-917B-27DFB3EBFB5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5523406"/>
              </p:ext>
            </p:extLst>
          </p:nvPr>
        </p:nvGraphicFramePr>
        <p:xfrm>
          <a:off x="6311210" y="4121709"/>
          <a:ext cx="4538392" cy="1833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83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Software Maturity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Technical Documentation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Software Productization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Interoperability and Data Accessibility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Security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GB" dirty="0">
                          <a:solidFill>
                            <a:schemeClr val="tx1"/>
                          </a:solidFill>
                        </a:rPr>
                        <a:t>Scalability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12E5C58C-C93E-4C94-8975-0B45CEDC7435}"/>
              </a:ext>
            </a:extLst>
          </p:cNvPr>
          <p:cNvSpPr txBox="1"/>
          <p:nvPr/>
        </p:nvSpPr>
        <p:spPr>
          <a:xfrm rot="1305448">
            <a:off x="9048009" y="739836"/>
            <a:ext cx="2122312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28575"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GB" sz="2800" dirty="0">
                <a:solidFill>
                  <a:schemeClr val="accent3"/>
                </a:solidFill>
              </a:rPr>
              <a:t>Sustainability</a:t>
            </a:r>
          </a:p>
        </p:txBody>
      </p:sp>
    </p:spTree>
    <p:extLst>
      <p:ext uri="{BB962C8B-B14F-4D97-AF65-F5344CB8AC3E}">
        <p14:creationId xmlns:p14="http://schemas.microsoft.com/office/powerpoint/2010/main" val="1922841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70663-0824-45DD-834F-3FB5D1908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Some of our early Networks in Health</a:t>
            </a:r>
          </a:p>
        </p:txBody>
      </p:sp>
      <p:sp>
        <p:nvSpPr>
          <p:cNvPr id="43" name="Date Placeholder 42">
            <a:extLst>
              <a:ext uri="{FF2B5EF4-FFF2-40B4-BE49-F238E27FC236}">
                <a16:creationId xmlns:a16="http://schemas.microsoft.com/office/drawing/2014/main" id="{8C293599-5BCD-4FC6-A3D2-CFA46BAB16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2023-04-27</a:t>
            </a:r>
            <a:endParaRPr lang="de-DE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222405-0639-4A23-99B6-E34AA3B8EF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70" normalizeH="0" baseline="0" noProof="0">
                <a:ln>
                  <a:noFill/>
                </a:ln>
                <a:solidFill>
                  <a:srgbClr val="6F6F6F"/>
                </a:solidFill>
                <a:effectLst/>
                <a:uLnTx/>
                <a:uFillTx/>
                <a:latin typeface="Arial Narrow" pitchFamily="34" charset="0"/>
                <a:ea typeface="+mn-ea"/>
                <a:cs typeface="+mn-cs"/>
              </a:rPr>
              <a:t>openIMIS as a Global Good @ Nairobi</a:t>
            </a:r>
            <a:endParaRPr kumimoji="0" lang="de-DE" sz="1000" b="1" i="0" u="none" strike="noStrike" kern="1200" cap="none" spc="70" normalizeH="0" baseline="0" noProof="0" dirty="0">
              <a:ln>
                <a:noFill/>
              </a:ln>
              <a:solidFill>
                <a:srgbClr val="6F6F6F"/>
              </a:solidFill>
              <a:effectLst/>
              <a:uLnTx/>
              <a:uFillTx/>
              <a:latin typeface="Arial Narrow" pitchFamily="34" charset="0"/>
              <a:ea typeface="+mn-ea"/>
              <a:cs typeface="+mn-cs"/>
            </a:endParaRPr>
          </a:p>
        </p:txBody>
      </p:sp>
      <p:sp>
        <p:nvSpPr>
          <p:cNvPr id="44" name="Slide Number Placeholder 43">
            <a:extLst>
              <a:ext uri="{FF2B5EF4-FFF2-40B4-BE49-F238E27FC236}">
                <a16:creationId xmlns:a16="http://schemas.microsoft.com/office/drawing/2014/main" id="{AFE9ED02-B27E-4A5C-B6CE-B6D72BDB15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/>
              <a:t>Seite </a:t>
            </a:r>
            <a:fld id="{3A8B5DB7-81A8-4ED4-916B-6B23CD603687}" type="slidenum">
              <a:rPr smtClean="0"/>
              <a:pPr/>
              <a:t>9</a:t>
            </a:fld>
            <a:endParaRPr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27FA800-31A3-48D7-B79E-691154CB0095}"/>
              </a:ext>
            </a:extLst>
          </p:cNvPr>
          <p:cNvGrpSpPr/>
          <p:nvPr/>
        </p:nvGrpSpPr>
        <p:grpSpPr>
          <a:xfrm>
            <a:off x="311490" y="2828761"/>
            <a:ext cx="2911678" cy="3402244"/>
            <a:chOff x="728050" y="2828761"/>
            <a:chExt cx="2911678" cy="340224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C03080E7-F8BE-44CF-B01B-B6D442EB1B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13707" y="3214447"/>
              <a:ext cx="2326021" cy="3016558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77A7CE5-762B-45A7-AFB0-8EEE3FDAA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28050" y="2828761"/>
              <a:ext cx="2326021" cy="2992211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EA44D50A-8C2B-4314-9B70-B0DB9AF56F4F}"/>
              </a:ext>
            </a:extLst>
          </p:cNvPr>
          <p:cNvSpPr txBox="1"/>
          <p:nvPr/>
        </p:nvSpPr>
        <p:spPr>
          <a:xfrm>
            <a:off x="998240" y="1252476"/>
            <a:ext cx="1538178" cy="369332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lvl="0" defTabSz="914377" eaLnBrk="1" fontAlgn="auto" hangingPunct="1">
              <a:spcBef>
                <a:spcPts val="0"/>
              </a:spcBef>
              <a:spcAft>
                <a:spcPts val="0"/>
              </a:spcAft>
            </a:lvl1pPr>
          </a:lstStyle>
          <a:p>
            <a:r>
              <a:rPr lang="en-GB" dirty="0">
                <a:hlinkClick r:id="rId5"/>
              </a:rPr>
              <a:t>Digital Square 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D2C61ED-B25F-4020-B3C8-B17A69A8A8A7}"/>
              </a:ext>
            </a:extLst>
          </p:cNvPr>
          <p:cNvSpPr txBox="1"/>
          <p:nvPr/>
        </p:nvSpPr>
        <p:spPr>
          <a:xfrm>
            <a:off x="569789" y="2460191"/>
            <a:ext cx="2395079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lvl="0" defTabSz="914377" eaLnBrk="1" fontAlgn="auto" hangingPunct="1">
              <a:spcBef>
                <a:spcPts val="0"/>
              </a:spcBef>
              <a:spcAft>
                <a:spcPts val="0"/>
              </a:spcAft>
            </a:lvl1pPr>
          </a:lstStyle>
          <a:p>
            <a:pPr algn="ctr"/>
            <a:r>
              <a:rPr lang="en-GB" sz="1600" dirty="0">
                <a:hlinkClick r:id="rId6"/>
              </a:rPr>
              <a:t>Global Good Development</a:t>
            </a:r>
            <a:endParaRPr lang="en-GB" sz="16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968C47-BDF8-4EB9-A0B7-4805A15C349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28961" y="2802005"/>
            <a:ext cx="2636478" cy="342900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A1A1BFC-6306-41AB-8291-F24C83849153}"/>
              </a:ext>
            </a:extLst>
          </p:cNvPr>
          <p:cNvSpPr/>
          <p:nvPr/>
        </p:nvSpPr>
        <p:spPr>
          <a:xfrm>
            <a:off x="3669955" y="1252476"/>
            <a:ext cx="23544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8"/>
              </a:rPr>
              <a:t>Joint Learning Network</a:t>
            </a:r>
            <a:endParaRPr lang="en-GB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6EE7510-3B50-4F79-ABAF-D61E505232A9}"/>
              </a:ext>
            </a:extLst>
          </p:cNvPr>
          <p:cNvSpPr/>
          <p:nvPr/>
        </p:nvSpPr>
        <p:spPr>
          <a:xfrm>
            <a:off x="3579385" y="2460191"/>
            <a:ext cx="25356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hlinkClick r:id="rId8"/>
              </a:rPr>
              <a:t>Requirements Specifications</a:t>
            </a:r>
            <a:endParaRPr lang="en-GB" sz="16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58D463B-E82B-4B5D-AD0B-BF6B42C8B9F7}"/>
              </a:ext>
            </a:extLst>
          </p:cNvPr>
          <p:cNvSpPr/>
          <p:nvPr/>
        </p:nvSpPr>
        <p:spPr>
          <a:xfrm>
            <a:off x="7297656" y="1252476"/>
            <a:ext cx="10102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9"/>
              </a:rPr>
              <a:t>OpenHIE</a:t>
            </a:r>
            <a:endParaRPr lang="en-GB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97E6481-D5D2-419B-B025-6B52E6852726}"/>
              </a:ext>
            </a:extLst>
          </p:cNvPr>
          <p:cNvSpPr/>
          <p:nvPr/>
        </p:nvSpPr>
        <p:spPr>
          <a:xfrm>
            <a:off x="7194198" y="2460191"/>
            <a:ext cx="121712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defTabSz="914377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600" dirty="0">
                <a:hlinkClick r:id="rId10"/>
              </a:rPr>
              <a:t>Architecture</a:t>
            </a:r>
            <a:endParaRPr lang="en-GB" sz="160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635DB13-060D-4297-815C-CB98CC37790A}"/>
              </a:ext>
            </a:extLst>
          </p:cNvPr>
          <p:cNvSpPr/>
          <p:nvPr/>
        </p:nvSpPr>
        <p:spPr>
          <a:xfrm>
            <a:off x="10174409" y="1252476"/>
            <a:ext cx="1047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11"/>
              </a:rPr>
              <a:t>HL7-FHIR</a:t>
            </a:r>
            <a:endParaRPr lang="en-GB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3E64B29-C357-4A2A-9E31-6E128764F147}"/>
              </a:ext>
            </a:extLst>
          </p:cNvPr>
          <p:cNvSpPr/>
          <p:nvPr/>
        </p:nvSpPr>
        <p:spPr>
          <a:xfrm>
            <a:off x="9974900" y="2460191"/>
            <a:ext cx="14461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1600" dirty="0">
                <a:hlinkClick r:id="rId12"/>
              </a:rPr>
              <a:t>Data Standards</a:t>
            </a:r>
            <a:endParaRPr lang="en-GB" sz="1600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1913B811-99A6-4B9C-95BE-737FE56FDA8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386188" y="2838205"/>
            <a:ext cx="2623524" cy="285109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05AD75F-CEE2-4E37-A4BE-7AA72D4D6567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850491" y="1861494"/>
            <a:ext cx="1694917" cy="40828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246DB097-A116-4AAA-A0AC-95791D90855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83789" y="1682096"/>
            <a:ext cx="767080" cy="76708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D52239B-3D2A-4126-A942-8416A6A07646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6863258" y="1865052"/>
            <a:ext cx="1879008" cy="40116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1C90CAC-F83A-4826-8C15-B9309558950D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471233" y="3441033"/>
            <a:ext cx="2663060" cy="189621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B99C8810-4109-4978-8FF6-980AB10BFA2A}"/>
              </a:ext>
            </a:extLst>
          </p:cNvPr>
          <p:cNvSpPr txBox="1"/>
          <p:nvPr/>
        </p:nvSpPr>
        <p:spPr>
          <a:xfrm>
            <a:off x="463132" y="6199163"/>
            <a:ext cx="2608406" cy="338554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lvl="0" defTabSz="914377" eaLnBrk="1" fontAlgn="auto" hangingPunct="1">
              <a:spcBef>
                <a:spcPts val="0"/>
              </a:spcBef>
              <a:spcAft>
                <a:spcPts val="0"/>
              </a:spcAft>
            </a:lvl1pPr>
          </a:lstStyle>
          <a:p>
            <a:pPr algn="ctr"/>
            <a:r>
              <a:rPr lang="en-GB" sz="1600" dirty="0">
                <a:hlinkClick r:id="rId18"/>
              </a:rPr>
              <a:t>Co-creative Funding Platform</a:t>
            </a:r>
            <a:endParaRPr lang="en-GB" sz="16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8407E164-644F-4275-BF22-0933504EE37A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t="23291" b="25510"/>
          <a:stretch/>
        </p:blipFill>
        <p:spPr>
          <a:xfrm>
            <a:off x="3672416" y="1738052"/>
            <a:ext cx="2540000" cy="64851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BDAEFC-7A57-4E18-892C-A0CFE9FEFD6A}"/>
              </a:ext>
            </a:extLst>
          </p:cNvPr>
          <p:cNvSpPr txBox="1"/>
          <p:nvPr/>
        </p:nvSpPr>
        <p:spPr>
          <a:xfrm>
            <a:off x="6846067" y="5463991"/>
            <a:ext cx="202921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GB" dirty="0"/>
              <a:t>New: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hlinkClick r:id="rId20"/>
              </a:rPr>
              <a:t>FIS Workflows</a:t>
            </a:r>
            <a:endParaRPr lang="en-GB" dirty="0"/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GB" dirty="0"/>
              <a:t>Approaching IHE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AEDA6F7-4628-46DA-9B0A-8AD6F0ED91EE}"/>
              </a:ext>
            </a:extLst>
          </p:cNvPr>
          <p:cNvSpPr/>
          <p:nvPr/>
        </p:nvSpPr>
        <p:spPr>
          <a:xfrm>
            <a:off x="9555905" y="5727440"/>
            <a:ext cx="22840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21"/>
              </a:rPr>
              <a:t>openIMIS FHIR Profile</a:t>
            </a:r>
            <a:r>
              <a:rPr lang="en-GB" dirty="0"/>
              <a:t>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486BD40-BF05-4EA0-B955-633703BCCC05}"/>
              </a:ext>
            </a:extLst>
          </p:cNvPr>
          <p:cNvSpPr txBox="1"/>
          <p:nvPr/>
        </p:nvSpPr>
        <p:spPr>
          <a:xfrm rot="1305448">
            <a:off x="809518" y="3393449"/>
            <a:ext cx="2456442" cy="36933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3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>
                <a:solidFill>
                  <a:schemeClr val="accent3"/>
                </a:solidFill>
              </a:rPr>
              <a:t>New version coming up!</a:t>
            </a:r>
          </a:p>
        </p:txBody>
      </p:sp>
    </p:spTree>
    <p:extLst>
      <p:ext uri="{BB962C8B-B14F-4D97-AF65-F5344CB8AC3E}">
        <p14:creationId xmlns:p14="http://schemas.microsoft.com/office/powerpoint/2010/main" val="39067300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6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7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7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9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1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3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C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EMEID" val="5"/>
</p:tagLst>
</file>

<file path=ppt/theme/theme1.xml><?xml version="1.0" encoding="utf-8"?>
<a:theme xmlns:a="http://schemas.openxmlformats.org/drawingml/2006/main" name="Office">
  <a:themeElements>
    <a:clrScheme name="openIMIS">
      <a:dk1>
        <a:srgbClr val="000000"/>
      </a:dk1>
      <a:lt1>
        <a:srgbClr val="FFFFFF"/>
      </a:lt1>
      <a:dk2>
        <a:srgbClr val="4F4B4C"/>
      </a:dk2>
      <a:lt2>
        <a:srgbClr val="A9A7A8"/>
      </a:lt2>
      <a:accent1>
        <a:srgbClr val="006374"/>
      </a:accent1>
      <a:accent2>
        <a:srgbClr val="80B0B9"/>
      </a:accent2>
      <a:accent3>
        <a:srgbClr val="F3AE2B"/>
      </a:accent3>
      <a:accent4>
        <a:srgbClr val="C80F0F"/>
      </a:accent4>
      <a:accent5>
        <a:srgbClr val="1D3069"/>
      </a:accent5>
      <a:accent6>
        <a:srgbClr val="A3A0D0"/>
      </a:accent6>
      <a:hlink>
        <a:srgbClr val="33818F"/>
      </a:hlink>
      <a:folHlink>
        <a:srgbClr val="B2D0D5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penIMIS" id="{241A4BC3-F7D5-464E-84C0-8AC8768EC2A6}" vid="{6098B63B-AD41-244D-B68F-98BCA7A47F15}"/>
    </a:ext>
  </a:extLst>
</a:theme>
</file>

<file path=ppt/theme/theme2.xml><?xml version="1.0" encoding="utf-8"?>
<a:theme xmlns:a="http://schemas.openxmlformats.org/drawingml/2006/main" name="1_Office">
  <a:themeElements>
    <a:clrScheme name="GIZ">
      <a:dk1>
        <a:sysClr val="windowText" lastClr="000000"/>
      </a:dk1>
      <a:lt1>
        <a:sysClr val="window" lastClr="FFFFFF"/>
      </a:lt1>
      <a:dk2>
        <a:srgbClr val="6F6F6F"/>
      </a:dk2>
      <a:lt2>
        <a:srgbClr val="E6E6E6"/>
      </a:lt2>
      <a:accent1>
        <a:srgbClr val="C80F0F"/>
      </a:accent1>
      <a:accent2>
        <a:srgbClr val="89AE10"/>
      </a:accent2>
      <a:accent3>
        <a:srgbClr val="FDC400"/>
      </a:accent3>
      <a:accent4>
        <a:srgbClr val="F8E946"/>
      </a:accent4>
      <a:accent5>
        <a:srgbClr val="0077B2"/>
      </a:accent5>
      <a:accent6>
        <a:srgbClr val="AAAAAA"/>
      </a:accent6>
      <a:hlink>
        <a:srgbClr val="C80F0F"/>
      </a:hlink>
      <a:folHlink>
        <a:srgbClr val="C80F0F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Entwurf 01">
  <a:themeElements>
    <a:clrScheme name="Benutzerdefiniert 47">
      <a:dk1>
        <a:sysClr val="windowText" lastClr="000000"/>
      </a:dk1>
      <a:lt1>
        <a:sysClr val="window" lastClr="FFFFFF"/>
      </a:lt1>
      <a:dk2>
        <a:srgbClr val="6F6F6F"/>
      </a:dk2>
      <a:lt2>
        <a:srgbClr val="E6E6E6"/>
      </a:lt2>
      <a:accent1>
        <a:srgbClr val="C80F0F"/>
      </a:accent1>
      <a:accent2>
        <a:srgbClr val="89AE10"/>
      </a:accent2>
      <a:accent3>
        <a:srgbClr val="FDC400"/>
      </a:accent3>
      <a:accent4>
        <a:srgbClr val="F8E946"/>
      </a:accent4>
      <a:accent5>
        <a:srgbClr val="0077B2"/>
      </a:accent5>
      <a:accent6>
        <a:srgbClr val="AAAAAA"/>
      </a:accent6>
      <a:hlink>
        <a:srgbClr val="C80F0F"/>
      </a:hlink>
      <a:folHlink>
        <a:srgbClr val="C80F0F"/>
      </a:folHlink>
    </a:clrScheme>
    <a:fontScheme name="Benutzerdefiniert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 algn="l">
          <a:defRPr sz="12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nk xmlns="18d388d1-21b6-4723-90bf-9d2d04a13d0a">
      <Url xsi:nil="true"/>
      <Description xsi:nil="true"/>
    </link>
    <TaxCatchAll xmlns="799dd36a-efdc-49ab-bd5b-ecf48f8d8ab7" xsi:nil="true"/>
    <lcf76f155ced4ddcb4097134ff3c332f xmlns="18d388d1-21b6-4723-90bf-9d2d04a13d0a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44B371517CA51A4591FD761B9ADB223C" ma:contentTypeVersion="17" ma:contentTypeDescription="Ein neues Dokument erstellen." ma:contentTypeScope="" ma:versionID="866461c80a670cc7ac733cd44c0d360f">
  <xsd:schema xmlns:xsd="http://www.w3.org/2001/XMLSchema" xmlns:xs="http://www.w3.org/2001/XMLSchema" xmlns:p="http://schemas.microsoft.com/office/2006/metadata/properties" xmlns:ns2="18d388d1-21b6-4723-90bf-9d2d04a13d0a" xmlns:ns3="799dd36a-efdc-49ab-bd5b-ecf48f8d8ab7" targetNamespace="http://schemas.microsoft.com/office/2006/metadata/properties" ma:root="true" ma:fieldsID="ea19f5dce7e67f5125f33b94e92f6cee" ns2:_="" ns3:_="">
    <xsd:import namespace="18d388d1-21b6-4723-90bf-9d2d04a13d0a"/>
    <xsd:import namespace="799dd36a-efdc-49ab-bd5b-ecf48f8d8ab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ink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388d1-21b6-4723-90bf-9d2d04a13d0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ink" ma:index="20" nillable="true" ma:displayName="link" ma:format="Image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Bildmarkierungen" ma:readOnly="false" ma:fieldId="{5cf76f15-5ced-4ddc-b409-7134ff3c332f}" ma:taxonomyMulti="true" ma:sspId="0aed264e-563a-469a-8ebe-271e849ec10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9dd36a-efdc-49ab-bd5b-ecf48f8d8ab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description="" ma:hidden="true" ma:list="{f97074a7-c84a-4392-8bef-de0267f9766f}" ma:internalName="TaxCatchAll" ma:showField="CatchAllData" ma:web="799dd36a-efdc-49ab-bd5b-ecf48f8d8ab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0752EB3-2D98-4F0A-A279-98BFEBC01CCE}">
  <ds:schemaRefs>
    <ds:schemaRef ds:uri="http://schemas.microsoft.com/office/2006/metadata/properties"/>
    <ds:schemaRef ds:uri="http://purl.org/dc/elements/1.1/"/>
    <ds:schemaRef ds:uri="799dd36a-efdc-49ab-bd5b-ecf48f8d8ab7"/>
    <ds:schemaRef ds:uri="18d388d1-21b6-4723-90bf-9d2d04a13d0a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5CB987A-99F0-4A6E-A15F-4011AA1F58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d388d1-21b6-4723-90bf-9d2d04a13d0a"/>
    <ds:schemaRef ds:uri="799dd36a-efdc-49ab-bd5b-ecf48f8d8a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FBC48CB-92D9-423C-8EB8-2863EB7A8F7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1005</Words>
  <Application>Microsoft Office PowerPoint</Application>
  <PresentationFormat>Widescreen</PresentationFormat>
  <Paragraphs>363</Paragraphs>
  <Slides>21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32" baseType="lpstr">
      <vt:lpstr>Symbol</vt:lpstr>
      <vt:lpstr>Arial Narrow</vt:lpstr>
      <vt:lpstr>Wingdings</vt:lpstr>
      <vt:lpstr>Poppins Light</vt:lpstr>
      <vt:lpstr>Arial</vt:lpstr>
      <vt:lpstr>Calibri Light</vt:lpstr>
      <vt:lpstr>Poppins</vt:lpstr>
      <vt:lpstr>Calibri</vt:lpstr>
      <vt:lpstr>Office</vt:lpstr>
      <vt:lpstr>1_Office</vt:lpstr>
      <vt:lpstr>Entwurf 01</vt:lpstr>
      <vt:lpstr>openIMIS as a Global Good </vt:lpstr>
      <vt:lpstr>Content</vt:lpstr>
      <vt:lpstr>Digital Public Goods (DPG) in Health</vt:lpstr>
      <vt:lpstr>Software in Global Health over Time</vt:lpstr>
      <vt:lpstr>Digital Development Principles </vt:lpstr>
      <vt:lpstr>Global Goods by WHO Classification of Digital Health Interventions</vt:lpstr>
      <vt:lpstr>Examples of Global Goods by WHO Classification (cont.)</vt:lpstr>
      <vt:lpstr>Maturity of Global Goods</vt:lpstr>
      <vt:lpstr>Some of our early Networks in Health</vt:lpstr>
      <vt:lpstr>Some of our early Networks in Health</vt:lpstr>
      <vt:lpstr>Standardisation Initiatives</vt:lpstr>
      <vt:lpstr>Modular Strategies vs. “If you had built a metro system 50 years ago …”</vt:lpstr>
      <vt:lpstr>Implementing openIMIS – a Business Case </vt:lpstr>
      <vt:lpstr>Adapted Value Chain for Digital Global Goods</vt:lpstr>
      <vt:lpstr>Different Roles in the Community</vt:lpstr>
      <vt:lpstr>Example: Nepal</vt:lpstr>
      <vt:lpstr>Example: Niger</vt:lpstr>
      <vt:lpstr>Example: The Gambia</vt:lpstr>
      <vt:lpstr>Supporters to implementation </vt:lpstr>
      <vt:lpstr>Thank you!</vt:lpstr>
      <vt:lpstr>Colour scheme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2023-02-15T14:35:52Z</dcterms:created>
  <dcterms:modified xsi:type="dcterms:W3CDTF">2023-04-26T17:40:22Z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0x01010044B371517CA51A4591FD761B9ADB223C</vt:lpwstr>
  </property>
</Properties>
</file>