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4" r:id="rId4"/>
    <p:sldId id="258" r:id="rId5"/>
    <p:sldId id="267" r:id="rId6"/>
    <p:sldId id="265" r:id="rId7"/>
    <p:sldId id="268" r:id="rId8"/>
    <p:sldId id="269" r:id="rId9"/>
    <p:sldId id="259" r:id="rId10"/>
    <p:sldId id="260" r:id="rId11"/>
    <p:sldId id="261" r:id="rId12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46F12A-0B2C-6C21-6412-A8FC38FE2CA1}">
  <a:tblStyle styleId="{E946F12A-0B2C-6C21-6412-A8FC38FE2CA1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16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4E03-D9BE-48CA-8380-72D99D80CC1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5ACD7-1D53-4D97-AA3F-F4378ADB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5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2580773"/>
            <a:ext cx="9144000" cy="23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5060448"/>
            <a:ext cx="9144000" cy="16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/>
                <a:cs typeface="Poppins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pic>
        <p:nvPicPr>
          <p:cNvPr id="6" name="Grafik 5" descr="Ein Bild, das Text, Uhr enthält.&#10;&#10;Automatisch generierte Beschreibung"/>
          <p:cNvPicPr>
            <a:picLocks noChangeAspect="1"/>
          </p:cNvPicPr>
          <p:nvPr/>
        </p:nvPicPr>
        <p:blipFill>
          <a:blip r:embed="rId2"/>
          <a:srcRect r="17325"/>
          <a:stretch/>
        </p:blipFill>
        <p:spPr bwMode="auto">
          <a:xfrm>
            <a:off x="5192391" y="687148"/>
            <a:ext cx="1807218" cy="1801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B66E6D5-5BCB-4D9F-BAD6-5003A2567033}" type="datetime1">
              <a:rPr lang="en-GB" smtClean="0"/>
              <a:t>03/04/2023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Zwischen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1851" y="1709741"/>
            <a:ext cx="10515600" cy="2852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1" y="4589467"/>
            <a:ext cx="10515600" cy="1500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/>
                <a:cs typeface="Poppin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FF5EBFD-08EE-4F01-A56F-E95CD83C5A64}" type="datetime1">
              <a:rPr lang="en-GB" smtClean="0"/>
              <a:t>03/04/2023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032CD1F-B6DC-4847-B4AA-5C2D848D0E53}" type="datetime1">
              <a:rPr lang="en-GB" smtClean="0"/>
              <a:t>03/04/2023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A09F66-29DB-4193-8BFE-C98C434B9888}" type="datetime1">
              <a:rPr lang="en-GB" smtClean="0"/>
              <a:t>03/04/2023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ss-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>
                <a:solidFill>
                  <a:schemeClr val="bg1"/>
                </a:solidFill>
                <a:latin typeface="Poppins"/>
                <a:cs typeface="Poppins"/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4">
              <a:defRPr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56358EAE-B3F1-473F-8595-CDC8EC42E905}" type="datetime1">
              <a:rPr lang="en-GB" smtClean="0"/>
              <a:t>03/04/2023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377">
        <a:lnSpc>
          <a:spcPct val="90000"/>
        </a:lnSpc>
        <a:spcBef>
          <a:spcPts val="0"/>
        </a:spcBef>
        <a:buNone/>
        <a:defRPr sz="4000" b="1" i="0">
          <a:solidFill>
            <a:schemeClr val="tx1"/>
          </a:solidFill>
          <a:latin typeface="Poppins SemiBold"/>
          <a:ea typeface="+mj-ea"/>
          <a:cs typeface="Poppins SemiBold"/>
        </a:defRPr>
      </a:lvl1pPr>
    </p:titleStyle>
    <p:bodyStyle>
      <a:lvl1pPr marL="0" indent="0" algn="l" defTabSz="914377">
        <a:lnSpc>
          <a:spcPct val="90000"/>
        </a:lnSpc>
        <a:spcBef>
          <a:spcPts val="1000"/>
        </a:spcBef>
        <a:buClr>
          <a:schemeClr val="accent1"/>
        </a:buClr>
        <a:buFont typeface="Arial"/>
        <a:buNone/>
        <a:defRPr sz="2400" b="0" i="0">
          <a:solidFill>
            <a:schemeClr val="tx1"/>
          </a:solidFill>
          <a:latin typeface="Poppins"/>
          <a:ea typeface="+mn-ea"/>
          <a:cs typeface="Poppins"/>
        </a:defRPr>
      </a:lvl1pPr>
      <a:lvl2pPr marL="457189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2000" b="0" i="0">
          <a:solidFill>
            <a:schemeClr val="accent5"/>
          </a:solidFill>
          <a:latin typeface="Poppins"/>
          <a:ea typeface="+mn-ea"/>
          <a:cs typeface="Poppins"/>
        </a:defRPr>
      </a:lvl2pPr>
      <a:lvl3pPr marL="914377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1800" b="0" i="0">
          <a:solidFill>
            <a:schemeClr val="accent5"/>
          </a:solidFill>
          <a:latin typeface="Poppins"/>
          <a:ea typeface="+mn-ea"/>
          <a:cs typeface="Poppins"/>
        </a:defRPr>
      </a:lvl3pPr>
      <a:lvl4pPr marL="1371566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Light"/>
          <a:ea typeface="+mn-ea"/>
          <a:cs typeface="Poppins Light"/>
        </a:defRPr>
      </a:lvl4pPr>
      <a:lvl5pPr marL="1828754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ExtraLight"/>
          <a:ea typeface="+mn-ea"/>
          <a:cs typeface="Poppins ExtraLight"/>
        </a:defRPr>
      </a:lvl5pPr>
      <a:lvl6pPr marL="251453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271" TargetMode="External"/><Relationship Id="rId3" Type="http://schemas.openxmlformats.org/officeDocument/2006/relationships/hyperlink" Target="https://openimis.atlassian.net/browse/OSD-263" TargetMode="External"/><Relationship Id="rId7" Type="http://schemas.openxmlformats.org/officeDocument/2006/relationships/hyperlink" Target="https://openimis.atlassian.net/browse/OSD-270" TargetMode="External"/><Relationship Id="rId2" Type="http://schemas.openxmlformats.org/officeDocument/2006/relationships/hyperlink" Target="https://openimis.atlassian.net/browse/OSD-2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66" TargetMode="External"/><Relationship Id="rId5" Type="http://schemas.openxmlformats.org/officeDocument/2006/relationships/hyperlink" Target="https://openimis.atlassian.net/browse/OSD-265" TargetMode="External"/><Relationship Id="rId4" Type="http://schemas.openxmlformats.org/officeDocument/2006/relationships/hyperlink" Target="https://openimis.atlassian.net/browse/OSD-264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279" TargetMode="External"/><Relationship Id="rId3" Type="http://schemas.openxmlformats.org/officeDocument/2006/relationships/hyperlink" Target="https://openimis.atlassian.net/browse/OSD-274" TargetMode="External"/><Relationship Id="rId7" Type="http://schemas.openxmlformats.org/officeDocument/2006/relationships/hyperlink" Target="https://openimis.atlassian.net/browse/OSD-278" TargetMode="External"/><Relationship Id="rId2" Type="http://schemas.openxmlformats.org/officeDocument/2006/relationships/hyperlink" Target="https://openimis.atlassian.net/browse/OSD-27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77" TargetMode="External"/><Relationship Id="rId5" Type="http://schemas.openxmlformats.org/officeDocument/2006/relationships/hyperlink" Target="https://openimis.atlassian.net/browse/OSD-276" TargetMode="External"/><Relationship Id="rId4" Type="http://schemas.openxmlformats.org/officeDocument/2006/relationships/hyperlink" Target="https://openimis.atlassian.net/browse/OSD-275" TargetMode="External"/><Relationship Id="rId9" Type="http://schemas.openxmlformats.org/officeDocument/2006/relationships/hyperlink" Target="https://openimis.atlassian.net/browse/OSD-28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imis.atlassian.net/wiki/spaces/OP/pages/3530162177/Access+manageme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anchor="ctr">
            <a:normAutofit fontScale="90000"/>
          </a:bodyPr>
          <a:lstStyle/>
          <a:p>
            <a:pPr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>Maintenance and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April 3, </a:t>
            </a:r>
            <a:r>
              <a:rPr lang="en-GB" dirty="0" smtClean="0"/>
              <a:t>2023</a:t>
            </a:r>
            <a:endParaRPr dirty="0"/>
          </a:p>
          <a:p>
            <a:pPr>
              <a:defRPr/>
            </a:pPr>
            <a:r>
              <a:rPr lang="en-GB" dirty="0"/>
              <a:t>Activity Report</a:t>
            </a:r>
            <a:endParaRPr dirty="0"/>
          </a:p>
          <a:p>
            <a:pPr>
              <a:defRPr/>
            </a:pP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8915015" y="258049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Future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Maintenance and development</a:t>
            </a:r>
            <a:r>
              <a:rPr lang="en-GB" dirty="0"/>
              <a:t>: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de-CH" dirty="0" err="1" smtClean="0"/>
              <a:t>Documentation</a:t>
            </a:r>
            <a:r>
              <a:rPr lang="de-CH" dirty="0" smtClean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video</a:t>
            </a:r>
            <a:r>
              <a:rPr lang="de-CH" dirty="0"/>
              <a:t> </a:t>
            </a:r>
            <a:r>
              <a:rPr lang="de-CH" dirty="0" err="1"/>
              <a:t>tutorials</a:t>
            </a:r>
            <a:r>
              <a:rPr lang="de-CH" dirty="0"/>
              <a:t>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dirty="0"/>
              <a:t>Generate large data set and train demo AI Model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GB" dirty="0" smtClean="0"/>
              <a:t>Bug </a:t>
            </a:r>
            <a:r>
              <a:rPr lang="en-GB" dirty="0"/>
              <a:t>fixes &amp; PR </a:t>
            </a:r>
            <a:endParaRPr lang="en-GB" dirty="0" smtClean="0"/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r>
              <a:rPr lang="de-CH" b="1" dirty="0"/>
              <a:t>Release </a:t>
            </a:r>
            <a:r>
              <a:rPr lang="de-CH" b="1" dirty="0" err="1"/>
              <a:t>management</a:t>
            </a:r>
            <a:endParaRPr lang="de-CH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dirty="0"/>
              <a:t>April 2023 </a:t>
            </a:r>
            <a:r>
              <a:rPr lang="de-CH" dirty="0" err="1"/>
              <a:t>release</a:t>
            </a:r>
            <a:r>
              <a:rPr lang="de-CH" dirty="0"/>
              <a:t> </a:t>
            </a:r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Maintenance and Support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4180645" y="5329181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March </a:t>
            </a:r>
            <a:r>
              <a:rPr lang="en-GB" dirty="0" smtClean="0"/>
              <a:t>2023 </a:t>
            </a:r>
            <a:r>
              <a:rPr lang="en-GB" dirty="0"/>
              <a:t>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2152807"/>
            <a:ext cx="11090448" cy="401249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lnSpcReduction="10000"/>
          </a:bodyPr>
          <a:lstStyle/>
          <a:p>
            <a:pPr>
              <a:defRPr/>
            </a:pPr>
            <a:r>
              <a:rPr lang="en-GB" b="1" dirty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OSD-262 </a:t>
            </a:r>
            <a:r>
              <a:rPr lang="de-CH" b="1" dirty="0" smtClean="0">
                <a:solidFill>
                  <a:srgbClr val="C00000"/>
                </a:solidFill>
              </a:rPr>
              <a:t>- </a:t>
            </a:r>
            <a:r>
              <a:rPr lang="nb-NO" u="sng" dirty="0">
                <a:hlinkClick r:id="rId2"/>
              </a:rPr>
              <a:t>Data error : Server returned data error </a:t>
            </a:r>
            <a:r>
              <a:rPr lang="nb-NO" u="sng" dirty="0" smtClean="0">
                <a:hlinkClick r:id="rId2"/>
              </a:rPr>
              <a:t>status</a:t>
            </a:r>
            <a:r>
              <a:rPr lang="en-US" dirty="0"/>
              <a:t> – Waiting for </a:t>
            </a:r>
            <a:r>
              <a:rPr lang="en-US" dirty="0" smtClean="0"/>
              <a:t>customer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OSD-263</a:t>
            </a:r>
            <a:r>
              <a:rPr lang="de-CH" b="1" dirty="0">
                <a:solidFill>
                  <a:srgbClr val="C00000"/>
                </a:solidFill>
              </a:rPr>
              <a:t> - </a:t>
            </a:r>
            <a:r>
              <a:rPr lang="en-US" u="sng" dirty="0">
                <a:hlinkClick r:id="rId3"/>
              </a:rPr>
              <a:t>data error on demo </a:t>
            </a:r>
            <a:r>
              <a:rPr lang="en-US" u="sng" dirty="0" smtClean="0">
                <a:hlinkClick r:id="rId3"/>
              </a:rPr>
              <a:t>instance</a:t>
            </a:r>
            <a:r>
              <a:rPr lang="en-US" dirty="0"/>
              <a:t> </a:t>
            </a:r>
            <a:r>
              <a:rPr lang="en-US" dirty="0" smtClean="0"/>
              <a:t>– Resolved</a:t>
            </a:r>
            <a:r>
              <a:rPr lang="en-US" u="sng" dirty="0" smtClean="0"/>
              <a:t> </a:t>
            </a:r>
            <a:endParaRPr lang="de-CH" b="1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OSD-264 - </a:t>
            </a:r>
            <a:r>
              <a:rPr lang="en-US" u="sng" dirty="0">
                <a:hlinkClick r:id="rId4"/>
              </a:rPr>
              <a:t>openIMIS Chad modular - adding a </a:t>
            </a:r>
            <a:r>
              <a:rPr lang="en-US" u="sng" dirty="0" smtClean="0">
                <a:hlinkClick r:id="rId4"/>
              </a:rPr>
              <a:t>policy</a:t>
            </a:r>
            <a:r>
              <a:rPr lang="en-US" dirty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OSD-265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US" u="sng" dirty="0">
                <a:hlinkClick r:id="rId5"/>
              </a:rPr>
              <a:t>Linking AMELIA to openIMIS using RESTful </a:t>
            </a:r>
            <a:r>
              <a:rPr lang="en-US" u="sng" dirty="0" smtClean="0">
                <a:hlinkClick r:id="rId5"/>
              </a:rPr>
              <a:t>APIs</a:t>
            </a:r>
            <a:r>
              <a:rPr lang="en-US" dirty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OSD-266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US" dirty="0">
                <a:hlinkClick r:id="rId6"/>
              </a:rPr>
              <a:t>Need help for </a:t>
            </a:r>
            <a:r>
              <a:rPr lang="en-US" dirty="0" smtClean="0">
                <a:hlinkClick r:id="rId6"/>
              </a:rPr>
              <a:t>openIMIS</a:t>
            </a:r>
            <a:r>
              <a:rPr lang="en-US" dirty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OSD-270 </a:t>
            </a:r>
            <a:r>
              <a:rPr lang="de-CH" b="1" dirty="0">
                <a:solidFill>
                  <a:srgbClr val="C00000"/>
                </a:solidFill>
              </a:rPr>
              <a:t>- </a:t>
            </a:r>
            <a:r>
              <a:rPr lang="en-US" dirty="0">
                <a:hlinkClick r:id="rId7"/>
              </a:rPr>
              <a:t>Modular instance Chad - Bug when processing </a:t>
            </a:r>
            <a:r>
              <a:rPr lang="en-US" dirty="0" smtClean="0">
                <a:hlinkClick r:id="rId7"/>
              </a:rPr>
              <a:t>claims</a:t>
            </a:r>
            <a:r>
              <a:rPr lang="en-US" dirty="0"/>
              <a:t> – Resolved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OSD-271</a:t>
            </a:r>
            <a:r>
              <a:rPr lang="de-CH" b="1" dirty="0">
                <a:solidFill>
                  <a:srgbClr val="C00000"/>
                </a:solidFill>
              </a:rPr>
              <a:t> - </a:t>
            </a:r>
            <a:r>
              <a:rPr lang="en-US" u="sng" dirty="0" err="1">
                <a:hlinkClick r:id="rId8"/>
              </a:rPr>
              <a:t>tblLanguage</a:t>
            </a:r>
            <a:r>
              <a:rPr lang="en-US" u="sng" dirty="0">
                <a:hlinkClick r:id="rId8"/>
              </a:rPr>
              <a:t> </a:t>
            </a:r>
            <a:r>
              <a:rPr lang="en-US" u="sng" dirty="0" smtClean="0">
                <a:hlinkClick r:id="rId8"/>
              </a:rPr>
              <a:t>issues</a:t>
            </a:r>
            <a:r>
              <a:rPr lang="en-US" dirty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968" y="6381328"/>
            <a:ext cx="720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Legend: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Service request</a:t>
            </a:r>
            <a:r>
              <a:rPr lang="en-US" sz="1400" dirty="0" smtClean="0"/>
              <a:t> – </a:t>
            </a:r>
            <a:r>
              <a:rPr lang="en-US" sz="1400" dirty="0" smtClean="0">
                <a:solidFill>
                  <a:srgbClr val="00B050"/>
                </a:solidFill>
              </a:rPr>
              <a:t>Feature request</a:t>
            </a:r>
            <a:r>
              <a:rPr lang="en-US" sz="1400" dirty="0" smtClean="0"/>
              <a:t> - </a:t>
            </a:r>
            <a:r>
              <a:rPr lang="en-US" sz="1400" dirty="0" smtClean="0">
                <a:solidFill>
                  <a:srgbClr val="FF0000"/>
                </a:solidFill>
              </a:rPr>
              <a:t>Bug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7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March </a:t>
            </a:r>
            <a:r>
              <a:rPr lang="en-GB" dirty="0" smtClean="0"/>
              <a:t>2023 </a:t>
            </a:r>
            <a:r>
              <a:rPr lang="en-GB" dirty="0"/>
              <a:t>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2152807"/>
            <a:ext cx="11090448" cy="401249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lnSpcReduction="10000"/>
          </a:bodyPr>
          <a:lstStyle/>
          <a:p>
            <a:pPr>
              <a:defRPr/>
            </a:pPr>
            <a:r>
              <a:rPr lang="en-GB" b="1" dirty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OSD-273 </a:t>
            </a:r>
            <a:r>
              <a:rPr lang="de-CH" b="1" dirty="0">
                <a:solidFill>
                  <a:srgbClr val="C00000"/>
                </a:solidFill>
              </a:rPr>
              <a:t>- </a:t>
            </a:r>
            <a:r>
              <a:rPr lang="en-US" dirty="0">
                <a:hlinkClick r:id="rId2"/>
              </a:rPr>
              <a:t>Picture </a:t>
            </a:r>
            <a:r>
              <a:rPr lang="en-US" dirty="0" smtClean="0">
                <a:hlinkClick r:id="rId2"/>
              </a:rPr>
              <a:t>attachment</a:t>
            </a:r>
            <a:r>
              <a:rPr lang="en-US" dirty="0"/>
              <a:t> – Resolved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OSD-274</a:t>
            </a:r>
            <a:r>
              <a:rPr lang="de-CH" b="1" dirty="0">
                <a:solidFill>
                  <a:srgbClr val="C00000"/>
                </a:solidFill>
              </a:rPr>
              <a:t> - </a:t>
            </a:r>
            <a:r>
              <a:rPr lang="en-US" u="sng" dirty="0">
                <a:hlinkClick r:id="rId3"/>
              </a:rPr>
              <a:t>Renewal on Web Instance </a:t>
            </a:r>
            <a:r>
              <a:rPr lang="en-US" u="sng" dirty="0" smtClean="0">
                <a:hlinkClick r:id="rId3"/>
              </a:rPr>
              <a:t>Chad</a:t>
            </a:r>
            <a:r>
              <a:rPr lang="en-US" dirty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OSD-275</a:t>
            </a:r>
            <a:r>
              <a:rPr lang="de-CH" b="1" dirty="0">
                <a:solidFill>
                  <a:srgbClr val="C00000"/>
                </a:solidFill>
              </a:rPr>
              <a:t> - </a:t>
            </a:r>
            <a:r>
              <a:rPr lang="en-US" dirty="0">
                <a:hlinkClick r:id="rId4"/>
              </a:rPr>
              <a:t>Adding contributions on the mobile </a:t>
            </a:r>
            <a:r>
              <a:rPr lang="en-US" dirty="0" smtClean="0">
                <a:hlinkClick r:id="rId4"/>
              </a:rPr>
              <a:t>application</a:t>
            </a:r>
            <a:r>
              <a:rPr lang="en-US" dirty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OSD-276</a:t>
            </a:r>
            <a:r>
              <a:rPr lang="de-CH" b="1" dirty="0">
                <a:solidFill>
                  <a:srgbClr val="C00000"/>
                </a:solidFill>
              </a:rPr>
              <a:t> - </a:t>
            </a:r>
            <a:r>
              <a:rPr lang="en-US" dirty="0">
                <a:hlinkClick r:id="rId5"/>
              </a:rPr>
              <a:t>Demo login in French is not </a:t>
            </a:r>
            <a:r>
              <a:rPr lang="en-US" dirty="0" smtClean="0">
                <a:hlinkClick r:id="rId5"/>
              </a:rPr>
              <a:t>working</a:t>
            </a:r>
            <a:r>
              <a:rPr lang="en-US" dirty="0"/>
              <a:t> – Resolved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OSD-277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US" dirty="0">
                <a:hlinkClick r:id="rId6"/>
              </a:rPr>
              <a:t>User role </a:t>
            </a:r>
            <a:r>
              <a:rPr lang="en-US" dirty="0" smtClean="0">
                <a:hlinkClick r:id="rId6"/>
              </a:rPr>
              <a:t>problem</a:t>
            </a:r>
            <a:r>
              <a:rPr lang="en-US" dirty="0"/>
              <a:t> – Waiting for </a:t>
            </a:r>
            <a:r>
              <a:rPr lang="en-US" dirty="0" smtClean="0"/>
              <a:t>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OSD-278</a:t>
            </a:r>
            <a:r>
              <a:rPr lang="de-CH" b="1" dirty="0">
                <a:solidFill>
                  <a:srgbClr val="C00000"/>
                </a:solidFill>
              </a:rPr>
              <a:t> - </a:t>
            </a:r>
            <a:r>
              <a:rPr lang="en-US" dirty="0">
                <a:hlinkClick r:id="rId7"/>
              </a:rPr>
              <a:t>Can not </a:t>
            </a:r>
            <a:r>
              <a:rPr lang="en-US" dirty="0" smtClean="0">
                <a:hlinkClick r:id="rId7"/>
              </a:rPr>
              <a:t>login</a:t>
            </a:r>
            <a:r>
              <a:rPr lang="en-US" dirty="0"/>
              <a:t> – Resolved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OSD-279 - </a:t>
            </a:r>
            <a:r>
              <a:rPr lang="en-US" u="sng" dirty="0" smtClean="0">
                <a:hlinkClick r:id="rId8"/>
              </a:rPr>
              <a:t>Installing </a:t>
            </a:r>
            <a:r>
              <a:rPr lang="en-US" u="sng" dirty="0" err="1" smtClean="0">
                <a:hlinkClick r:id="rId8"/>
              </a:rPr>
              <a:t>openimis</a:t>
            </a:r>
            <a:r>
              <a:rPr lang="en-US" u="sng" dirty="0" smtClean="0">
                <a:hlinkClick r:id="rId8"/>
              </a:rPr>
              <a:t> on </a:t>
            </a:r>
            <a:r>
              <a:rPr lang="en-US" u="sng" dirty="0" err="1" smtClean="0">
                <a:hlinkClick r:id="rId8"/>
              </a:rPr>
              <a:t>vps</a:t>
            </a:r>
            <a:r>
              <a:rPr lang="en-US" dirty="0"/>
              <a:t> – Waiting for </a:t>
            </a:r>
            <a:r>
              <a:rPr lang="en-US" dirty="0" smtClean="0"/>
              <a:t>customer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OSD-280 </a:t>
            </a:r>
            <a:r>
              <a:rPr lang="de-CH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US" dirty="0">
                <a:hlinkClick r:id="rId9"/>
              </a:rPr>
              <a:t>Web </a:t>
            </a:r>
            <a:r>
              <a:rPr lang="en-US" dirty="0" smtClean="0">
                <a:hlinkClick r:id="rId9"/>
              </a:rPr>
              <a:t>interface</a:t>
            </a:r>
            <a:r>
              <a:rPr lang="en-US" dirty="0"/>
              <a:t> – Waiting for customer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968" y="6381328"/>
            <a:ext cx="720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Legend: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Service request</a:t>
            </a:r>
            <a:r>
              <a:rPr lang="en-US" sz="1400" dirty="0" smtClean="0"/>
              <a:t> – </a:t>
            </a:r>
            <a:r>
              <a:rPr lang="en-US" sz="1400" dirty="0" smtClean="0">
                <a:solidFill>
                  <a:srgbClr val="00B050"/>
                </a:solidFill>
              </a:rPr>
              <a:t>Feature request</a:t>
            </a:r>
            <a:r>
              <a:rPr lang="en-US" sz="1400" dirty="0" smtClean="0"/>
              <a:t> - </a:t>
            </a:r>
            <a:r>
              <a:rPr lang="en-US" sz="1400" dirty="0" smtClean="0">
                <a:solidFill>
                  <a:srgbClr val="FF0000"/>
                </a:solidFill>
              </a:rPr>
              <a:t>Bug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3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March </a:t>
            </a:r>
            <a:r>
              <a:rPr lang="en-GB" dirty="0"/>
              <a:t>2023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7"/>
            <a:ext cx="4537717" cy="3946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Maintenance/Development: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Bug fixes*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PR </a:t>
            </a:r>
            <a:r>
              <a:rPr lang="en-US" dirty="0" smtClean="0"/>
              <a:t>reviews</a:t>
            </a:r>
            <a:endParaRPr dirty="0"/>
          </a:p>
          <a:p>
            <a:pPr>
              <a:defRPr/>
            </a:pP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1009721" y="6479625"/>
            <a:ext cx="407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Funded by Tanzania’s 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808" y="2627711"/>
            <a:ext cx="7267885" cy="38519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March </a:t>
            </a:r>
            <a:r>
              <a:rPr lang="en-GB" dirty="0"/>
              <a:t>2023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7"/>
            <a:ext cx="4537717" cy="3946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Maintenance/Development: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Bug fixes*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PR </a:t>
            </a:r>
            <a:r>
              <a:rPr lang="en-US" dirty="0" smtClean="0"/>
              <a:t>reviews</a:t>
            </a:r>
            <a:endParaRPr dirty="0"/>
          </a:p>
          <a:p>
            <a:pPr>
              <a:defRPr/>
            </a:pP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1009721" y="6479625"/>
            <a:ext cx="407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Funded by Tanzania’s 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5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808" y="2664097"/>
            <a:ext cx="7345964" cy="381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7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April 2023 Release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13" y="2348880"/>
            <a:ext cx="10736173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Access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management dimensions: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Authorities (Configuration Items, roles and Authorities</a:t>
            </a:r>
            <a:r>
              <a:rPr lang="en-US" dirty="0" smtClean="0"/>
              <a:t>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Location (Configuration Items, User District, User Village</a:t>
            </a:r>
            <a:r>
              <a:rPr lang="en-US" dirty="0" smtClean="0"/>
              <a:t>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External affiliation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HF </a:t>
            </a:r>
            <a:r>
              <a:rPr lang="en-US" dirty="0"/>
              <a:t>user (Configuration Items, Claim Administrator)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PolicyHolder</a:t>
            </a:r>
            <a:r>
              <a:rPr lang="en-US" dirty="0" smtClean="0"/>
              <a:t> </a:t>
            </a:r>
            <a:r>
              <a:rPr lang="en-US" dirty="0"/>
              <a:t>User (Configuration Items, </a:t>
            </a:r>
            <a:r>
              <a:rPr lang="en-US" dirty="0" err="1"/>
              <a:t>PolicyHolder</a:t>
            </a:r>
            <a:r>
              <a:rPr lang="en-US" dirty="0"/>
              <a:t> user</a:t>
            </a:r>
            <a:r>
              <a:rPr lang="en-US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openimis.atlassian.net/wiki/spaces/OP/pages/3530162177/Access+management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Insuree</a:t>
            </a:r>
            <a:r>
              <a:rPr lang="de-CH" dirty="0" smtClean="0"/>
              <a:t> </a:t>
            </a:r>
            <a:r>
              <a:rPr lang="de-CH" dirty="0" err="1" smtClean="0"/>
              <a:t>without</a:t>
            </a:r>
            <a:r>
              <a:rPr lang="de-CH" dirty="0" smtClean="0"/>
              <a:t> </a:t>
            </a:r>
            <a:r>
              <a:rPr lang="de-CH" dirty="0" err="1" smtClean="0"/>
              <a:t>family</a:t>
            </a:r>
            <a:r>
              <a:rPr lang="de-CH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defects</a:t>
            </a:r>
            <a:r>
              <a:rPr lang="de-CH" dirty="0" smtClean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put</a:t>
            </a:r>
            <a:r>
              <a:rPr lang="de-CH" dirty="0" smtClean="0"/>
              <a:t> in stand </a:t>
            </a:r>
            <a:r>
              <a:rPr lang="de-CH" dirty="0" err="1" smtClean="0"/>
              <a:t>by</a:t>
            </a:r>
            <a:r>
              <a:rPr lang="de-CH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Time budget available</a:t>
            </a: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040683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{E946F12A-0B2C-6C21-6412-A8FC38FE2CA1}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Total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Remaining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201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91</a:t>
                      </a:r>
                      <a:endParaRPr lang="en-GB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48</a:t>
                      </a:r>
                      <a:r>
                        <a:rPr lang="en-GB" sz="2000" dirty="0" smtClean="0"/>
                        <a:t>%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337</Words>
  <Application>Microsoft Office PowerPoint</Application>
  <DocSecurity>0</DocSecurity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March 2023 activities</vt:lpstr>
      <vt:lpstr>March 2023 activities</vt:lpstr>
      <vt:lpstr>March 2023 activities</vt:lpstr>
      <vt:lpstr>March 2023 activities</vt:lpstr>
      <vt:lpstr>April 2023 Release</vt:lpstr>
      <vt:lpstr>Access management</vt:lpstr>
      <vt:lpstr>Insuree without family </vt:lpstr>
      <vt:lpstr>Time budget available</vt:lpstr>
      <vt:lpstr>Future activities </vt:lpstr>
      <vt:lpstr>Maintenance and Support</vt:lpstr>
    </vt:vector>
  </TitlesOfParts>
  <Manager/>
  <Company>Swiss TPH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subject/>
  <dc:creator>Dragos Dobre</dc:creator>
  <cp:keywords/>
  <dc:description/>
  <cp:lastModifiedBy> </cp:lastModifiedBy>
  <cp:revision>289</cp:revision>
  <dcterms:created xsi:type="dcterms:W3CDTF">2019-05-03T11:46:18Z</dcterms:created>
  <dcterms:modified xsi:type="dcterms:W3CDTF">2023-04-03T11:33:36Z</dcterms:modified>
  <cp:category/>
  <dc:identifier/>
  <cp:contentStatus/>
  <dc:language/>
  <cp:version/>
</cp:coreProperties>
</file>