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4" r:id="rId3"/>
    <p:sldId id="258" r:id="rId4"/>
    <p:sldId id="259" r:id="rId5"/>
    <p:sldId id="260" r:id="rId6"/>
    <p:sldId id="265" r:id="rId7"/>
    <p:sldId id="261" r:id="rId8"/>
  </p:sldIdLst>
  <p:sldSz cx="12192000" cy="6858000"/>
  <p:notesSz cx="12192000" cy="6858000"/>
  <p:defaultTextStyle>
    <a:defPPr>
      <a:defRPr lang="de-DE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946F12A-0B2C-6C21-6412-A8FC38FE2CA1}">
  <a:tblStyle styleId="{E946F12A-0B2C-6C21-6412-A8FC38FE2CA1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78" y="11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4F4E03-D9BE-48CA-8380-72D99D80CC1B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95ACD7-1D53-4D97-AA3F-F4378ADB39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353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Titel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0" name="Rechteck 9"/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80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 bwMode="auto">
          <a:xfrm>
            <a:off x="1524000" y="2580773"/>
            <a:ext cx="9144000" cy="2387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lt1"/>
          </a:fontRef>
        </p:style>
        <p:txBody>
          <a:bodyPr anchor="b"/>
          <a:lstStyle>
            <a:lvl1pPr algn="ctr">
              <a:defRPr sz="6000" b="1" i="0">
                <a:latin typeface="Poppins SemiBold"/>
                <a:cs typeface="Poppins SemiBold"/>
              </a:defRPr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 bwMode="auto">
          <a:xfrm>
            <a:off x="1524000" y="5060448"/>
            <a:ext cx="9144000" cy="165576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 algn="ctr">
              <a:buNone/>
              <a:defRPr sz="1800" b="0" i="0">
                <a:latin typeface="Poppins"/>
                <a:cs typeface="Poppins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pPr>
              <a:defRPr/>
            </a:pPr>
            <a:r>
              <a:rPr lang="en-US"/>
              <a:t>Click to edit Master subtitle style</a:t>
            </a:r>
            <a:endParaRPr lang="de-DE"/>
          </a:p>
        </p:txBody>
      </p:sp>
      <p:pic>
        <p:nvPicPr>
          <p:cNvPr id="6" name="Grafik 5" descr="Ein Bild, das Text, Uhr enthält.&#10;&#10;Automatisch generierte Beschreibung"/>
          <p:cNvPicPr>
            <a:picLocks noChangeAspect="1"/>
          </p:cNvPicPr>
          <p:nvPr/>
        </p:nvPicPr>
        <p:blipFill>
          <a:blip r:embed="rId2"/>
          <a:srcRect r="17325"/>
          <a:stretch/>
        </p:blipFill>
        <p:spPr bwMode="auto">
          <a:xfrm>
            <a:off x="5192391" y="687148"/>
            <a:ext cx="1807218" cy="18015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el und Inhal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2B66E6D5-5BCB-4D9F-BAD6-5003A2567033}" type="datetime1">
              <a:rPr lang="en-GB" smtClean="0"/>
              <a:t>06/03/2023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37740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/>
                <a:cs typeface="Poppins Light"/>
              </a:defRPr>
            </a:lvl1pPr>
          </a:lstStyle>
          <a:p>
            <a:pPr>
              <a:defRPr/>
            </a:pPr>
            <a:fld id="{1AE88C89-B261-43D5-86D6-6757638387EC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Zwischentite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80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>
          <a:xfrm>
            <a:off x="831851" y="1709741"/>
            <a:ext cx="10515600" cy="28527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lt1"/>
          </a:fontRef>
        </p:style>
        <p:txBody>
          <a:bodyPr anchor="b"/>
          <a:lstStyle>
            <a:lvl1pPr>
              <a:defRPr sz="6000" b="1" i="0">
                <a:latin typeface="Poppins SemiBold"/>
                <a:cs typeface="Poppins SemiBold"/>
              </a:defRPr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1851" y="4589467"/>
            <a:ext cx="10515600" cy="150018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Poppins"/>
                <a:cs typeface="Poppins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495363" y="303127"/>
            <a:ext cx="1647959" cy="439400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495363" y="290942"/>
            <a:ext cx="1647959" cy="439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Zwei Inhal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9" name="Grafik 8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 bwMode="auto">
          <a:xfrm>
            <a:off x="838200" y="2176044"/>
            <a:ext cx="5181600" cy="4000921"/>
          </a:xfrm>
        </p:spPr>
        <p:txBody>
          <a:bodyPr/>
          <a:lstStyle/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 bwMode="auto">
          <a:xfrm>
            <a:off x="6172200" y="2176044"/>
            <a:ext cx="5181600" cy="4000921"/>
          </a:xfrm>
        </p:spPr>
        <p:txBody>
          <a:bodyPr/>
          <a:lstStyle/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1FF5EBFD-08EE-4F01-A56F-E95CD83C5A64}" type="datetime1">
              <a:rPr lang="en-GB" smtClean="0"/>
              <a:t>06/03/2023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AE88C89-B261-43D5-86D6-6757638387EC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Nur Tite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C032CD1F-B6DC-4847-B4AA-5C2D848D0E53}" type="datetime1">
              <a:rPr lang="en-GB" smtClean="0"/>
              <a:t>06/03/2023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AE88C89-B261-43D5-86D6-6757638387EC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Le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8EA09F66-29DB-4193-8BFE-C98C434B9888}" type="datetime1">
              <a:rPr lang="en-GB" smtClean="0"/>
              <a:t>06/03/2023</a:t>
            </a:fld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1AE88C89-B261-43D5-86D6-6757638387EC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Schluss-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 sz="1800"/>
          </a:p>
        </p:txBody>
      </p:sp>
      <p:sp>
        <p:nvSpPr>
          <p:cNvPr id="6" name="Inhaltsplatzhalter 2"/>
          <p:cNvSpPr>
            <a:spLocks noGrp="1"/>
          </p:cNvSpPr>
          <p:nvPr>
            <p:ph sz="half" idx="1"/>
          </p:nvPr>
        </p:nvSpPr>
        <p:spPr bwMode="auto">
          <a:xfrm>
            <a:off x="838200" y="2176044"/>
            <a:ext cx="5181600" cy="4000921"/>
          </a:xfrm>
        </p:spPr>
        <p:txBody>
          <a:bodyPr>
            <a:noAutofit/>
          </a:bodyPr>
          <a:lstStyle>
            <a:lvl1pPr marL="0" indent="0">
              <a:buNone/>
              <a:defRPr lang="de-DE" sz="1200" b="0" i="0">
                <a:solidFill>
                  <a:schemeClr val="bg1"/>
                </a:solidFill>
                <a:latin typeface="Poppins"/>
                <a:cs typeface="Poppins"/>
              </a:defRPr>
            </a:lvl1pPr>
          </a:lstStyle>
          <a:p>
            <a:pPr lvl="0">
              <a:defRPr/>
            </a:pPr>
            <a:r>
              <a:rPr lang="en-US"/>
              <a:t>Edit Master text styles</a:t>
            </a:r>
            <a:endParaRPr/>
          </a:p>
          <a:p>
            <a:pPr lvl="1">
              <a:defRPr/>
            </a:pPr>
            <a:r>
              <a:rPr lang="en-US"/>
              <a:t>Second level</a:t>
            </a:r>
            <a:endParaRPr/>
          </a:p>
          <a:p>
            <a:pPr lvl="2">
              <a:defRPr/>
            </a:pPr>
            <a:r>
              <a:rPr lang="en-US"/>
              <a:t>Third level</a:t>
            </a:r>
            <a:endParaRPr/>
          </a:p>
          <a:p>
            <a:pPr lvl="3">
              <a:defRPr/>
            </a:pPr>
            <a:r>
              <a:rPr lang="en-US"/>
              <a:t>Fourth level</a:t>
            </a:r>
            <a:endParaRPr/>
          </a:p>
          <a:p>
            <a:pPr lvl="4">
              <a:defRPr/>
            </a:pPr>
            <a:r>
              <a:rPr lang="en-US"/>
              <a:t>Fifth level</a:t>
            </a:r>
            <a:endParaRPr lang="de-DE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495363" y="290942"/>
            <a:ext cx="1647959" cy="4394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 bwMode="auto">
          <a:xfrm>
            <a:off x="838200" y="1132247"/>
            <a:ext cx="10515600" cy="9404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838200" y="2164469"/>
            <a:ext cx="10515600" cy="4012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de-DE"/>
              <a:t>Formatvorlagen des Textmasters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  <a:p>
            <a:pPr lvl="4">
              <a:defRPr/>
            </a:pP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 bwMode="auto"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accent1"/>
                </a:solidFill>
                <a:latin typeface="Poppins Light"/>
                <a:cs typeface="Poppins Light"/>
              </a:defRPr>
            </a:lvl1pPr>
          </a:lstStyle>
          <a:p>
            <a:pPr>
              <a:defRPr/>
            </a:pPr>
            <a:fld id="{56358EAE-B3F1-473F-8595-CDC8EC42E905}" type="datetime1">
              <a:rPr lang="en-GB" smtClean="0"/>
              <a:t>06/03/2023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 bwMode="auto">
          <a:xfrm>
            <a:off x="8382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0" i="1">
                <a:solidFill>
                  <a:schemeClr val="tx1">
                    <a:tint val="75000"/>
                  </a:schemeClr>
                </a:solidFill>
                <a:latin typeface="Poppins Light"/>
                <a:cs typeface="Poppins Ligh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37740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/>
                <a:cs typeface="Poppins Light"/>
              </a:defRPr>
            </a:lvl1pPr>
          </a:lstStyle>
          <a:p>
            <a:pPr>
              <a:defRPr/>
            </a:pPr>
            <a:fld id="{1AE88C89-B261-43D5-86D6-6757638387EC}" type="slidenum">
              <a:rPr lang="en-GB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 ftr="0" dt="0"/>
  <p:txStyles>
    <p:titleStyle>
      <a:lvl1pPr algn="l" defTabSz="914377">
        <a:lnSpc>
          <a:spcPct val="90000"/>
        </a:lnSpc>
        <a:spcBef>
          <a:spcPts val="0"/>
        </a:spcBef>
        <a:buNone/>
        <a:defRPr sz="4000" b="1" i="0">
          <a:solidFill>
            <a:schemeClr val="tx1"/>
          </a:solidFill>
          <a:latin typeface="Poppins SemiBold"/>
          <a:ea typeface="+mj-ea"/>
          <a:cs typeface="Poppins SemiBold"/>
        </a:defRPr>
      </a:lvl1pPr>
    </p:titleStyle>
    <p:bodyStyle>
      <a:lvl1pPr marL="0" indent="0" algn="l" defTabSz="914377">
        <a:lnSpc>
          <a:spcPct val="90000"/>
        </a:lnSpc>
        <a:spcBef>
          <a:spcPts val="1000"/>
        </a:spcBef>
        <a:buClr>
          <a:schemeClr val="accent1"/>
        </a:buClr>
        <a:buFont typeface="Arial"/>
        <a:buNone/>
        <a:defRPr sz="2400" b="0" i="0">
          <a:solidFill>
            <a:schemeClr val="tx1"/>
          </a:solidFill>
          <a:latin typeface="Poppins"/>
          <a:ea typeface="+mn-ea"/>
          <a:cs typeface="Poppins"/>
        </a:defRPr>
      </a:lvl1pPr>
      <a:lvl2pPr marL="457189" indent="0" algn="l" defTabSz="914377">
        <a:lnSpc>
          <a:spcPct val="90000"/>
        </a:lnSpc>
        <a:spcBef>
          <a:spcPts val="500"/>
        </a:spcBef>
        <a:buClr>
          <a:schemeClr val="accent1"/>
        </a:buClr>
        <a:buFont typeface="Arial"/>
        <a:buNone/>
        <a:defRPr sz="2000" b="0" i="0">
          <a:solidFill>
            <a:schemeClr val="accent5"/>
          </a:solidFill>
          <a:latin typeface="Poppins"/>
          <a:ea typeface="+mn-ea"/>
          <a:cs typeface="Poppins"/>
        </a:defRPr>
      </a:lvl2pPr>
      <a:lvl3pPr marL="914377" indent="0" algn="l" defTabSz="914377">
        <a:lnSpc>
          <a:spcPct val="90000"/>
        </a:lnSpc>
        <a:spcBef>
          <a:spcPts val="500"/>
        </a:spcBef>
        <a:buClr>
          <a:schemeClr val="accent1"/>
        </a:buClr>
        <a:buFont typeface="Arial"/>
        <a:buNone/>
        <a:defRPr sz="1800" b="0" i="0">
          <a:solidFill>
            <a:schemeClr val="accent5"/>
          </a:solidFill>
          <a:latin typeface="Poppins"/>
          <a:ea typeface="+mn-ea"/>
          <a:cs typeface="Poppins"/>
        </a:defRPr>
      </a:lvl3pPr>
      <a:lvl4pPr marL="1371566" indent="0" algn="l" defTabSz="914377">
        <a:lnSpc>
          <a:spcPct val="90000"/>
        </a:lnSpc>
        <a:spcBef>
          <a:spcPts val="500"/>
        </a:spcBef>
        <a:buClr>
          <a:schemeClr val="accent1"/>
        </a:buClr>
        <a:buFont typeface="Symbol"/>
        <a:buNone/>
        <a:defRPr sz="1800" b="0" i="0">
          <a:solidFill>
            <a:schemeClr val="accent6"/>
          </a:solidFill>
          <a:latin typeface="Poppins Light"/>
          <a:ea typeface="+mn-ea"/>
          <a:cs typeface="Poppins Light"/>
        </a:defRPr>
      </a:lvl4pPr>
      <a:lvl5pPr marL="1828754" indent="0" algn="l" defTabSz="914377">
        <a:lnSpc>
          <a:spcPct val="90000"/>
        </a:lnSpc>
        <a:spcBef>
          <a:spcPts val="500"/>
        </a:spcBef>
        <a:buClr>
          <a:schemeClr val="accent1"/>
        </a:buClr>
        <a:buFont typeface="Symbol"/>
        <a:buNone/>
        <a:defRPr sz="1800" b="0" i="0">
          <a:solidFill>
            <a:schemeClr val="accent6"/>
          </a:solidFill>
          <a:latin typeface="Poppins ExtraLight"/>
          <a:ea typeface="+mn-ea"/>
          <a:cs typeface="Poppins ExtraLight"/>
        </a:defRPr>
      </a:lvl5pPr>
      <a:lvl6pPr marL="2514536" indent="-228594" algn="l" defTabSz="914377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77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openimis.atlassian.net/browse/OSD-262" TargetMode="External"/><Relationship Id="rId3" Type="http://schemas.openxmlformats.org/officeDocument/2006/relationships/hyperlink" Target="https://openimis.atlassian.net/browse/OSD-257" TargetMode="External"/><Relationship Id="rId7" Type="http://schemas.openxmlformats.org/officeDocument/2006/relationships/hyperlink" Target="https://openimis.atlassian.net/browse/OSD-261" TargetMode="External"/><Relationship Id="rId2" Type="http://schemas.openxmlformats.org/officeDocument/2006/relationships/hyperlink" Target="https://openimis.atlassian.net/browse/OSD-25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penimis.atlassian.net/browse/OSD-260" TargetMode="External"/><Relationship Id="rId5" Type="http://schemas.openxmlformats.org/officeDocument/2006/relationships/hyperlink" Target="https://openimis.atlassian.net/browse/OSD-259" TargetMode="External"/><Relationship Id="rId4" Type="http://schemas.openxmlformats.org/officeDocument/2006/relationships/hyperlink" Target="https://openimis.atlassian.net/browse/OSD-258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/>
        <p:txBody>
          <a:bodyPr anchor="ctr">
            <a:normAutofit fontScale="90000"/>
          </a:bodyPr>
          <a:lstStyle/>
          <a:p>
            <a:pPr>
              <a:defRPr/>
            </a:pPr>
            <a:r>
              <a:rPr lang="en-GB"/>
              <a:t/>
            </a:r>
            <a:br>
              <a:rPr lang="en-GB"/>
            </a:br>
            <a:r>
              <a:rPr lang="en-GB"/>
              <a:t>Maintenance and Support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March </a:t>
            </a:r>
            <a:r>
              <a:rPr lang="en-US" dirty="0" smtClean="0"/>
              <a:t>6, </a:t>
            </a:r>
            <a:r>
              <a:rPr lang="en-GB" dirty="0" smtClean="0"/>
              <a:t>2022 </a:t>
            </a:r>
            <a:endParaRPr dirty="0"/>
          </a:p>
          <a:p>
            <a:pPr>
              <a:defRPr/>
            </a:pPr>
            <a:r>
              <a:rPr lang="en-GB" dirty="0"/>
              <a:t>Activity Report</a:t>
            </a:r>
            <a:endParaRPr dirty="0"/>
          </a:p>
          <a:p>
            <a:pPr>
              <a:defRPr/>
            </a:pPr>
            <a:endParaRPr lang="en-GB" dirty="0"/>
          </a:p>
        </p:txBody>
      </p:sp>
      <p:pic>
        <p:nvPicPr>
          <p:cNvPr id="1026" name="Picture 2" descr="Image result for swisstph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tretch/>
        </p:blipFill>
        <p:spPr bwMode="auto">
          <a:xfrm>
            <a:off x="200280" y="104226"/>
            <a:ext cx="2647446" cy="761054"/>
          </a:xfrm>
          <a:prstGeom prst="rect">
            <a:avLst/>
          </a:prstGeom>
          <a:noFill/>
        </p:spPr>
      </p:pic>
      <p:pic>
        <p:nvPicPr>
          <p:cNvPr id="1028" name="Picture 4" descr="Image result for soldevelo"/>
          <p:cNvPicPr>
            <a:picLocks noChangeAspect="1" noChangeArrowheads="1"/>
          </p:cNvPicPr>
          <p:nvPr/>
        </p:nvPicPr>
        <p:blipFill>
          <a:blip r:embed="rId3">
            <a:biLevel thresh="25000"/>
          </a:blip>
          <a:stretch/>
        </p:blipFill>
        <p:spPr bwMode="auto">
          <a:xfrm>
            <a:off x="8915015" y="258049"/>
            <a:ext cx="3126010" cy="76046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 dirty="0" smtClean="0"/>
              <a:t>February </a:t>
            </a:r>
            <a:r>
              <a:rPr lang="en-GB" dirty="0" smtClean="0"/>
              <a:t>2023 </a:t>
            </a:r>
            <a:r>
              <a:rPr lang="en-GB" dirty="0"/>
              <a:t>activities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 bwMode="auto">
          <a:xfrm>
            <a:off x="838200" y="2152807"/>
            <a:ext cx="11090448" cy="4012497"/>
          </a:xfrm>
        </p:spPr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rmAutofit fontScale="92500"/>
          </a:bodyPr>
          <a:lstStyle/>
          <a:p>
            <a:pPr>
              <a:defRPr/>
            </a:pPr>
            <a:r>
              <a:rPr lang="en-GB" b="1" dirty="0"/>
              <a:t>Support</a:t>
            </a:r>
            <a:r>
              <a:rPr lang="en-GB" b="1" dirty="0" smtClean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OSD-256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- </a:t>
            </a:r>
            <a:r>
              <a:rPr lang="en-US" dirty="0" smtClean="0">
                <a:hlinkClick r:id="rId2"/>
              </a:rPr>
              <a:t>psycopg2.errors.UndefinedTable</a:t>
            </a:r>
            <a:r>
              <a:rPr lang="en-US" dirty="0" smtClean="0"/>
              <a:t> – </a:t>
            </a:r>
            <a:r>
              <a:rPr lang="en-US" dirty="0" smtClean="0"/>
              <a:t>Resolved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de-CH" b="1" dirty="0" smtClean="0">
                <a:solidFill>
                  <a:schemeClr val="bg1">
                    <a:lumMod val="50000"/>
                  </a:schemeClr>
                </a:solidFill>
              </a:rPr>
              <a:t>OSD-257 - </a:t>
            </a:r>
            <a:r>
              <a:rPr lang="en-US" u="sng" dirty="0">
                <a:hlinkClick r:id="rId3"/>
              </a:rPr>
              <a:t>Not able to complete the setup of the openIMIS backend</a:t>
            </a:r>
            <a:r>
              <a:rPr lang="en-US" u="sng" dirty="0" smtClean="0">
                <a:hlinkClick r:id="rId3"/>
              </a:rPr>
              <a:t>.</a:t>
            </a:r>
            <a:r>
              <a:rPr lang="en-US" dirty="0" smtClean="0"/>
              <a:t> – Waiting for customer</a:t>
            </a:r>
            <a:endParaRPr lang="en-US" b="1" dirty="0">
              <a:solidFill>
                <a:srgbClr val="C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de-CH" b="1" dirty="0" smtClean="0">
                <a:solidFill>
                  <a:schemeClr val="bg1">
                    <a:lumMod val="50000"/>
                  </a:schemeClr>
                </a:solidFill>
              </a:rPr>
              <a:t>OSD-258 - </a:t>
            </a:r>
            <a:r>
              <a:rPr lang="en-US" u="sng" dirty="0">
                <a:hlinkClick r:id="rId4"/>
              </a:rPr>
              <a:t>https://demo.openimis.org/front/policy/policy </a:t>
            </a:r>
            <a:r>
              <a:rPr lang="en-US" u="sng" dirty="0" smtClean="0">
                <a:hlinkClick r:id="rId4"/>
              </a:rPr>
              <a:t>error</a:t>
            </a:r>
            <a:r>
              <a:rPr lang="en-US" dirty="0"/>
              <a:t> – Waiting for customer</a:t>
            </a:r>
            <a:endParaRPr lang="en-US" b="1" dirty="0">
              <a:solidFill>
                <a:srgbClr val="C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de-CH" b="1" dirty="0" smtClean="0">
                <a:solidFill>
                  <a:srgbClr val="C00000"/>
                </a:solidFill>
              </a:rPr>
              <a:t>OSD-259 - </a:t>
            </a:r>
            <a:r>
              <a:rPr lang="en-US" u="sng" dirty="0">
                <a:hlinkClick r:id="rId5"/>
              </a:rPr>
              <a:t>https://demo.openimis.org/front/policy/policy error when select product </a:t>
            </a:r>
            <a:r>
              <a:rPr lang="en-US" u="sng" dirty="0" smtClean="0">
                <a:hlinkClick r:id="rId5"/>
              </a:rPr>
              <a:t>option</a:t>
            </a:r>
            <a:r>
              <a:rPr lang="en-US" dirty="0"/>
              <a:t> – Waiting for customer</a:t>
            </a:r>
            <a:endParaRPr lang="en-US" b="1" dirty="0">
              <a:solidFill>
                <a:srgbClr val="C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de-CH" b="1" dirty="0" smtClean="0">
                <a:solidFill>
                  <a:schemeClr val="bg1">
                    <a:lumMod val="50000"/>
                  </a:schemeClr>
                </a:solidFill>
              </a:rPr>
              <a:t>OSD-260 - </a:t>
            </a:r>
            <a:r>
              <a:rPr lang="en-US" u="sng" dirty="0">
                <a:hlinkClick r:id="rId6"/>
              </a:rPr>
              <a:t>Starting Open MIS Back End - </a:t>
            </a:r>
            <a:r>
              <a:rPr lang="en-US" u="sng" dirty="0" smtClean="0">
                <a:hlinkClick r:id="rId6"/>
              </a:rPr>
              <a:t>Python</a:t>
            </a:r>
            <a:r>
              <a:rPr lang="en-US" dirty="0"/>
              <a:t> – Waiting for customer</a:t>
            </a:r>
            <a:endParaRPr lang="en-US" b="1" dirty="0">
              <a:solidFill>
                <a:srgbClr val="C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de-CH" b="1" dirty="0" smtClean="0">
                <a:solidFill>
                  <a:schemeClr val="bg1">
                    <a:lumMod val="50000"/>
                  </a:schemeClr>
                </a:solidFill>
              </a:rPr>
              <a:t>OSD-261 - </a:t>
            </a:r>
            <a:r>
              <a:rPr lang="en-US" u="sng" dirty="0">
                <a:hlinkClick r:id="rId7"/>
              </a:rPr>
              <a:t>Front End </a:t>
            </a:r>
            <a:r>
              <a:rPr lang="en-US" u="sng" dirty="0" smtClean="0">
                <a:hlinkClick r:id="rId7"/>
              </a:rPr>
              <a:t>Breaking</a:t>
            </a:r>
            <a:r>
              <a:rPr lang="en-US" dirty="0"/>
              <a:t> – Waiting for customer</a:t>
            </a:r>
            <a:endParaRPr lang="en-US" b="1" dirty="0" smtClean="0">
              <a:solidFill>
                <a:srgbClr val="C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de-CH" b="1" dirty="0" smtClean="0">
                <a:solidFill>
                  <a:srgbClr val="C00000"/>
                </a:solidFill>
              </a:rPr>
              <a:t>OSD-262 - </a:t>
            </a:r>
            <a:r>
              <a:rPr lang="nb-NO" u="sng" dirty="0">
                <a:hlinkClick r:id="rId8"/>
              </a:rPr>
              <a:t>Data error : Server returned data error </a:t>
            </a:r>
            <a:r>
              <a:rPr lang="nb-NO" u="sng" dirty="0" smtClean="0">
                <a:hlinkClick r:id="rId8"/>
              </a:rPr>
              <a:t>status</a:t>
            </a:r>
            <a:r>
              <a:rPr lang="en-US" dirty="0"/>
              <a:t> – Waiting for customer</a:t>
            </a:r>
            <a:endParaRPr lang="en-US" b="1" dirty="0" smtClean="0">
              <a:solidFill>
                <a:srgbClr val="C0000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b="1" dirty="0" smtClean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4968" y="6381328"/>
            <a:ext cx="72020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Legend: </a:t>
            </a:r>
            <a:r>
              <a:rPr lang="en-US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Service request</a:t>
            </a:r>
            <a:r>
              <a:rPr lang="en-US" sz="1400" dirty="0" smtClean="0"/>
              <a:t> – </a:t>
            </a:r>
            <a:r>
              <a:rPr lang="en-US" sz="1400" dirty="0" smtClean="0">
                <a:solidFill>
                  <a:srgbClr val="00B050"/>
                </a:solidFill>
              </a:rPr>
              <a:t>Feature request</a:t>
            </a:r>
            <a:r>
              <a:rPr lang="en-US" sz="1400" dirty="0" smtClean="0"/>
              <a:t> - </a:t>
            </a:r>
            <a:r>
              <a:rPr lang="en-US" sz="1400" dirty="0" smtClean="0">
                <a:solidFill>
                  <a:srgbClr val="FF0000"/>
                </a:solidFill>
              </a:rPr>
              <a:t>Bug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AE88C89-B261-43D5-86D6-6757638387E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231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5244" y="2708920"/>
            <a:ext cx="8073404" cy="387208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 dirty="0" smtClean="0"/>
              <a:t>February </a:t>
            </a:r>
            <a:r>
              <a:rPr lang="en-GB" dirty="0"/>
              <a:t>2023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838203" y="2164467"/>
            <a:ext cx="4537717" cy="394618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>
                <a:solidFill>
                  <a:schemeClr val="tx1"/>
                </a:solidFill>
              </a:rPr>
              <a:t>Maintenance/Development:</a:t>
            </a:r>
            <a:endParaRPr lang="en-US" dirty="0">
              <a:solidFill>
                <a:schemeClr val="tx1"/>
              </a:solidFill>
            </a:endParaRPr>
          </a:p>
          <a:p>
            <a:pPr marL="342900" indent="-342900">
              <a:buFont typeface="Arial"/>
              <a:buChar char="•"/>
              <a:defRPr/>
            </a:pPr>
            <a:r>
              <a:rPr lang="en-US" dirty="0" smtClean="0"/>
              <a:t>Bug fixes* </a:t>
            </a:r>
            <a:endParaRPr dirty="0"/>
          </a:p>
          <a:p>
            <a:pPr marL="342900" indent="-342900">
              <a:buFont typeface="Arial"/>
              <a:buChar char="•"/>
              <a:defRPr/>
            </a:pPr>
            <a:r>
              <a:rPr lang="en-US" dirty="0"/>
              <a:t>PR </a:t>
            </a:r>
            <a:r>
              <a:rPr lang="en-US" dirty="0" smtClean="0"/>
              <a:t>reviews</a:t>
            </a:r>
            <a:endParaRPr dirty="0"/>
          </a:p>
          <a:p>
            <a:pPr>
              <a:defRPr/>
            </a:pPr>
            <a:endParaRPr dirty="0"/>
          </a:p>
        </p:txBody>
      </p:sp>
      <p:sp>
        <p:nvSpPr>
          <p:cNvPr id="6" name="TextBox 5"/>
          <p:cNvSpPr txBox="1"/>
          <p:nvPr/>
        </p:nvSpPr>
        <p:spPr>
          <a:xfrm>
            <a:off x="1009721" y="6479625"/>
            <a:ext cx="4078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 Funded by Tanzania’s implementation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AE88C89-B261-43D5-86D6-6757638387EC}" type="slidenum">
              <a:rPr lang="en-GB" smtClean="0"/>
              <a:t>3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Time budget available</a:t>
            </a:r>
            <a:endParaRPr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9151937"/>
              </p:ext>
            </p:extLst>
          </p:nvPr>
        </p:nvGraphicFramePr>
        <p:xfrm>
          <a:off x="838203" y="2236491"/>
          <a:ext cx="8127999" cy="792480"/>
        </p:xfrm>
        <a:graphic>
          <a:graphicData uri="http://schemas.openxmlformats.org/drawingml/2006/table">
            <a:tbl>
              <a:tblPr firstRow="1" bandRow="1">
                <a:tableStyleId>{E946F12A-0B2C-6C21-6412-A8FC38FE2CA1}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2000" dirty="0"/>
                        <a:t>Total days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2000" dirty="0"/>
                        <a:t>Remaining days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2000"/>
                        <a:t>Remaining percentage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2000" dirty="0" smtClean="0"/>
                        <a:t>150</a:t>
                      </a:r>
                      <a:endParaRPr lang="en-GB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2000" dirty="0" smtClean="0"/>
                        <a:t>58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defRPr/>
                      </a:pPr>
                      <a:r>
                        <a:rPr lang="en-GB" sz="2000" dirty="0" smtClean="0"/>
                        <a:t>38%</a:t>
                      </a:r>
                      <a:endParaRPr lang="en-GB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356992"/>
            <a:ext cx="903385" cy="75282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41585" y="3586594"/>
            <a:ext cx="4968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No budget left for SolDevelo </a:t>
            </a:r>
            <a:endParaRPr lang="en-US" sz="2800" b="1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AE88C89-B261-43D5-86D6-6757638387EC}" type="slidenum">
              <a:rPr lang="en-GB" smtClean="0"/>
              <a:t>4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Future activities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 vertOverflow="overflow" horzOverflow="clip" vert="horz" wrap="square" lIns="91440" tIns="45720" rIns="91440" bIns="45720" numCol="1" spcCol="0" rtlCol="0" fromWordArt="0" anchor="t" anchorCtr="0" forceAA="0" compatLnSpc="0">
            <a:normAutofit/>
          </a:bodyPr>
          <a:lstStyle/>
          <a:p>
            <a:pPr>
              <a:defRPr/>
            </a:pPr>
            <a:r>
              <a:rPr lang="en-GB" b="1" dirty="0"/>
              <a:t>Maintenance and development</a:t>
            </a:r>
            <a:r>
              <a:rPr lang="en-GB" dirty="0"/>
              <a:t>: </a:t>
            </a:r>
            <a:endParaRPr dirty="0"/>
          </a:p>
          <a:p>
            <a:pPr marL="342900" indent="-342900">
              <a:buFont typeface="Arial"/>
              <a:buChar char="•"/>
              <a:defRPr/>
            </a:pPr>
            <a:r>
              <a:rPr lang="de-CH" dirty="0" err="1" smtClean="0"/>
              <a:t>Documentation</a:t>
            </a:r>
            <a:r>
              <a:rPr lang="de-CH" dirty="0" smtClean="0"/>
              <a:t> </a:t>
            </a:r>
            <a:r>
              <a:rPr lang="de-CH" dirty="0" err="1"/>
              <a:t>and</a:t>
            </a:r>
            <a:r>
              <a:rPr lang="de-CH" dirty="0"/>
              <a:t> </a:t>
            </a:r>
            <a:r>
              <a:rPr lang="de-CH" dirty="0" err="1"/>
              <a:t>video</a:t>
            </a:r>
            <a:r>
              <a:rPr lang="de-CH" dirty="0"/>
              <a:t> </a:t>
            </a:r>
            <a:r>
              <a:rPr lang="de-CH" dirty="0" err="1"/>
              <a:t>tutorials</a:t>
            </a:r>
            <a:r>
              <a:rPr lang="de-CH" dirty="0"/>
              <a:t> </a:t>
            </a:r>
            <a:endParaRPr dirty="0"/>
          </a:p>
          <a:p>
            <a:pPr marL="342900" indent="-342900">
              <a:buFont typeface="Arial"/>
              <a:buChar char="•"/>
              <a:defRPr/>
            </a:pPr>
            <a:r>
              <a:rPr dirty="0"/>
              <a:t>Generate large data set and train demo AI Model 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GB" dirty="0" smtClean="0"/>
              <a:t>Bug </a:t>
            </a:r>
            <a:r>
              <a:rPr lang="en-GB" dirty="0"/>
              <a:t>fixes &amp; PR </a:t>
            </a:r>
            <a:endParaRPr lang="en-GB" dirty="0" smtClean="0"/>
          </a:p>
          <a:p>
            <a:pPr marL="342900" indent="-342900">
              <a:buFont typeface="Arial"/>
              <a:buChar char="•"/>
              <a:defRPr/>
            </a:pPr>
            <a:endParaRPr lang="en-GB" dirty="0"/>
          </a:p>
          <a:p>
            <a:pPr>
              <a:defRPr/>
            </a:pPr>
            <a:r>
              <a:rPr lang="de-CH" b="1" dirty="0"/>
              <a:t>Release </a:t>
            </a:r>
            <a:r>
              <a:rPr lang="de-CH" b="1" dirty="0" err="1"/>
              <a:t>management</a:t>
            </a:r>
            <a:endParaRPr lang="de-CH" b="1" dirty="0"/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de-CH" dirty="0"/>
              <a:t>April 2023 </a:t>
            </a:r>
            <a:r>
              <a:rPr lang="de-CH" dirty="0" err="1"/>
              <a:t>release</a:t>
            </a:r>
            <a:r>
              <a:rPr lang="de-CH" dirty="0"/>
              <a:t> </a:t>
            </a:r>
          </a:p>
          <a:p>
            <a:pPr marL="342900" indent="-342900">
              <a:buFont typeface="Arial"/>
              <a:buChar char="•"/>
              <a:defRPr/>
            </a:pPr>
            <a:endParaRPr lang="en-GB" dirty="0"/>
          </a:p>
          <a:p>
            <a:pPr marL="342900" indent="-342900">
              <a:buFont typeface="Arial"/>
              <a:buChar char="•"/>
              <a:defRPr/>
            </a:pPr>
            <a:endParaRPr lang="en-GB" dirty="0"/>
          </a:p>
          <a:p>
            <a:pPr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AE88C89-B261-43D5-86D6-6757638387EC}" type="slidenum">
              <a:rPr lang="en-GB" smtClean="0"/>
              <a:t>5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April 2023 Release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663690"/>
            <a:ext cx="10515600" cy="301334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1AE88C89-B261-43D5-86D6-6757638387E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687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8" name="Picture 2" descr="Image result for swisstph"/>
          <p:cNvPicPr>
            <a:picLocks noChangeAspect="1" noChangeArrowheads="1"/>
          </p:cNvPicPr>
          <p:nvPr/>
        </p:nvPicPr>
        <p:blipFill>
          <a:blip r:embed="rId2">
            <a:lum bright="70000" contrast="-70000"/>
          </a:blip>
          <a:stretch/>
        </p:blipFill>
        <p:spPr bwMode="auto">
          <a:xfrm>
            <a:off x="977948" y="5205202"/>
            <a:ext cx="2647446" cy="761054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GB"/>
              <a:t>Maintenance and Support</a:t>
            </a:r>
          </a:p>
        </p:txBody>
      </p:sp>
      <p:pic>
        <p:nvPicPr>
          <p:cNvPr id="9" name="Picture 4" descr="Image result for soldevelo"/>
          <p:cNvPicPr>
            <a:picLocks noChangeAspect="1" noChangeArrowheads="1"/>
          </p:cNvPicPr>
          <p:nvPr/>
        </p:nvPicPr>
        <p:blipFill>
          <a:blip r:embed="rId3">
            <a:biLevel thresh="25000"/>
          </a:blip>
          <a:stretch/>
        </p:blipFill>
        <p:spPr bwMode="auto">
          <a:xfrm>
            <a:off x="4180645" y="5329181"/>
            <a:ext cx="3126010" cy="76046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w="http://schemas.openxmlformats.org/wordprocessingml/2006/main" xmlns:m="http://schemas.openxmlformats.org/officeDocument/2006/math" xmlns="">
      <p:transition advClick="1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enIMIS">
  <a:themeElements>
    <a:clrScheme name="openIMIS colors">
      <a:dk1>
        <a:srgbClr val="000000"/>
      </a:dk1>
      <a:lt1>
        <a:srgbClr val="FFFFFF"/>
      </a:lt1>
      <a:dk2>
        <a:srgbClr val="4F4B4C"/>
      </a:dk2>
      <a:lt2>
        <a:srgbClr val="CCCBCB"/>
      </a:lt2>
      <a:accent1>
        <a:srgbClr val="006374"/>
      </a:accent1>
      <a:accent2>
        <a:srgbClr val="33818F"/>
      </a:accent2>
      <a:accent3>
        <a:srgbClr val="B2D0D5"/>
      </a:accent3>
      <a:accent4>
        <a:srgbClr val="80B0B9"/>
      </a:accent4>
      <a:accent5>
        <a:srgbClr val="EFBC53"/>
      </a:accent5>
      <a:accent6>
        <a:srgbClr val="747474"/>
      </a:accent6>
      <a:hlink>
        <a:srgbClr val="2D96EA"/>
      </a:hlink>
      <a:folHlink>
        <a:srgbClr val="D9494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openIMIS</Template>
  <TotalTime>0</TotalTime>
  <Words>178</Words>
  <Application>Microsoft Office PowerPoint</Application>
  <DocSecurity>0</DocSecurity>
  <PresentationFormat>Widescreen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Poppins</vt:lpstr>
      <vt:lpstr>Poppins ExtraLight</vt:lpstr>
      <vt:lpstr>Poppins Light</vt:lpstr>
      <vt:lpstr>Poppins SemiBold</vt:lpstr>
      <vt:lpstr>Symbol</vt:lpstr>
      <vt:lpstr>openIMIS</vt:lpstr>
      <vt:lpstr> Maintenance and Support </vt:lpstr>
      <vt:lpstr>February 2023 activities</vt:lpstr>
      <vt:lpstr>February 2023 activities</vt:lpstr>
      <vt:lpstr>Time budget available</vt:lpstr>
      <vt:lpstr>Future activities </vt:lpstr>
      <vt:lpstr>April 2023 Release</vt:lpstr>
      <vt:lpstr>Maintenance and Support</vt:lpstr>
    </vt:vector>
  </TitlesOfParts>
  <Manager/>
  <Company>Swiss TPH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openIMIS Maintenance and Support</dc:title>
  <dc:subject/>
  <dc:creator>Dragos Dobre</dc:creator>
  <cp:keywords/>
  <dc:description/>
  <cp:lastModifiedBy> </cp:lastModifiedBy>
  <cp:revision>280</cp:revision>
  <dcterms:created xsi:type="dcterms:W3CDTF">2019-05-03T11:46:18Z</dcterms:created>
  <dcterms:modified xsi:type="dcterms:W3CDTF">2023-03-06T11:31:45Z</dcterms:modified>
  <cp:category/>
  <dc:identifier/>
  <cp:contentStatus/>
  <dc:language/>
  <cp:version/>
</cp:coreProperties>
</file>