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58" r:id="rId4"/>
    <p:sldId id="259" r:id="rId5"/>
    <p:sldId id="260" r:id="rId6"/>
    <p:sldId id="265" r:id="rId7"/>
    <p:sldId id="261" r:id="rId8"/>
  </p:sldIdLst>
  <p:sldSz cx="12192000" cy="6858000"/>
  <p:notesSz cx="12192000" cy="6858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946F12A-0B2C-6C21-6412-A8FC38FE2CA1}">
  <a:tblStyle styleId="{E946F12A-0B2C-6C21-6412-A8FC38FE2CA1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6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F4E03-D9BE-48CA-8380-72D99D80CC1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5ACD7-1D53-4D97-AA3F-F4378ADB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5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1524000" y="2580773"/>
            <a:ext cx="9144000" cy="238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/>
                <a:cs typeface="Poppins SemiBold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5060448"/>
            <a:ext cx="9144000" cy="16557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/>
                <a:cs typeface="Poppins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de-DE"/>
          </a:p>
        </p:txBody>
      </p:sp>
      <p:pic>
        <p:nvPicPr>
          <p:cNvPr id="6" name="Grafik 5" descr="Ein Bild, das Text, Uhr enthält.&#10;&#10;Automatisch generierte Beschreibung"/>
          <p:cNvPicPr>
            <a:picLocks noChangeAspect="1"/>
          </p:cNvPicPr>
          <p:nvPr/>
        </p:nvPicPr>
        <p:blipFill>
          <a:blip r:embed="rId2"/>
          <a:srcRect r="17325"/>
          <a:stretch/>
        </p:blipFill>
        <p:spPr bwMode="auto">
          <a:xfrm>
            <a:off x="5192391" y="687148"/>
            <a:ext cx="1807218" cy="1801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B66E6D5-5BCB-4D9F-BAD6-5003A2567033}" type="datetime1">
              <a:rPr lang="en-GB" smtClean="0"/>
              <a:t>06/02/2023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Zwischen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831851" y="1709741"/>
            <a:ext cx="10515600" cy="28527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/>
                <a:cs typeface="Poppins SemiBold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1" y="4589467"/>
            <a:ext cx="10515600" cy="15001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/>
                <a:cs typeface="Poppins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95363" y="290942"/>
            <a:ext cx="1647959" cy="439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2176044"/>
            <a:ext cx="5181600" cy="4000921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2176044"/>
            <a:ext cx="5181600" cy="4000921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FF5EBFD-08EE-4F01-A56F-E95CD83C5A64}" type="datetime1">
              <a:rPr lang="en-GB" smtClean="0"/>
              <a:t>06/02/2023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032CD1F-B6DC-4847-B4AA-5C2D848D0E53}" type="datetime1">
              <a:rPr lang="en-GB" smtClean="0"/>
              <a:t>06/02/2023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A09F66-29DB-4193-8BFE-C98C434B9888}" type="datetime1">
              <a:rPr lang="en-GB" smtClean="0"/>
              <a:t>06/02/2023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chluss-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>
                <a:solidFill>
                  <a:schemeClr val="bg1"/>
                </a:solidFill>
                <a:latin typeface="Poppins"/>
                <a:cs typeface="Poppins"/>
              </a:defRPr>
            </a:lvl1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290942"/>
            <a:ext cx="1647959" cy="4394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4">
              <a:defRPr/>
            </a:pP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56358EAE-B3F1-473F-8595-CDC8EC42E905}" type="datetime1">
              <a:rPr lang="en-GB" smtClean="0"/>
              <a:t>06/02/2023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377">
        <a:lnSpc>
          <a:spcPct val="90000"/>
        </a:lnSpc>
        <a:spcBef>
          <a:spcPts val="0"/>
        </a:spcBef>
        <a:buNone/>
        <a:defRPr sz="4000" b="1" i="0">
          <a:solidFill>
            <a:schemeClr val="tx1"/>
          </a:solidFill>
          <a:latin typeface="Poppins SemiBold"/>
          <a:ea typeface="+mj-ea"/>
          <a:cs typeface="Poppins SemiBold"/>
        </a:defRPr>
      </a:lvl1pPr>
    </p:titleStyle>
    <p:bodyStyle>
      <a:lvl1pPr marL="0" indent="0" algn="l" defTabSz="914377">
        <a:lnSpc>
          <a:spcPct val="90000"/>
        </a:lnSpc>
        <a:spcBef>
          <a:spcPts val="1000"/>
        </a:spcBef>
        <a:buClr>
          <a:schemeClr val="accent1"/>
        </a:buClr>
        <a:buFont typeface="Arial"/>
        <a:buNone/>
        <a:defRPr sz="2400" b="0" i="0">
          <a:solidFill>
            <a:schemeClr val="tx1"/>
          </a:solidFill>
          <a:latin typeface="Poppins"/>
          <a:ea typeface="+mn-ea"/>
          <a:cs typeface="Poppins"/>
        </a:defRPr>
      </a:lvl1pPr>
      <a:lvl2pPr marL="457189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Arial"/>
        <a:buNone/>
        <a:defRPr sz="2000" b="0" i="0">
          <a:solidFill>
            <a:schemeClr val="accent5"/>
          </a:solidFill>
          <a:latin typeface="Poppins"/>
          <a:ea typeface="+mn-ea"/>
          <a:cs typeface="Poppins"/>
        </a:defRPr>
      </a:lvl2pPr>
      <a:lvl3pPr marL="914377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Arial"/>
        <a:buNone/>
        <a:defRPr sz="1800" b="0" i="0">
          <a:solidFill>
            <a:schemeClr val="accent5"/>
          </a:solidFill>
          <a:latin typeface="Poppins"/>
          <a:ea typeface="+mn-ea"/>
          <a:cs typeface="Poppins"/>
        </a:defRPr>
      </a:lvl3pPr>
      <a:lvl4pPr marL="1371566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Symbol"/>
        <a:buNone/>
        <a:defRPr sz="1800" b="0" i="0">
          <a:solidFill>
            <a:schemeClr val="accent6"/>
          </a:solidFill>
          <a:latin typeface="Poppins Light"/>
          <a:ea typeface="+mn-ea"/>
          <a:cs typeface="Poppins Light"/>
        </a:defRPr>
      </a:lvl4pPr>
      <a:lvl5pPr marL="1828754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Symbol"/>
        <a:buNone/>
        <a:defRPr sz="1800" b="0" i="0">
          <a:solidFill>
            <a:schemeClr val="accent6"/>
          </a:solidFill>
          <a:latin typeface="Poppins ExtraLight"/>
          <a:ea typeface="+mn-ea"/>
          <a:cs typeface="Poppins ExtraLight"/>
        </a:defRPr>
      </a:lvl5pPr>
      <a:lvl6pPr marL="2514536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imis.atlassian.net/browse/OSD-256" TargetMode="External"/><Relationship Id="rId3" Type="http://schemas.openxmlformats.org/officeDocument/2006/relationships/hyperlink" Target="https://openimis.atlassian.net/browse/OSD-251" TargetMode="External"/><Relationship Id="rId7" Type="http://schemas.openxmlformats.org/officeDocument/2006/relationships/hyperlink" Target="https://openimis.atlassian.net/browse/OSD-255" TargetMode="External"/><Relationship Id="rId2" Type="http://schemas.openxmlformats.org/officeDocument/2006/relationships/hyperlink" Target="https://openimis.atlassian.net/browse/OSD-25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254" TargetMode="External"/><Relationship Id="rId5" Type="http://schemas.openxmlformats.org/officeDocument/2006/relationships/hyperlink" Target="https://openimis.atlassian.net/browse/OSD-253" TargetMode="External"/><Relationship Id="rId4" Type="http://schemas.openxmlformats.org/officeDocument/2006/relationships/hyperlink" Target="https://openimis.atlassian.net/browse/OSD-25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 anchor="ctr">
            <a:normAutofit fontScale="90000"/>
          </a:bodyPr>
          <a:lstStyle/>
          <a:p>
            <a:pPr>
              <a:defRPr/>
            </a:pPr>
            <a:r>
              <a:rPr lang="en-GB"/>
              <a:t/>
            </a:r>
            <a:br>
              <a:rPr lang="en-GB"/>
            </a:br>
            <a:r>
              <a:rPr lang="en-GB"/>
              <a:t>Maintenance and Support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February 6, </a:t>
            </a:r>
            <a:r>
              <a:rPr lang="en-GB" dirty="0" smtClean="0"/>
              <a:t>2022 </a:t>
            </a:r>
            <a:endParaRPr dirty="0"/>
          </a:p>
          <a:p>
            <a:pPr>
              <a:defRPr/>
            </a:pPr>
            <a:r>
              <a:rPr lang="en-GB" dirty="0"/>
              <a:t>Activity Report</a:t>
            </a:r>
            <a:endParaRPr dirty="0"/>
          </a:p>
          <a:p>
            <a:pPr>
              <a:defRPr/>
            </a:pPr>
            <a:endParaRPr lang="en-GB" dirty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tretch/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tretch/>
        </p:blipFill>
        <p:spPr bwMode="auto">
          <a:xfrm>
            <a:off x="8915015" y="258049"/>
            <a:ext cx="3126010" cy="76046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 dirty="0" smtClean="0"/>
              <a:t>January 2023 </a:t>
            </a:r>
            <a:r>
              <a:rPr lang="en-GB" dirty="0"/>
              <a:t>activities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2152807"/>
            <a:ext cx="11090448" cy="4012497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2500" lnSpcReduction="10000"/>
          </a:bodyPr>
          <a:lstStyle/>
          <a:p>
            <a:pPr>
              <a:defRPr/>
            </a:pPr>
            <a:r>
              <a:rPr lang="en-GB" b="1" dirty="0"/>
              <a:t>Support</a:t>
            </a:r>
            <a:r>
              <a:rPr lang="en-GB" b="1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OSD-250 - </a:t>
            </a:r>
            <a:r>
              <a:rPr lang="en-US" dirty="0">
                <a:hlinkClick r:id="rId2"/>
              </a:rPr>
              <a:t>Paid </a:t>
            </a:r>
            <a:r>
              <a:rPr lang="en-US" dirty="0" smtClean="0">
                <a:hlinkClick r:id="rId2"/>
              </a:rPr>
              <a:t>Modules</a:t>
            </a:r>
            <a:r>
              <a:rPr lang="en-US" dirty="0" smtClean="0"/>
              <a:t> </a:t>
            </a:r>
            <a:r>
              <a:rPr lang="en-US" dirty="0"/>
              <a:t>– Waiting for customer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OSD-251 - </a:t>
            </a:r>
            <a:r>
              <a:rPr lang="en-US" dirty="0">
                <a:hlinkClick r:id="rId3"/>
              </a:rPr>
              <a:t>About Installing in m1 </a:t>
            </a:r>
            <a:r>
              <a:rPr lang="en-US" dirty="0" smtClean="0">
                <a:hlinkClick r:id="rId3"/>
              </a:rPr>
              <a:t>mac</a:t>
            </a:r>
            <a:r>
              <a:rPr lang="en-US" dirty="0" smtClean="0"/>
              <a:t> </a:t>
            </a:r>
            <a:r>
              <a:rPr lang="en-US" dirty="0"/>
              <a:t>– Waiting for customer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OSD-252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en-US" dirty="0">
                <a:hlinkClick r:id="rId4"/>
              </a:rPr>
              <a:t>create shadow admin account for release/demo </a:t>
            </a:r>
            <a:r>
              <a:rPr lang="en-US" dirty="0" smtClean="0">
                <a:hlinkClick r:id="rId4"/>
              </a:rPr>
              <a:t>instances</a:t>
            </a:r>
            <a:r>
              <a:rPr lang="en-US" dirty="0" smtClean="0"/>
              <a:t> – In progress</a:t>
            </a:r>
            <a:endParaRPr lang="en-US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OSD-253 - </a:t>
            </a:r>
            <a:r>
              <a:rPr lang="en-US" dirty="0">
                <a:hlinkClick r:id="rId5"/>
              </a:rPr>
              <a:t>municipality and village visibility when enrolling and deletion of some </a:t>
            </a:r>
            <a:r>
              <a:rPr lang="en-US" dirty="0" smtClean="0">
                <a:hlinkClick r:id="rId5"/>
              </a:rPr>
              <a:t>user</a:t>
            </a:r>
            <a:r>
              <a:rPr lang="en-US" dirty="0" smtClean="0"/>
              <a:t> – Waiting for customer</a:t>
            </a:r>
            <a:endParaRPr lang="en-US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OSD-254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en-US" dirty="0">
                <a:hlinkClick r:id="rId6"/>
              </a:rPr>
              <a:t>Medical items and services price lists - need for item </a:t>
            </a:r>
            <a:r>
              <a:rPr lang="en-US" dirty="0" smtClean="0">
                <a:hlinkClick r:id="rId6"/>
              </a:rPr>
              <a:t>search</a:t>
            </a:r>
            <a:r>
              <a:rPr lang="en-US" dirty="0" smtClean="0"/>
              <a:t> </a:t>
            </a:r>
            <a:r>
              <a:rPr lang="en-US" dirty="0"/>
              <a:t>– Pending prioritization</a:t>
            </a:r>
            <a:r>
              <a:rPr lang="en-US" dirty="0" smtClean="0"/>
              <a:t> </a:t>
            </a:r>
            <a:endParaRPr lang="en-US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OSD-255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- </a:t>
            </a:r>
            <a:r>
              <a:rPr lang="en-US" dirty="0">
                <a:hlinkClick r:id="rId7"/>
              </a:rPr>
              <a:t>Submission of claims - view of accepted and rejected </a:t>
            </a:r>
            <a:r>
              <a:rPr lang="en-US" dirty="0" smtClean="0">
                <a:hlinkClick r:id="rId7"/>
              </a:rPr>
              <a:t>claims</a:t>
            </a:r>
            <a:r>
              <a:rPr lang="en-US" dirty="0" smtClean="0"/>
              <a:t> – Pending prioritization </a:t>
            </a:r>
            <a:endParaRPr lang="en-US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OSD-256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- </a:t>
            </a:r>
            <a:r>
              <a:rPr lang="en-US" dirty="0" smtClean="0">
                <a:hlinkClick r:id="rId8"/>
              </a:rPr>
              <a:t>psycopg2.errors.UndefinedTable</a:t>
            </a:r>
            <a:r>
              <a:rPr lang="en-US" dirty="0" smtClean="0"/>
              <a:t> – In progress</a:t>
            </a:r>
            <a:endParaRPr lang="en-US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4968" y="6381328"/>
            <a:ext cx="7202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Legend: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Service request</a:t>
            </a:r>
            <a:r>
              <a:rPr lang="en-US" sz="1400" dirty="0" smtClean="0"/>
              <a:t> – </a:t>
            </a:r>
            <a:r>
              <a:rPr lang="en-US" sz="1400" dirty="0" smtClean="0">
                <a:solidFill>
                  <a:srgbClr val="00B050"/>
                </a:solidFill>
              </a:rPr>
              <a:t>Feature request</a:t>
            </a:r>
            <a:r>
              <a:rPr lang="en-US" sz="1400" dirty="0" smtClean="0"/>
              <a:t> - </a:t>
            </a:r>
            <a:r>
              <a:rPr lang="en-US" sz="1400" dirty="0" smtClean="0">
                <a:solidFill>
                  <a:srgbClr val="FF0000"/>
                </a:solidFill>
              </a:rPr>
              <a:t>Bug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E88C89-B261-43D5-86D6-6757638387E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3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 dirty="0"/>
              <a:t>January 2023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3" y="2164467"/>
            <a:ext cx="4537717" cy="39461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Maintenance/Development: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Bug fixes* 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PR </a:t>
            </a:r>
            <a:r>
              <a:rPr lang="en-US" dirty="0" smtClean="0"/>
              <a:t>reviews</a:t>
            </a:r>
            <a:endParaRPr dirty="0"/>
          </a:p>
          <a:p>
            <a:pPr>
              <a:defRPr/>
            </a:pPr>
            <a:endParaRPr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7061" y="2708920"/>
            <a:ext cx="8152133" cy="39794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9721" y="6479625"/>
            <a:ext cx="4078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Funded by Tanzania’s implementation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E88C89-B261-43D5-86D6-6757638387EC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Time budget available</a:t>
            </a:r>
            <a:endParaRPr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151937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{E946F12A-0B2C-6C21-6412-A8FC38FE2CA1}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/>
                        <a:t>Total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/>
                        <a:t>Remaining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/>
                        <a:t>Remaining percentage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 smtClean="0"/>
                        <a:t>150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 smtClean="0"/>
                        <a:t>58</a:t>
                      </a:r>
                      <a:endParaRPr lang="en-GB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 smtClean="0"/>
                        <a:t>38%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356992"/>
            <a:ext cx="903385" cy="7528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41585" y="3586594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 budget left for SolDevelo </a:t>
            </a:r>
            <a:endParaRPr lang="en-US" sz="28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E88C89-B261-43D5-86D6-6757638387EC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Future 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lang="en-GB" b="1" dirty="0"/>
              <a:t>Maintenance and development</a:t>
            </a:r>
            <a:r>
              <a:rPr lang="en-GB" dirty="0"/>
              <a:t>: 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lang="de-CH" dirty="0" err="1" smtClean="0"/>
              <a:t>Documentation</a:t>
            </a:r>
            <a:r>
              <a:rPr lang="de-CH" dirty="0" smtClean="0"/>
              <a:t>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video</a:t>
            </a:r>
            <a:r>
              <a:rPr lang="de-CH" dirty="0"/>
              <a:t> </a:t>
            </a:r>
            <a:r>
              <a:rPr lang="de-CH" dirty="0" err="1"/>
              <a:t>tutorials</a:t>
            </a:r>
            <a:r>
              <a:rPr lang="de-CH" dirty="0"/>
              <a:t> 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dirty="0"/>
              <a:t>Generate large data set and train demo AI Model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GB" dirty="0" smtClean="0"/>
              <a:t>Bug </a:t>
            </a:r>
            <a:r>
              <a:rPr lang="en-GB" dirty="0"/>
              <a:t>fixes &amp; PR </a:t>
            </a:r>
            <a:endParaRPr lang="en-GB" dirty="0" smtClean="0"/>
          </a:p>
          <a:p>
            <a:pPr marL="342900" indent="-342900">
              <a:buFont typeface="Arial"/>
              <a:buChar char="•"/>
              <a:defRPr/>
            </a:pPr>
            <a:endParaRPr lang="en-GB" dirty="0"/>
          </a:p>
          <a:p>
            <a:pPr>
              <a:defRPr/>
            </a:pPr>
            <a:r>
              <a:rPr lang="de-CH" b="1" dirty="0"/>
              <a:t>Release </a:t>
            </a:r>
            <a:r>
              <a:rPr lang="de-CH" b="1" dirty="0" err="1"/>
              <a:t>management</a:t>
            </a:r>
            <a:endParaRPr lang="de-CH" b="1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dirty="0"/>
              <a:t>April 2023 </a:t>
            </a:r>
            <a:r>
              <a:rPr lang="de-CH" dirty="0" err="1"/>
              <a:t>release</a:t>
            </a:r>
            <a:r>
              <a:rPr lang="de-CH" dirty="0"/>
              <a:t> </a:t>
            </a:r>
          </a:p>
          <a:p>
            <a:pPr marL="342900" indent="-342900">
              <a:buFont typeface="Arial"/>
              <a:buChar char="•"/>
              <a:defRPr/>
            </a:pPr>
            <a:endParaRPr lang="en-GB" dirty="0"/>
          </a:p>
          <a:p>
            <a:pPr marL="342900" indent="-342900">
              <a:buFont typeface="Arial"/>
              <a:buChar char="•"/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E88C89-B261-43D5-86D6-6757638387EC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April 2023 Release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663690"/>
            <a:ext cx="10515600" cy="301334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E88C89-B261-43D5-86D6-6757638387E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874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tretch/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Maintenance and Support</a:t>
            </a:r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tretch/>
        </p:blipFill>
        <p:spPr bwMode="auto">
          <a:xfrm>
            <a:off x="4180645" y="5329181"/>
            <a:ext cx="3126010" cy="76046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181</Words>
  <Application>Microsoft Office PowerPoint</Application>
  <DocSecurity>0</DocSecurity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openIMIS</vt:lpstr>
      <vt:lpstr> Maintenance and Support </vt:lpstr>
      <vt:lpstr>January 2023 activities</vt:lpstr>
      <vt:lpstr>January 2023 activities</vt:lpstr>
      <vt:lpstr>Time budget available</vt:lpstr>
      <vt:lpstr>Future activities </vt:lpstr>
      <vt:lpstr>April 2023 Release</vt:lpstr>
      <vt:lpstr>Maintenance and Support</vt:lpstr>
    </vt:vector>
  </TitlesOfParts>
  <Manager/>
  <Company>Swiss TPH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subject/>
  <dc:creator>Dragos Dobre</dc:creator>
  <cp:keywords/>
  <dc:description/>
  <cp:lastModifiedBy> </cp:lastModifiedBy>
  <cp:revision>277</cp:revision>
  <dcterms:created xsi:type="dcterms:W3CDTF">2019-05-03T11:46:18Z</dcterms:created>
  <dcterms:modified xsi:type="dcterms:W3CDTF">2023-02-06T11:03:03Z</dcterms:modified>
  <cp:category/>
  <dc:identifier/>
  <cp:contentStatus/>
  <dc:language/>
  <cp:version/>
</cp:coreProperties>
</file>