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E1A1C7-7E24-4E32-AD83-0F2F2DE646A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E012F5-07CB-4B9C-8073-DBE9EB24C2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53BC94-E756-4072-AE9E-92C0D04726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31092A-3EFB-45FF-B96D-C85EA8E9CA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CFB3A6-C2FA-471C-A48C-932E90A00C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6EB8021-502A-4D6B-ABA4-9E49ABA904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99663D-80A4-4823-8A81-29DFCCE9E5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7EC299-1475-488F-ABB4-E46F2A955DB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9642C1-690A-452B-B7F8-85AC03A102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6830D4-B6EB-4641-8DBF-BF6503C2B8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DD1B46-803C-49D6-BF77-8B4F3849105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B4EEE2-4EE0-48CC-B891-BBEA8B1221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9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006374"/>
          </a:solidFill>
          <a:ln>
            <a:solidFill>
              <a:srgbClr val="004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5" descr="Ein Bild, das Text, Uhr enthält.&#10;&#10;Automatisch generierte Beschreibung"/>
          <p:cNvPicPr/>
          <p:nvPr/>
        </p:nvPicPr>
        <p:blipFill>
          <a:blip r:embed="rId2"/>
          <a:srcRect l="0" t="0" r="17323" b="0"/>
          <a:stretch/>
        </p:blipFill>
        <p:spPr>
          <a:xfrm>
            <a:off x="5192280" y="687240"/>
            <a:ext cx="1806480" cy="18007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4880" cy="28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rafik 7" descr=""/>
          <p:cNvPicPr/>
          <p:nvPr/>
        </p:nvPicPr>
        <p:blipFill>
          <a:blip r:embed="rId2"/>
          <a:stretch/>
        </p:blipFill>
        <p:spPr>
          <a:xfrm>
            <a:off x="495360" y="303120"/>
            <a:ext cx="1647360" cy="438840"/>
          </a:xfrm>
          <a:prstGeom prst="rect">
            <a:avLst/>
          </a:prstGeom>
          <a:ln w="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ftr" idx="1"/>
          </p:nvPr>
        </p:nvSpPr>
        <p:spPr>
          <a:xfrm>
            <a:off x="8380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2"/>
          </p:nvPr>
        </p:nvSpPr>
        <p:spPr>
          <a:xfrm>
            <a:off x="8610480" y="37728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i="1" lang="en-GB" sz="1100" spc="-1" strike="noStrike">
                <a:solidFill>
                  <a:srgbClr val="b2b2b2"/>
                </a:solidFill>
                <a:latin typeface="Poppins Light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820F60D-7EAB-41CE-BA57-EA4F46937719}" type="slidenum">
              <a:rPr b="0" i="1" lang="en-GB" sz="1100" spc="-1" strike="noStrike">
                <a:solidFill>
                  <a:srgbClr val="b2b2b2"/>
                </a:solidFill>
                <a:latin typeface="Poppins Light"/>
                <a:ea typeface="Arial"/>
              </a:rPr>
              <a:t>&lt;number&gt;</a:t>
            </a:fld>
            <a:endParaRPr b="0" lang="en-US" sz="11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3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eck 8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006374"/>
          </a:solidFill>
          <a:ln>
            <a:solidFill>
              <a:srgbClr val="004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Grafik 6" descr=""/>
          <p:cNvPicPr/>
          <p:nvPr/>
        </p:nvPicPr>
        <p:blipFill>
          <a:blip r:embed="rId2"/>
          <a:stretch/>
        </p:blipFill>
        <p:spPr>
          <a:xfrm>
            <a:off x="495360" y="303120"/>
            <a:ext cx="1647360" cy="438840"/>
          </a:xfrm>
          <a:prstGeom prst="rect">
            <a:avLst/>
          </a:prstGeom>
          <a:ln w="0">
            <a:noFill/>
          </a:ln>
        </p:spPr>
      </p:pic>
      <p:pic>
        <p:nvPicPr>
          <p:cNvPr id="84" name="Grafik 9" descr=""/>
          <p:cNvPicPr/>
          <p:nvPr/>
        </p:nvPicPr>
        <p:blipFill>
          <a:blip r:embed="rId3"/>
          <a:stretch/>
        </p:blipFill>
        <p:spPr>
          <a:xfrm>
            <a:off x="495360" y="290880"/>
            <a:ext cx="1647360" cy="43884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2580840"/>
            <a:ext cx="9143280" cy="238680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lIns="0" rIns="0" tIns="0" bIns="0" anchor="ctr">
            <a:normAutofit fontScale="96000"/>
          </a:bodyPr>
          <a:p>
            <a:pPr algn="ctr">
              <a:lnSpc>
                <a:spcPct val="90000"/>
              </a:lnSpc>
              <a:buNone/>
            </a:pPr>
            <a:br>
              <a:rPr sz="6000"/>
            </a:br>
            <a:r>
              <a:rPr b="1" lang="en-GB" sz="6000" spc="-1" strike="noStrike">
                <a:solidFill>
                  <a:srgbClr val="000000"/>
                </a:solidFill>
                <a:latin typeface="Poppins SemiBold"/>
                <a:ea typeface="Arial"/>
              </a:rPr>
              <a:t>Maintenance and Support 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523880" y="5060520"/>
            <a:ext cx="9143280" cy="165492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9 January</a:t>
            </a:r>
            <a:r>
              <a:rPr b="0" lang="en-US" sz="18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2023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Activity Report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25" name="Picture 2" descr="Image result for swisstph"/>
          <p:cNvPicPr/>
          <p:nvPr/>
        </p:nvPicPr>
        <p:blipFill>
          <a:blip r:embed="rId1">
            <a:lum bright="70000" contrast="-70000"/>
          </a:blip>
          <a:stretch/>
        </p:blipFill>
        <p:spPr>
          <a:xfrm>
            <a:off x="200160" y="104400"/>
            <a:ext cx="2646720" cy="76032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4" descr="Image result for soldevelo"/>
          <p:cNvPicPr/>
          <p:nvPr/>
        </p:nvPicPr>
        <p:blipFill>
          <a:blip r:embed="rId2">
            <a:biLevel thresh="50000"/>
          </a:blip>
          <a:stretch/>
        </p:blipFill>
        <p:spPr>
          <a:xfrm>
            <a:off x="8915040" y="258120"/>
            <a:ext cx="3125160" cy="75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4880" cy="939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December 2022 activities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85800" y="1828800"/>
            <a:ext cx="11089800" cy="3317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Support: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OSD-248 - Installation issues - WfC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OSD-249 - Rejection code search filter - Prioritisation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OSD-247 - Translation to Spanish - WfC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OSD-246 - Mobile sync in Niger that seems to come from Unicode character - Resolved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OSD-245 - Running RestAPI on IIS - WfC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OSD-176 - Front End not working - Resolved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9" name="TextBox 4"/>
          <p:cNvSpPr/>
          <p:nvPr/>
        </p:nvSpPr>
        <p:spPr>
          <a:xfrm>
            <a:off x="855000" y="6381360"/>
            <a:ext cx="72014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Legend: </a:t>
            </a:r>
            <a:r>
              <a:rPr b="0" lang="en-US" sz="1400" spc="-1" strike="noStrike">
                <a:solidFill>
                  <a:srgbClr val="808080"/>
                </a:solidFill>
                <a:latin typeface="Calibri"/>
                <a:ea typeface="Arial"/>
              </a:rPr>
              <a:t>Service request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 – </a:t>
            </a:r>
            <a:r>
              <a:rPr b="0" lang="en-US" sz="1400" spc="-1" strike="noStrike">
                <a:solidFill>
                  <a:srgbClr val="00b050"/>
                </a:solidFill>
                <a:latin typeface="Calibri"/>
                <a:ea typeface="Arial"/>
              </a:rPr>
              <a:t>Feature request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 - </a:t>
            </a:r>
            <a:r>
              <a:rPr b="0" lang="en-US" sz="1400" spc="-1" strike="noStrike">
                <a:solidFill>
                  <a:srgbClr val="ff0000"/>
                </a:solidFill>
                <a:latin typeface="Calibri"/>
                <a:ea typeface="Arial"/>
              </a:rPr>
              <a:t>Bug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4880" cy="939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CH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November </a:t>
            </a: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2022 activities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838080" y="2164320"/>
            <a:ext cx="11030760" cy="394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Maintenance/Development: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Bug fixes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PR reviews and integration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Documentation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4880" cy="939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Time budget available</a:t>
            </a:r>
            <a:endParaRPr b="0" lang="en-US" sz="4000" spc="-1" strike="noStrike">
              <a:latin typeface="Arial"/>
            </a:endParaRPr>
          </a:p>
        </p:txBody>
      </p:sp>
      <p:graphicFrame>
        <p:nvGraphicFramePr>
          <p:cNvPr id="133" name="Table 3"/>
          <p:cNvGraphicFramePr/>
          <p:nvPr/>
        </p:nvGraphicFramePr>
        <p:xfrm>
          <a:off x="838080" y="2236320"/>
          <a:ext cx="8127360" cy="74124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370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Total days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Remaining days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Remaining percentage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</a:tr>
              <a:tr h="370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150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--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--%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4880" cy="939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Future activities 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838080" y="2164320"/>
            <a:ext cx="10514880" cy="4011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Maintenance and development</a:t>
            </a: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: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Documentation and video tutorials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Generate large data set and train demo AI Model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Updating outdated wiki pages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Bug fixes &amp; PR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 descr="Image result for swisstph"/>
          <p:cNvPicPr/>
          <p:nvPr/>
        </p:nvPicPr>
        <p:blipFill>
          <a:blip r:embed="rId1">
            <a:lum bright="70000" contrast="-70000"/>
          </a:blip>
          <a:stretch/>
        </p:blipFill>
        <p:spPr>
          <a:xfrm>
            <a:off x="978120" y="5205240"/>
            <a:ext cx="2646720" cy="760320"/>
          </a:xfrm>
          <a:prstGeom prst="rect">
            <a:avLst/>
          </a:prstGeom>
          <a:ln w="0">
            <a:noFill/>
          </a:ln>
        </p:spPr>
      </p:pic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4880" cy="285192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6000" spc="-1" strike="noStrike">
                <a:solidFill>
                  <a:srgbClr val="000000"/>
                </a:solidFill>
                <a:latin typeface="Poppins SemiBold"/>
                <a:ea typeface="Arial"/>
              </a:rPr>
              <a:t>Maintenance and Support</a:t>
            </a:r>
            <a:endParaRPr b="0" lang="en-US" sz="6000" spc="-1" strike="noStrike">
              <a:latin typeface="Arial"/>
            </a:endParaRPr>
          </a:p>
        </p:txBody>
      </p:sp>
      <p:pic>
        <p:nvPicPr>
          <p:cNvPr id="138" name="Picture 4" descr="Image result for soldevelo"/>
          <p:cNvPicPr/>
          <p:nvPr/>
        </p:nvPicPr>
        <p:blipFill>
          <a:blip r:embed="rId2">
            <a:biLevel thresh="50000"/>
          </a:blip>
          <a:stretch/>
        </p:blipFill>
        <p:spPr>
          <a:xfrm>
            <a:off x="4180680" y="5329080"/>
            <a:ext cx="3125160" cy="75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7</TotalTime>
  <Application>LibreOffice/7.3.6.2$Linux_X86_64 LibreOffice_project/30$Build-2</Application>
  <AppVersion>15.0000</AppVersion>
  <Words>245</Words>
  <Paragraphs>52</Paragraphs>
  <Company>Swiss TPH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2019-05-03T11:46:18Z</dcterms:created>
  <dc:creator>Dragos Dobre</dc:creator>
  <dc:description/>
  <dc:language>en-US</dc:language>
  <cp:lastModifiedBy/>
  <dcterms:modified xsi:type="dcterms:W3CDTF">2023-01-09T11:45:33Z</dcterms:modified>
  <cp:revision>275</cp:revision>
  <dc:subject/>
  <dc:title>openIMIS Maintenance and Support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7</vt:i4>
  </property>
</Properties>
</file>