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omments/modernComment_18F_EA57B03A.xml" ContentType="application/vnd.ms-powerpoint.comment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2" r:id="rId1"/>
  </p:sldMasterIdLst>
  <p:notesMasterIdLst>
    <p:notesMasterId r:id="rId42"/>
  </p:notesMasterIdLst>
  <p:sldIdLst>
    <p:sldId id="256" r:id="rId2"/>
    <p:sldId id="331" r:id="rId3"/>
    <p:sldId id="330" r:id="rId4"/>
    <p:sldId id="288" r:id="rId5"/>
    <p:sldId id="324" r:id="rId6"/>
    <p:sldId id="289" r:id="rId7"/>
    <p:sldId id="332" r:id="rId8"/>
    <p:sldId id="291" r:id="rId9"/>
    <p:sldId id="294" r:id="rId10"/>
    <p:sldId id="292" r:id="rId11"/>
    <p:sldId id="295" r:id="rId12"/>
    <p:sldId id="312" r:id="rId13"/>
    <p:sldId id="296" r:id="rId14"/>
    <p:sldId id="309" r:id="rId15"/>
    <p:sldId id="300" r:id="rId16"/>
    <p:sldId id="303" r:id="rId17"/>
    <p:sldId id="304" r:id="rId18"/>
    <p:sldId id="306" r:id="rId19"/>
    <p:sldId id="305" r:id="rId20"/>
    <p:sldId id="307" r:id="rId21"/>
    <p:sldId id="308" r:id="rId22"/>
    <p:sldId id="317" r:id="rId23"/>
    <p:sldId id="318" r:id="rId24"/>
    <p:sldId id="319" r:id="rId25"/>
    <p:sldId id="341" r:id="rId26"/>
    <p:sldId id="313" r:id="rId27"/>
    <p:sldId id="314" r:id="rId28"/>
    <p:sldId id="315" r:id="rId29"/>
    <p:sldId id="311" r:id="rId30"/>
    <p:sldId id="286" r:id="rId31"/>
    <p:sldId id="290" r:id="rId32"/>
    <p:sldId id="274" r:id="rId33"/>
    <p:sldId id="275" r:id="rId34"/>
    <p:sldId id="298" r:id="rId35"/>
    <p:sldId id="333" r:id="rId36"/>
    <p:sldId id="337" r:id="rId37"/>
    <p:sldId id="336" r:id="rId38"/>
    <p:sldId id="340" r:id="rId39"/>
    <p:sldId id="338" r:id="rId40"/>
    <p:sldId id="261" r:id="rId41"/>
  </p:sldIdLst>
  <p:sldSz cx="12192000" cy="6858000"/>
  <p:notesSz cx="12192000" cy="6858000"/>
  <p:embeddedFontLs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Poppins Light" panose="020B0604020202020204" charset="0"/>
      <p:regular r:id="rId47"/>
      <p:bold r:id="rId48"/>
      <p:italic r:id="rId49"/>
      <p:boldItalic r:id="rId50"/>
    </p:embeddedFont>
    <p:embeddedFont>
      <p:font typeface="Poppins" panose="020B0604020202020204" charset="0"/>
      <p:regular r:id="rId51"/>
      <p:bold r:id="rId52"/>
      <p:italic r:id="rId53"/>
      <p:boldItalic r:id="rId54"/>
    </p:embeddedFont>
    <p:embeddedFont>
      <p:font typeface="Poppins SemiBold" panose="020B0604020202020204" charset="0"/>
      <p:regular r:id="rId55"/>
      <p:bold r:id="rId56"/>
      <p:italic r:id="rId57"/>
      <p:boldItalic r:id="rId58"/>
    </p:embeddedFont>
    <p:embeddedFont>
      <p:font typeface="Poppins ExtraLight" panose="020B0604020202020204" charset="0"/>
      <p:regular r:id="rId59"/>
      <p:bold r:id="rId60"/>
      <p:italic r:id="rId61"/>
      <p:boldItalic r:id="rId62"/>
    </p:embeddedFont>
    <p:embeddedFont>
      <p:font typeface="Calibri Light" panose="020F0302020204030204" pitchFamily="34" charset="0"/>
      <p:regular r:id="rId63"/>
      <p:italic r:id="rId64"/>
    </p:embeddedFont>
  </p:embeddedFont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B0B9"/>
    <a:srgbClr val="0031EE"/>
    <a:srgbClr val="FFAE00"/>
    <a:srgbClr val="50C878"/>
    <a:srgbClr val="F4AE2B"/>
    <a:srgbClr val="A4A0D0"/>
    <a:srgbClr val="1630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474" autoAdjust="0"/>
    <p:restoredTop sz="91424" autoAdjust="0"/>
  </p:normalViewPr>
  <p:slideViewPr>
    <p:cSldViewPr>
      <p:cViewPr varScale="1">
        <p:scale>
          <a:sx n="101" d="100"/>
          <a:sy n="101" d="100"/>
        </p:scale>
        <p:origin x="138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font" Target="fonts/font13.fntdata"/><Relationship Id="rId63" Type="http://schemas.openxmlformats.org/officeDocument/2006/relationships/font" Target="fonts/font21.fntdata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8" Type="http://schemas.openxmlformats.org/officeDocument/2006/relationships/font" Target="fonts/font16.fntdata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7.fntdata"/><Relationship Id="rId57" Type="http://schemas.openxmlformats.org/officeDocument/2006/relationships/font" Target="fonts/font15.fntdata"/><Relationship Id="rId61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60" Type="http://schemas.openxmlformats.org/officeDocument/2006/relationships/font" Target="fonts/font18.fntdata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font" Target="fonts/font14.fntdata"/><Relationship Id="rId64" Type="http://schemas.openxmlformats.org/officeDocument/2006/relationships/font" Target="fonts/font22.fntdata"/><Relationship Id="rId8" Type="http://schemas.openxmlformats.org/officeDocument/2006/relationships/slide" Target="slides/slide7.xml"/><Relationship Id="rId51" Type="http://schemas.openxmlformats.org/officeDocument/2006/relationships/font" Target="fonts/font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59" Type="http://schemas.openxmlformats.org/officeDocument/2006/relationships/font" Target="fonts/font17.fntdata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2.fntdata"/><Relationship Id="rId62" Type="http://schemas.openxmlformats.org/officeDocument/2006/relationships/font" Target="fonts/font20.fntdata"/></Relationships>
</file>

<file path=ppt/comments/modernComment_18F_EA57B03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D42D588-3D02-4FFA-BAB4-7F36642EA659}" authorId="{C5867B7B-0FD6-F91E-DFEA-FDE25B938492}" created="2022-04-25T08:45:18.143">
    <pc:sldMkLst xmlns:pc="http://schemas.microsoft.com/office/powerpoint/2013/main/command">
      <pc:docMk/>
      <pc:sldMk cId="3931615290" sldId="399"/>
    </pc:sldMkLst>
    <p188:replyLst>
      <p188:reply id="{995BF9F6-CD71-4FE7-A1A6-744ED01036DE}" authorId="{BA3DE5D9-632C-C26E-95AA-B2B5985880C9}" created="2022-04-25T10:13:07.276">
        <p188:txBody>
          <a:bodyPr/>
          <a:lstStyle/>
          <a:p>
            <a:r>
              <a:rPr lang="en-US"/>
              <a:t>will have to catch this in the narrative</a:t>
            </a:r>
          </a:p>
        </p188:txBody>
      </p188:reply>
    </p188:replyLst>
    <p188:txBody>
      <a:bodyPr/>
      <a:lstStyle/>
      <a:p>
        <a:r>
          <a:rPr lang="en-US"/>
          <a:t>A lot is going on here, it might be overwhelming for some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1A25B2-76A3-48C4-A953-C51719037782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ED933C-CA76-4902-A23F-0D836742DBB0}">
      <dgm:prSet phldrT="[Text]"/>
      <dgm:spPr/>
      <dgm:t>
        <a:bodyPr/>
        <a:lstStyle/>
        <a:p>
          <a:r>
            <a:rPr lang="de-CH" dirty="0" smtClean="0"/>
            <a:t>2019</a:t>
          </a:r>
          <a:endParaRPr lang="en-US" dirty="0"/>
        </a:p>
      </dgm:t>
    </dgm:pt>
    <dgm:pt modelId="{9C358DCC-73AC-48B3-84A7-21FA55A9620F}" type="parTrans" cxnId="{A638512F-57E2-40CB-B059-BF73B916CB08}">
      <dgm:prSet/>
      <dgm:spPr/>
      <dgm:t>
        <a:bodyPr/>
        <a:lstStyle/>
        <a:p>
          <a:endParaRPr lang="en-US"/>
        </a:p>
      </dgm:t>
    </dgm:pt>
    <dgm:pt modelId="{CCDA2E5D-2F88-4FDD-947C-4E4FC0DA65CC}" type="sibTrans" cxnId="{A638512F-57E2-40CB-B059-BF73B916CB08}">
      <dgm:prSet/>
      <dgm:spPr/>
      <dgm:t>
        <a:bodyPr/>
        <a:lstStyle/>
        <a:p>
          <a:endParaRPr lang="en-US"/>
        </a:p>
      </dgm:t>
    </dgm:pt>
    <dgm:pt modelId="{90D15AA0-41CF-4314-B1D6-DE183E5FA770}">
      <dgm:prSet phldrT="[Text]"/>
      <dgm:spPr/>
      <dgm:t>
        <a:bodyPr/>
        <a:lstStyle/>
        <a:p>
          <a:r>
            <a:rPr lang="de-CH" dirty="0" smtClean="0"/>
            <a:t>2020</a:t>
          </a:r>
        </a:p>
      </dgm:t>
    </dgm:pt>
    <dgm:pt modelId="{3E03C48E-8C30-414F-9063-338A877C7FED}" type="parTrans" cxnId="{E522EC4F-5BFA-4AA3-9EF0-259034A87B7E}">
      <dgm:prSet/>
      <dgm:spPr/>
      <dgm:t>
        <a:bodyPr/>
        <a:lstStyle/>
        <a:p>
          <a:endParaRPr lang="en-US"/>
        </a:p>
      </dgm:t>
    </dgm:pt>
    <dgm:pt modelId="{D9F2C3C2-9DCE-4FA6-970E-AB2C5B71539C}" type="sibTrans" cxnId="{E522EC4F-5BFA-4AA3-9EF0-259034A87B7E}">
      <dgm:prSet/>
      <dgm:spPr/>
      <dgm:t>
        <a:bodyPr/>
        <a:lstStyle/>
        <a:p>
          <a:endParaRPr lang="en-US"/>
        </a:p>
      </dgm:t>
    </dgm:pt>
    <dgm:pt modelId="{CB7FE6B2-FF6B-466C-BED3-5E5C6FDB4C56}">
      <dgm:prSet phldrT="[Text]"/>
      <dgm:spPr/>
      <dgm:t>
        <a:bodyPr/>
        <a:lstStyle/>
        <a:p>
          <a:r>
            <a:rPr lang="de-CH" dirty="0" smtClean="0"/>
            <a:t>FHIR R4 Integration (Swiss TPH)</a:t>
          </a:r>
          <a:endParaRPr lang="en-US" dirty="0"/>
        </a:p>
      </dgm:t>
    </dgm:pt>
    <dgm:pt modelId="{ECAA4373-7D77-4991-B0A0-5D93B24A84EC}" type="parTrans" cxnId="{8E9F32E7-C2DA-4074-AF1F-E8CC66627696}">
      <dgm:prSet/>
      <dgm:spPr/>
      <dgm:t>
        <a:bodyPr/>
        <a:lstStyle/>
        <a:p>
          <a:endParaRPr lang="en-US"/>
        </a:p>
      </dgm:t>
    </dgm:pt>
    <dgm:pt modelId="{A075085A-9EEF-4432-AA3F-03E696AE2A57}" type="sibTrans" cxnId="{8E9F32E7-C2DA-4074-AF1F-E8CC66627696}">
      <dgm:prSet/>
      <dgm:spPr/>
      <dgm:t>
        <a:bodyPr/>
        <a:lstStyle/>
        <a:p>
          <a:endParaRPr lang="en-US"/>
        </a:p>
      </dgm:t>
    </dgm:pt>
    <dgm:pt modelId="{FA16068F-16C7-414E-9FFC-82F9D8E0C596}">
      <dgm:prSet phldrT="[Text]"/>
      <dgm:spPr/>
      <dgm:t>
        <a:bodyPr/>
        <a:lstStyle/>
        <a:p>
          <a:r>
            <a:rPr lang="de-CH" dirty="0" smtClean="0"/>
            <a:t>2021</a:t>
          </a:r>
          <a:endParaRPr lang="en-US" dirty="0"/>
        </a:p>
      </dgm:t>
    </dgm:pt>
    <dgm:pt modelId="{D84ADB88-9035-472E-84F2-6474DAC485D2}" type="parTrans" cxnId="{79C395E4-EBD7-49AC-9991-3A513F0B180F}">
      <dgm:prSet/>
      <dgm:spPr/>
      <dgm:t>
        <a:bodyPr/>
        <a:lstStyle/>
        <a:p>
          <a:endParaRPr lang="en-US"/>
        </a:p>
      </dgm:t>
    </dgm:pt>
    <dgm:pt modelId="{8059A0C2-F5F8-4F70-919F-B166A9543DB5}" type="sibTrans" cxnId="{79C395E4-EBD7-49AC-9991-3A513F0B180F}">
      <dgm:prSet/>
      <dgm:spPr/>
      <dgm:t>
        <a:bodyPr/>
        <a:lstStyle/>
        <a:p>
          <a:endParaRPr lang="en-US"/>
        </a:p>
      </dgm:t>
    </dgm:pt>
    <dgm:pt modelId="{B5F7FC25-DC16-4891-809A-4F8CB7034041}">
      <dgm:prSet phldrT="[Text]"/>
      <dgm:spPr/>
      <dgm:t>
        <a:bodyPr/>
        <a:lstStyle/>
        <a:p>
          <a:r>
            <a:rPr lang="de-CH" dirty="0" err="1" smtClean="0"/>
            <a:t>openIMIS</a:t>
          </a:r>
          <a:r>
            <a:rPr lang="de-CH" dirty="0" smtClean="0"/>
            <a:t> </a:t>
          </a:r>
          <a:r>
            <a:rPr lang="de-CH" dirty="0" err="1" smtClean="0"/>
            <a:t>Shelf</a:t>
          </a:r>
          <a:r>
            <a:rPr lang="de-CH" dirty="0" smtClean="0"/>
            <a:t> </a:t>
          </a:r>
          <a:r>
            <a:rPr lang="de-CH" dirty="0" err="1" smtClean="0"/>
            <a:t>Readiness</a:t>
          </a:r>
          <a:r>
            <a:rPr lang="de-CH" dirty="0" smtClean="0"/>
            <a:t> (Swiss TPH)</a:t>
          </a:r>
          <a:endParaRPr lang="en-US" dirty="0"/>
        </a:p>
      </dgm:t>
    </dgm:pt>
    <dgm:pt modelId="{8151B2A3-E4FA-4730-ACC3-C223CA3A785C}" type="parTrans" cxnId="{C8B99A0A-ACEF-471E-8EAC-DE20690452C7}">
      <dgm:prSet/>
      <dgm:spPr/>
      <dgm:t>
        <a:bodyPr/>
        <a:lstStyle/>
        <a:p>
          <a:endParaRPr lang="en-US"/>
        </a:p>
      </dgm:t>
    </dgm:pt>
    <dgm:pt modelId="{F2286790-80C8-4261-AE8E-4009497C9D1F}" type="sibTrans" cxnId="{C8B99A0A-ACEF-471E-8EAC-DE20690452C7}">
      <dgm:prSet/>
      <dgm:spPr/>
      <dgm:t>
        <a:bodyPr/>
        <a:lstStyle/>
        <a:p>
          <a:endParaRPr lang="en-US"/>
        </a:p>
      </dgm:t>
    </dgm:pt>
    <dgm:pt modelId="{D3454EEB-4D39-4BEE-AC02-4406FA6530BA}">
      <dgm:prSet phldrT="[Text]"/>
      <dgm:spPr/>
      <dgm:t>
        <a:bodyPr/>
        <a:lstStyle/>
        <a:p>
          <a:r>
            <a:rPr lang="de-CH" dirty="0" err="1" smtClean="0"/>
            <a:t>Bahmni</a:t>
          </a:r>
          <a:r>
            <a:rPr lang="de-CH" dirty="0" smtClean="0"/>
            <a:t> Integration (</a:t>
          </a:r>
          <a:r>
            <a:rPr lang="de-CH" dirty="0" err="1" smtClean="0"/>
            <a:t>Possible</a:t>
          </a:r>
          <a:r>
            <a:rPr lang="de-CH" dirty="0" smtClean="0"/>
            <a:t> </a:t>
          </a:r>
          <a:r>
            <a:rPr lang="de-CH" dirty="0" err="1" smtClean="0"/>
            <a:t>Health</a:t>
          </a:r>
          <a:r>
            <a:rPr lang="de-CH" dirty="0" smtClean="0"/>
            <a:t> Nepal)</a:t>
          </a:r>
          <a:endParaRPr lang="en-US" dirty="0"/>
        </a:p>
      </dgm:t>
    </dgm:pt>
    <dgm:pt modelId="{488B1D0D-EB96-4DFF-A66A-66F2E56CCB24}" type="parTrans" cxnId="{A0D27228-1BE8-4EEF-8B5F-BE0B6D2BD94D}">
      <dgm:prSet/>
      <dgm:spPr/>
      <dgm:t>
        <a:bodyPr/>
        <a:lstStyle/>
        <a:p>
          <a:endParaRPr lang="en-US"/>
        </a:p>
      </dgm:t>
    </dgm:pt>
    <dgm:pt modelId="{870516F0-008B-4E71-99B0-5472D6F0F7D7}" type="sibTrans" cxnId="{A0D27228-1BE8-4EEF-8B5F-BE0B6D2BD94D}">
      <dgm:prSet/>
      <dgm:spPr/>
      <dgm:t>
        <a:bodyPr/>
        <a:lstStyle/>
        <a:p>
          <a:endParaRPr lang="en-US"/>
        </a:p>
      </dgm:t>
    </dgm:pt>
    <dgm:pt modelId="{0E747D5F-29F2-470E-8FA0-06EB6D0F7D42}">
      <dgm:prSet phldrT="[Text]"/>
      <dgm:spPr/>
      <dgm:t>
        <a:bodyPr/>
        <a:lstStyle/>
        <a:p>
          <a:r>
            <a:rPr lang="de-CH" dirty="0" err="1" smtClean="0"/>
            <a:t>OpenMRS</a:t>
          </a:r>
          <a:r>
            <a:rPr lang="de-CH" dirty="0" smtClean="0"/>
            <a:t> Integration (</a:t>
          </a:r>
          <a:r>
            <a:rPr lang="de-CH" dirty="0" err="1" smtClean="0"/>
            <a:t>SolDevelo</a:t>
          </a:r>
          <a:r>
            <a:rPr lang="de-CH" dirty="0" smtClean="0"/>
            <a:t>)</a:t>
          </a:r>
          <a:endParaRPr lang="en-US" dirty="0"/>
        </a:p>
      </dgm:t>
    </dgm:pt>
    <dgm:pt modelId="{BDC40D0C-51AF-4E37-9DFB-5DAE8A4FE106}" type="parTrans" cxnId="{D966F61B-ADF1-41DC-B74A-211DDC84BC1E}">
      <dgm:prSet/>
      <dgm:spPr/>
      <dgm:t>
        <a:bodyPr/>
        <a:lstStyle/>
        <a:p>
          <a:endParaRPr lang="en-US"/>
        </a:p>
      </dgm:t>
    </dgm:pt>
    <dgm:pt modelId="{64F32A41-49A2-4678-B99B-70AB4284C8B4}" type="sibTrans" cxnId="{D966F61B-ADF1-41DC-B74A-211DDC84BC1E}">
      <dgm:prSet/>
      <dgm:spPr/>
      <dgm:t>
        <a:bodyPr/>
        <a:lstStyle/>
        <a:p>
          <a:endParaRPr lang="en-US"/>
        </a:p>
      </dgm:t>
    </dgm:pt>
    <dgm:pt modelId="{47C594F0-C04C-4044-AEDF-0762468C3054}">
      <dgm:prSet phldrT="[Text]"/>
      <dgm:spPr/>
      <dgm:t>
        <a:bodyPr/>
        <a:lstStyle/>
        <a:p>
          <a:r>
            <a:rPr lang="de-CH" dirty="0" smtClean="0"/>
            <a:t>FHIR STU3 (</a:t>
          </a:r>
          <a:r>
            <a:rPr lang="de-CH" dirty="0" err="1" smtClean="0"/>
            <a:t>SolDevelo</a:t>
          </a:r>
          <a:r>
            <a:rPr lang="de-CH" dirty="0" smtClean="0"/>
            <a:t>)</a:t>
          </a:r>
          <a:endParaRPr lang="en-US" dirty="0"/>
        </a:p>
      </dgm:t>
    </dgm:pt>
    <dgm:pt modelId="{13B6FDE1-6350-431C-84E3-0F885316343C}" type="parTrans" cxnId="{0F0D5599-5995-4379-BEBD-DEFC14382C92}">
      <dgm:prSet/>
      <dgm:spPr/>
      <dgm:t>
        <a:bodyPr/>
        <a:lstStyle/>
        <a:p>
          <a:endParaRPr lang="en-US"/>
        </a:p>
      </dgm:t>
    </dgm:pt>
    <dgm:pt modelId="{8EF5D486-3C6E-4BAE-958A-EC2461A4CF6A}" type="sibTrans" cxnId="{0F0D5599-5995-4379-BEBD-DEFC14382C92}">
      <dgm:prSet/>
      <dgm:spPr/>
      <dgm:t>
        <a:bodyPr/>
        <a:lstStyle/>
        <a:p>
          <a:endParaRPr lang="en-US"/>
        </a:p>
      </dgm:t>
    </dgm:pt>
    <dgm:pt modelId="{C42DFCC8-2D1E-499E-A097-6B3E61F18640}">
      <dgm:prSet phldrT="[Text]"/>
      <dgm:spPr/>
      <dgm:t>
        <a:bodyPr/>
        <a:lstStyle/>
        <a:p>
          <a:endParaRPr lang="en-US" dirty="0"/>
        </a:p>
      </dgm:t>
    </dgm:pt>
    <dgm:pt modelId="{7719251D-D16A-4C4B-9EA7-BBA230522C0C}" type="parTrans" cxnId="{8BC585A4-B158-4327-AF48-96DC816D639A}">
      <dgm:prSet/>
      <dgm:spPr/>
      <dgm:t>
        <a:bodyPr/>
        <a:lstStyle/>
        <a:p>
          <a:endParaRPr lang="en-US"/>
        </a:p>
      </dgm:t>
    </dgm:pt>
    <dgm:pt modelId="{B84F9F17-2634-4A67-9EF1-21C5FFB1868C}" type="sibTrans" cxnId="{8BC585A4-B158-4327-AF48-96DC816D639A}">
      <dgm:prSet/>
      <dgm:spPr/>
      <dgm:t>
        <a:bodyPr/>
        <a:lstStyle/>
        <a:p>
          <a:endParaRPr lang="en-US"/>
        </a:p>
      </dgm:t>
    </dgm:pt>
    <dgm:pt modelId="{F91EDD53-9F98-4D86-A7BD-5D65AD6660D0}">
      <dgm:prSet phldrT="[Text]"/>
      <dgm:spPr/>
      <dgm:t>
        <a:bodyPr/>
        <a:lstStyle/>
        <a:p>
          <a:r>
            <a:rPr lang="de-CH" dirty="0" smtClean="0"/>
            <a:t>Claim-AI (Swiss TPH)</a:t>
          </a:r>
          <a:endParaRPr lang="en-US" dirty="0"/>
        </a:p>
      </dgm:t>
    </dgm:pt>
    <dgm:pt modelId="{72511F27-3430-46A6-9B73-B4C603876126}" type="parTrans" cxnId="{46A9C376-FFDB-4A6D-A2A5-D00B77E65BBC}">
      <dgm:prSet/>
      <dgm:spPr/>
      <dgm:t>
        <a:bodyPr/>
        <a:lstStyle/>
        <a:p>
          <a:endParaRPr lang="en-US"/>
        </a:p>
      </dgm:t>
    </dgm:pt>
    <dgm:pt modelId="{F20CEF94-7CAC-459F-AA8A-EE8699FD8B44}" type="sibTrans" cxnId="{46A9C376-FFDB-4A6D-A2A5-D00B77E65BBC}">
      <dgm:prSet/>
      <dgm:spPr/>
      <dgm:t>
        <a:bodyPr/>
        <a:lstStyle/>
        <a:p>
          <a:endParaRPr lang="en-US"/>
        </a:p>
      </dgm:t>
    </dgm:pt>
    <dgm:pt modelId="{30EF6835-958D-40A9-9F28-0AFC184228D5}">
      <dgm:prSet phldrT="[Text]"/>
      <dgm:spPr/>
      <dgm:t>
        <a:bodyPr/>
        <a:lstStyle/>
        <a:p>
          <a:r>
            <a:rPr lang="de-CH" dirty="0" smtClean="0"/>
            <a:t>2022</a:t>
          </a:r>
          <a:endParaRPr lang="en-US" dirty="0"/>
        </a:p>
      </dgm:t>
    </dgm:pt>
    <dgm:pt modelId="{DA471092-ED18-4B99-AD3F-A3CD965BAB78}" type="parTrans" cxnId="{6F350DC9-56E6-41F9-A0C7-0FF2A73F9890}">
      <dgm:prSet/>
      <dgm:spPr/>
      <dgm:t>
        <a:bodyPr/>
        <a:lstStyle/>
        <a:p>
          <a:endParaRPr lang="en-US"/>
        </a:p>
      </dgm:t>
    </dgm:pt>
    <dgm:pt modelId="{1CFAE15E-7356-4E53-A5F0-6AF9ADC2E96C}" type="sibTrans" cxnId="{6F350DC9-56E6-41F9-A0C7-0FF2A73F9890}">
      <dgm:prSet/>
      <dgm:spPr/>
      <dgm:t>
        <a:bodyPr/>
        <a:lstStyle/>
        <a:p>
          <a:endParaRPr lang="en-US"/>
        </a:p>
      </dgm:t>
    </dgm:pt>
    <dgm:pt modelId="{A8D13E91-DFBF-4C8B-A056-6BD7C4BA660B}">
      <dgm:prSet phldrT="[Text]"/>
      <dgm:spPr/>
      <dgm:t>
        <a:bodyPr/>
        <a:lstStyle/>
        <a:p>
          <a:r>
            <a:rPr lang="de-CH" dirty="0" smtClean="0"/>
            <a:t>Payment Layer (Swiss TPH)</a:t>
          </a:r>
          <a:endParaRPr lang="en-US" dirty="0"/>
        </a:p>
      </dgm:t>
    </dgm:pt>
    <dgm:pt modelId="{5C77E4EC-1015-49E8-860F-F77833108089}" type="parTrans" cxnId="{506BD6A3-BEB4-4D0C-935F-E34275D13BEC}">
      <dgm:prSet/>
      <dgm:spPr/>
      <dgm:t>
        <a:bodyPr/>
        <a:lstStyle/>
        <a:p>
          <a:endParaRPr lang="en-US"/>
        </a:p>
      </dgm:t>
    </dgm:pt>
    <dgm:pt modelId="{3E76F780-0530-4465-9AEB-BD0F29D4455F}" type="sibTrans" cxnId="{506BD6A3-BEB4-4D0C-935F-E34275D13BEC}">
      <dgm:prSet/>
      <dgm:spPr/>
      <dgm:t>
        <a:bodyPr/>
        <a:lstStyle/>
        <a:p>
          <a:endParaRPr lang="en-US"/>
        </a:p>
      </dgm:t>
    </dgm:pt>
    <dgm:pt modelId="{D3EF4F92-9974-4F2A-AE95-0A648BFD8EC7}">
      <dgm:prSet phldrT="[Text]"/>
      <dgm:spPr/>
      <dgm:t>
        <a:bodyPr/>
        <a:lstStyle/>
        <a:p>
          <a:r>
            <a:rPr lang="de-CH" dirty="0" err="1" smtClean="0"/>
            <a:t>GovStack</a:t>
          </a:r>
          <a:r>
            <a:rPr lang="de-CH" dirty="0" smtClean="0"/>
            <a:t> </a:t>
          </a:r>
          <a:endParaRPr lang="en-US" dirty="0"/>
        </a:p>
      </dgm:t>
    </dgm:pt>
    <dgm:pt modelId="{9A0F88E4-9917-4CF9-899E-BD9EA3582763}" type="parTrans" cxnId="{1AB11AE6-9114-433D-A76E-34C9FA1AE913}">
      <dgm:prSet/>
      <dgm:spPr/>
      <dgm:t>
        <a:bodyPr/>
        <a:lstStyle/>
        <a:p>
          <a:endParaRPr lang="en-US"/>
        </a:p>
      </dgm:t>
    </dgm:pt>
    <dgm:pt modelId="{56FC0C49-012C-4EA8-A4AA-0B52DB1390C7}" type="sibTrans" cxnId="{1AB11AE6-9114-433D-A76E-34C9FA1AE913}">
      <dgm:prSet/>
      <dgm:spPr/>
      <dgm:t>
        <a:bodyPr/>
        <a:lstStyle/>
        <a:p>
          <a:endParaRPr lang="en-US"/>
        </a:p>
      </dgm:t>
    </dgm:pt>
    <dgm:pt modelId="{BAFEBEF7-C156-4294-AD70-FC174D65DD60}">
      <dgm:prSet phldrT="[Text]"/>
      <dgm:spPr/>
      <dgm:t>
        <a:bodyPr/>
        <a:lstStyle/>
        <a:p>
          <a:r>
            <a:rPr lang="de-CH" dirty="0" smtClean="0"/>
            <a:t>DHIS2 Integration (HISP </a:t>
          </a:r>
          <a:r>
            <a:rPr lang="de-CH" dirty="0" err="1" smtClean="0"/>
            <a:t>India</a:t>
          </a:r>
          <a:r>
            <a:rPr lang="de-CH" dirty="0" smtClean="0"/>
            <a:t>)</a:t>
          </a:r>
          <a:endParaRPr lang="en-US" dirty="0"/>
        </a:p>
      </dgm:t>
    </dgm:pt>
    <dgm:pt modelId="{B6CF8D78-4E74-4FC0-9257-0655B1726F2F}" type="parTrans" cxnId="{BFDB2557-B49E-4D94-B984-4846C8B9A537}">
      <dgm:prSet/>
      <dgm:spPr/>
      <dgm:t>
        <a:bodyPr/>
        <a:lstStyle/>
        <a:p>
          <a:endParaRPr lang="en-US"/>
        </a:p>
      </dgm:t>
    </dgm:pt>
    <dgm:pt modelId="{EBCB67B9-3AF7-40A3-B2D7-CCD5A9B8BA7E}" type="sibTrans" cxnId="{BFDB2557-B49E-4D94-B984-4846C8B9A537}">
      <dgm:prSet/>
      <dgm:spPr/>
      <dgm:t>
        <a:bodyPr/>
        <a:lstStyle/>
        <a:p>
          <a:endParaRPr lang="en-US"/>
        </a:p>
      </dgm:t>
    </dgm:pt>
    <dgm:pt modelId="{03F4C71C-823C-4C91-AA8B-71A0C7AF99FA}">
      <dgm:prSet phldrT="[Text]"/>
      <dgm:spPr/>
      <dgm:t>
        <a:bodyPr/>
        <a:lstStyle/>
        <a:p>
          <a:r>
            <a:rPr lang="de-CH" dirty="0" smtClean="0"/>
            <a:t>Claim-AI v2 (Swiss TPH)</a:t>
          </a:r>
          <a:endParaRPr lang="en-US" dirty="0"/>
        </a:p>
      </dgm:t>
    </dgm:pt>
    <dgm:pt modelId="{713900C4-CA94-4D21-A3FF-FCD71D55FB58}" type="parTrans" cxnId="{8BDF1002-38E6-4B6E-9229-C4B1ADBA57A5}">
      <dgm:prSet/>
      <dgm:spPr/>
      <dgm:t>
        <a:bodyPr/>
        <a:lstStyle/>
        <a:p>
          <a:endParaRPr lang="en-US"/>
        </a:p>
      </dgm:t>
    </dgm:pt>
    <dgm:pt modelId="{F0C82823-47A9-4C2B-BA13-8509432D7A15}" type="sibTrans" cxnId="{8BDF1002-38E6-4B6E-9229-C4B1ADBA57A5}">
      <dgm:prSet/>
      <dgm:spPr/>
      <dgm:t>
        <a:bodyPr/>
        <a:lstStyle/>
        <a:p>
          <a:endParaRPr lang="en-US"/>
        </a:p>
      </dgm:t>
    </dgm:pt>
    <dgm:pt modelId="{EFD04783-8995-439F-9AA5-32802DCCC875}">
      <dgm:prSet phldrT="[Text]"/>
      <dgm:spPr/>
      <dgm:t>
        <a:bodyPr/>
        <a:lstStyle/>
        <a:p>
          <a:r>
            <a:rPr lang="de-CH" dirty="0" smtClean="0"/>
            <a:t>DHIS2 Integration v2 </a:t>
          </a:r>
          <a:br>
            <a:rPr lang="de-CH" dirty="0" smtClean="0"/>
          </a:br>
          <a:r>
            <a:rPr lang="de-CH" dirty="0" smtClean="0"/>
            <a:t>(Swiss TPH) </a:t>
          </a:r>
          <a:endParaRPr lang="en-US" dirty="0"/>
        </a:p>
      </dgm:t>
    </dgm:pt>
    <dgm:pt modelId="{872E84FA-F331-413C-9F80-7934DF0F8E1C}" type="parTrans" cxnId="{3AAF5F5B-7C10-422B-BDDF-725803BCAE68}">
      <dgm:prSet/>
      <dgm:spPr/>
      <dgm:t>
        <a:bodyPr/>
        <a:lstStyle/>
        <a:p>
          <a:endParaRPr lang="en-US"/>
        </a:p>
      </dgm:t>
    </dgm:pt>
    <dgm:pt modelId="{F9174746-03AA-48F4-B72D-8C51127A8C6E}" type="sibTrans" cxnId="{3AAF5F5B-7C10-422B-BDDF-725803BCAE68}">
      <dgm:prSet/>
      <dgm:spPr/>
      <dgm:t>
        <a:bodyPr/>
        <a:lstStyle/>
        <a:p>
          <a:endParaRPr lang="en-US"/>
        </a:p>
      </dgm:t>
    </dgm:pt>
    <dgm:pt modelId="{858AD9B4-20AF-4656-ACF2-2409DCD4BB75}" type="pres">
      <dgm:prSet presAssocID="{E31A25B2-76A3-48C4-A953-C5171903778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756ECC-713F-4921-8F9A-61DF81FFC508}" type="pres">
      <dgm:prSet presAssocID="{60ED933C-CA76-4902-A23F-0D836742DBB0}" presName="composite" presStyleCnt="0"/>
      <dgm:spPr/>
    </dgm:pt>
    <dgm:pt modelId="{14125B7D-E5DF-4C20-AB74-11C4BAC68D95}" type="pres">
      <dgm:prSet presAssocID="{60ED933C-CA76-4902-A23F-0D836742DBB0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871E03-A839-4AD3-BBC2-0B289510EF6A}" type="pres">
      <dgm:prSet presAssocID="{60ED933C-CA76-4902-A23F-0D836742DBB0}" presName="parSh" presStyleLbl="node1" presStyleIdx="0" presStyleCnt="4"/>
      <dgm:spPr/>
      <dgm:t>
        <a:bodyPr/>
        <a:lstStyle/>
        <a:p>
          <a:endParaRPr lang="en-US"/>
        </a:p>
      </dgm:t>
    </dgm:pt>
    <dgm:pt modelId="{974B6CD1-031A-4B78-A917-0F6D1DE3A2D6}" type="pres">
      <dgm:prSet presAssocID="{60ED933C-CA76-4902-A23F-0D836742DBB0}" presName="desTx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89AFC5-E3BB-4091-A530-38150B39BA2F}" type="pres">
      <dgm:prSet presAssocID="{CCDA2E5D-2F88-4FDD-947C-4E4FC0DA65CC}" presName="sibTrans" presStyleLbl="sibTrans2D1" presStyleIdx="0" presStyleCnt="3"/>
      <dgm:spPr/>
      <dgm:t>
        <a:bodyPr/>
        <a:lstStyle/>
        <a:p>
          <a:endParaRPr lang="en-US"/>
        </a:p>
      </dgm:t>
    </dgm:pt>
    <dgm:pt modelId="{1F14C80E-A1D9-46C5-A125-A73C927DC1AC}" type="pres">
      <dgm:prSet presAssocID="{CCDA2E5D-2F88-4FDD-947C-4E4FC0DA65CC}" presName="connTx" presStyleLbl="sibTrans2D1" presStyleIdx="0" presStyleCnt="3"/>
      <dgm:spPr/>
      <dgm:t>
        <a:bodyPr/>
        <a:lstStyle/>
        <a:p>
          <a:endParaRPr lang="en-US"/>
        </a:p>
      </dgm:t>
    </dgm:pt>
    <dgm:pt modelId="{8CC82BEE-2A76-40B2-9E99-2C323360E99C}" type="pres">
      <dgm:prSet presAssocID="{90D15AA0-41CF-4314-B1D6-DE183E5FA770}" presName="composite" presStyleCnt="0"/>
      <dgm:spPr/>
    </dgm:pt>
    <dgm:pt modelId="{10979F61-F368-416F-AE5B-9369EF8790B1}" type="pres">
      <dgm:prSet presAssocID="{90D15AA0-41CF-4314-B1D6-DE183E5FA770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6DCD5E-8B0F-4083-9421-9F11683E4D25}" type="pres">
      <dgm:prSet presAssocID="{90D15AA0-41CF-4314-B1D6-DE183E5FA770}" presName="parSh" presStyleLbl="node1" presStyleIdx="1" presStyleCnt="4"/>
      <dgm:spPr/>
      <dgm:t>
        <a:bodyPr/>
        <a:lstStyle/>
        <a:p>
          <a:endParaRPr lang="en-US"/>
        </a:p>
      </dgm:t>
    </dgm:pt>
    <dgm:pt modelId="{3BA3E474-EE0D-48A6-8E2A-167F114ABB0B}" type="pres">
      <dgm:prSet presAssocID="{90D15AA0-41CF-4314-B1D6-DE183E5FA770}" presName="desTx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36BE84-35A2-4EE6-B40A-A2B776070CDD}" type="pres">
      <dgm:prSet presAssocID="{D9F2C3C2-9DCE-4FA6-970E-AB2C5B71539C}" presName="sibTrans" presStyleLbl="sibTrans2D1" presStyleIdx="1" presStyleCnt="3"/>
      <dgm:spPr/>
      <dgm:t>
        <a:bodyPr/>
        <a:lstStyle/>
        <a:p>
          <a:endParaRPr lang="en-US"/>
        </a:p>
      </dgm:t>
    </dgm:pt>
    <dgm:pt modelId="{6305D1D3-7EDD-4D00-A4DC-6B6F0AFD8E40}" type="pres">
      <dgm:prSet presAssocID="{D9F2C3C2-9DCE-4FA6-970E-AB2C5B71539C}" presName="connTx" presStyleLbl="sibTrans2D1" presStyleIdx="1" presStyleCnt="3"/>
      <dgm:spPr/>
      <dgm:t>
        <a:bodyPr/>
        <a:lstStyle/>
        <a:p>
          <a:endParaRPr lang="en-US"/>
        </a:p>
      </dgm:t>
    </dgm:pt>
    <dgm:pt modelId="{5042B2BF-2BAC-46AB-8399-9ABDD01819A8}" type="pres">
      <dgm:prSet presAssocID="{FA16068F-16C7-414E-9FFC-82F9D8E0C596}" presName="composite" presStyleCnt="0"/>
      <dgm:spPr/>
    </dgm:pt>
    <dgm:pt modelId="{93BE61F0-A732-4141-83AC-CFC5F0D17610}" type="pres">
      <dgm:prSet presAssocID="{FA16068F-16C7-414E-9FFC-82F9D8E0C596}" presName="par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2417B0-BB0A-4B5D-9561-67330750FC3F}" type="pres">
      <dgm:prSet presAssocID="{FA16068F-16C7-414E-9FFC-82F9D8E0C596}" presName="parSh" presStyleLbl="node1" presStyleIdx="2" presStyleCnt="4"/>
      <dgm:spPr/>
      <dgm:t>
        <a:bodyPr/>
        <a:lstStyle/>
        <a:p>
          <a:endParaRPr lang="en-US"/>
        </a:p>
      </dgm:t>
    </dgm:pt>
    <dgm:pt modelId="{F0B98CB8-5599-4654-9D33-7E9A55B11531}" type="pres">
      <dgm:prSet presAssocID="{FA16068F-16C7-414E-9FFC-82F9D8E0C596}" presName="desTx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D331DC-1584-477F-A6B8-28D4298A5964}" type="pres">
      <dgm:prSet presAssocID="{8059A0C2-F5F8-4F70-919F-B166A9543DB5}" presName="sibTrans" presStyleLbl="sibTrans2D1" presStyleIdx="2" presStyleCnt="3"/>
      <dgm:spPr/>
      <dgm:t>
        <a:bodyPr/>
        <a:lstStyle/>
        <a:p>
          <a:endParaRPr lang="en-US"/>
        </a:p>
      </dgm:t>
    </dgm:pt>
    <dgm:pt modelId="{5A243F5C-AC85-46B4-8D39-5817294AC1DC}" type="pres">
      <dgm:prSet presAssocID="{8059A0C2-F5F8-4F70-919F-B166A9543DB5}" presName="connTx" presStyleLbl="sibTrans2D1" presStyleIdx="2" presStyleCnt="3"/>
      <dgm:spPr/>
      <dgm:t>
        <a:bodyPr/>
        <a:lstStyle/>
        <a:p>
          <a:endParaRPr lang="en-US"/>
        </a:p>
      </dgm:t>
    </dgm:pt>
    <dgm:pt modelId="{67FE900E-48A9-47D4-AFEE-F187C48FF095}" type="pres">
      <dgm:prSet presAssocID="{30EF6835-958D-40A9-9F28-0AFC184228D5}" presName="composite" presStyleCnt="0"/>
      <dgm:spPr/>
    </dgm:pt>
    <dgm:pt modelId="{B9BDA10A-24CA-46A3-BF62-3B39BB803885}" type="pres">
      <dgm:prSet presAssocID="{30EF6835-958D-40A9-9F28-0AFC184228D5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BE2C1C-7A32-40B7-A9FC-1C96E6F7B1FC}" type="pres">
      <dgm:prSet presAssocID="{30EF6835-958D-40A9-9F28-0AFC184228D5}" presName="parSh" presStyleLbl="node1" presStyleIdx="3" presStyleCnt="4"/>
      <dgm:spPr/>
      <dgm:t>
        <a:bodyPr/>
        <a:lstStyle/>
        <a:p>
          <a:endParaRPr lang="en-US"/>
        </a:p>
      </dgm:t>
    </dgm:pt>
    <dgm:pt modelId="{EF7EEC91-BD1F-4F45-A91E-833F3A4AD257}" type="pres">
      <dgm:prSet presAssocID="{30EF6835-958D-40A9-9F28-0AFC184228D5}" presName="desTx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804F1D-D4CB-4A84-B660-C4A1AE561805}" type="presOf" srcId="{60ED933C-CA76-4902-A23F-0D836742DBB0}" destId="{72871E03-A839-4AD3-BBC2-0B289510EF6A}" srcOrd="1" destOrd="0" presId="urn:microsoft.com/office/officeart/2005/8/layout/process3"/>
    <dgm:cxn modelId="{5B713BE3-9BDA-4336-B4C7-4E818E498B80}" type="presOf" srcId="{D3EF4F92-9974-4F2A-AE95-0A648BFD8EC7}" destId="{EF7EEC91-BD1F-4F45-A91E-833F3A4AD257}" srcOrd="0" destOrd="2" presId="urn:microsoft.com/office/officeart/2005/8/layout/process3"/>
    <dgm:cxn modelId="{46A9C376-FFDB-4A6D-A2A5-D00B77E65BBC}" srcId="{90D15AA0-41CF-4314-B1D6-DE183E5FA770}" destId="{F91EDD53-9F98-4D86-A7BD-5D65AD6660D0}" srcOrd="2" destOrd="0" parTransId="{72511F27-3430-46A6-9B73-B4C603876126}" sibTransId="{F20CEF94-7CAC-459F-AA8A-EE8699FD8B44}"/>
    <dgm:cxn modelId="{E4892B01-20B9-4349-82AB-1E016BFAB109}" type="presOf" srcId="{D9F2C3C2-9DCE-4FA6-970E-AB2C5B71539C}" destId="{6305D1D3-7EDD-4D00-A4DC-6B6F0AFD8E40}" srcOrd="1" destOrd="0" presId="urn:microsoft.com/office/officeart/2005/8/layout/process3"/>
    <dgm:cxn modelId="{84864DD6-D1D3-4B9B-9865-CF0E0DB3B4A7}" type="presOf" srcId="{03F4C71C-823C-4C91-AA8B-71A0C7AF99FA}" destId="{EF7EEC91-BD1F-4F45-A91E-833F3A4AD257}" srcOrd="0" destOrd="0" presId="urn:microsoft.com/office/officeart/2005/8/layout/process3"/>
    <dgm:cxn modelId="{E6A89045-03B6-497E-8255-F558FA39F7A3}" type="presOf" srcId="{47C594F0-C04C-4044-AEDF-0762468C3054}" destId="{974B6CD1-031A-4B78-A917-0F6D1DE3A2D6}" srcOrd="0" destOrd="0" presId="urn:microsoft.com/office/officeart/2005/8/layout/process3"/>
    <dgm:cxn modelId="{A0D27228-1BE8-4EEF-8B5F-BE0B6D2BD94D}" srcId="{60ED933C-CA76-4902-A23F-0D836742DBB0}" destId="{D3454EEB-4D39-4BEE-AC02-4406FA6530BA}" srcOrd="2" destOrd="0" parTransId="{488B1D0D-EB96-4DFF-A66A-66F2E56CCB24}" sibTransId="{870516F0-008B-4E71-99B0-5472D6F0F7D7}"/>
    <dgm:cxn modelId="{8E9F32E7-C2DA-4074-AF1F-E8CC66627696}" srcId="{90D15AA0-41CF-4314-B1D6-DE183E5FA770}" destId="{CB7FE6B2-FF6B-466C-BED3-5E5C6FDB4C56}" srcOrd="0" destOrd="0" parTransId="{ECAA4373-7D77-4991-B0A0-5D93B24A84EC}" sibTransId="{A075085A-9EEF-4432-AA3F-03E696AE2A57}"/>
    <dgm:cxn modelId="{165E043F-678E-4996-8630-23559B693D33}" type="presOf" srcId="{CB7FE6B2-FF6B-466C-BED3-5E5C6FDB4C56}" destId="{3BA3E474-EE0D-48A6-8E2A-167F114ABB0B}" srcOrd="0" destOrd="0" presId="urn:microsoft.com/office/officeart/2005/8/layout/process3"/>
    <dgm:cxn modelId="{2046EE01-C904-4DC7-A0FA-15321A5971A1}" type="presOf" srcId="{8059A0C2-F5F8-4F70-919F-B166A9543DB5}" destId="{5A243F5C-AC85-46B4-8D39-5817294AC1DC}" srcOrd="1" destOrd="0" presId="urn:microsoft.com/office/officeart/2005/8/layout/process3"/>
    <dgm:cxn modelId="{2D809C77-5A09-4BB9-B8E5-C334AA099E85}" type="presOf" srcId="{0E747D5F-29F2-470E-8FA0-06EB6D0F7D42}" destId="{974B6CD1-031A-4B78-A917-0F6D1DE3A2D6}" srcOrd="0" destOrd="1" presId="urn:microsoft.com/office/officeart/2005/8/layout/process3"/>
    <dgm:cxn modelId="{FBF3C532-3CD6-4B54-A1F7-1C4120E4A748}" type="presOf" srcId="{D9F2C3C2-9DCE-4FA6-970E-AB2C5B71539C}" destId="{9436BE84-35A2-4EE6-B40A-A2B776070CDD}" srcOrd="0" destOrd="0" presId="urn:microsoft.com/office/officeart/2005/8/layout/process3"/>
    <dgm:cxn modelId="{DBA9C857-AF64-4D07-8C3D-B25694F7CA31}" type="presOf" srcId="{BAFEBEF7-C156-4294-AD70-FC174D65DD60}" destId="{974B6CD1-031A-4B78-A917-0F6D1DE3A2D6}" srcOrd="0" destOrd="3" presId="urn:microsoft.com/office/officeart/2005/8/layout/process3"/>
    <dgm:cxn modelId="{0F0D5599-5995-4379-BEBD-DEFC14382C92}" srcId="{60ED933C-CA76-4902-A23F-0D836742DBB0}" destId="{47C594F0-C04C-4044-AEDF-0762468C3054}" srcOrd="0" destOrd="0" parTransId="{13B6FDE1-6350-431C-84E3-0F885316343C}" sibTransId="{8EF5D486-3C6E-4BAE-958A-EC2461A4CF6A}"/>
    <dgm:cxn modelId="{C75D1865-13FD-4206-AFCE-DF61558DDD0D}" type="presOf" srcId="{C42DFCC8-2D1E-499E-A097-6B3E61F18640}" destId="{3BA3E474-EE0D-48A6-8E2A-167F114ABB0B}" srcOrd="0" destOrd="3" presId="urn:microsoft.com/office/officeart/2005/8/layout/process3"/>
    <dgm:cxn modelId="{5241E359-DB86-4855-ABCF-2EFE79968DBD}" type="presOf" srcId="{A8D13E91-DFBF-4C8B-A056-6BD7C4BA660B}" destId="{EF7EEC91-BD1F-4F45-A91E-833F3A4AD257}" srcOrd="0" destOrd="1" presId="urn:microsoft.com/office/officeart/2005/8/layout/process3"/>
    <dgm:cxn modelId="{CD79D540-8522-4A3C-8BC7-8414D37444F9}" type="presOf" srcId="{8059A0C2-F5F8-4F70-919F-B166A9543DB5}" destId="{BAD331DC-1584-477F-A6B8-28D4298A5964}" srcOrd="0" destOrd="0" presId="urn:microsoft.com/office/officeart/2005/8/layout/process3"/>
    <dgm:cxn modelId="{79C395E4-EBD7-49AC-9991-3A513F0B180F}" srcId="{E31A25B2-76A3-48C4-A953-C51719037782}" destId="{FA16068F-16C7-414E-9FFC-82F9D8E0C596}" srcOrd="2" destOrd="0" parTransId="{D84ADB88-9035-472E-84F2-6474DAC485D2}" sibTransId="{8059A0C2-F5F8-4F70-919F-B166A9543DB5}"/>
    <dgm:cxn modelId="{E522EC4F-5BFA-4AA3-9EF0-259034A87B7E}" srcId="{E31A25B2-76A3-48C4-A953-C51719037782}" destId="{90D15AA0-41CF-4314-B1D6-DE183E5FA770}" srcOrd="1" destOrd="0" parTransId="{3E03C48E-8C30-414F-9063-338A877C7FED}" sibTransId="{D9F2C3C2-9DCE-4FA6-970E-AB2C5B71539C}"/>
    <dgm:cxn modelId="{7436EEAA-A1AD-4426-8B24-62022BB7071E}" type="presOf" srcId="{EFD04783-8995-439F-9AA5-32802DCCC875}" destId="{3BA3E474-EE0D-48A6-8E2A-167F114ABB0B}" srcOrd="0" destOrd="1" presId="urn:microsoft.com/office/officeart/2005/8/layout/process3"/>
    <dgm:cxn modelId="{3AAF5F5B-7C10-422B-BDDF-725803BCAE68}" srcId="{90D15AA0-41CF-4314-B1D6-DE183E5FA770}" destId="{EFD04783-8995-439F-9AA5-32802DCCC875}" srcOrd="1" destOrd="0" parTransId="{872E84FA-F331-413C-9F80-7934DF0F8E1C}" sibTransId="{F9174746-03AA-48F4-B72D-8C51127A8C6E}"/>
    <dgm:cxn modelId="{B161582C-F0A9-4C7A-B974-C097055F453D}" type="presOf" srcId="{F91EDD53-9F98-4D86-A7BD-5D65AD6660D0}" destId="{3BA3E474-EE0D-48A6-8E2A-167F114ABB0B}" srcOrd="0" destOrd="2" presId="urn:microsoft.com/office/officeart/2005/8/layout/process3"/>
    <dgm:cxn modelId="{935A5A0F-B83E-4557-A0E6-DCD8EECFDB45}" type="presOf" srcId="{FA16068F-16C7-414E-9FFC-82F9D8E0C596}" destId="{CD2417B0-BB0A-4B5D-9561-67330750FC3F}" srcOrd="1" destOrd="0" presId="urn:microsoft.com/office/officeart/2005/8/layout/process3"/>
    <dgm:cxn modelId="{C8B99A0A-ACEF-471E-8EAC-DE20690452C7}" srcId="{FA16068F-16C7-414E-9FFC-82F9D8E0C596}" destId="{B5F7FC25-DC16-4891-809A-4F8CB7034041}" srcOrd="0" destOrd="0" parTransId="{8151B2A3-E4FA-4730-ACC3-C223CA3A785C}" sibTransId="{F2286790-80C8-4261-AE8E-4009497C9D1F}"/>
    <dgm:cxn modelId="{6F350DC9-56E6-41F9-A0C7-0FF2A73F9890}" srcId="{E31A25B2-76A3-48C4-A953-C51719037782}" destId="{30EF6835-958D-40A9-9F28-0AFC184228D5}" srcOrd="3" destOrd="0" parTransId="{DA471092-ED18-4B99-AD3F-A3CD965BAB78}" sibTransId="{1CFAE15E-7356-4E53-A5F0-6AF9ADC2E96C}"/>
    <dgm:cxn modelId="{15C1819B-CEFC-4B65-9931-778276AC5551}" type="presOf" srcId="{60ED933C-CA76-4902-A23F-0D836742DBB0}" destId="{14125B7D-E5DF-4C20-AB74-11C4BAC68D95}" srcOrd="0" destOrd="0" presId="urn:microsoft.com/office/officeart/2005/8/layout/process3"/>
    <dgm:cxn modelId="{48EFB241-4D88-42C4-A94C-0650FF52576F}" type="presOf" srcId="{FA16068F-16C7-414E-9FFC-82F9D8E0C596}" destId="{93BE61F0-A732-4141-83AC-CFC5F0D17610}" srcOrd="0" destOrd="0" presId="urn:microsoft.com/office/officeart/2005/8/layout/process3"/>
    <dgm:cxn modelId="{F3FBA90F-59EB-4985-87B9-1AC531F112EB}" type="presOf" srcId="{CCDA2E5D-2F88-4FDD-947C-4E4FC0DA65CC}" destId="{4589AFC5-E3BB-4091-A530-38150B39BA2F}" srcOrd="0" destOrd="0" presId="urn:microsoft.com/office/officeart/2005/8/layout/process3"/>
    <dgm:cxn modelId="{8BDF1002-38E6-4B6E-9229-C4B1ADBA57A5}" srcId="{30EF6835-958D-40A9-9F28-0AFC184228D5}" destId="{03F4C71C-823C-4C91-AA8B-71A0C7AF99FA}" srcOrd="0" destOrd="0" parTransId="{713900C4-CA94-4D21-A3FF-FCD71D55FB58}" sibTransId="{F0C82823-47A9-4C2B-BA13-8509432D7A15}"/>
    <dgm:cxn modelId="{A638512F-57E2-40CB-B059-BF73B916CB08}" srcId="{E31A25B2-76A3-48C4-A953-C51719037782}" destId="{60ED933C-CA76-4902-A23F-0D836742DBB0}" srcOrd="0" destOrd="0" parTransId="{9C358DCC-73AC-48B3-84A7-21FA55A9620F}" sibTransId="{CCDA2E5D-2F88-4FDD-947C-4E4FC0DA65CC}"/>
    <dgm:cxn modelId="{1AB11AE6-9114-433D-A76E-34C9FA1AE913}" srcId="{30EF6835-958D-40A9-9F28-0AFC184228D5}" destId="{D3EF4F92-9974-4F2A-AE95-0A648BFD8EC7}" srcOrd="2" destOrd="0" parTransId="{9A0F88E4-9917-4CF9-899E-BD9EA3582763}" sibTransId="{56FC0C49-012C-4EA8-A4AA-0B52DB1390C7}"/>
    <dgm:cxn modelId="{8BC585A4-B158-4327-AF48-96DC816D639A}" srcId="{90D15AA0-41CF-4314-B1D6-DE183E5FA770}" destId="{C42DFCC8-2D1E-499E-A097-6B3E61F18640}" srcOrd="3" destOrd="0" parTransId="{7719251D-D16A-4C4B-9EA7-BBA230522C0C}" sibTransId="{B84F9F17-2634-4A67-9EF1-21C5FFB1868C}"/>
    <dgm:cxn modelId="{C03E28DA-BD61-43C1-B820-8045A07F8C80}" type="presOf" srcId="{CCDA2E5D-2F88-4FDD-947C-4E4FC0DA65CC}" destId="{1F14C80E-A1D9-46C5-A125-A73C927DC1AC}" srcOrd="1" destOrd="0" presId="urn:microsoft.com/office/officeart/2005/8/layout/process3"/>
    <dgm:cxn modelId="{506BD6A3-BEB4-4D0C-935F-E34275D13BEC}" srcId="{30EF6835-958D-40A9-9F28-0AFC184228D5}" destId="{A8D13E91-DFBF-4C8B-A056-6BD7C4BA660B}" srcOrd="1" destOrd="0" parTransId="{5C77E4EC-1015-49E8-860F-F77833108089}" sibTransId="{3E76F780-0530-4465-9AEB-BD0F29D4455F}"/>
    <dgm:cxn modelId="{B2914C10-AB9F-4576-9254-3AE3598798D9}" type="presOf" srcId="{30EF6835-958D-40A9-9F28-0AFC184228D5}" destId="{0EBE2C1C-7A32-40B7-A9FC-1C96E6F7B1FC}" srcOrd="1" destOrd="0" presId="urn:microsoft.com/office/officeart/2005/8/layout/process3"/>
    <dgm:cxn modelId="{D4EBC29E-93A0-4DD7-8868-7BAB27EFBF9C}" type="presOf" srcId="{90D15AA0-41CF-4314-B1D6-DE183E5FA770}" destId="{166DCD5E-8B0F-4083-9421-9F11683E4D25}" srcOrd="1" destOrd="0" presId="urn:microsoft.com/office/officeart/2005/8/layout/process3"/>
    <dgm:cxn modelId="{F6C57340-46E1-4F7D-934D-FC979D688885}" type="presOf" srcId="{30EF6835-958D-40A9-9F28-0AFC184228D5}" destId="{B9BDA10A-24CA-46A3-BF62-3B39BB803885}" srcOrd="0" destOrd="0" presId="urn:microsoft.com/office/officeart/2005/8/layout/process3"/>
    <dgm:cxn modelId="{6C68522C-FC69-4530-A70A-F673CFF753D3}" type="presOf" srcId="{E31A25B2-76A3-48C4-A953-C51719037782}" destId="{858AD9B4-20AF-4656-ACF2-2409DCD4BB75}" srcOrd="0" destOrd="0" presId="urn:microsoft.com/office/officeart/2005/8/layout/process3"/>
    <dgm:cxn modelId="{BFDB2557-B49E-4D94-B984-4846C8B9A537}" srcId="{60ED933C-CA76-4902-A23F-0D836742DBB0}" destId="{BAFEBEF7-C156-4294-AD70-FC174D65DD60}" srcOrd="3" destOrd="0" parTransId="{B6CF8D78-4E74-4FC0-9257-0655B1726F2F}" sibTransId="{EBCB67B9-3AF7-40A3-B2D7-CCD5A9B8BA7E}"/>
    <dgm:cxn modelId="{665CF6C2-CA49-4879-906F-B9067048DE57}" type="presOf" srcId="{B5F7FC25-DC16-4891-809A-4F8CB7034041}" destId="{F0B98CB8-5599-4654-9D33-7E9A55B11531}" srcOrd="0" destOrd="0" presId="urn:microsoft.com/office/officeart/2005/8/layout/process3"/>
    <dgm:cxn modelId="{D966F61B-ADF1-41DC-B74A-211DDC84BC1E}" srcId="{60ED933C-CA76-4902-A23F-0D836742DBB0}" destId="{0E747D5F-29F2-470E-8FA0-06EB6D0F7D42}" srcOrd="1" destOrd="0" parTransId="{BDC40D0C-51AF-4E37-9DFB-5DAE8A4FE106}" sibTransId="{64F32A41-49A2-4678-B99B-70AB4284C8B4}"/>
    <dgm:cxn modelId="{78460BA4-E60B-4076-A131-86FA2170E73C}" type="presOf" srcId="{90D15AA0-41CF-4314-B1D6-DE183E5FA770}" destId="{10979F61-F368-416F-AE5B-9369EF8790B1}" srcOrd="0" destOrd="0" presId="urn:microsoft.com/office/officeart/2005/8/layout/process3"/>
    <dgm:cxn modelId="{A7CD2AAE-FBE1-4C96-92ED-084755B61173}" type="presOf" srcId="{D3454EEB-4D39-4BEE-AC02-4406FA6530BA}" destId="{974B6CD1-031A-4B78-A917-0F6D1DE3A2D6}" srcOrd="0" destOrd="2" presId="urn:microsoft.com/office/officeart/2005/8/layout/process3"/>
    <dgm:cxn modelId="{8ABC1BF3-ED94-4624-B40E-35D61E4EEE44}" type="presParOf" srcId="{858AD9B4-20AF-4656-ACF2-2409DCD4BB75}" destId="{60756ECC-713F-4921-8F9A-61DF81FFC508}" srcOrd="0" destOrd="0" presId="urn:microsoft.com/office/officeart/2005/8/layout/process3"/>
    <dgm:cxn modelId="{13DD682A-EDDE-4939-9040-5B0BBF05EB3F}" type="presParOf" srcId="{60756ECC-713F-4921-8F9A-61DF81FFC508}" destId="{14125B7D-E5DF-4C20-AB74-11C4BAC68D95}" srcOrd="0" destOrd="0" presId="urn:microsoft.com/office/officeart/2005/8/layout/process3"/>
    <dgm:cxn modelId="{02B6E011-96A4-440A-BD95-ED3BD01BDB80}" type="presParOf" srcId="{60756ECC-713F-4921-8F9A-61DF81FFC508}" destId="{72871E03-A839-4AD3-BBC2-0B289510EF6A}" srcOrd="1" destOrd="0" presId="urn:microsoft.com/office/officeart/2005/8/layout/process3"/>
    <dgm:cxn modelId="{17136EB7-ED0C-426C-9C59-181DDF32A528}" type="presParOf" srcId="{60756ECC-713F-4921-8F9A-61DF81FFC508}" destId="{974B6CD1-031A-4B78-A917-0F6D1DE3A2D6}" srcOrd="2" destOrd="0" presId="urn:microsoft.com/office/officeart/2005/8/layout/process3"/>
    <dgm:cxn modelId="{B8AA3C78-F7CD-42A4-858C-1A2E1D775E5C}" type="presParOf" srcId="{858AD9B4-20AF-4656-ACF2-2409DCD4BB75}" destId="{4589AFC5-E3BB-4091-A530-38150B39BA2F}" srcOrd="1" destOrd="0" presId="urn:microsoft.com/office/officeart/2005/8/layout/process3"/>
    <dgm:cxn modelId="{28DF05AA-9547-4FE0-85D2-BAF88B75F84B}" type="presParOf" srcId="{4589AFC5-E3BB-4091-A530-38150B39BA2F}" destId="{1F14C80E-A1D9-46C5-A125-A73C927DC1AC}" srcOrd="0" destOrd="0" presId="urn:microsoft.com/office/officeart/2005/8/layout/process3"/>
    <dgm:cxn modelId="{AE1F1E5F-E3C3-4CB7-A1D9-2D64F0F0862F}" type="presParOf" srcId="{858AD9B4-20AF-4656-ACF2-2409DCD4BB75}" destId="{8CC82BEE-2A76-40B2-9E99-2C323360E99C}" srcOrd="2" destOrd="0" presId="urn:microsoft.com/office/officeart/2005/8/layout/process3"/>
    <dgm:cxn modelId="{6F3D720E-66C9-46CE-9E9B-A2088EEC7A67}" type="presParOf" srcId="{8CC82BEE-2A76-40B2-9E99-2C323360E99C}" destId="{10979F61-F368-416F-AE5B-9369EF8790B1}" srcOrd="0" destOrd="0" presId="urn:microsoft.com/office/officeart/2005/8/layout/process3"/>
    <dgm:cxn modelId="{9E4626FA-AAFC-4870-84E5-06C5B499185E}" type="presParOf" srcId="{8CC82BEE-2A76-40B2-9E99-2C323360E99C}" destId="{166DCD5E-8B0F-4083-9421-9F11683E4D25}" srcOrd="1" destOrd="0" presId="urn:microsoft.com/office/officeart/2005/8/layout/process3"/>
    <dgm:cxn modelId="{877E8692-7027-423D-A9A8-53B8B037081B}" type="presParOf" srcId="{8CC82BEE-2A76-40B2-9E99-2C323360E99C}" destId="{3BA3E474-EE0D-48A6-8E2A-167F114ABB0B}" srcOrd="2" destOrd="0" presId="urn:microsoft.com/office/officeart/2005/8/layout/process3"/>
    <dgm:cxn modelId="{5E294D62-1B8C-4BE3-BD74-C18960F8FD90}" type="presParOf" srcId="{858AD9B4-20AF-4656-ACF2-2409DCD4BB75}" destId="{9436BE84-35A2-4EE6-B40A-A2B776070CDD}" srcOrd="3" destOrd="0" presId="urn:microsoft.com/office/officeart/2005/8/layout/process3"/>
    <dgm:cxn modelId="{06FD5A6A-FE1C-49AA-AA80-F2CE9AFC0209}" type="presParOf" srcId="{9436BE84-35A2-4EE6-B40A-A2B776070CDD}" destId="{6305D1D3-7EDD-4D00-A4DC-6B6F0AFD8E40}" srcOrd="0" destOrd="0" presId="urn:microsoft.com/office/officeart/2005/8/layout/process3"/>
    <dgm:cxn modelId="{D25729E8-197D-41F4-B220-E08B38BF1330}" type="presParOf" srcId="{858AD9B4-20AF-4656-ACF2-2409DCD4BB75}" destId="{5042B2BF-2BAC-46AB-8399-9ABDD01819A8}" srcOrd="4" destOrd="0" presId="urn:microsoft.com/office/officeart/2005/8/layout/process3"/>
    <dgm:cxn modelId="{16C72589-C5CF-4570-ACB4-442EF9A1DF89}" type="presParOf" srcId="{5042B2BF-2BAC-46AB-8399-9ABDD01819A8}" destId="{93BE61F0-A732-4141-83AC-CFC5F0D17610}" srcOrd="0" destOrd="0" presId="urn:microsoft.com/office/officeart/2005/8/layout/process3"/>
    <dgm:cxn modelId="{A459679D-CC2D-4B27-966A-4E3C42E913D5}" type="presParOf" srcId="{5042B2BF-2BAC-46AB-8399-9ABDD01819A8}" destId="{CD2417B0-BB0A-4B5D-9561-67330750FC3F}" srcOrd="1" destOrd="0" presId="urn:microsoft.com/office/officeart/2005/8/layout/process3"/>
    <dgm:cxn modelId="{220795BD-87E9-4549-AA1A-2037891474AF}" type="presParOf" srcId="{5042B2BF-2BAC-46AB-8399-9ABDD01819A8}" destId="{F0B98CB8-5599-4654-9D33-7E9A55B11531}" srcOrd="2" destOrd="0" presId="urn:microsoft.com/office/officeart/2005/8/layout/process3"/>
    <dgm:cxn modelId="{67F7A045-0CD6-4460-9035-8E085EE0A264}" type="presParOf" srcId="{858AD9B4-20AF-4656-ACF2-2409DCD4BB75}" destId="{BAD331DC-1584-477F-A6B8-28D4298A5964}" srcOrd="5" destOrd="0" presId="urn:microsoft.com/office/officeart/2005/8/layout/process3"/>
    <dgm:cxn modelId="{908E01BC-6579-4DF6-B439-4DDE56428123}" type="presParOf" srcId="{BAD331DC-1584-477F-A6B8-28D4298A5964}" destId="{5A243F5C-AC85-46B4-8D39-5817294AC1DC}" srcOrd="0" destOrd="0" presId="urn:microsoft.com/office/officeart/2005/8/layout/process3"/>
    <dgm:cxn modelId="{116CF4DD-DA07-4743-87D9-03884347E6A3}" type="presParOf" srcId="{858AD9B4-20AF-4656-ACF2-2409DCD4BB75}" destId="{67FE900E-48A9-47D4-AFEE-F187C48FF095}" srcOrd="6" destOrd="0" presId="urn:microsoft.com/office/officeart/2005/8/layout/process3"/>
    <dgm:cxn modelId="{DE0D39CA-29B8-43FC-A604-EAE9CEC543CE}" type="presParOf" srcId="{67FE900E-48A9-47D4-AFEE-F187C48FF095}" destId="{B9BDA10A-24CA-46A3-BF62-3B39BB803885}" srcOrd="0" destOrd="0" presId="urn:microsoft.com/office/officeart/2005/8/layout/process3"/>
    <dgm:cxn modelId="{882AD011-A482-46C6-9504-3C65D260582D}" type="presParOf" srcId="{67FE900E-48A9-47D4-AFEE-F187C48FF095}" destId="{0EBE2C1C-7A32-40B7-A9FC-1C96E6F7B1FC}" srcOrd="1" destOrd="0" presId="urn:microsoft.com/office/officeart/2005/8/layout/process3"/>
    <dgm:cxn modelId="{93E666C2-7CA2-4BE2-B940-5EE810CA7D85}" type="presParOf" srcId="{67FE900E-48A9-47D4-AFEE-F187C48FF095}" destId="{EF7EEC91-BD1F-4F45-A91E-833F3A4AD257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871E03-A839-4AD3-BBC2-0B289510EF6A}">
      <dsp:nvSpPr>
        <dsp:cNvPr id="0" name=""/>
        <dsp:cNvSpPr/>
      </dsp:nvSpPr>
      <dsp:spPr>
        <a:xfrm>
          <a:off x="1388" y="12662"/>
          <a:ext cx="1745163" cy="7775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800" kern="1200" dirty="0" smtClean="0"/>
            <a:t>2019</a:t>
          </a:r>
          <a:endParaRPr lang="en-US" sz="1800" kern="1200" dirty="0"/>
        </a:p>
      </dsp:txBody>
      <dsp:txXfrm>
        <a:off x="1388" y="12662"/>
        <a:ext cx="1745163" cy="518400"/>
      </dsp:txXfrm>
    </dsp:sp>
    <dsp:sp modelId="{974B6CD1-031A-4B78-A917-0F6D1DE3A2D6}">
      <dsp:nvSpPr>
        <dsp:cNvPr id="0" name=""/>
        <dsp:cNvSpPr/>
      </dsp:nvSpPr>
      <dsp:spPr>
        <a:xfrm>
          <a:off x="358831" y="531062"/>
          <a:ext cx="1745163" cy="3758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CH" sz="1800" kern="1200" dirty="0" smtClean="0"/>
            <a:t>FHIR STU3 (</a:t>
          </a:r>
          <a:r>
            <a:rPr lang="de-CH" sz="1800" kern="1200" dirty="0" err="1" smtClean="0"/>
            <a:t>SolDevelo</a:t>
          </a:r>
          <a:r>
            <a:rPr lang="de-CH" sz="1800" kern="1200" dirty="0" smtClean="0"/>
            <a:t>)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CH" sz="1800" kern="1200" dirty="0" err="1" smtClean="0"/>
            <a:t>OpenMRS</a:t>
          </a:r>
          <a:r>
            <a:rPr lang="de-CH" sz="1800" kern="1200" dirty="0" smtClean="0"/>
            <a:t> Integration (</a:t>
          </a:r>
          <a:r>
            <a:rPr lang="de-CH" sz="1800" kern="1200" dirty="0" err="1" smtClean="0"/>
            <a:t>SolDevelo</a:t>
          </a:r>
          <a:r>
            <a:rPr lang="de-CH" sz="1800" kern="1200" dirty="0" smtClean="0"/>
            <a:t>)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CH" sz="1800" kern="1200" dirty="0" err="1" smtClean="0"/>
            <a:t>Bahmni</a:t>
          </a:r>
          <a:r>
            <a:rPr lang="de-CH" sz="1800" kern="1200" dirty="0" smtClean="0"/>
            <a:t> Integration (</a:t>
          </a:r>
          <a:r>
            <a:rPr lang="de-CH" sz="1800" kern="1200" dirty="0" err="1" smtClean="0"/>
            <a:t>Possible</a:t>
          </a:r>
          <a:r>
            <a:rPr lang="de-CH" sz="1800" kern="1200" dirty="0" smtClean="0"/>
            <a:t> </a:t>
          </a:r>
          <a:r>
            <a:rPr lang="de-CH" sz="1800" kern="1200" dirty="0" err="1" smtClean="0"/>
            <a:t>Health</a:t>
          </a:r>
          <a:r>
            <a:rPr lang="de-CH" sz="1800" kern="1200" dirty="0" smtClean="0"/>
            <a:t> Nepal)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CH" sz="1800" kern="1200" dirty="0" smtClean="0"/>
            <a:t>DHIS2 Integration (HISP </a:t>
          </a:r>
          <a:r>
            <a:rPr lang="de-CH" sz="1800" kern="1200" dirty="0" err="1" smtClean="0"/>
            <a:t>India</a:t>
          </a:r>
          <a:r>
            <a:rPr lang="de-CH" sz="1800" kern="1200" dirty="0" smtClean="0"/>
            <a:t>)</a:t>
          </a:r>
          <a:endParaRPr lang="en-US" sz="1800" kern="1200" dirty="0"/>
        </a:p>
      </dsp:txBody>
      <dsp:txXfrm>
        <a:off x="409945" y="582176"/>
        <a:ext cx="1642935" cy="3656172"/>
      </dsp:txXfrm>
    </dsp:sp>
    <dsp:sp modelId="{4589AFC5-E3BB-4091-A530-38150B39BA2F}">
      <dsp:nvSpPr>
        <dsp:cNvPr id="0" name=""/>
        <dsp:cNvSpPr/>
      </dsp:nvSpPr>
      <dsp:spPr>
        <a:xfrm>
          <a:off x="2011112" y="54614"/>
          <a:ext cx="560868" cy="4344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2011112" y="141513"/>
        <a:ext cx="430520" cy="260697"/>
      </dsp:txXfrm>
    </dsp:sp>
    <dsp:sp modelId="{166DCD5E-8B0F-4083-9421-9F11683E4D25}">
      <dsp:nvSpPr>
        <dsp:cNvPr id="0" name=""/>
        <dsp:cNvSpPr/>
      </dsp:nvSpPr>
      <dsp:spPr>
        <a:xfrm>
          <a:off x="2804794" y="12662"/>
          <a:ext cx="1745163" cy="7775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800" kern="1200" dirty="0" smtClean="0"/>
            <a:t>2020</a:t>
          </a:r>
        </a:p>
      </dsp:txBody>
      <dsp:txXfrm>
        <a:off x="2804794" y="12662"/>
        <a:ext cx="1745163" cy="518400"/>
      </dsp:txXfrm>
    </dsp:sp>
    <dsp:sp modelId="{3BA3E474-EE0D-48A6-8E2A-167F114ABB0B}">
      <dsp:nvSpPr>
        <dsp:cNvPr id="0" name=""/>
        <dsp:cNvSpPr/>
      </dsp:nvSpPr>
      <dsp:spPr>
        <a:xfrm>
          <a:off x="3162237" y="531062"/>
          <a:ext cx="1745163" cy="3758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CH" sz="1800" kern="1200" dirty="0" smtClean="0"/>
            <a:t>FHIR R4 Integration (Swiss TPH)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CH" sz="1800" kern="1200" dirty="0" smtClean="0"/>
            <a:t>DHIS2 Integration v2 </a:t>
          </a:r>
          <a:br>
            <a:rPr lang="de-CH" sz="1800" kern="1200" dirty="0" smtClean="0"/>
          </a:br>
          <a:r>
            <a:rPr lang="de-CH" sz="1800" kern="1200" dirty="0" smtClean="0"/>
            <a:t>(Swiss TPH) 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CH" sz="1800" kern="1200" dirty="0" smtClean="0"/>
            <a:t>Claim-AI (Swiss TPH)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</dsp:txBody>
      <dsp:txXfrm>
        <a:off x="3213351" y="582176"/>
        <a:ext cx="1642935" cy="3656172"/>
      </dsp:txXfrm>
    </dsp:sp>
    <dsp:sp modelId="{9436BE84-35A2-4EE6-B40A-A2B776070CDD}">
      <dsp:nvSpPr>
        <dsp:cNvPr id="0" name=""/>
        <dsp:cNvSpPr/>
      </dsp:nvSpPr>
      <dsp:spPr>
        <a:xfrm>
          <a:off x="4814517" y="54614"/>
          <a:ext cx="560868" cy="4344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4814517" y="141513"/>
        <a:ext cx="430520" cy="260697"/>
      </dsp:txXfrm>
    </dsp:sp>
    <dsp:sp modelId="{CD2417B0-BB0A-4B5D-9561-67330750FC3F}">
      <dsp:nvSpPr>
        <dsp:cNvPr id="0" name=""/>
        <dsp:cNvSpPr/>
      </dsp:nvSpPr>
      <dsp:spPr>
        <a:xfrm>
          <a:off x="5608199" y="12662"/>
          <a:ext cx="1745163" cy="7775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800" kern="1200" dirty="0" smtClean="0"/>
            <a:t>2021</a:t>
          </a:r>
          <a:endParaRPr lang="en-US" sz="1800" kern="1200" dirty="0"/>
        </a:p>
      </dsp:txBody>
      <dsp:txXfrm>
        <a:off x="5608199" y="12662"/>
        <a:ext cx="1745163" cy="518400"/>
      </dsp:txXfrm>
    </dsp:sp>
    <dsp:sp modelId="{F0B98CB8-5599-4654-9D33-7E9A55B11531}">
      <dsp:nvSpPr>
        <dsp:cNvPr id="0" name=""/>
        <dsp:cNvSpPr/>
      </dsp:nvSpPr>
      <dsp:spPr>
        <a:xfrm>
          <a:off x="5965642" y="531062"/>
          <a:ext cx="1745163" cy="3758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CH" sz="1800" kern="1200" dirty="0" err="1" smtClean="0"/>
            <a:t>openIMIS</a:t>
          </a:r>
          <a:r>
            <a:rPr lang="de-CH" sz="1800" kern="1200" dirty="0" smtClean="0"/>
            <a:t> </a:t>
          </a:r>
          <a:r>
            <a:rPr lang="de-CH" sz="1800" kern="1200" dirty="0" err="1" smtClean="0"/>
            <a:t>Shelf</a:t>
          </a:r>
          <a:r>
            <a:rPr lang="de-CH" sz="1800" kern="1200" dirty="0" smtClean="0"/>
            <a:t> </a:t>
          </a:r>
          <a:r>
            <a:rPr lang="de-CH" sz="1800" kern="1200" dirty="0" err="1" smtClean="0"/>
            <a:t>Readiness</a:t>
          </a:r>
          <a:r>
            <a:rPr lang="de-CH" sz="1800" kern="1200" dirty="0" smtClean="0"/>
            <a:t> (Swiss TPH)</a:t>
          </a:r>
          <a:endParaRPr lang="en-US" sz="1800" kern="1200" dirty="0"/>
        </a:p>
      </dsp:txBody>
      <dsp:txXfrm>
        <a:off x="6016756" y="582176"/>
        <a:ext cx="1642935" cy="3656172"/>
      </dsp:txXfrm>
    </dsp:sp>
    <dsp:sp modelId="{BAD331DC-1584-477F-A6B8-28D4298A5964}">
      <dsp:nvSpPr>
        <dsp:cNvPr id="0" name=""/>
        <dsp:cNvSpPr/>
      </dsp:nvSpPr>
      <dsp:spPr>
        <a:xfrm>
          <a:off x="7617923" y="54614"/>
          <a:ext cx="560868" cy="4344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7617923" y="141513"/>
        <a:ext cx="430520" cy="260697"/>
      </dsp:txXfrm>
    </dsp:sp>
    <dsp:sp modelId="{0EBE2C1C-7A32-40B7-A9FC-1C96E6F7B1FC}">
      <dsp:nvSpPr>
        <dsp:cNvPr id="0" name=""/>
        <dsp:cNvSpPr/>
      </dsp:nvSpPr>
      <dsp:spPr>
        <a:xfrm>
          <a:off x="8411604" y="12662"/>
          <a:ext cx="1745163" cy="7775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800" kern="1200" dirty="0" smtClean="0"/>
            <a:t>2022</a:t>
          </a:r>
          <a:endParaRPr lang="en-US" sz="1800" kern="1200" dirty="0"/>
        </a:p>
      </dsp:txBody>
      <dsp:txXfrm>
        <a:off x="8411604" y="12662"/>
        <a:ext cx="1745163" cy="518400"/>
      </dsp:txXfrm>
    </dsp:sp>
    <dsp:sp modelId="{EF7EEC91-BD1F-4F45-A91E-833F3A4AD257}">
      <dsp:nvSpPr>
        <dsp:cNvPr id="0" name=""/>
        <dsp:cNvSpPr/>
      </dsp:nvSpPr>
      <dsp:spPr>
        <a:xfrm>
          <a:off x="8769047" y="531062"/>
          <a:ext cx="1745163" cy="3758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CH" sz="1800" kern="1200" dirty="0" smtClean="0"/>
            <a:t>Claim-AI v2 (Swiss TPH)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CH" sz="1800" kern="1200" dirty="0" smtClean="0"/>
            <a:t>Payment Layer (Swiss TPH)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CH" sz="1800" kern="1200" dirty="0" err="1" smtClean="0"/>
            <a:t>GovStack</a:t>
          </a:r>
          <a:r>
            <a:rPr lang="de-CH" sz="1800" kern="1200" dirty="0" smtClean="0"/>
            <a:t> </a:t>
          </a:r>
          <a:endParaRPr lang="en-US" sz="1800" kern="1200" dirty="0"/>
        </a:p>
      </dsp:txBody>
      <dsp:txXfrm>
        <a:off x="8820161" y="582176"/>
        <a:ext cx="1642935" cy="36561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47AD8-D272-4CE1-AA00-961B27533DE0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235EE1-B466-409E-948B-6BDAB498F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897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HL7 </a:t>
            </a:r>
            <a:r>
              <a:rPr lang="de-CH" dirty="0" err="1" smtClean="0"/>
              <a:t>est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un</a:t>
            </a:r>
            <a:r>
              <a:rPr lang="de-CH" baseline="0" dirty="0" smtClean="0"/>
              <a:t> </a:t>
            </a:r>
            <a:r>
              <a:rPr lang="fr-FR" dirty="0" smtClean="0"/>
              <a:t>organisme de normalisation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35EE1-B466-409E-948B-6BDAB498F3C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326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HL7 </a:t>
            </a:r>
            <a:r>
              <a:rPr lang="de-CH" dirty="0" err="1" smtClean="0"/>
              <a:t>est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un</a:t>
            </a:r>
            <a:r>
              <a:rPr lang="de-CH" baseline="0" dirty="0" smtClean="0"/>
              <a:t> </a:t>
            </a:r>
            <a:r>
              <a:rPr lang="fr-FR" dirty="0" smtClean="0"/>
              <a:t>organisme de normalisation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35EE1-B466-409E-948B-6BDAB498F3C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55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35EE1-B466-409E-948B-6BDAB498F3C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702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35EE1-B466-409E-948B-6BDAB498F3C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97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Invoice</a:t>
            </a:r>
            <a:r>
              <a:rPr lang="fr-FR" dirty="0" smtClean="0"/>
              <a:t> = appel de fonds / cotisation / primes</a:t>
            </a:r>
          </a:p>
          <a:p>
            <a:r>
              <a:rPr lang="fr-FR" dirty="0" smtClean="0"/>
              <a:t>Bill = facture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35EE1-B466-409E-948B-6BDAB498F3C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942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hyperlink" Target="mailto:contact@openimis.org" TargetMode="External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50F6B5C5-01C5-B847-864E-8803BE37731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2499" y="2120629"/>
            <a:ext cx="10563225" cy="1389333"/>
          </a:xfrm>
        </p:spPr>
        <p:txBody>
          <a:bodyPr anchor="b"/>
          <a:lstStyle>
            <a:lvl1pPr algn="ctr">
              <a:defRPr sz="44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2499" y="3630613"/>
            <a:ext cx="10563225" cy="655637"/>
          </a:xfrm>
        </p:spPr>
        <p:txBody>
          <a:bodyPr/>
          <a:lstStyle>
            <a:lvl1pPr marL="0" indent="0" algn="ctr">
              <a:buNone/>
              <a:defRPr sz="40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96596E1-53E3-2B48-B8C0-4E7F87D79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6061" y="1085738"/>
            <a:ext cx="3379877" cy="901540"/>
          </a:xfrm>
          <a:prstGeom prst="rect">
            <a:avLst/>
          </a:prstGeom>
        </p:spPr>
      </p:pic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F0BB29ED-1B6F-7B49-A35F-FBE7AA6EBE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00400" y="4419601"/>
            <a:ext cx="5791200" cy="212725"/>
          </a:xfrm>
        </p:spPr>
        <p:txBody>
          <a:bodyPr anchor="ctr"/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e-DE" dirty="0"/>
              <a:t>Date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4D50CD34-0714-6C43-87B9-F49B9E5CD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4689476"/>
            <a:ext cx="5791200" cy="560950"/>
          </a:xfrm>
        </p:spPr>
        <p:txBody>
          <a:bodyPr anchor="t"/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e-DE" dirty="0"/>
              <a:t>Name </a:t>
            </a:r>
            <a:r>
              <a:rPr lang="de-DE" dirty="0" err="1"/>
              <a:t>Presenter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8938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ransition slide ligh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543FD6B5-4862-5742-A497-0079A016E12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0B0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198BEED-8D69-484C-BFB1-F76720283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C95E66F-B39F-5A4A-BD22-046FA697F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800" y="6264000"/>
            <a:ext cx="1822016" cy="486000"/>
          </a:xfrm>
          <a:prstGeom prst="rect">
            <a:avLst/>
          </a:prstGeom>
        </p:spPr>
      </p:pic>
      <p:sp>
        <p:nvSpPr>
          <p:cNvPr id="14" name="Datumsplatzhalter 5">
            <a:extLst>
              <a:ext uri="{FF2B5EF4-FFF2-40B4-BE49-F238E27FC236}">
                <a16:creationId xmlns:a16="http://schemas.microsoft.com/office/drawing/2014/main" id="{A62FD6AA-0446-1E45-98F4-F425114FE3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June 21, 2022</a:t>
            </a:r>
            <a:endParaRPr lang="en-US"/>
          </a:p>
        </p:txBody>
      </p:sp>
      <p:sp>
        <p:nvSpPr>
          <p:cNvPr id="15" name="Fußzeilenplatzhalter 6">
            <a:extLst>
              <a:ext uri="{FF2B5EF4-FFF2-40B4-BE49-F238E27FC236}">
                <a16:creationId xmlns:a16="http://schemas.microsoft.com/office/drawing/2014/main" id="{6EDA91E2-2834-D74A-829B-E76302082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openIMIS AI Partnerhack</a:t>
            </a:r>
            <a:endParaRPr lang="en-GB"/>
          </a:p>
        </p:txBody>
      </p:sp>
      <p:sp>
        <p:nvSpPr>
          <p:cNvPr id="16" name="Foliennummernplatzhalter 7">
            <a:extLst>
              <a:ext uri="{FF2B5EF4-FFF2-40B4-BE49-F238E27FC236}">
                <a16:creationId xmlns:a16="http://schemas.microsoft.com/office/drawing/2014/main" id="{4A10F4BF-78C6-884D-8064-D030F605C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962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0D11AAF0-6510-9942-A58B-509AFDB4D7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AE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D3CD3A9-8471-1144-95BC-5B363FEA3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82184C8-DE4A-8449-8E0B-95A78EF7B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800" y="6264000"/>
            <a:ext cx="1822016" cy="486000"/>
          </a:xfrm>
          <a:prstGeom prst="rect">
            <a:avLst/>
          </a:prstGeom>
        </p:spPr>
      </p:pic>
      <p:sp>
        <p:nvSpPr>
          <p:cNvPr id="14" name="Datumsplatzhalter 5">
            <a:extLst>
              <a:ext uri="{FF2B5EF4-FFF2-40B4-BE49-F238E27FC236}">
                <a16:creationId xmlns:a16="http://schemas.microsoft.com/office/drawing/2014/main" id="{2768EA2B-59D5-B447-8B8B-3002BD05AD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June 21, 2022</a:t>
            </a:r>
            <a:endParaRPr lang="en-US"/>
          </a:p>
        </p:txBody>
      </p:sp>
      <p:sp>
        <p:nvSpPr>
          <p:cNvPr id="15" name="Fußzeilenplatzhalter 6">
            <a:extLst>
              <a:ext uri="{FF2B5EF4-FFF2-40B4-BE49-F238E27FC236}">
                <a16:creationId xmlns:a16="http://schemas.microsoft.com/office/drawing/2014/main" id="{0571B4D6-C754-A643-8B4C-0DC6A3660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openIMIS AI Partnerhack</a:t>
            </a:r>
            <a:endParaRPr lang="en-GB"/>
          </a:p>
        </p:txBody>
      </p:sp>
      <p:sp>
        <p:nvSpPr>
          <p:cNvPr id="16" name="Foliennummernplatzhalter 7">
            <a:extLst>
              <a:ext uri="{FF2B5EF4-FFF2-40B4-BE49-F238E27FC236}">
                <a16:creationId xmlns:a16="http://schemas.microsoft.com/office/drawing/2014/main" id="{26AB6361-A4A5-A444-84FB-DCB2EBD7E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01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0D11AAF0-6510-9942-A58B-509AFDB4D7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4A0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500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7727925-8728-5841-9FE9-EACCC4839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800" y="6264000"/>
            <a:ext cx="1822016" cy="486000"/>
          </a:xfrm>
          <a:prstGeom prst="rect">
            <a:avLst/>
          </a:prstGeom>
        </p:spPr>
      </p:pic>
      <p:sp>
        <p:nvSpPr>
          <p:cNvPr id="13" name="Datumsplatzhalter 5">
            <a:extLst>
              <a:ext uri="{FF2B5EF4-FFF2-40B4-BE49-F238E27FC236}">
                <a16:creationId xmlns:a16="http://schemas.microsoft.com/office/drawing/2014/main" id="{ADF26EA2-701E-E049-86AC-8BD685A208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June 21, 2022</a:t>
            </a:r>
            <a:endParaRPr lang="en-US"/>
          </a:p>
        </p:txBody>
      </p:sp>
      <p:sp>
        <p:nvSpPr>
          <p:cNvPr id="14" name="Fußzeilenplatzhalter 6">
            <a:extLst>
              <a:ext uri="{FF2B5EF4-FFF2-40B4-BE49-F238E27FC236}">
                <a16:creationId xmlns:a16="http://schemas.microsoft.com/office/drawing/2014/main" id="{987DB691-6C70-474A-8EF1-3DB9A0758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openIMIS AI Partnerhack</a:t>
            </a:r>
            <a:endParaRPr lang="en-GB"/>
          </a:p>
        </p:txBody>
      </p:sp>
      <p:sp>
        <p:nvSpPr>
          <p:cNvPr id="15" name="Foliennummernplatzhalter 7">
            <a:extLst>
              <a:ext uri="{FF2B5EF4-FFF2-40B4-BE49-F238E27FC236}">
                <a16:creationId xmlns:a16="http://schemas.microsoft.com/office/drawing/2014/main" id="{AC3B2E59-B95F-BC4B-890A-20663800A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282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28AB1376-E1E3-7A40-BD56-C27754F7AF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June 21, 2022</a:t>
            </a:r>
            <a:endParaRPr lang="en-US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AB7A2F1A-2B75-CF4C-8920-0456B274B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>
              <a:defRPr/>
            </a:pPr>
            <a:r>
              <a:rPr lang="en-GB" smtClean="0"/>
              <a:t>openIMIS AI Partnerhack</a:t>
            </a:r>
            <a:endParaRPr lang="en-GB"/>
          </a:p>
        </p:txBody>
      </p:sp>
      <p:sp>
        <p:nvSpPr>
          <p:cNvPr id="9" name="Foliennummernplatzhalter 7">
            <a:extLst>
              <a:ext uri="{FF2B5EF4-FFF2-40B4-BE49-F238E27FC236}">
                <a16:creationId xmlns:a16="http://schemas.microsoft.com/office/drawing/2014/main" id="{4CF4035A-5B15-4D40-855A-0ADBE429D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094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rgbClr val="00637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Datumsplatzhalter 5">
            <a:extLst>
              <a:ext uri="{FF2B5EF4-FFF2-40B4-BE49-F238E27FC236}">
                <a16:creationId xmlns:a16="http://schemas.microsoft.com/office/drawing/2014/main" id="{A8FBDD56-3731-2F47-8072-6A14FD4134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June 21, 2022</a:t>
            </a:r>
            <a:endParaRPr lang="en-US"/>
          </a:p>
        </p:txBody>
      </p:sp>
      <p:sp>
        <p:nvSpPr>
          <p:cNvPr id="12" name="Fußzeilenplatzhalter 6">
            <a:extLst>
              <a:ext uri="{FF2B5EF4-FFF2-40B4-BE49-F238E27FC236}">
                <a16:creationId xmlns:a16="http://schemas.microsoft.com/office/drawing/2014/main" id="{1798620F-F3B9-744A-A44C-4139C9CF4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>
              <a:defRPr/>
            </a:pPr>
            <a:r>
              <a:rPr lang="en-GB" smtClean="0"/>
              <a:t>openIMIS AI Partnerhack</a:t>
            </a:r>
            <a:endParaRPr lang="en-GB"/>
          </a:p>
        </p:txBody>
      </p:sp>
      <p:sp>
        <p:nvSpPr>
          <p:cNvPr id="13" name="Foliennummernplatzhalter 7">
            <a:extLst>
              <a:ext uri="{FF2B5EF4-FFF2-40B4-BE49-F238E27FC236}">
                <a16:creationId xmlns:a16="http://schemas.microsoft.com/office/drawing/2014/main" id="{C3A32EAB-1DA3-1E42-864F-71D46BCBB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310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00637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800" b="0" i="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lang="de-DE" sz="2800" b="0" i="0" kern="1200" dirty="0" smtClean="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Datumsplatzhalter 5">
            <a:extLst>
              <a:ext uri="{FF2B5EF4-FFF2-40B4-BE49-F238E27FC236}">
                <a16:creationId xmlns:a16="http://schemas.microsoft.com/office/drawing/2014/main" id="{D5B8AD3B-3811-EE40-988A-0851DDEF34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June 21, 2022</a:t>
            </a:r>
            <a:endParaRPr lang="en-US"/>
          </a:p>
        </p:txBody>
      </p:sp>
      <p:sp>
        <p:nvSpPr>
          <p:cNvPr id="14" name="Fußzeilenplatzhalter 6">
            <a:extLst>
              <a:ext uri="{FF2B5EF4-FFF2-40B4-BE49-F238E27FC236}">
                <a16:creationId xmlns:a16="http://schemas.microsoft.com/office/drawing/2014/main" id="{EABBC891-4585-2F4A-ABE4-EA82DE536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>
              <a:defRPr/>
            </a:pPr>
            <a:r>
              <a:rPr lang="en-GB" smtClean="0"/>
              <a:t>openIMIS AI Partnerhack</a:t>
            </a:r>
            <a:endParaRPr lang="en-GB"/>
          </a:p>
        </p:txBody>
      </p:sp>
      <p:sp>
        <p:nvSpPr>
          <p:cNvPr id="15" name="Foliennummernplatzhalter 7">
            <a:extLst>
              <a:ext uri="{FF2B5EF4-FFF2-40B4-BE49-F238E27FC236}">
                <a16:creationId xmlns:a16="http://schemas.microsoft.com/office/drawing/2014/main" id="{711937A4-C0A1-2442-BC78-7B74205B2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577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37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umsplatzhalter 5">
            <a:extLst>
              <a:ext uri="{FF2B5EF4-FFF2-40B4-BE49-F238E27FC236}">
                <a16:creationId xmlns:a16="http://schemas.microsoft.com/office/drawing/2014/main" id="{2EB0CF6F-A963-5842-8C75-C124DDDE1D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June 21, 2022</a:t>
            </a:r>
            <a:endParaRPr lang="en-US"/>
          </a:p>
        </p:txBody>
      </p:sp>
      <p:sp>
        <p:nvSpPr>
          <p:cNvPr id="10" name="Fußzeilenplatzhalter 6">
            <a:extLst>
              <a:ext uri="{FF2B5EF4-FFF2-40B4-BE49-F238E27FC236}">
                <a16:creationId xmlns:a16="http://schemas.microsoft.com/office/drawing/2014/main" id="{54D2454F-6E6C-2045-9F4F-641C50FCE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>
              <a:defRPr/>
            </a:pPr>
            <a:r>
              <a:rPr lang="en-GB" smtClean="0"/>
              <a:t>openIMIS AI Partnerhack</a:t>
            </a:r>
            <a:endParaRPr lang="en-GB"/>
          </a:p>
        </p:txBody>
      </p:sp>
      <p:sp>
        <p:nvSpPr>
          <p:cNvPr id="11" name="Foliennummernplatzhalter 7">
            <a:extLst>
              <a:ext uri="{FF2B5EF4-FFF2-40B4-BE49-F238E27FC236}">
                <a16:creationId xmlns:a16="http://schemas.microsoft.com/office/drawing/2014/main" id="{FC94880B-FE76-9C46-BE4F-5BE64EC16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0006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5">
            <a:extLst>
              <a:ext uri="{FF2B5EF4-FFF2-40B4-BE49-F238E27FC236}">
                <a16:creationId xmlns:a16="http://schemas.microsoft.com/office/drawing/2014/main" id="{27598FE4-5161-9440-8E63-BD1921667C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June 21, 2022</a:t>
            </a:r>
            <a:endParaRPr lang="en-US"/>
          </a:p>
        </p:txBody>
      </p:sp>
      <p:sp>
        <p:nvSpPr>
          <p:cNvPr id="6" name="Fußzeilenplatzhalter 6">
            <a:extLst>
              <a:ext uri="{FF2B5EF4-FFF2-40B4-BE49-F238E27FC236}">
                <a16:creationId xmlns:a16="http://schemas.microsoft.com/office/drawing/2014/main" id="{21E9E091-A734-3E48-A64C-A519AAD30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>
              <a:defRPr/>
            </a:pPr>
            <a:r>
              <a:rPr lang="en-GB" smtClean="0"/>
              <a:t>openIMIS AI Partnerhack</a:t>
            </a:r>
            <a:endParaRPr lang="en-GB"/>
          </a:p>
        </p:txBody>
      </p:sp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7164A9E9-169D-1442-9A34-0F66314BC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3719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one per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DCCE121D-ED0E-6843-AA6E-9C974BECE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582" y="4585476"/>
            <a:ext cx="736600" cy="7366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5F6027FD-D36F-8F4F-9D37-141EE59A1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032" y="4086474"/>
            <a:ext cx="577410" cy="577410"/>
          </a:xfrm>
          <a:prstGeom prst="rect">
            <a:avLst/>
          </a:prstGeom>
        </p:spPr>
      </p:pic>
      <p:sp>
        <p:nvSpPr>
          <p:cNvPr id="20" name="Textplatzhalter 8">
            <a:extLst>
              <a:ext uri="{FF2B5EF4-FFF2-40B4-BE49-F238E27FC236}">
                <a16:creationId xmlns:a16="http://schemas.microsoft.com/office/drawing/2014/main" id="{9AEAC390-ADF5-CC4A-8666-11AD5DCA2635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228053" y="2021229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Name</a:t>
            </a:r>
          </a:p>
        </p:txBody>
      </p:sp>
      <p:sp>
        <p:nvSpPr>
          <p:cNvPr id="14" name="Datumsplatzhalter 5">
            <a:extLst>
              <a:ext uri="{FF2B5EF4-FFF2-40B4-BE49-F238E27FC236}">
                <a16:creationId xmlns:a16="http://schemas.microsoft.com/office/drawing/2014/main" id="{B43B7DFE-93FA-E446-9DA6-1EE88089D5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June 21, 2022</a:t>
            </a:r>
            <a:endParaRPr lang="en-US"/>
          </a:p>
        </p:txBody>
      </p:sp>
      <p:sp>
        <p:nvSpPr>
          <p:cNvPr id="15" name="Fußzeilenplatzhalter 6">
            <a:extLst>
              <a:ext uri="{FF2B5EF4-FFF2-40B4-BE49-F238E27FC236}">
                <a16:creationId xmlns:a16="http://schemas.microsoft.com/office/drawing/2014/main" id="{673EE4DE-981B-D849-A903-EB2B9BB42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>
              <a:defRPr/>
            </a:pPr>
            <a:r>
              <a:rPr lang="en-GB" smtClean="0"/>
              <a:t>openIMIS AI Partnerhack</a:t>
            </a:r>
            <a:endParaRPr lang="en-GB"/>
          </a:p>
        </p:txBody>
      </p:sp>
      <p:sp>
        <p:nvSpPr>
          <p:cNvPr id="18" name="Foliennummernplatzhalter 7">
            <a:extLst>
              <a:ext uri="{FF2B5EF4-FFF2-40B4-BE49-F238E27FC236}">
                <a16:creationId xmlns:a16="http://schemas.microsoft.com/office/drawing/2014/main" id="{65166E63-58FE-E543-A667-809CEC00E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9" name="Textplatzhalter 8">
            <a:extLst>
              <a:ext uri="{FF2B5EF4-FFF2-40B4-BE49-F238E27FC236}">
                <a16:creationId xmlns:a16="http://schemas.microsoft.com/office/drawing/2014/main" id="{ABB6619D-3ABC-2641-B770-9B6146F76A5F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225032" y="2430976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Function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place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4" name="Textplatzhalter 8">
            <a:extLst>
              <a:ext uri="{FF2B5EF4-FFF2-40B4-BE49-F238E27FC236}">
                <a16:creationId xmlns:a16="http://schemas.microsoft.com/office/drawing/2014/main" id="{C0651090-D349-F041-A623-0EF74813F4CD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228053" y="3230690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Email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address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5" name="Textplatzhalter 8">
            <a:extLst>
              <a:ext uri="{FF2B5EF4-FFF2-40B4-BE49-F238E27FC236}">
                <a16:creationId xmlns:a16="http://schemas.microsoft.com/office/drawing/2014/main" id="{C3AACF05-3097-A44B-8B37-E4E161A7DB04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238284" y="3640437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Phone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numer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6" name="Textplatzhalter 8">
            <a:extLst>
              <a:ext uri="{FF2B5EF4-FFF2-40B4-BE49-F238E27FC236}">
                <a16:creationId xmlns:a16="http://schemas.microsoft.com/office/drawing/2014/main" id="{34A9D47C-9809-B149-9626-5E80412D3A3F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890659" y="4227305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openimis.org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7" name="Textplatzhalter 8">
            <a:extLst>
              <a:ext uri="{FF2B5EF4-FFF2-40B4-BE49-F238E27FC236}">
                <a16:creationId xmlns:a16="http://schemas.microsoft.com/office/drawing/2014/main" id="{427B9F97-9C16-B64F-A40C-DDC043632ED1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887638" y="4637052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twitter.com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/openIMIS</a:t>
            </a:r>
          </a:p>
        </p:txBody>
      </p:sp>
      <p:sp>
        <p:nvSpPr>
          <p:cNvPr id="28" name="Titel 1">
            <a:extLst>
              <a:ext uri="{FF2B5EF4-FFF2-40B4-BE49-F238E27FC236}">
                <a16:creationId xmlns:a16="http://schemas.microsoft.com/office/drawing/2014/main" id="{E52FEE2D-A410-9346-9824-BBF377B80D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3688" y="400488"/>
            <a:ext cx="2247900" cy="592138"/>
          </a:xfrm>
        </p:spPr>
        <p:txBody>
          <a:bodyPr/>
          <a:lstStyle>
            <a:lvl1pPr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 dirty="0" err="1"/>
              <a:t>Contact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39080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two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umsplatzhalter 5">
            <a:extLst>
              <a:ext uri="{FF2B5EF4-FFF2-40B4-BE49-F238E27FC236}">
                <a16:creationId xmlns:a16="http://schemas.microsoft.com/office/drawing/2014/main" id="{67198EAF-36EA-A242-A6C4-957F73F6E1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June 21, 2022</a:t>
            </a:r>
            <a:endParaRPr lang="en-US"/>
          </a:p>
        </p:txBody>
      </p:sp>
      <p:sp>
        <p:nvSpPr>
          <p:cNvPr id="23" name="Fußzeilenplatzhalter 6">
            <a:extLst>
              <a:ext uri="{FF2B5EF4-FFF2-40B4-BE49-F238E27FC236}">
                <a16:creationId xmlns:a16="http://schemas.microsoft.com/office/drawing/2014/main" id="{4E681D99-7BDC-DB42-868D-3D4415306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>
              <a:defRPr/>
            </a:pPr>
            <a:r>
              <a:rPr lang="en-GB" smtClean="0"/>
              <a:t>openIMIS AI Partnerhack</a:t>
            </a:r>
            <a:endParaRPr lang="en-GB"/>
          </a:p>
        </p:txBody>
      </p:sp>
      <p:sp>
        <p:nvSpPr>
          <p:cNvPr id="24" name="Foliennummernplatzhalter 7">
            <a:extLst>
              <a:ext uri="{FF2B5EF4-FFF2-40B4-BE49-F238E27FC236}">
                <a16:creationId xmlns:a16="http://schemas.microsoft.com/office/drawing/2014/main" id="{9A0C62BE-49E1-A24E-B7B1-2307EA9A4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25" name="Titel 1">
            <a:extLst>
              <a:ext uri="{FF2B5EF4-FFF2-40B4-BE49-F238E27FC236}">
                <a16:creationId xmlns:a16="http://schemas.microsoft.com/office/drawing/2014/main" id="{E3A013FB-CCB8-4C4B-BE24-903E1BB7C9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3688" y="400488"/>
            <a:ext cx="2247900" cy="592138"/>
          </a:xfrm>
        </p:spPr>
        <p:txBody>
          <a:bodyPr/>
          <a:lstStyle>
            <a:lvl1pPr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 dirty="0" err="1"/>
              <a:t>Contact</a:t>
            </a:r>
            <a:endParaRPr lang="de-DE" dirty="0"/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D7F750DC-2BE9-C647-9A09-AF7F9C120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582" y="4585476"/>
            <a:ext cx="736600" cy="736600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8DA50B15-15E5-D947-8951-DE73F779BD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032" y="4086474"/>
            <a:ext cx="577410" cy="577410"/>
          </a:xfrm>
          <a:prstGeom prst="rect">
            <a:avLst/>
          </a:prstGeom>
        </p:spPr>
      </p:pic>
      <p:sp>
        <p:nvSpPr>
          <p:cNvPr id="28" name="Textplatzhalter 8">
            <a:extLst>
              <a:ext uri="{FF2B5EF4-FFF2-40B4-BE49-F238E27FC236}">
                <a16:creationId xmlns:a16="http://schemas.microsoft.com/office/drawing/2014/main" id="{6615C558-E187-1D4D-8468-07220621E85A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228053" y="2021229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Name</a:t>
            </a:r>
          </a:p>
        </p:txBody>
      </p:sp>
      <p:sp>
        <p:nvSpPr>
          <p:cNvPr id="29" name="Textplatzhalter 8">
            <a:extLst>
              <a:ext uri="{FF2B5EF4-FFF2-40B4-BE49-F238E27FC236}">
                <a16:creationId xmlns:a16="http://schemas.microsoft.com/office/drawing/2014/main" id="{24EE142A-08C0-2942-851F-8DD14B64870B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225032" y="2430976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Function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place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0" name="Textplatzhalter 8">
            <a:extLst>
              <a:ext uri="{FF2B5EF4-FFF2-40B4-BE49-F238E27FC236}">
                <a16:creationId xmlns:a16="http://schemas.microsoft.com/office/drawing/2014/main" id="{154B374A-47FF-3B4C-850A-C6ECF7D54AD2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228053" y="3230690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Email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address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1" name="Textplatzhalter 8">
            <a:extLst>
              <a:ext uri="{FF2B5EF4-FFF2-40B4-BE49-F238E27FC236}">
                <a16:creationId xmlns:a16="http://schemas.microsoft.com/office/drawing/2014/main" id="{F057D496-5D64-524A-B8FE-6A4E8A31552C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238284" y="3640437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Phone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numer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3" name="Textplatzhalter 8">
            <a:extLst>
              <a:ext uri="{FF2B5EF4-FFF2-40B4-BE49-F238E27FC236}">
                <a16:creationId xmlns:a16="http://schemas.microsoft.com/office/drawing/2014/main" id="{D2DFF869-8A9C-C648-A506-C978AF866F03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890659" y="4227305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openimis.org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4" name="Textplatzhalter 8">
            <a:extLst>
              <a:ext uri="{FF2B5EF4-FFF2-40B4-BE49-F238E27FC236}">
                <a16:creationId xmlns:a16="http://schemas.microsoft.com/office/drawing/2014/main" id="{92CA4DBD-3483-A141-8546-99EAF2DC27C4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887638" y="4637052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twitter.com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/openIMIS</a:t>
            </a:r>
          </a:p>
        </p:txBody>
      </p:sp>
      <p:pic>
        <p:nvPicPr>
          <p:cNvPr id="43" name="Grafik 42">
            <a:extLst>
              <a:ext uri="{FF2B5EF4-FFF2-40B4-BE49-F238E27FC236}">
                <a16:creationId xmlns:a16="http://schemas.microsoft.com/office/drawing/2014/main" id="{2579000F-80EF-044D-9063-E0F30E7FC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8838" y="4585476"/>
            <a:ext cx="736600" cy="736600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1DE4E0A5-1C3F-334F-B880-020B042A1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8288" y="4086474"/>
            <a:ext cx="577410" cy="577410"/>
          </a:xfrm>
          <a:prstGeom prst="rect">
            <a:avLst/>
          </a:prstGeom>
        </p:spPr>
      </p:pic>
      <p:sp>
        <p:nvSpPr>
          <p:cNvPr id="45" name="Textplatzhalter 8">
            <a:extLst>
              <a:ext uri="{FF2B5EF4-FFF2-40B4-BE49-F238E27FC236}">
                <a16:creationId xmlns:a16="http://schemas.microsoft.com/office/drawing/2014/main" id="{6F380EEE-21C9-944C-85A6-C0FBC2677C90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6361309" y="2021229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Name</a:t>
            </a:r>
          </a:p>
        </p:txBody>
      </p:sp>
      <p:sp>
        <p:nvSpPr>
          <p:cNvPr id="46" name="Textplatzhalter 8">
            <a:extLst>
              <a:ext uri="{FF2B5EF4-FFF2-40B4-BE49-F238E27FC236}">
                <a16:creationId xmlns:a16="http://schemas.microsoft.com/office/drawing/2014/main" id="{3958A367-9C78-4C49-A3D1-07F658995A95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6358288" y="2430976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Function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place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7" name="Textplatzhalter 8">
            <a:extLst>
              <a:ext uri="{FF2B5EF4-FFF2-40B4-BE49-F238E27FC236}">
                <a16:creationId xmlns:a16="http://schemas.microsoft.com/office/drawing/2014/main" id="{B9D8B95F-4555-224B-B41D-2B3685DDC7FD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6361309" y="3230690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Email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address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8" name="Textplatzhalter 8">
            <a:extLst>
              <a:ext uri="{FF2B5EF4-FFF2-40B4-BE49-F238E27FC236}">
                <a16:creationId xmlns:a16="http://schemas.microsoft.com/office/drawing/2014/main" id="{A697DCCE-E84F-1248-943C-BA21B0FF7F4F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6371540" y="3640437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Phone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numer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9" name="Textplatzhalter 8">
            <a:extLst>
              <a:ext uri="{FF2B5EF4-FFF2-40B4-BE49-F238E27FC236}">
                <a16:creationId xmlns:a16="http://schemas.microsoft.com/office/drawing/2014/main" id="{C8B67004-CDC1-3748-928A-267CC075E678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7023915" y="4227305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openimis.org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4" name="Textplatzhalter 8">
            <a:extLst>
              <a:ext uri="{FF2B5EF4-FFF2-40B4-BE49-F238E27FC236}">
                <a16:creationId xmlns:a16="http://schemas.microsoft.com/office/drawing/2014/main" id="{D2D5B21F-AD8B-2A48-8A0B-3E55BBF747C3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7020894" y="4637052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twitter.com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/openIMIS</a:t>
            </a:r>
          </a:p>
        </p:txBody>
      </p:sp>
    </p:spTree>
    <p:extLst>
      <p:ext uri="{BB962C8B-B14F-4D97-AF65-F5344CB8AC3E}">
        <p14:creationId xmlns:p14="http://schemas.microsoft.com/office/powerpoint/2010/main" val="147732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14350" indent="-514350">
              <a:buFont typeface="+mj-lt"/>
              <a:buAutoNum type="arabicPeriod"/>
              <a:defRPr b="0" i="0">
                <a:latin typeface="Poppins" pitchFamily="2" charset="77"/>
                <a:cs typeface="Poppins" pitchFamily="2" charset="77"/>
              </a:defRPr>
            </a:lvl1pPr>
            <a:lvl2pPr marL="914400" indent="-457200">
              <a:buFont typeface="+mj-lt"/>
              <a:buAutoNum type="arabicPeriod"/>
              <a:defRPr b="0" i="0">
                <a:latin typeface="Poppins" pitchFamily="2" charset="77"/>
                <a:cs typeface="Poppins" pitchFamily="2" charset="77"/>
              </a:defRPr>
            </a:lvl2pPr>
            <a:lvl3pPr marL="1371600" indent="-457200">
              <a:buFont typeface="+mj-lt"/>
              <a:buAutoNum type="arabicPeriod"/>
              <a:defRPr b="0" i="0">
                <a:latin typeface="Poppins" pitchFamily="2" charset="77"/>
                <a:cs typeface="Poppins" pitchFamily="2" charset="77"/>
              </a:defRPr>
            </a:lvl3pPr>
            <a:lvl4pPr marL="1714500" indent="-342900">
              <a:buFont typeface="+mj-lt"/>
              <a:buAutoNum type="arabicPeriod"/>
              <a:defRPr b="0" i="0">
                <a:latin typeface="Poppins" pitchFamily="2" charset="77"/>
                <a:cs typeface="Poppins" pitchFamily="2" charset="77"/>
              </a:defRPr>
            </a:lvl4pPr>
            <a:lvl5pPr marL="2171700" indent="-342900">
              <a:buFont typeface="+mj-lt"/>
              <a:buAutoNum type="arabicPeriod"/>
              <a:defRPr b="0" i="0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DE9A9CE7-C497-8942-B2A4-28978DE31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title</a:t>
            </a:r>
            <a:r>
              <a:rPr lang="fr-FR" noProof="0" dirty="0" smtClean="0"/>
              <a:t> style</a:t>
            </a:r>
            <a:endParaRPr lang="fr-FR" noProof="0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DFC6EDD-1759-7D47-B9A2-AAA11056F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21, 2022</a:t>
            </a:r>
            <a:endParaRPr lang="en-US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CE998BAB-7BA4-4046-81BC-DE965C4EA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openIMIS AI Partnerhack</a:t>
            </a:r>
            <a:endParaRPr lang="en-GB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3EBE3F2C-F2A0-9345-8A99-14C1AA6AB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8175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up to six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Datumsplatzhalter 5">
            <a:extLst>
              <a:ext uri="{FF2B5EF4-FFF2-40B4-BE49-F238E27FC236}">
                <a16:creationId xmlns:a16="http://schemas.microsoft.com/office/drawing/2014/main" id="{4A24C38B-CD4E-8A48-9BB7-17E783FE42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June 21, 2022</a:t>
            </a:r>
            <a:endParaRPr lang="en-US"/>
          </a:p>
        </p:txBody>
      </p:sp>
      <p:sp>
        <p:nvSpPr>
          <p:cNvPr id="75" name="Fußzeilenplatzhalter 6">
            <a:extLst>
              <a:ext uri="{FF2B5EF4-FFF2-40B4-BE49-F238E27FC236}">
                <a16:creationId xmlns:a16="http://schemas.microsoft.com/office/drawing/2014/main" id="{20FEA432-C60E-F44B-8C1D-4E73B465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>
              <a:defRPr/>
            </a:pPr>
            <a:r>
              <a:rPr lang="en-GB" smtClean="0"/>
              <a:t>openIMIS AI Partnerhack</a:t>
            </a:r>
            <a:endParaRPr lang="en-GB"/>
          </a:p>
        </p:txBody>
      </p:sp>
      <p:sp>
        <p:nvSpPr>
          <p:cNvPr id="76" name="Foliennummernplatzhalter 7">
            <a:extLst>
              <a:ext uri="{FF2B5EF4-FFF2-40B4-BE49-F238E27FC236}">
                <a16:creationId xmlns:a16="http://schemas.microsoft.com/office/drawing/2014/main" id="{CEFD121D-7E12-6145-A44E-F13CBB07F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pic>
        <p:nvPicPr>
          <p:cNvPr id="56" name="Grafik 55">
            <a:extLst>
              <a:ext uri="{FF2B5EF4-FFF2-40B4-BE49-F238E27FC236}">
                <a16:creationId xmlns:a16="http://schemas.microsoft.com/office/drawing/2014/main" id="{B3053091-1CB2-E947-B2D2-FE0A80098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411" y="2891312"/>
            <a:ext cx="736600" cy="736600"/>
          </a:xfrm>
          <a:prstGeom prst="rect">
            <a:avLst/>
          </a:prstGeom>
        </p:spPr>
      </p:pic>
      <p:pic>
        <p:nvPicPr>
          <p:cNvPr id="57" name="Grafik 56">
            <a:extLst>
              <a:ext uri="{FF2B5EF4-FFF2-40B4-BE49-F238E27FC236}">
                <a16:creationId xmlns:a16="http://schemas.microsoft.com/office/drawing/2014/main" id="{9E9F286E-3545-764E-9033-3C9B1BC75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861" y="2392310"/>
            <a:ext cx="577410" cy="577410"/>
          </a:xfrm>
          <a:prstGeom prst="rect">
            <a:avLst/>
          </a:prstGeom>
        </p:spPr>
      </p:pic>
      <p:sp>
        <p:nvSpPr>
          <p:cNvPr id="58" name="Textplatzhalter 8">
            <a:extLst>
              <a:ext uri="{FF2B5EF4-FFF2-40B4-BE49-F238E27FC236}">
                <a16:creationId xmlns:a16="http://schemas.microsoft.com/office/drawing/2014/main" id="{1329BBD0-8552-0041-8CB7-B13B323468F6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60882" y="910153"/>
            <a:ext cx="3225101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Name</a:t>
            </a:r>
          </a:p>
        </p:txBody>
      </p:sp>
      <p:sp>
        <p:nvSpPr>
          <p:cNvPr id="64" name="Textplatzhalter 8">
            <a:extLst>
              <a:ext uri="{FF2B5EF4-FFF2-40B4-BE49-F238E27FC236}">
                <a16:creationId xmlns:a16="http://schemas.microsoft.com/office/drawing/2014/main" id="{BF0E01CE-DA05-B04B-AEA0-35B1A969D528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57861" y="1319900"/>
            <a:ext cx="3225101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Function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place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5" name="Textplatzhalter 8">
            <a:extLst>
              <a:ext uri="{FF2B5EF4-FFF2-40B4-BE49-F238E27FC236}">
                <a16:creationId xmlns:a16="http://schemas.microsoft.com/office/drawing/2014/main" id="{C304C721-3243-0947-B550-32B35982940E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60882" y="1722054"/>
            <a:ext cx="3222080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Email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address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6" name="Textplatzhalter 8">
            <a:extLst>
              <a:ext uri="{FF2B5EF4-FFF2-40B4-BE49-F238E27FC236}">
                <a16:creationId xmlns:a16="http://schemas.microsoft.com/office/drawing/2014/main" id="{1DBB5F30-E5A7-7142-BF4A-D72E8F03E2DB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71113" y="2131801"/>
            <a:ext cx="3222080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Phone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numer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7" name="Textplatzhalter 8">
            <a:extLst>
              <a:ext uri="{FF2B5EF4-FFF2-40B4-BE49-F238E27FC236}">
                <a16:creationId xmlns:a16="http://schemas.microsoft.com/office/drawing/2014/main" id="{FA8EF907-C451-014C-BF6D-0287EB700A5F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123488" y="2533141"/>
            <a:ext cx="2942693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openimis.org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8" name="Textplatzhalter 8">
            <a:extLst>
              <a:ext uri="{FF2B5EF4-FFF2-40B4-BE49-F238E27FC236}">
                <a16:creationId xmlns:a16="http://schemas.microsoft.com/office/drawing/2014/main" id="{27EFA92D-0D95-7F4F-B246-09C8C905C812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133719" y="2942888"/>
            <a:ext cx="2942693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twitter.com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/openIMIS</a:t>
            </a:r>
          </a:p>
        </p:txBody>
      </p:sp>
      <p:pic>
        <p:nvPicPr>
          <p:cNvPr id="103" name="Grafik 102">
            <a:extLst>
              <a:ext uri="{FF2B5EF4-FFF2-40B4-BE49-F238E27FC236}">
                <a16:creationId xmlns:a16="http://schemas.microsoft.com/office/drawing/2014/main" id="{E5338CCA-BCD8-9C42-9027-84B4E2772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35" y="5629795"/>
            <a:ext cx="736600" cy="736600"/>
          </a:xfrm>
          <a:prstGeom prst="rect">
            <a:avLst/>
          </a:prstGeom>
        </p:spPr>
      </p:pic>
      <p:pic>
        <p:nvPicPr>
          <p:cNvPr id="104" name="Grafik 103">
            <a:extLst>
              <a:ext uri="{FF2B5EF4-FFF2-40B4-BE49-F238E27FC236}">
                <a16:creationId xmlns:a16="http://schemas.microsoft.com/office/drawing/2014/main" id="{496B91EF-7497-B244-A178-D00968758E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785" y="5130793"/>
            <a:ext cx="577410" cy="577410"/>
          </a:xfrm>
          <a:prstGeom prst="rect">
            <a:avLst/>
          </a:prstGeom>
        </p:spPr>
      </p:pic>
      <p:sp>
        <p:nvSpPr>
          <p:cNvPr id="105" name="Textplatzhalter 8">
            <a:extLst>
              <a:ext uri="{FF2B5EF4-FFF2-40B4-BE49-F238E27FC236}">
                <a16:creationId xmlns:a16="http://schemas.microsoft.com/office/drawing/2014/main" id="{1FDF5B51-EAC5-5943-ABA1-CC6BF1CB7B18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386806" y="3648636"/>
            <a:ext cx="3296156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Name</a:t>
            </a:r>
          </a:p>
        </p:txBody>
      </p:sp>
      <p:sp>
        <p:nvSpPr>
          <p:cNvPr id="106" name="Textplatzhalter 8">
            <a:extLst>
              <a:ext uri="{FF2B5EF4-FFF2-40B4-BE49-F238E27FC236}">
                <a16:creationId xmlns:a16="http://schemas.microsoft.com/office/drawing/2014/main" id="{786447ED-4428-DB45-BB44-254FF56DB110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383785" y="4058383"/>
            <a:ext cx="3296156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Function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place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07" name="Textplatzhalter 8">
            <a:extLst>
              <a:ext uri="{FF2B5EF4-FFF2-40B4-BE49-F238E27FC236}">
                <a16:creationId xmlns:a16="http://schemas.microsoft.com/office/drawing/2014/main" id="{6F203F51-17A0-654A-B451-D18EE2239C63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386806" y="4460537"/>
            <a:ext cx="3306387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Email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address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08" name="Textplatzhalter 8">
            <a:extLst>
              <a:ext uri="{FF2B5EF4-FFF2-40B4-BE49-F238E27FC236}">
                <a16:creationId xmlns:a16="http://schemas.microsoft.com/office/drawing/2014/main" id="{93E923C1-9324-2149-A70D-B983BC870162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397037" y="4870284"/>
            <a:ext cx="3296156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Phone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numer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09" name="Textplatzhalter 8">
            <a:extLst>
              <a:ext uri="{FF2B5EF4-FFF2-40B4-BE49-F238E27FC236}">
                <a16:creationId xmlns:a16="http://schemas.microsoft.com/office/drawing/2014/main" id="{EB307DBA-A0E9-B747-8C2F-70E383525941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049412" y="5271624"/>
            <a:ext cx="3027000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openimis.org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10" name="Textplatzhalter 8">
            <a:extLst>
              <a:ext uri="{FF2B5EF4-FFF2-40B4-BE49-F238E27FC236}">
                <a16:creationId xmlns:a16="http://schemas.microsoft.com/office/drawing/2014/main" id="{E57693FA-411E-5748-9F39-87CAF842FD93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059643" y="5681371"/>
            <a:ext cx="3027000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twitter.com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/openIMIS</a:t>
            </a:r>
          </a:p>
        </p:txBody>
      </p:sp>
      <p:pic>
        <p:nvPicPr>
          <p:cNvPr id="135" name="Grafik 134">
            <a:extLst>
              <a:ext uri="{FF2B5EF4-FFF2-40B4-BE49-F238E27FC236}">
                <a16:creationId xmlns:a16="http://schemas.microsoft.com/office/drawing/2014/main" id="{BCE98050-EEE1-F047-A24C-B676F43E0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2389" y="2891312"/>
            <a:ext cx="736600" cy="736600"/>
          </a:xfrm>
          <a:prstGeom prst="rect">
            <a:avLst/>
          </a:prstGeom>
        </p:spPr>
      </p:pic>
      <p:pic>
        <p:nvPicPr>
          <p:cNvPr id="136" name="Grafik 135">
            <a:extLst>
              <a:ext uri="{FF2B5EF4-FFF2-40B4-BE49-F238E27FC236}">
                <a16:creationId xmlns:a16="http://schemas.microsoft.com/office/drawing/2014/main" id="{69187DF6-2504-7643-A3AC-612EF6EE3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1839" y="2392310"/>
            <a:ext cx="577410" cy="577410"/>
          </a:xfrm>
          <a:prstGeom prst="rect">
            <a:avLst/>
          </a:prstGeom>
        </p:spPr>
      </p:pic>
      <p:sp>
        <p:nvSpPr>
          <p:cNvPr id="137" name="Textplatzhalter 8">
            <a:extLst>
              <a:ext uri="{FF2B5EF4-FFF2-40B4-BE49-F238E27FC236}">
                <a16:creationId xmlns:a16="http://schemas.microsoft.com/office/drawing/2014/main" id="{11B0AE2F-9D01-AC4A-82DA-CE75918301A4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174860" y="910153"/>
            <a:ext cx="3225101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Name</a:t>
            </a:r>
          </a:p>
        </p:txBody>
      </p:sp>
      <p:sp>
        <p:nvSpPr>
          <p:cNvPr id="138" name="Textplatzhalter 8">
            <a:extLst>
              <a:ext uri="{FF2B5EF4-FFF2-40B4-BE49-F238E27FC236}">
                <a16:creationId xmlns:a16="http://schemas.microsoft.com/office/drawing/2014/main" id="{D12FC8E9-DB5C-2443-B825-53E6E9841642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171839" y="1319900"/>
            <a:ext cx="3225101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Function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place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39" name="Textplatzhalter 8">
            <a:extLst>
              <a:ext uri="{FF2B5EF4-FFF2-40B4-BE49-F238E27FC236}">
                <a16:creationId xmlns:a16="http://schemas.microsoft.com/office/drawing/2014/main" id="{E2D95548-1941-5447-9754-63252628CC9F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174860" y="1722054"/>
            <a:ext cx="3222080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Email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address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40" name="Textplatzhalter 8">
            <a:extLst>
              <a:ext uri="{FF2B5EF4-FFF2-40B4-BE49-F238E27FC236}">
                <a16:creationId xmlns:a16="http://schemas.microsoft.com/office/drawing/2014/main" id="{1F2C0F9C-CFC4-254A-A6CC-238AE5E9A572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185091" y="2131801"/>
            <a:ext cx="3222080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Phone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numer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41" name="Textplatzhalter 8">
            <a:extLst>
              <a:ext uri="{FF2B5EF4-FFF2-40B4-BE49-F238E27FC236}">
                <a16:creationId xmlns:a16="http://schemas.microsoft.com/office/drawing/2014/main" id="{3D3CC18C-AA10-9642-90FA-2898ADE50F96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837466" y="2533141"/>
            <a:ext cx="2942693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openimis.org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42" name="Textplatzhalter 8">
            <a:extLst>
              <a:ext uri="{FF2B5EF4-FFF2-40B4-BE49-F238E27FC236}">
                <a16:creationId xmlns:a16="http://schemas.microsoft.com/office/drawing/2014/main" id="{9CD883B4-E42B-7A4D-9852-E80AF8185D54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847697" y="2942888"/>
            <a:ext cx="2942693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twitter.com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/openIMIS</a:t>
            </a:r>
          </a:p>
        </p:txBody>
      </p:sp>
      <p:pic>
        <p:nvPicPr>
          <p:cNvPr id="143" name="Grafik 142">
            <a:extLst>
              <a:ext uri="{FF2B5EF4-FFF2-40B4-BE49-F238E27FC236}">
                <a16:creationId xmlns:a16="http://schemas.microsoft.com/office/drawing/2014/main" id="{6E13ACA8-1E80-644C-80F4-4C91006D1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8313" y="5629795"/>
            <a:ext cx="736600" cy="736600"/>
          </a:xfrm>
          <a:prstGeom prst="rect">
            <a:avLst/>
          </a:prstGeom>
        </p:spPr>
      </p:pic>
      <p:pic>
        <p:nvPicPr>
          <p:cNvPr id="144" name="Grafik 143">
            <a:extLst>
              <a:ext uri="{FF2B5EF4-FFF2-40B4-BE49-F238E27FC236}">
                <a16:creationId xmlns:a16="http://schemas.microsoft.com/office/drawing/2014/main" id="{841D9C1D-A9F9-FA44-896A-AD1EE8718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7763" y="5130793"/>
            <a:ext cx="577410" cy="577410"/>
          </a:xfrm>
          <a:prstGeom prst="rect">
            <a:avLst/>
          </a:prstGeom>
        </p:spPr>
      </p:pic>
      <p:sp>
        <p:nvSpPr>
          <p:cNvPr id="145" name="Textplatzhalter 8">
            <a:extLst>
              <a:ext uri="{FF2B5EF4-FFF2-40B4-BE49-F238E27FC236}">
                <a16:creationId xmlns:a16="http://schemas.microsoft.com/office/drawing/2014/main" id="{DA79AECC-AA6E-8844-8701-7278038577B3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100784" y="3648636"/>
            <a:ext cx="3296156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Name</a:t>
            </a:r>
          </a:p>
        </p:txBody>
      </p:sp>
      <p:sp>
        <p:nvSpPr>
          <p:cNvPr id="146" name="Textplatzhalter 8">
            <a:extLst>
              <a:ext uri="{FF2B5EF4-FFF2-40B4-BE49-F238E27FC236}">
                <a16:creationId xmlns:a16="http://schemas.microsoft.com/office/drawing/2014/main" id="{C4265EF6-0075-5348-8FE8-0D3C8F4F8430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097763" y="4058383"/>
            <a:ext cx="3296156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Function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place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47" name="Textplatzhalter 8">
            <a:extLst>
              <a:ext uri="{FF2B5EF4-FFF2-40B4-BE49-F238E27FC236}">
                <a16:creationId xmlns:a16="http://schemas.microsoft.com/office/drawing/2014/main" id="{7D1AD3B7-7BEE-2249-8AAE-82BECF29F9BA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100784" y="4460537"/>
            <a:ext cx="3306387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Email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address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48" name="Textplatzhalter 8">
            <a:extLst>
              <a:ext uri="{FF2B5EF4-FFF2-40B4-BE49-F238E27FC236}">
                <a16:creationId xmlns:a16="http://schemas.microsoft.com/office/drawing/2014/main" id="{7044C4A7-5907-E249-9C94-6E945828EECA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111015" y="4870284"/>
            <a:ext cx="3296156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Phone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numer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49" name="Textplatzhalter 8">
            <a:extLst>
              <a:ext uri="{FF2B5EF4-FFF2-40B4-BE49-F238E27FC236}">
                <a16:creationId xmlns:a16="http://schemas.microsoft.com/office/drawing/2014/main" id="{D86C8B98-C2D8-2346-BB1C-20A7727DCF63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763390" y="5271624"/>
            <a:ext cx="3027000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openimis.org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50" name="Textplatzhalter 8">
            <a:extLst>
              <a:ext uri="{FF2B5EF4-FFF2-40B4-BE49-F238E27FC236}">
                <a16:creationId xmlns:a16="http://schemas.microsoft.com/office/drawing/2014/main" id="{B5E55A75-7DF7-2F43-84A2-B58927CEA7FF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773621" y="5681371"/>
            <a:ext cx="3027000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twitter.com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/openIMIS</a:t>
            </a:r>
          </a:p>
        </p:txBody>
      </p:sp>
      <p:pic>
        <p:nvPicPr>
          <p:cNvPr id="151" name="Grafik 150">
            <a:extLst>
              <a:ext uri="{FF2B5EF4-FFF2-40B4-BE49-F238E27FC236}">
                <a16:creationId xmlns:a16="http://schemas.microsoft.com/office/drawing/2014/main" id="{69019B28-D704-AC40-94EC-AC1432B01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6926" y="2891312"/>
            <a:ext cx="736600" cy="736600"/>
          </a:xfrm>
          <a:prstGeom prst="rect">
            <a:avLst/>
          </a:prstGeom>
        </p:spPr>
      </p:pic>
      <p:pic>
        <p:nvPicPr>
          <p:cNvPr id="152" name="Grafik 151">
            <a:extLst>
              <a:ext uri="{FF2B5EF4-FFF2-40B4-BE49-F238E27FC236}">
                <a16:creationId xmlns:a16="http://schemas.microsoft.com/office/drawing/2014/main" id="{E3A47802-6F59-B74B-904B-18EC3B0E5A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6376" y="2392310"/>
            <a:ext cx="577410" cy="577410"/>
          </a:xfrm>
          <a:prstGeom prst="rect">
            <a:avLst/>
          </a:prstGeom>
        </p:spPr>
      </p:pic>
      <p:sp>
        <p:nvSpPr>
          <p:cNvPr id="153" name="Textplatzhalter 8">
            <a:extLst>
              <a:ext uri="{FF2B5EF4-FFF2-40B4-BE49-F238E27FC236}">
                <a16:creationId xmlns:a16="http://schemas.microsoft.com/office/drawing/2014/main" id="{0D2DC155-A4D9-344A-AE7E-FCD6B725A1D1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8039397" y="910153"/>
            <a:ext cx="3225101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Name</a:t>
            </a:r>
          </a:p>
        </p:txBody>
      </p:sp>
      <p:sp>
        <p:nvSpPr>
          <p:cNvPr id="154" name="Textplatzhalter 8">
            <a:extLst>
              <a:ext uri="{FF2B5EF4-FFF2-40B4-BE49-F238E27FC236}">
                <a16:creationId xmlns:a16="http://schemas.microsoft.com/office/drawing/2014/main" id="{3E48F036-B79E-4B47-9965-04F7C30AD165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8036376" y="1319900"/>
            <a:ext cx="3225101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Function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place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55" name="Textplatzhalter 8">
            <a:extLst>
              <a:ext uri="{FF2B5EF4-FFF2-40B4-BE49-F238E27FC236}">
                <a16:creationId xmlns:a16="http://schemas.microsoft.com/office/drawing/2014/main" id="{B2A30171-A9D8-CE43-B850-F38AE7EC095D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8039397" y="1722054"/>
            <a:ext cx="3222080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Email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address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56" name="Textplatzhalter 8">
            <a:extLst>
              <a:ext uri="{FF2B5EF4-FFF2-40B4-BE49-F238E27FC236}">
                <a16:creationId xmlns:a16="http://schemas.microsoft.com/office/drawing/2014/main" id="{A06606A1-F8F7-EF4E-8603-C1219A70A8FC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8049628" y="2131801"/>
            <a:ext cx="3222080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Phone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numer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57" name="Textplatzhalter 8">
            <a:extLst>
              <a:ext uri="{FF2B5EF4-FFF2-40B4-BE49-F238E27FC236}">
                <a16:creationId xmlns:a16="http://schemas.microsoft.com/office/drawing/2014/main" id="{CDDE4632-6C43-4B4C-9E80-D4583A1ECC2F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8702003" y="2533141"/>
            <a:ext cx="2942693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openimis.org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58" name="Textplatzhalter 8">
            <a:extLst>
              <a:ext uri="{FF2B5EF4-FFF2-40B4-BE49-F238E27FC236}">
                <a16:creationId xmlns:a16="http://schemas.microsoft.com/office/drawing/2014/main" id="{FE2E08AB-9D90-BB48-9D5F-98B05FCF87A8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8712234" y="2942888"/>
            <a:ext cx="2942693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twitter.com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/openIMIS</a:t>
            </a:r>
          </a:p>
        </p:txBody>
      </p:sp>
      <p:pic>
        <p:nvPicPr>
          <p:cNvPr id="159" name="Grafik 158">
            <a:extLst>
              <a:ext uri="{FF2B5EF4-FFF2-40B4-BE49-F238E27FC236}">
                <a16:creationId xmlns:a16="http://schemas.microsoft.com/office/drawing/2014/main" id="{8C1193E8-1E55-F54E-946F-0C826D481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2850" y="5629795"/>
            <a:ext cx="736600" cy="736600"/>
          </a:xfrm>
          <a:prstGeom prst="rect">
            <a:avLst/>
          </a:prstGeom>
        </p:spPr>
      </p:pic>
      <p:pic>
        <p:nvPicPr>
          <p:cNvPr id="160" name="Grafik 159">
            <a:extLst>
              <a:ext uri="{FF2B5EF4-FFF2-40B4-BE49-F238E27FC236}">
                <a16:creationId xmlns:a16="http://schemas.microsoft.com/office/drawing/2014/main" id="{AEE62BEC-6C02-9946-9441-303645C87D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2300" y="5130793"/>
            <a:ext cx="577410" cy="577410"/>
          </a:xfrm>
          <a:prstGeom prst="rect">
            <a:avLst/>
          </a:prstGeom>
        </p:spPr>
      </p:pic>
      <p:sp>
        <p:nvSpPr>
          <p:cNvPr id="161" name="Textplatzhalter 8">
            <a:extLst>
              <a:ext uri="{FF2B5EF4-FFF2-40B4-BE49-F238E27FC236}">
                <a16:creationId xmlns:a16="http://schemas.microsoft.com/office/drawing/2014/main" id="{FEEF5E8D-3C29-444D-8472-735641FA49BF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7965321" y="3648636"/>
            <a:ext cx="3296156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Name</a:t>
            </a:r>
          </a:p>
        </p:txBody>
      </p:sp>
      <p:sp>
        <p:nvSpPr>
          <p:cNvPr id="162" name="Textplatzhalter 8">
            <a:extLst>
              <a:ext uri="{FF2B5EF4-FFF2-40B4-BE49-F238E27FC236}">
                <a16:creationId xmlns:a16="http://schemas.microsoft.com/office/drawing/2014/main" id="{EE55EF9A-2DEB-4548-B68A-652126E58B72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7962300" y="4058383"/>
            <a:ext cx="3296156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Function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place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63" name="Textplatzhalter 8">
            <a:extLst>
              <a:ext uri="{FF2B5EF4-FFF2-40B4-BE49-F238E27FC236}">
                <a16:creationId xmlns:a16="http://schemas.microsoft.com/office/drawing/2014/main" id="{7A4EB5C8-C825-3D45-BE79-20F7E277DF0E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7965321" y="4460537"/>
            <a:ext cx="3306387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Email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address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64" name="Textplatzhalter 8">
            <a:extLst>
              <a:ext uri="{FF2B5EF4-FFF2-40B4-BE49-F238E27FC236}">
                <a16:creationId xmlns:a16="http://schemas.microsoft.com/office/drawing/2014/main" id="{C39A0D97-168F-B048-BBA9-30C523EEA3D9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7975552" y="4870284"/>
            <a:ext cx="3296156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Phone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numer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65" name="Textplatzhalter 8">
            <a:extLst>
              <a:ext uri="{FF2B5EF4-FFF2-40B4-BE49-F238E27FC236}">
                <a16:creationId xmlns:a16="http://schemas.microsoft.com/office/drawing/2014/main" id="{E78829C4-71CF-4A4B-84BF-404D0FF982E3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8627927" y="5271624"/>
            <a:ext cx="3027000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openimis.org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66" name="Textplatzhalter 8">
            <a:extLst>
              <a:ext uri="{FF2B5EF4-FFF2-40B4-BE49-F238E27FC236}">
                <a16:creationId xmlns:a16="http://schemas.microsoft.com/office/drawing/2014/main" id="{1D463115-EB20-144C-ADBB-87E50B3EEC1B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8638158" y="5681371"/>
            <a:ext cx="3027000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twitter.com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/openIMIS</a:t>
            </a:r>
          </a:p>
        </p:txBody>
      </p:sp>
      <p:sp>
        <p:nvSpPr>
          <p:cNvPr id="168" name="Titel 1">
            <a:extLst>
              <a:ext uri="{FF2B5EF4-FFF2-40B4-BE49-F238E27FC236}">
                <a16:creationId xmlns:a16="http://schemas.microsoft.com/office/drawing/2014/main" id="{B4F65E70-BC3F-0E48-BEE0-CA5522EB2A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3688" y="400488"/>
            <a:ext cx="2247900" cy="592138"/>
          </a:xfrm>
        </p:spPr>
        <p:txBody>
          <a:bodyPr/>
          <a:lstStyle>
            <a:lvl1pPr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 dirty="0" err="1"/>
              <a:t>Contact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37468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one person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Bildplatzhalter 22">
            <a:extLst>
              <a:ext uri="{FF2B5EF4-FFF2-40B4-BE49-F238E27FC236}">
                <a16:creationId xmlns:a16="http://schemas.microsoft.com/office/drawing/2014/main" id="{5BF13F87-171B-4A46-9A6D-C9735312609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2023639"/>
            <a:ext cx="1494088" cy="1870161"/>
          </a:xfrm>
          <a:solidFill>
            <a:srgbClr val="A4A0D0"/>
          </a:solidFill>
        </p:spPr>
        <p:txBody>
          <a:bodyPr/>
          <a:lstStyle>
            <a:lvl1pPr>
              <a:buFontTx/>
              <a:buNone/>
              <a:defRPr sz="14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15" name="Datumsplatzhalter 5">
            <a:extLst>
              <a:ext uri="{FF2B5EF4-FFF2-40B4-BE49-F238E27FC236}">
                <a16:creationId xmlns:a16="http://schemas.microsoft.com/office/drawing/2014/main" id="{31517415-0168-4540-97CA-6602964955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June 21, 2022</a:t>
            </a:r>
            <a:endParaRPr lang="en-US"/>
          </a:p>
        </p:txBody>
      </p:sp>
      <p:sp>
        <p:nvSpPr>
          <p:cNvPr id="16" name="Fußzeilenplatzhalter 6">
            <a:extLst>
              <a:ext uri="{FF2B5EF4-FFF2-40B4-BE49-F238E27FC236}">
                <a16:creationId xmlns:a16="http://schemas.microsoft.com/office/drawing/2014/main" id="{D255508C-202C-2B4F-9842-03DB237E0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>
              <a:defRPr/>
            </a:pPr>
            <a:r>
              <a:rPr lang="en-GB" smtClean="0"/>
              <a:t>openIMIS AI Partnerhack</a:t>
            </a:r>
            <a:endParaRPr lang="en-GB"/>
          </a:p>
        </p:txBody>
      </p:sp>
      <p:sp>
        <p:nvSpPr>
          <p:cNvPr id="17" name="Foliennummernplatzhalter 7">
            <a:extLst>
              <a:ext uri="{FF2B5EF4-FFF2-40B4-BE49-F238E27FC236}">
                <a16:creationId xmlns:a16="http://schemas.microsoft.com/office/drawing/2014/main" id="{4D4BE5BA-6D03-4443-891D-006E2E817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00D6A197-59F8-DF45-98C7-863C740F39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3688" y="400488"/>
            <a:ext cx="2247900" cy="592138"/>
          </a:xfrm>
        </p:spPr>
        <p:txBody>
          <a:bodyPr/>
          <a:lstStyle>
            <a:lvl1pPr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 dirty="0" err="1"/>
              <a:t>Contact</a:t>
            </a:r>
            <a:endParaRPr lang="de-DE" dirty="0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9137909B-2C72-B249-8B27-223E500A5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173" y="4587886"/>
            <a:ext cx="736600" cy="7366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0575B8E5-73E7-D749-9395-39105897A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9623" y="4088884"/>
            <a:ext cx="577410" cy="577410"/>
          </a:xfrm>
          <a:prstGeom prst="rect">
            <a:avLst/>
          </a:prstGeom>
        </p:spPr>
      </p:pic>
      <p:sp>
        <p:nvSpPr>
          <p:cNvPr id="21" name="Textplatzhalter 8">
            <a:extLst>
              <a:ext uri="{FF2B5EF4-FFF2-40B4-BE49-F238E27FC236}">
                <a16:creationId xmlns:a16="http://schemas.microsoft.com/office/drawing/2014/main" id="{44EF4081-F04C-D04E-A55E-C5D9BB9FC758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2672644" y="2023639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Name</a:t>
            </a:r>
          </a:p>
        </p:txBody>
      </p:sp>
      <p:sp>
        <p:nvSpPr>
          <p:cNvPr id="22" name="Textplatzhalter 8">
            <a:extLst>
              <a:ext uri="{FF2B5EF4-FFF2-40B4-BE49-F238E27FC236}">
                <a16:creationId xmlns:a16="http://schemas.microsoft.com/office/drawing/2014/main" id="{71FCF1C8-F53F-4D46-BAE5-953D2FBD4C80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2669623" y="2433386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Function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place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3" name="Textplatzhalter 8">
            <a:extLst>
              <a:ext uri="{FF2B5EF4-FFF2-40B4-BE49-F238E27FC236}">
                <a16:creationId xmlns:a16="http://schemas.microsoft.com/office/drawing/2014/main" id="{CB97DED2-09C3-AC45-8046-D70172B70783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2672644" y="3233100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Email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address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5" name="Textplatzhalter 8">
            <a:extLst>
              <a:ext uri="{FF2B5EF4-FFF2-40B4-BE49-F238E27FC236}">
                <a16:creationId xmlns:a16="http://schemas.microsoft.com/office/drawing/2014/main" id="{52026F2D-9479-5340-B45D-9CF619E1C1C8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2682875" y="3642847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Phone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numer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9" name="Textplatzhalter 8">
            <a:extLst>
              <a:ext uri="{FF2B5EF4-FFF2-40B4-BE49-F238E27FC236}">
                <a16:creationId xmlns:a16="http://schemas.microsoft.com/office/drawing/2014/main" id="{371E316C-E4EF-D447-ACC9-53056943FAAD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3335250" y="4229715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openimis.org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0" name="Textplatzhalter 8">
            <a:extLst>
              <a:ext uri="{FF2B5EF4-FFF2-40B4-BE49-F238E27FC236}">
                <a16:creationId xmlns:a16="http://schemas.microsoft.com/office/drawing/2014/main" id="{301B5562-11E3-CF47-B413-011A512AD98C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3332229" y="4639462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twitter.com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/openIMIS</a:t>
            </a:r>
          </a:p>
        </p:txBody>
      </p:sp>
    </p:spTree>
    <p:extLst>
      <p:ext uri="{BB962C8B-B14F-4D97-AF65-F5344CB8AC3E}">
        <p14:creationId xmlns:p14="http://schemas.microsoft.com/office/powerpoint/2010/main" val="8507087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two People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ildplatzhalter 22">
            <a:extLst>
              <a:ext uri="{FF2B5EF4-FFF2-40B4-BE49-F238E27FC236}">
                <a16:creationId xmlns:a16="http://schemas.microsoft.com/office/drawing/2014/main" id="{E8A4C86D-7BE9-4240-81E6-F0B6B67DA6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87411" y="2026284"/>
            <a:ext cx="1494088" cy="1870161"/>
          </a:xfrm>
          <a:solidFill>
            <a:srgbClr val="A4A0D0"/>
          </a:solidFill>
        </p:spPr>
        <p:txBody>
          <a:bodyPr/>
          <a:lstStyle>
            <a:lvl1pPr>
              <a:buFontTx/>
              <a:buNone/>
              <a:defRPr sz="14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smtClean="0"/>
              <a:t>Click icon to add picture</a:t>
            </a:r>
            <a:endParaRPr lang="de-DE"/>
          </a:p>
        </p:txBody>
      </p:sp>
      <p:sp>
        <p:nvSpPr>
          <p:cNvPr id="24" name="Bildplatzhalter 22">
            <a:extLst>
              <a:ext uri="{FF2B5EF4-FFF2-40B4-BE49-F238E27FC236}">
                <a16:creationId xmlns:a16="http://schemas.microsoft.com/office/drawing/2014/main" id="{5BF13F87-171B-4A46-9A6D-C9735312609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7031" y="2023426"/>
            <a:ext cx="1494088" cy="1870161"/>
          </a:xfrm>
          <a:solidFill>
            <a:srgbClr val="A4A0D0"/>
          </a:solidFill>
        </p:spPr>
        <p:txBody>
          <a:bodyPr/>
          <a:lstStyle>
            <a:lvl1pPr>
              <a:buFontTx/>
              <a:buNone/>
              <a:defRPr sz="14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35" name="Datumsplatzhalter 5">
            <a:extLst>
              <a:ext uri="{FF2B5EF4-FFF2-40B4-BE49-F238E27FC236}">
                <a16:creationId xmlns:a16="http://schemas.microsoft.com/office/drawing/2014/main" id="{DAA8E209-D385-5E41-8729-3EC89D7F4C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June 21, 2022</a:t>
            </a:r>
            <a:endParaRPr lang="en-US"/>
          </a:p>
        </p:txBody>
      </p:sp>
      <p:sp>
        <p:nvSpPr>
          <p:cNvPr id="36" name="Fußzeilenplatzhalter 6">
            <a:extLst>
              <a:ext uri="{FF2B5EF4-FFF2-40B4-BE49-F238E27FC236}">
                <a16:creationId xmlns:a16="http://schemas.microsoft.com/office/drawing/2014/main" id="{49A90F32-2ADB-7F46-A378-6E0CC44CC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>
              <a:defRPr/>
            </a:pPr>
            <a:r>
              <a:rPr lang="en-GB" smtClean="0"/>
              <a:t>openIMIS AI Partnerhack</a:t>
            </a:r>
            <a:endParaRPr lang="en-GB"/>
          </a:p>
        </p:txBody>
      </p:sp>
      <p:sp>
        <p:nvSpPr>
          <p:cNvPr id="37" name="Foliennummernplatzhalter 7">
            <a:extLst>
              <a:ext uri="{FF2B5EF4-FFF2-40B4-BE49-F238E27FC236}">
                <a16:creationId xmlns:a16="http://schemas.microsoft.com/office/drawing/2014/main" id="{1D8656DC-4C64-B144-A4C3-87FD00D56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25" name="Titel 1">
            <a:extLst>
              <a:ext uri="{FF2B5EF4-FFF2-40B4-BE49-F238E27FC236}">
                <a16:creationId xmlns:a16="http://schemas.microsoft.com/office/drawing/2014/main" id="{B03DC3D5-1D2D-6B42-861D-DB3FE35104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3688" y="400488"/>
            <a:ext cx="2247900" cy="592138"/>
          </a:xfrm>
        </p:spPr>
        <p:txBody>
          <a:bodyPr/>
          <a:lstStyle>
            <a:lvl1pPr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 dirty="0" err="1"/>
              <a:t>Contact</a:t>
            </a:r>
            <a:endParaRPr lang="de-DE" dirty="0"/>
          </a:p>
        </p:txBody>
      </p:sp>
      <p:pic>
        <p:nvPicPr>
          <p:cNvPr id="33" name="Grafik 32">
            <a:extLst>
              <a:ext uri="{FF2B5EF4-FFF2-40B4-BE49-F238E27FC236}">
                <a16:creationId xmlns:a16="http://schemas.microsoft.com/office/drawing/2014/main" id="{1AD92571-E935-4848-BA5A-D5F61490E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702" y="4599976"/>
            <a:ext cx="736600" cy="736600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0FBDD9AA-A4AE-4846-80AE-85EC74B67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2152" y="4100974"/>
            <a:ext cx="577410" cy="577410"/>
          </a:xfrm>
          <a:prstGeom prst="rect">
            <a:avLst/>
          </a:prstGeom>
        </p:spPr>
      </p:pic>
      <p:sp>
        <p:nvSpPr>
          <p:cNvPr id="38" name="Textplatzhalter 8">
            <a:extLst>
              <a:ext uri="{FF2B5EF4-FFF2-40B4-BE49-F238E27FC236}">
                <a16:creationId xmlns:a16="http://schemas.microsoft.com/office/drawing/2014/main" id="{54C474CD-FD0E-504A-B333-31E73F898D72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995173" y="2035729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Name</a:t>
            </a:r>
          </a:p>
        </p:txBody>
      </p:sp>
      <p:sp>
        <p:nvSpPr>
          <p:cNvPr id="39" name="Textplatzhalter 8">
            <a:extLst>
              <a:ext uri="{FF2B5EF4-FFF2-40B4-BE49-F238E27FC236}">
                <a16:creationId xmlns:a16="http://schemas.microsoft.com/office/drawing/2014/main" id="{CBB97D1F-266B-7043-A53A-CA7590673365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992152" y="2445476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Function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place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0" name="Textplatzhalter 8">
            <a:extLst>
              <a:ext uri="{FF2B5EF4-FFF2-40B4-BE49-F238E27FC236}">
                <a16:creationId xmlns:a16="http://schemas.microsoft.com/office/drawing/2014/main" id="{4D17BC2E-3FB6-E542-8966-95551826A578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995173" y="3245190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Email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address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1" name="Textplatzhalter 8">
            <a:extLst>
              <a:ext uri="{FF2B5EF4-FFF2-40B4-BE49-F238E27FC236}">
                <a16:creationId xmlns:a16="http://schemas.microsoft.com/office/drawing/2014/main" id="{ECE9A116-8625-A64C-9797-5BF81157A32C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2005404" y="3654937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Phone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numer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2" name="Textplatzhalter 8">
            <a:extLst>
              <a:ext uri="{FF2B5EF4-FFF2-40B4-BE49-F238E27FC236}">
                <a16:creationId xmlns:a16="http://schemas.microsoft.com/office/drawing/2014/main" id="{658619E0-6B5D-D949-A058-F4936DA3FBFD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2657779" y="4241805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openimis.org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1" name="Textplatzhalter 8">
            <a:extLst>
              <a:ext uri="{FF2B5EF4-FFF2-40B4-BE49-F238E27FC236}">
                <a16:creationId xmlns:a16="http://schemas.microsoft.com/office/drawing/2014/main" id="{8036713C-3671-9240-A209-B383056AE508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2654758" y="4651552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twitter.com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/openIMIS</a:t>
            </a:r>
          </a:p>
        </p:txBody>
      </p:sp>
      <p:pic>
        <p:nvPicPr>
          <p:cNvPr id="52" name="Grafik 51">
            <a:extLst>
              <a:ext uri="{FF2B5EF4-FFF2-40B4-BE49-F238E27FC236}">
                <a16:creationId xmlns:a16="http://schemas.microsoft.com/office/drawing/2014/main" id="{5C5103EC-E2C0-3641-B54F-8DA021C55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2890" y="4586692"/>
            <a:ext cx="736600" cy="736600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23C0338F-45E9-1F44-81AE-985A402B0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2340" y="4087690"/>
            <a:ext cx="577410" cy="577410"/>
          </a:xfrm>
          <a:prstGeom prst="rect">
            <a:avLst/>
          </a:prstGeom>
        </p:spPr>
      </p:pic>
      <p:sp>
        <p:nvSpPr>
          <p:cNvPr id="54" name="Textplatzhalter 8">
            <a:extLst>
              <a:ext uri="{FF2B5EF4-FFF2-40B4-BE49-F238E27FC236}">
                <a16:creationId xmlns:a16="http://schemas.microsoft.com/office/drawing/2014/main" id="{502B9C2A-A5EB-CE47-A7C5-3B181FBA9A4A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7465361" y="2022445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Name</a:t>
            </a:r>
          </a:p>
        </p:txBody>
      </p:sp>
      <p:sp>
        <p:nvSpPr>
          <p:cNvPr id="55" name="Textplatzhalter 8">
            <a:extLst>
              <a:ext uri="{FF2B5EF4-FFF2-40B4-BE49-F238E27FC236}">
                <a16:creationId xmlns:a16="http://schemas.microsoft.com/office/drawing/2014/main" id="{2C1C6C70-EE62-5B4F-89D6-DFC1E82A1364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7462340" y="2432192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Function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place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6" name="Textplatzhalter 8">
            <a:extLst>
              <a:ext uri="{FF2B5EF4-FFF2-40B4-BE49-F238E27FC236}">
                <a16:creationId xmlns:a16="http://schemas.microsoft.com/office/drawing/2014/main" id="{6238BE17-3CB7-0743-88B1-AB50B7529135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7465361" y="3231906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Email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address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7" name="Textplatzhalter 8">
            <a:extLst>
              <a:ext uri="{FF2B5EF4-FFF2-40B4-BE49-F238E27FC236}">
                <a16:creationId xmlns:a16="http://schemas.microsoft.com/office/drawing/2014/main" id="{6092D339-A250-1C46-9570-A7F138374ABF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7475592" y="3641653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Phone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numer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8" name="Textplatzhalter 8">
            <a:extLst>
              <a:ext uri="{FF2B5EF4-FFF2-40B4-BE49-F238E27FC236}">
                <a16:creationId xmlns:a16="http://schemas.microsoft.com/office/drawing/2014/main" id="{3279E168-0679-744D-8161-A696225BC870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8127967" y="4228521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openimis.org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9" name="Textplatzhalter 8">
            <a:extLst>
              <a:ext uri="{FF2B5EF4-FFF2-40B4-BE49-F238E27FC236}">
                <a16:creationId xmlns:a16="http://schemas.microsoft.com/office/drawing/2014/main" id="{56A3925E-CDF4-5946-87B4-59C93784FEBE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8124946" y="4638268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twitter.com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/openIMIS</a:t>
            </a:r>
          </a:p>
        </p:txBody>
      </p:sp>
    </p:spTree>
    <p:extLst>
      <p:ext uri="{BB962C8B-B14F-4D97-AF65-F5344CB8AC3E}">
        <p14:creationId xmlns:p14="http://schemas.microsoft.com/office/powerpoint/2010/main" val="10312603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MIS Impress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F6E6076C-4376-174C-9484-BB9F3413834E}"/>
              </a:ext>
            </a:extLst>
          </p:cNvPr>
          <p:cNvSpPr/>
          <p:nvPr/>
        </p:nvSpPr>
        <p:spPr>
          <a:xfrm>
            <a:off x="649137" y="827476"/>
            <a:ext cx="108937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0" i="0" dirty="0">
                <a:latin typeface="Poppins" pitchFamily="2" charset="77"/>
                <a:cs typeface="Poppins" pitchFamily="2" charset="77"/>
              </a:rPr>
              <a:t>openIMIS </a:t>
            </a:r>
            <a:r>
              <a:rPr lang="de-DE" b="0" i="0" dirty="0" err="1">
                <a:latin typeface="Poppins" pitchFamily="2" charset="77"/>
                <a:cs typeface="Poppins" pitchFamily="2" charset="77"/>
              </a:rPr>
              <a:t>is</a:t>
            </a:r>
            <a:r>
              <a:rPr lang="de-DE" b="0" i="0" dirty="0">
                <a:latin typeface="Poppins" pitchFamily="2" charset="77"/>
                <a:cs typeface="Poppins" pitchFamily="2" charset="77"/>
              </a:rPr>
              <a:t> a </a:t>
            </a:r>
            <a:r>
              <a:rPr lang="de-DE" b="0" i="0" dirty="0" err="1">
                <a:latin typeface="Poppins" pitchFamily="2" charset="77"/>
                <a:cs typeface="Poppins" pitchFamily="2" charset="77"/>
              </a:rPr>
              <a:t>joint</a:t>
            </a:r>
            <a:r>
              <a:rPr lang="de-DE" b="0" i="0" dirty="0">
                <a:latin typeface="Poppins" pitchFamily="2" charset="77"/>
                <a:cs typeface="Poppins" pitchFamily="2" charset="77"/>
              </a:rPr>
              <a:t> initiative </a:t>
            </a:r>
            <a:r>
              <a:rPr lang="de-DE" b="0" i="0" dirty="0" err="1">
                <a:latin typeface="Poppins" pitchFamily="2" charset="77"/>
                <a:cs typeface="Poppins" pitchFamily="2" charset="77"/>
              </a:rPr>
              <a:t>between</a:t>
            </a:r>
            <a:r>
              <a:rPr lang="de-DE" b="0" i="0" dirty="0">
                <a:latin typeface="Poppins" pitchFamily="2" charset="77"/>
                <a:cs typeface="Poppins" pitchFamily="2" charset="77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i="0" dirty="0">
                <a:latin typeface="Poppins" pitchFamily="2" charset="77"/>
                <a:cs typeface="Poppins" pitchFamily="2" charset="77"/>
              </a:rPr>
              <a:t>Direktion für Entwicklung und Zusammenarbeit (DEZA), Bern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i="0" dirty="0">
                <a:latin typeface="Poppins" pitchFamily="2" charset="77"/>
                <a:cs typeface="Poppins" pitchFamily="2" charset="77"/>
              </a:rPr>
              <a:t>Bundesministerium für wirtschaftliche Zusammenarbeit und Entwicklung (BMZ), Bonn/Berlin</a:t>
            </a:r>
          </a:p>
        </p:txBody>
      </p:sp>
      <p:sp>
        <p:nvSpPr>
          <p:cNvPr id="19" name="Datumsplatzhalter 5">
            <a:extLst>
              <a:ext uri="{FF2B5EF4-FFF2-40B4-BE49-F238E27FC236}">
                <a16:creationId xmlns:a16="http://schemas.microsoft.com/office/drawing/2014/main" id="{C90F3FC7-C06C-7742-94C1-AAB971F0CB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June 21, 2022</a:t>
            </a:r>
            <a:endParaRPr lang="en-US"/>
          </a:p>
        </p:txBody>
      </p:sp>
      <p:sp>
        <p:nvSpPr>
          <p:cNvPr id="20" name="Fußzeilenplatzhalter 6">
            <a:extLst>
              <a:ext uri="{FF2B5EF4-FFF2-40B4-BE49-F238E27FC236}">
                <a16:creationId xmlns:a16="http://schemas.microsoft.com/office/drawing/2014/main" id="{10130D01-2053-4548-8A22-4B2CC19EB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>
              <a:defRPr/>
            </a:pPr>
            <a:r>
              <a:rPr lang="en-GB" smtClean="0"/>
              <a:t>openIMIS AI Partnerhack</a:t>
            </a:r>
            <a:endParaRPr lang="en-GB"/>
          </a:p>
        </p:txBody>
      </p:sp>
      <p:sp>
        <p:nvSpPr>
          <p:cNvPr id="21" name="Foliennummernplatzhalter 7">
            <a:extLst>
              <a:ext uri="{FF2B5EF4-FFF2-40B4-BE49-F238E27FC236}">
                <a16:creationId xmlns:a16="http://schemas.microsoft.com/office/drawing/2014/main" id="{0DAB8A50-A9AE-9F40-A821-4FF95A48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95FB8E5F-1E11-6244-9A0A-A6DDE116683E}"/>
              </a:ext>
            </a:extLst>
          </p:cNvPr>
          <p:cNvSpPr/>
          <p:nvPr/>
        </p:nvSpPr>
        <p:spPr>
          <a:xfrm>
            <a:off x="649137" y="2070122"/>
            <a:ext cx="108937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noProof="0" dirty="0">
                <a:latin typeface="Poppins" pitchFamily="2" charset="77"/>
                <a:cs typeface="Poppins" pitchFamily="2" charset="77"/>
              </a:rPr>
              <a:t>For further information please contact: </a:t>
            </a:r>
            <a:r>
              <a:rPr lang="en-GB" b="0" i="0" noProof="0" dirty="0">
                <a:latin typeface="Poppins" pitchFamily="2" charset="77"/>
                <a:cs typeface="Poppins" pitchFamily="2" charset="77"/>
                <a:hlinkClick r:id="rId2"/>
              </a:rPr>
              <a:t>contact@openimis.org</a:t>
            </a:r>
            <a:r>
              <a:rPr lang="en-GB" b="0" i="0" noProof="0" dirty="0">
                <a:latin typeface="Poppins" pitchFamily="2" charset="77"/>
                <a:cs typeface="Poppins" pitchFamily="2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857182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operation with two 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A1CFF7E8-E19D-F64D-9C19-940D48237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02804"/>
            <a:ext cx="3560485" cy="949714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9A07A6B-F84E-1E49-ADB7-77D5EFBF5EB0}"/>
              </a:ext>
            </a:extLst>
          </p:cNvPr>
          <p:cNvSpPr txBox="1"/>
          <p:nvPr/>
        </p:nvSpPr>
        <p:spPr>
          <a:xfrm>
            <a:off x="4849091" y="1662270"/>
            <a:ext cx="2507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0" i="0" dirty="0">
                <a:latin typeface="Poppins" pitchFamily="2" charset="77"/>
                <a:cs typeface="Poppins" pitchFamily="2" charset="77"/>
              </a:rPr>
              <a:t>In </a:t>
            </a:r>
            <a:r>
              <a:rPr lang="de-DE" b="0" i="0" dirty="0" err="1">
                <a:latin typeface="Poppins" pitchFamily="2" charset="77"/>
                <a:cs typeface="Poppins" pitchFamily="2" charset="77"/>
              </a:rPr>
              <a:t>cooperation</a:t>
            </a:r>
            <a:r>
              <a:rPr lang="de-DE" b="0" i="0" dirty="0">
                <a:latin typeface="Poppins" pitchFamily="2" charset="77"/>
                <a:cs typeface="Poppins" pitchFamily="2" charset="77"/>
              </a:rPr>
              <a:t> </a:t>
            </a:r>
            <a:r>
              <a:rPr lang="de-DE" b="0" i="0" dirty="0" err="1">
                <a:latin typeface="Poppins" pitchFamily="2" charset="77"/>
                <a:cs typeface="Poppins" pitchFamily="2" charset="77"/>
              </a:rPr>
              <a:t>with</a:t>
            </a:r>
            <a:r>
              <a:rPr lang="de-DE" b="0" i="0" dirty="0">
                <a:latin typeface="Poppins" pitchFamily="2" charset="77"/>
                <a:cs typeface="Poppins" pitchFamily="2" charset="77"/>
              </a:rPr>
              <a:t>: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A208AB96-1DB8-F147-9246-88C9E7FF9FE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49091" y="2361334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sp>
        <p:nvSpPr>
          <p:cNvPr id="19" name="Bildplatzhalter 15">
            <a:extLst>
              <a:ext uri="{FF2B5EF4-FFF2-40B4-BE49-F238E27FC236}">
                <a16:creationId xmlns:a16="http://schemas.microsoft.com/office/drawing/2014/main" id="{D7A1BFE9-5B9C-1A42-9430-5A60188CB3E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897091" y="2361334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E8EF0017-3F52-8646-81DC-6527F9AFC4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21" t="17473" b="18122"/>
          <a:stretch/>
        </p:blipFill>
        <p:spPr>
          <a:xfrm>
            <a:off x="7594820" y="5314700"/>
            <a:ext cx="1962054" cy="720000"/>
          </a:xfrm>
          <a:prstGeom prst="rect">
            <a:avLst/>
          </a:prstGeom>
        </p:spPr>
      </p:pic>
      <p:pic>
        <p:nvPicPr>
          <p:cNvPr id="31" name="Grafik 30" descr="Ein Bild, das Text enthält.&#10;&#10;Automatisch generierte Beschreibung">
            <a:extLst>
              <a:ext uri="{FF2B5EF4-FFF2-40B4-BE49-F238E27FC236}">
                <a16:creationId xmlns:a16="http://schemas.microsoft.com/office/drawing/2014/main" id="{DCDD1A50-BFFC-684B-A9DE-18DCE7E170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0975" y="5314700"/>
            <a:ext cx="5475789" cy="720000"/>
          </a:xfrm>
          <a:prstGeom prst="rect">
            <a:avLst/>
          </a:prstGeom>
        </p:spPr>
      </p:pic>
      <p:sp>
        <p:nvSpPr>
          <p:cNvPr id="12" name="Datumsplatzhalter 5">
            <a:extLst>
              <a:ext uri="{FF2B5EF4-FFF2-40B4-BE49-F238E27FC236}">
                <a16:creationId xmlns:a16="http://schemas.microsoft.com/office/drawing/2014/main" id="{656A8E4E-FC84-A04E-A9AC-08DAC175EC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June 21, 2022</a:t>
            </a:r>
            <a:endParaRPr lang="en-US"/>
          </a:p>
        </p:txBody>
      </p:sp>
      <p:sp>
        <p:nvSpPr>
          <p:cNvPr id="13" name="Fußzeilenplatzhalter 6">
            <a:extLst>
              <a:ext uri="{FF2B5EF4-FFF2-40B4-BE49-F238E27FC236}">
                <a16:creationId xmlns:a16="http://schemas.microsoft.com/office/drawing/2014/main" id="{B9EB454F-297D-A04B-A392-0388FACAA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>
              <a:defRPr/>
            </a:pPr>
            <a:r>
              <a:rPr lang="en-GB" smtClean="0"/>
              <a:t>openIMIS AI Partnerhack</a:t>
            </a:r>
            <a:endParaRPr lang="en-GB"/>
          </a:p>
        </p:txBody>
      </p:sp>
      <p:sp>
        <p:nvSpPr>
          <p:cNvPr id="14" name="Foliennummernplatzhalter 7">
            <a:extLst>
              <a:ext uri="{FF2B5EF4-FFF2-40B4-BE49-F238E27FC236}">
                <a16:creationId xmlns:a16="http://schemas.microsoft.com/office/drawing/2014/main" id="{2E0CE3A3-DE94-BD4C-8EA2-5BE410A4C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9717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operation with four part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A1CFF7E8-E19D-F64D-9C19-940D48237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02804"/>
            <a:ext cx="3560485" cy="949714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9A07A6B-F84E-1E49-ADB7-77D5EFBF5EB0}"/>
              </a:ext>
            </a:extLst>
          </p:cNvPr>
          <p:cNvSpPr txBox="1"/>
          <p:nvPr/>
        </p:nvSpPr>
        <p:spPr>
          <a:xfrm>
            <a:off x="4849091" y="1662270"/>
            <a:ext cx="2507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0" i="0" dirty="0">
                <a:latin typeface="Poppins" pitchFamily="2" charset="77"/>
                <a:cs typeface="Poppins" pitchFamily="2" charset="77"/>
              </a:rPr>
              <a:t>In </a:t>
            </a:r>
            <a:r>
              <a:rPr lang="de-DE" b="0" i="0" dirty="0" err="1">
                <a:latin typeface="Poppins" pitchFamily="2" charset="77"/>
                <a:cs typeface="Poppins" pitchFamily="2" charset="77"/>
              </a:rPr>
              <a:t>cooperation</a:t>
            </a:r>
            <a:r>
              <a:rPr lang="de-DE" b="0" i="0" dirty="0">
                <a:latin typeface="Poppins" pitchFamily="2" charset="77"/>
                <a:cs typeface="Poppins" pitchFamily="2" charset="77"/>
              </a:rPr>
              <a:t> </a:t>
            </a:r>
            <a:r>
              <a:rPr lang="de-DE" b="0" i="0" dirty="0" err="1">
                <a:latin typeface="Poppins" pitchFamily="2" charset="77"/>
                <a:cs typeface="Poppins" pitchFamily="2" charset="77"/>
              </a:rPr>
              <a:t>with</a:t>
            </a:r>
            <a:r>
              <a:rPr lang="de-DE" b="0" i="0" dirty="0">
                <a:latin typeface="Poppins" pitchFamily="2" charset="77"/>
                <a:cs typeface="Poppins" pitchFamily="2" charset="77"/>
              </a:rPr>
              <a:t>: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A208AB96-1DB8-F147-9246-88C9E7FF9FE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49091" y="2361334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sp>
        <p:nvSpPr>
          <p:cNvPr id="19" name="Bildplatzhalter 15">
            <a:extLst>
              <a:ext uri="{FF2B5EF4-FFF2-40B4-BE49-F238E27FC236}">
                <a16:creationId xmlns:a16="http://schemas.microsoft.com/office/drawing/2014/main" id="{D7A1BFE9-5B9C-1A42-9430-5A60188CB3E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897091" y="2361334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sp>
        <p:nvSpPr>
          <p:cNvPr id="9" name="Bildplatzhalter 15">
            <a:extLst>
              <a:ext uri="{FF2B5EF4-FFF2-40B4-BE49-F238E27FC236}">
                <a16:creationId xmlns:a16="http://schemas.microsoft.com/office/drawing/2014/main" id="{DE875D8F-EE1D-CB41-B3F4-113036C12F7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52555" y="3900330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sp>
        <p:nvSpPr>
          <p:cNvPr id="10" name="Bildplatzhalter 15">
            <a:extLst>
              <a:ext uri="{FF2B5EF4-FFF2-40B4-BE49-F238E27FC236}">
                <a16:creationId xmlns:a16="http://schemas.microsoft.com/office/drawing/2014/main" id="{2436955D-66A1-9C41-AD01-C23DAE28820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00555" y="3900330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800DFB0E-2FBA-B446-AF70-DC177DD190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21" t="17473" b="18122"/>
          <a:stretch/>
        </p:blipFill>
        <p:spPr>
          <a:xfrm>
            <a:off x="7594820" y="5314700"/>
            <a:ext cx="1962054" cy="720000"/>
          </a:xfrm>
          <a:prstGeom prst="rect">
            <a:avLst/>
          </a:prstGeom>
        </p:spPr>
      </p:pic>
      <p:pic>
        <p:nvPicPr>
          <p:cNvPr id="15" name="Grafik 14" descr="Ein Bild, das Text enthält.&#10;&#10;Automatisch generierte Beschreibung">
            <a:extLst>
              <a:ext uri="{FF2B5EF4-FFF2-40B4-BE49-F238E27FC236}">
                <a16:creationId xmlns:a16="http://schemas.microsoft.com/office/drawing/2014/main" id="{4180C0C9-641E-8C40-9C1D-303A0E439A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0975" y="5314700"/>
            <a:ext cx="5475789" cy="720000"/>
          </a:xfrm>
          <a:prstGeom prst="rect">
            <a:avLst/>
          </a:prstGeom>
        </p:spPr>
      </p:pic>
      <p:sp>
        <p:nvSpPr>
          <p:cNvPr id="18" name="Datumsplatzhalter 5">
            <a:extLst>
              <a:ext uri="{FF2B5EF4-FFF2-40B4-BE49-F238E27FC236}">
                <a16:creationId xmlns:a16="http://schemas.microsoft.com/office/drawing/2014/main" id="{4DA1F29A-10B3-7042-ADFC-6A4B7A9BB5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June 21, 2022</a:t>
            </a:r>
            <a:endParaRPr lang="en-US"/>
          </a:p>
        </p:txBody>
      </p:sp>
      <p:sp>
        <p:nvSpPr>
          <p:cNvPr id="20" name="Fußzeilenplatzhalter 6">
            <a:extLst>
              <a:ext uri="{FF2B5EF4-FFF2-40B4-BE49-F238E27FC236}">
                <a16:creationId xmlns:a16="http://schemas.microsoft.com/office/drawing/2014/main" id="{F86320A0-F7D6-F040-AD2A-52A4264F5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>
              <a:defRPr/>
            </a:pPr>
            <a:r>
              <a:rPr lang="en-GB" smtClean="0"/>
              <a:t>openIMIS AI Partnerhack</a:t>
            </a:r>
            <a:endParaRPr lang="en-GB"/>
          </a:p>
        </p:txBody>
      </p:sp>
      <p:sp>
        <p:nvSpPr>
          <p:cNvPr id="21" name="Foliennummernplatzhalter 7">
            <a:extLst>
              <a:ext uri="{FF2B5EF4-FFF2-40B4-BE49-F238E27FC236}">
                <a16:creationId xmlns:a16="http://schemas.microsoft.com/office/drawing/2014/main" id="{F07BCCE1-86CF-ED44-AA6D-F091C743E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8845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operation with eight part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A1CFF7E8-E19D-F64D-9C19-940D48237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71284"/>
            <a:ext cx="3560485" cy="949714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9A07A6B-F84E-1E49-ADB7-77D5EFBF5EB0}"/>
              </a:ext>
            </a:extLst>
          </p:cNvPr>
          <p:cNvSpPr txBox="1"/>
          <p:nvPr/>
        </p:nvSpPr>
        <p:spPr>
          <a:xfrm>
            <a:off x="4849091" y="930750"/>
            <a:ext cx="2507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0" i="0" dirty="0">
                <a:latin typeface="Poppins" pitchFamily="2" charset="77"/>
                <a:cs typeface="Poppins" pitchFamily="2" charset="77"/>
              </a:rPr>
              <a:t>In </a:t>
            </a:r>
            <a:r>
              <a:rPr lang="de-DE" b="0" i="0" dirty="0" err="1">
                <a:latin typeface="Poppins" pitchFamily="2" charset="77"/>
                <a:cs typeface="Poppins" pitchFamily="2" charset="77"/>
              </a:rPr>
              <a:t>cooperation</a:t>
            </a:r>
            <a:r>
              <a:rPr lang="de-DE" b="0" i="0" dirty="0">
                <a:latin typeface="Poppins" pitchFamily="2" charset="77"/>
                <a:cs typeface="Poppins" pitchFamily="2" charset="77"/>
              </a:rPr>
              <a:t> </a:t>
            </a:r>
            <a:r>
              <a:rPr lang="de-DE" b="0" i="0" dirty="0" err="1">
                <a:latin typeface="Poppins" pitchFamily="2" charset="77"/>
                <a:cs typeface="Poppins" pitchFamily="2" charset="77"/>
              </a:rPr>
              <a:t>with</a:t>
            </a:r>
            <a:r>
              <a:rPr lang="de-DE" b="0" i="0" dirty="0">
                <a:latin typeface="Poppins" pitchFamily="2" charset="77"/>
                <a:cs typeface="Poppins" pitchFamily="2" charset="77"/>
              </a:rPr>
              <a:t>: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A208AB96-1DB8-F147-9246-88C9E7FF9FE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76154" y="1910078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sp>
        <p:nvSpPr>
          <p:cNvPr id="19" name="Bildplatzhalter 15">
            <a:extLst>
              <a:ext uri="{FF2B5EF4-FFF2-40B4-BE49-F238E27FC236}">
                <a16:creationId xmlns:a16="http://schemas.microsoft.com/office/drawing/2014/main" id="{D7A1BFE9-5B9C-1A42-9430-5A60188CB3E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324154" y="1910078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sp>
        <p:nvSpPr>
          <p:cNvPr id="9" name="Bildplatzhalter 15">
            <a:extLst>
              <a:ext uri="{FF2B5EF4-FFF2-40B4-BE49-F238E27FC236}">
                <a16:creationId xmlns:a16="http://schemas.microsoft.com/office/drawing/2014/main" id="{DE875D8F-EE1D-CB41-B3F4-113036C12F7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79618" y="3449074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sp>
        <p:nvSpPr>
          <p:cNvPr id="10" name="Bildplatzhalter 15">
            <a:extLst>
              <a:ext uri="{FF2B5EF4-FFF2-40B4-BE49-F238E27FC236}">
                <a16:creationId xmlns:a16="http://schemas.microsoft.com/office/drawing/2014/main" id="{2436955D-66A1-9C41-AD01-C23DAE28820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327618" y="3449074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sp>
        <p:nvSpPr>
          <p:cNvPr id="11" name="Bildplatzhalter 15">
            <a:extLst>
              <a:ext uri="{FF2B5EF4-FFF2-40B4-BE49-F238E27FC236}">
                <a16:creationId xmlns:a16="http://schemas.microsoft.com/office/drawing/2014/main" id="{058597D7-1FB9-3941-8DAC-A09E9600BCB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80154" y="1910078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sp>
        <p:nvSpPr>
          <p:cNvPr id="12" name="Bildplatzhalter 15">
            <a:extLst>
              <a:ext uri="{FF2B5EF4-FFF2-40B4-BE49-F238E27FC236}">
                <a16:creationId xmlns:a16="http://schemas.microsoft.com/office/drawing/2014/main" id="{F54D5D93-E8AF-C94A-BEC2-62F518BE299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228154" y="1910078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sp>
        <p:nvSpPr>
          <p:cNvPr id="13" name="Bildplatzhalter 15">
            <a:extLst>
              <a:ext uri="{FF2B5EF4-FFF2-40B4-BE49-F238E27FC236}">
                <a16:creationId xmlns:a16="http://schemas.microsoft.com/office/drawing/2014/main" id="{B2B16731-2BB1-0349-801F-CF54752C827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83618" y="3449074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sp>
        <p:nvSpPr>
          <p:cNvPr id="14" name="Bildplatzhalter 15">
            <a:extLst>
              <a:ext uri="{FF2B5EF4-FFF2-40B4-BE49-F238E27FC236}">
                <a16:creationId xmlns:a16="http://schemas.microsoft.com/office/drawing/2014/main" id="{E150CCD3-9C0C-CC46-AD94-50098A4A2F9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231618" y="3449074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9FF2F709-0A0B-5441-92C3-FFEBC75754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21" t="17473" b="18122"/>
          <a:stretch/>
        </p:blipFill>
        <p:spPr>
          <a:xfrm>
            <a:off x="8084631" y="5354470"/>
            <a:ext cx="1962054" cy="720000"/>
          </a:xfrm>
          <a:prstGeom prst="rect">
            <a:avLst/>
          </a:prstGeom>
        </p:spPr>
      </p:pic>
      <p:pic>
        <p:nvPicPr>
          <p:cNvPr id="21" name="Grafik 20" descr="Ein Bild, das Text enthält.&#10;&#10;Automatisch generierte Beschreibung">
            <a:extLst>
              <a:ext uri="{FF2B5EF4-FFF2-40B4-BE49-F238E27FC236}">
                <a16:creationId xmlns:a16="http://schemas.microsoft.com/office/drawing/2014/main" id="{5456E26B-EE68-3F48-8B99-BC14AB54C0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0786" y="5354470"/>
            <a:ext cx="5475789" cy="720000"/>
          </a:xfrm>
          <a:prstGeom prst="rect">
            <a:avLst/>
          </a:prstGeom>
        </p:spPr>
      </p:pic>
      <p:sp>
        <p:nvSpPr>
          <p:cNvPr id="23" name="Datumsplatzhalter 5">
            <a:extLst>
              <a:ext uri="{FF2B5EF4-FFF2-40B4-BE49-F238E27FC236}">
                <a16:creationId xmlns:a16="http://schemas.microsoft.com/office/drawing/2014/main" id="{E7A84302-A9B8-0A40-92AA-797069FFB8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June 21, 2022</a:t>
            </a:r>
            <a:endParaRPr lang="en-US"/>
          </a:p>
        </p:txBody>
      </p:sp>
      <p:sp>
        <p:nvSpPr>
          <p:cNvPr id="24" name="Fußzeilenplatzhalter 6">
            <a:extLst>
              <a:ext uri="{FF2B5EF4-FFF2-40B4-BE49-F238E27FC236}">
                <a16:creationId xmlns:a16="http://schemas.microsoft.com/office/drawing/2014/main" id="{2F2A5E1D-C6D0-1843-9858-DBA277648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>
              <a:defRPr/>
            </a:pPr>
            <a:r>
              <a:rPr lang="en-GB" smtClean="0"/>
              <a:t>openIMIS AI Partnerhack</a:t>
            </a:r>
            <a:endParaRPr lang="en-GB"/>
          </a:p>
        </p:txBody>
      </p:sp>
      <p:sp>
        <p:nvSpPr>
          <p:cNvPr id="25" name="Foliennummernplatzhalter 7">
            <a:extLst>
              <a:ext uri="{FF2B5EF4-FFF2-40B4-BE49-F238E27FC236}">
                <a16:creationId xmlns:a16="http://schemas.microsoft.com/office/drawing/2014/main" id="{B9C757B5-7E89-D645-96DC-C19387B82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9431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userDrawn="1">
  <p:cSld name="1_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180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auto">
          <a:xfrm>
            <a:off x="1524000" y="2580773"/>
            <a:ext cx="9144000" cy="238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anchor="b"/>
          <a:lstStyle>
            <a:lvl1pPr algn="ctr">
              <a:defRPr sz="6000" b="1" i="0">
                <a:latin typeface="Poppins SemiBold"/>
                <a:cs typeface="Poppins SemiBold"/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auto">
          <a:xfrm>
            <a:off x="1524000" y="5060448"/>
            <a:ext cx="9144000" cy="16557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>
              <a:buNone/>
              <a:defRPr sz="1800" b="0" i="0">
                <a:latin typeface="Poppins"/>
                <a:cs typeface="Poppins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 lang="de-DE"/>
          </a:p>
        </p:txBody>
      </p:sp>
      <p:pic>
        <p:nvPicPr>
          <p:cNvPr id="6" name="Grafik 5" descr="Ein Bild, das Text, Uhr enthält.&#10;&#10;Automatisch generierte Beschreibung"/>
          <p:cNvPicPr>
            <a:picLocks noChangeAspect="1"/>
          </p:cNvPicPr>
          <p:nvPr/>
        </p:nvPicPr>
        <p:blipFill>
          <a:blip r:embed="rId2"/>
          <a:srcRect r="17325"/>
          <a:stretch/>
        </p:blipFill>
        <p:spPr bwMode="auto">
          <a:xfrm>
            <a:off x="5192391" y="687148"/>
            <a:ext cx="1807218" cy="180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3024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Schluss Folie" userDrawn="1">
  <p:cSld name="Schluss 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48;p13"/>
          <p:cNvSpPr/>
          <p:nvPr/>
        </p:nvSpPr>
        <p:spPr bwMode="auto">
          <a:xfrm>
            <a:off x="0" y="0"/>
            <a:ext cx="12191996" cy="6858000"/>
          </a:xfrm>
          <a:prstGeom prst="rect">
            <a:avLst/>
          </a:prstGeom>
          <a:solidFill>
            <a:srgbClr val="006374"/>
          </a:solidFill>
          <a:ln w="12700" cap="flat" cmpd="sng">
            <a:solidFill>
              <a:srgbClr val="00475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Google Shape;49;p13"/>
          <p:cNvSpPr>
            <a:spLocks noGrp="1"/>
          </p:cNvSpPr>
          <p:nvPr>
            <p:ph type="body" idx="1"/>
          </p:nvPr>
        </p:nvSpPr>
        <p:spPr bwMode="auto">
          <a:xfrm>
            <a:off x="838203" y="2176043"/>
            <a:ext cx="5181603" cy="4000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oppins"/>
              <a:buNone/>
              <a:defRPr sz="12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Poppins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Poppins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Font typeface="Poppins Light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Font typeface="Poppins ExtraLight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6" name="Google Shape;50;p13"/>
          <p:cNvPicPr/>
          <p:nvPr/>
        </p:nvPicPr>
        <p:blipFill>
          <a:blip r:embed="rId2"/>
          <a:stretch/>
        </p:blipFill>
        <p:spPr bwMode="auto">
          <a:xfrm>
            <a:off x="495367" y="296384"/>
            <a:ext cx="1409703" cy="471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4349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95363" y="303127"/>
            <a:ext cx="1647959" cy="4394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en-US" smtClean="0"/>
              <a:t>June 21, 2022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openIMIS AI Partnerhack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3774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tx1">
                    <a:tint val="75000"/>
                  </a:schemeClr>
                </a:solidFill>
                <a:latin typeface="Poppins Light"/>
                <a:cs typeface="Poppins Light"/>
              </a:defRPr>
            </a:lvl1pPr>
          </a:lstStyle>
          <a:p>
            <a:pPr>
              <a:defRPr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text slide 1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rgbClr val="00637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Arial" panose="020B0604020202020204" pitchFamily="34" charset="0"/>
              <a:buNone/>
              <a:defRPr b="0" i="0">
                <a:latin typeface="Poppins" pitchFamily="2" charset="77"/>
                <a:cs typeface="Poppins" pitchFamily="2" charset="77"/>
              </a:defRPr>
            </a:lvl1pPr>
            <a:lvl2pPr marL="457200" indent="0">
              <a:buFont typeface="Arial" panose="020B0604020202020204" pitchFamily="34" charset="0"/>
              <a:buNone/>
              <a:defRPr b="0" i="0">
                <a:latin typeface="Poppins" pitchFamily="2" charset="77"/>
                <a:cs typeface="Poppins" pitchFamily="2" charset="77"/>
              </a:defRPr>
            </a:lvl2pPr>
            <a:lvl3pPr marL="1371600" indent="-457200">
              <a:buFont typeface="Arial" panose="020B0604020202020204" pitchFamily="34" charset="0"/>
              <a:buChar char="•"/>
              <a:defRPr b="0" i="0">
                <a:latin typeface="Poppins" pitchFamily="2" charset="77"/>
                <a:cs typeface="Poppins" pitchFamily="2" charset="77"/>
              </a:defRPr>
            </a:lvl3pPr>
            <a:lvl4pPr marL="1714500" indent="-342900">
              <a:buFont typeface="Arial" panose="020B0604020202020204" pitchFamily="34" charset="0"/>
              <a:buChar char="•"/>
              <a:defRPr b="0" i="0">
                <a:latin typeface="Poppins" pitchFamily="2" charset="77"/>
                <a:cs typeface="Poppins" pitchFamily="2" charset="77"/>
              </a:defRPr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" name="Datumsplatzhalter 5">
            <a:extLst>
              <a:ext uri="{FF2B5EF4-FFF2-40B4-BE49-F238E27FC236}">
                <a16:creationId xmlns:a16="http://schemas.microsoft.com/office/drawing/2014/main" id="{DFA5C08D-05AA-0748-BE59-73584EBDDE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June 21, 2022</a:t>
            </a:r>
            <a:endParaRPr lang="en-US"/>
          </a:p>
        </p:txBody>
      </p:sp>
      <p:sp>
        <p:nvSpPr>
          <p:cNvPr id="11" name="Fußzeilenplatzhalter 6">
            <a:extLst>
              <a:ext uri="{FF2B5EF4-FFF2-40B4-BE49-F238E27FC236}">
                <a16:creationId xmlns:a16="http://schemas.microsoft.com/office/drawing/2014/main" id="{62970769-1149-914A-96DB-6AB77845B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>
              <a:defRPr/>
            </a:pPr>
            <a:r>
              <a:rPr lang="en-GB" smtClean="0"/>
              <a:t>openIMIS AI Partnerhack</a:t>
            </a:r>
            <a:endParaRPr lang="en-GB"/>
          </a:p>
        </p:txBody>
      </p:sp>
      <p:sp>
        <p:nvSpPr>
          <p:cNvPr id="12" name="Foliennummernplatzhalter 7">
            <a:extLst>
              <a:ext uri="{FF2B5EF4-FFF2-40B4-BE49-F238E27FC236}">
                <a16:creationId xmlns:a16="http://schemas.microsoft.com/office/drawing/2014/main" id="{5376C742-CAF5-A046-8B09-13F20EC58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5476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Zwischen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180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831851" y="1709741"/>
            <a:ext cx="10515600" cy="28527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anchor="b"/>
          <a:lstStyle>
            <a:lvl1pPr>
              <a:defRPr sz="6000" b="1" i="0">
                <a:latin typeface="Poppins SemiBold"/>
                <a:cs typeface="Poppins SemiBold"/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1851" y="4589467"/>
            <a:ext cx="10515600" cy="15001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Poppins"/>
                <a:cs typeface="Poppins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95363" y="303127"/>
            <a:ext cx="1647959" cy="4394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95363" y="290942"/>
            <a:ext cx="1647959" cy="439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1_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95363" y="303127"/>
            <a:ext cx="1647959" cy="4394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838200" y="2176044"/>
            <a:ext cx="5181600" cy="4000921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6172200" y="2176044"/>
            <a:ext cx="5181600" cy="4000921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en-US" smtClean="0"/>
              <a:t>June 21, 2022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openIMIS AI Partnerhack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95363" y="303127"/>
            <a:ext cx="1647959" cy="4394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en-US" smtClean="0"/>
              <a:t>June 21, 2022</a:t>
            </a: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openIMIS AI Partnerhack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1_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95363" y="303127"/>
            <a:ext cx="1647959" cy="439400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en-US" smtClean="0"/>
              <a:t>June 21, 2022</a:t>
            </a:r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openIMIS AI Partnerhack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chluss-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1800"/>
          </a:p>
        </p:txBody>
      </p:sp>
      <p:sp>
        <p:nvSpPr>
          <p:cNvPr id="6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838200" y="2176044"/>
            <a:ext cx="5181600" cy="4000921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>
                <a:solidFill>
                  <a:schemeClr val="bg1"/>
                </a:solidFill>
                <a:latin typeface="Poppins"/>
                <a:cs typeface="Poppins"/>
              </a:defRPr>
            </a:lvl1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95363" y="290942"/>
            <a:ext cx="1647959" cy="439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elfolie" type="title" userDrawn="1">
  <p:cSld name="2_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2;p7"/>
          <p:cNvSpPr/>
          <p:nvPr/>
        </p:nvSpPr>
        <p:spPr bwMode="auto">
          <a:xfrm>
            <a:off x="0" y="0"/>
            <a:ext cx="12191996" cy="6858000"/>
          </a:xfrm>
          <a:prstGeom prst="rect">
            <a:avLst/>
          </a:prstGeom>
          <a:solidFill>
            <a:srgbClr val="006374"/>
          </a:solidFill>
          <a:ln w="12700" cap="flat" cmpd="sng">
            <a:solidFill>
              <a:srgbClr val="00475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Google Shape;13;p7"/>
          <p:cNvSpPr>
            <a:spLocks noGrp="1"/>
          </p:cNvSpPr>
          <p:nvPr>
            <p:ph type="ctrTitle"/>
          </p:nvPr>
        </p:nvSpPr>
        <p:spPr bwMode="auto">
          <a:xfrm>
            <a:off x="1524003" y="2580775"/>
            <a:ext cx="9144000" cy="2387598"/>
          </a:xfrm>
          <a:prstGeom prst="rect">
            <a:avLst/>
          </a:prstGeom>
          <a:solidFill>
            <a:srgbClr val="006374"/>
          </a:solidFill>
          <a:ln>
            <a:noFill/>
          </a:ln>
        </p:spPr>
        <p:txBody>
          <a:bodyPr spcFirstLastPara="1" wrap="square" lIns="91425" tIns="45700" rIns="91425" bIns="45700" anchor="b" anchorCtr="1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oppins SemiBold"/>
              <a:buNone/>
              <a:defRPr sz="6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14;p7"/>
          <p:cNvSpPr>
            <a:spLocks noGrp="1"/>
          </p:cNvSpPr>
          <p:nvPr>
            <p:ph type="subTitle" idx="1"/>
          </p:nvPr>
        </p:nvSpPr>
        <p:spPr bwMode="auto">
          <a:xfrm>
            <a:off x="1524003" y="5060445"/>
            <a:ext cx="9144000" cy="1655758"/>
          </a:xfrm>
          <a:prstGeom prst="rect">
            <a:avLst/>
          </a:prstGeom>
          <a:solidFill>
            <a:srgbClr val="006374"/>
          </a:solidFill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Poppins"/>
              <a:buNone/>
              <a:defRPr sz="1800"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24242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24242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7" name="Google Shape;15;p7"/>
          <p:cNvPicPr/>
          <p:nvPr/>
        </p:nvPicPr>
        <p:blipFill>
          <a:blip r:embed="rId2"/>
          <a:stretch/>
        </p:blipFill>
        <p:spPr bwMode="auto">
          <a:xfrm>
            <a:off x="5250329" y="768214"/>
            <a:ext cx="1691347" cy="1798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Zwei Inhalte" type="twoObj" userDrawn="1">
  <p:cSld name="2_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29;p10"/>
          <p:cNvSpPr>
            <a:spLocks noGrp="1"/>
          </p:cNvSpPr>
          <p:nvPr>
            <p:ph type="title"/>
          </p:nvPr>
        </p:nvSpPr>
        <p:spPr bwMode="auto">
          <a:xfrm>
            <a:off x="838203" y="1132246"/>
            <a:ext cx="10515600" cy="940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Poppi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30;p10"/>
          <p:cNvSpPr>
            <a:spLocks noGrp="1"/>
          </p:cNvSpPr>
          <p:nvPr>
            <p:ph type="body" idx="1"/>
          </p:nvPr>
        </p:nvSpPr>
        <p:spPr bwMode="auto">
          <a:xfrm>
            <a:off x="838203" y="2176043"/>
            <a:ext cx="5181603" cy="4000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oppins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Poppins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Poppins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Font typeface="Poppins Light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Font typeface="Poppins ExtraLight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31;p10"/>
          <p:cNvSpPr>
            <a:spLocks noGrp="1"/>
          </p:cNvSpPr>
          <p:nvPr>
            <p:ph type="body" idx="2"/>
          </p:nvPr>
        </p:nvSpPr>
        <p:spPr bwMode="auto">
          <a:xfrm>
            <a:off x="6172200" y="2176043"/>
            <a:ext cx="5181603" cy="4000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oppins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Poppins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Poppins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Font typeface="Poppins Light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Font typeface="Poppins ExtraLight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32;p10"/>
          <p:cNvSpPr>
            <a:spLocks noGrp="1"/>
          </p:cNvSpPr>
          <p:nvPr>
            <p:ph type="dt" idx="10"/>
          </p:nvPr>
        </p:nvSpPr>
        <p:spPr bwMode="auto"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74"/>
              </a:buClr>
              <a:buSzPts val="1100"/>
              <a:buFont typeface="Poppins Light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en-US" smtClean="0"/>
              <a:t>June 21, 2022</a:t>
            </a:r>
            <a:endParaRPr/>
          </a:p>
        </p:txBody>
      </p:sp>
      <p:sp>
        <p:nvSpPr>
          <p:cNvPr id="8" name="Google Shape;33;p10"/>
          <p:cNvSpPr>
            <a:spLocks noGrp="1"/>
          </p:cNvSpPr>
          <p:nvPr>
            <p:ph type="ftr" idx="11"/>
          </p:nvPr>
        </p:nvSpPr>
        <p:spPr bwMode="auto">
          <a:xfrm>
            <a:off x="8382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en-GB"/>
              <a:t>openIMIS AI Partnerhack</a:t>
            </a:r>
            <a:endParaRPr/>
          </a:p>
        </p:txBody>
      </p:sp>
      <p:sp>
        <p:nvSpPr>
          <p:cNvPr id="9" name="Google Shape;34;p10"/>
          <p:cNvSpPr>
            <a:spLocks noGrp="1"/>
          </p:cNvSpPr>
          <p:nvPr>
            <p:ph type="sldNum" idx="12"/>
          </p:nvPr>
        </p:nvSpPr>
        <p:spPr bwMode="auto">
          <a:xfrm>
            <a:off x="8610603" y="377399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/>
              <a:t>‹#›</a:t>
            </a:fld>
            <a:endParaRPr/>
          </a:p>
        </p:txBody>
      </p:sp>
      <p:pic>
        <p:nvPicPr>
          <p:cNvPr id="10" name="Google Shape;35;p10"/>
          <p:cNvPicPr/>
          <p:nvPr/>
        </p:nvPicPr>
        <p:blipFill>
          <a:blip r:embed="rId2"/>
          <a:stretch/>
        </p:blipFill>
        <p:spPr bwMode="auto">
          <a:xfrm>
            <a:off x="495367" y="296375"/>
            <a:ext cx="1409703" cy="471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Leer" type="blank" userDrawn="1">
  <p:cSld name="2_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43;p12"/>
          <p:cNvSpPr>
            <a:spLocks noGrp="1"/>
          </p:cNvSpPr>
          <p:nvPr>
            <p:ph type="dt" idx="10"/>
          </p:nvPr>
        </p:nvSpPr>
        <p:spPr bwMode="auto"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74"/>
              </a:buClr>
              <a:buSzPts val="1100"/>
              <a:buFont typeface="Poppins Light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en-US" smtClean="0"/>
              <a:t>June 21, 2022</a:t>
            </a:r>
            <a:endParaRPr/>
          </a:p>
        </p:txBody>
      </p:sp>
      <p:sp>
        <p:nvSpPr>
          <p:cNvPr id="5" name="Google Shape;44;p12"/>
          <p:cNvSpPr>
            <a:spLocks noGrp="1"/>
          </p:cNvSpPr>
          <p:nvPr>
            <p:ph type="ftr" idx="11"/>
          </p:nvPr>
        </p:nvSpPr>
        <p:spPr bwMode="auto">
          <a:xfrm>
            <a:off x="8382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en-GB"/>
              <a:t>openIMIS AI Partnerhack</a:t>
            </a:r>
            <a:endParaRPr/>
          </a:p>
        </p:txBody>
      </p:sp>
      <p:sp>
        <p:nvSpPr>
          <p:cNvPr id="6" name="Google Shape;45;p12"/>
          <p:cNvSpPr>
            <a:spLocks noGrp="1"/>
          </p:cNvSpPr>
          <p:nvPr>
            <p:ph type="sldNum" idx="12"/>
          </p:nvPr>
        </p:nvSpPr>
        <p:spPr bwMode="auto">
          <a:xfrm>
            <a:off x="8610603" y="377399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/>
              <a:t>‹#›</a:t>
            </a:fld>
            <a:endParaRPr/>
          </a:p>
        </p:txBody>
      </p:sp>
      <p:pic>
        <p:nvPicPr>
          <p:cNvPr id="7" name="Google Shape;46;p12"/>
          <p:cNvPicPr/>
          <p:nvPr/>
        </p:nvPicPr>
        <p:blipFill>
          <a:blip r:embed="rId2"/>
          <a:stretch/>
        </p:blipFill>
        <p:spPr bwMode="auto">
          <a:xfrm>
            <a:off x="495367" y="296375"/>
            <a:ext cx="1409703" cy="471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text slide 2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459446"/>
            <a:ext cx="10515600" cy="707886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4000" b="0" i="0" kern="1200" dirty="0">
                <a:solidFill>
                  <a:srgbClr val="006374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fr-FR" sz="4000" dirty="0">
                <a:solidFill>
                  <a:srgbClr val="006374"/>
                </a:solidFill>
              </a:rPr>
              <a:t>Standard text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74699"/>
            <a:ext cx="10515600" cy="430226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="0" i="0">
                <a:latin typeface="Poppins" pitchFamily="2" charset="77"/>
                <a:cs typeface="Poppins" pitchFamily="2" charset="77"/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1371600" indent="-4572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0FC5FB67-B109-1C40-94C7-1F0B4B9D78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166813"/>
            <a:ext cx="10515600" cy="592943"/>
          </a:xfr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b="0" i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itchFamily="2" charset="77"/>
                <a:ea typeface="+mn-ea"/>
                <a:cs typeface="Poppins Light" pitchFamily="2" charset="77"/>
                <a:sym typeface="Arial"/>
              </a:rPr>
              <a:t>With 2 Headers</a:t>
            </a:r>
          </a:p>
        </p:txBody>
      </p:sp>
      <p:sp>
        <p:nvSpPr>
          <p:cNvPr id="8" name="Datumsplatzhalter 5">
            <a:extLst>
              <a:ext uri="{FF2B5EF4-FFF2-40B4-BE49-F238E27FC236}">
                <a16:creationId xmlns:a16="http://schemas.microsoft.com/office/drawing/2014/main" id="{173C3EBC-F7C8-9943-AA04-F93E0C23FE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June 21, 2022</a:t>
            </a:r>
            <a:endParaRPr lang="en-US"/>
          </a:p>
        </p:txBody>
      </p:sp>
      <p:sp>
        <p:nvSpPr>
          <p:cNvPr id="9" name="Fußzeilenplatzhalter 6">
            <a:extLst>
              <a:ext uri="{FF2B5EF4-FFF2-40B4-BE49-F238E27FC236}">
                <a16:creationId xmlns:a16="http://schemas.microsoft.com/office/drawing/2014/main" id="{F958B2C1-955B-6A43-96B5-63F80C928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>
              <a:defRPr/>
            </a:pPr>
            <a:r>
              <a:rPr lang="en-GB" smtClean="0"/>
              <a:t>openIMIS AI Partnerhack</a:t>
            </a:r>
            <a:endParaRPr lang="en-GB"/>
          </a:p>
        </p:txBody>
      </p:sp>
      <p:sp>
        <p:nvSpPr>
          <p:cNvPr id="10" name="Foliennummernplatzhalter 7">
            <a:extLst>
              <a:ext uri="{FF2B5EF4-FFF2-40B4-BE49-F238E27FC236}">
                <a16:creationId xmlns:a16="http://schemas.microsoft.com/office/drawing/2014/main" id="{53A0DF01-73AE-314F-9385-C96658895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744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tart Slide dar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>
            <a:extLst>
              <a:ext uri="{FF2B5EF4-FFF2-40B4-BE49-F238E27FC236}">
                <a16:creationId xmlns:a16="http://schemas.microsoft.com/office/drawing/2014/main" id="{62698C69-4EC2-5E49-8DC0-934B0023113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0BDE8FA9-854A-7443-BBA1-1DBA1E1E8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0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1E84DC44-70AF-C44B-A7C2-34C1056F97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648A4757-FE1C-0B4C-9F8A-039A03F7F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800" y="6264000"/>
            <a:ext cx="1822016" cy="486000"/>
          </a:xfrm>
          <a:prstGeom prst="rect">
            <a:avLst/>
          </a:prstGeom>
        </p:spPr>
      </p:pic>
      <p:sp>
        <p:nvSpPr>
          <p:cNvPr id="25" name="Datumsplatzhalter 5">
            <a:extLst>
              <a:ext uri="{FF2B5EF4-FFF2-40B4-BE49-F238E27FC236}">
                <a16:creationId xmlns:a16="http://schemas.microsoft.com/office/drawing/2014/main" id="{295CC479-5777-1440-B0E1-06DDD1112A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June 21, 2022</a:t>
            </a:r>
            <a:endParaRPr lang="en-US"/>
          </a:p>
        </p:txBody>
      </p:sp>
      <p:sp>
        <p:nvSpPr>
          <p:cNvPr id="26" name="Fußzeilenplatzhalter 6">
            <a:extLst>
              <a:ext uri="{FF2B5EF4-FFF2-40B4-BE49-F238E27FC236}">
                <a16:creationId xmlns:a16="http://schemas.microsoft.com/office/drawing/2014/main" id="{EFC801E0-C099-6742-9C05-9E14FC5D7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openIMIS AI Partnerhack</a:t>
            </a:r>
            <a:endParaRPr lang="en-GB"/>
          </a:p>
        </p:txBody>
      </p:sp>
      <p:sp>
        <p:nvSpPr>
          <p:cNvPr id="27" name="Foliennummernplatzhalter 7">
            <a:extLst>
              <a:ext uri="{FF2B5EF4-FFF2-40B4-BE49-F238E27FC236}">
                <a16:creationId xmlns:a16="http://schemas.microsoft.com/office/drawing/2014/main" id="{383085F9-E9BF-8343-8D9C-9329CABFA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10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start Slide ligh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543FD6B5-4862-5742-A497-0079A016E12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0B0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762CAB75-DC67-5244-936B-D34652C02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800" y="6264000"/>
            <a:ext cx="1822016" cy="486000"/>
          </a:xfrm>
          <a:prstGeom prst="rect">
            <a:avLst/>
          </a:prstGeom>
        </p:spPr>
      </p:pic>
      <p:sp>
        <p:nvSpPr>
          <p:cNvPr id="14" name="Datumsplatzhalter 5">
            <a:extLst>
              <a:ext uri="{FF2B5EF4-FFF2-40B4-BE49-F238E27FC236}">
                <a16:creationId xmlns:a16="http://schemas.microsoft.com/office/drawing/2014/main" id="{750DC60E-876F-5C47-9D62-DA65F81A25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June 21, 2022</a:t>
            </a:r>
            <a:endParaRPr lang="en-US"/>
          </a:p>
        </p:txBody>
      </p:sp>
      <p:sp>
        <p:nvSpPr>
          <p:cNvPr id="15" name="Fußzeilenplatzhalter 6">
            <a:extLst>
              <a:ext uri="{FF2B5EF4-FFF2-40B4-BE49-F238E27FC236}">
                <a16:creationId xmlns:a16="http://schemas.microsoft.com/office/drawing/2014/main" id="{AE7F25E3-627F-D847-89BA-19DBB9ECD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openIMIS AI Partnerhack</a:t>
            </a:r>
            <a:endParaRPr lang="en-GB"/>
          </a:p>
        </p:txBody>
      </p:sp>
      <p:sp>
        <p:nvSpPr>
          <p:cNvPr id="16" name="Foliennummernplatzhalter 7">
            <a:extLst>
              <a:ext uri="{FF2B5EF4-FFF2-40B4-BE49-F238E27FC236}">
                <a16:creationId xmlns:a16="http://schemas.microsoft.com/office/drawing/2014/main" id="{46F4F742-D4B9-AD42-8C29-65C013587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225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start Slid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0D11AAF0-6510-9942-A58B-509AFDB4D7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AE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4502FA58-971C-0346-9097-42FCC92A0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800" y="6264000"/>
            <a:ext cx="1822016" cy="486000"/>
          </a:xfrm>
          <a:prstGeom prst="rect">
            <a:avLst/>
          </a:prstGeom>
        </p:spPr>
      </p:pic>
      <p:sp>
        <p:nvSpPr>
          <p:cNvPr id="15" name="Datumsplatzhalter 5">
            <a:extLst>
              <a:ext uri="{FF2B5EF4-FFF2-40B4-BE49-F238E27FC236}">
                <a16:creationId xmlns:a16="http://schemas.microsoft.com/office/drawing/2014/main" id="{FCEABE72-6491-D347-8103-A0BFBC66FB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June 21, 2022</a:t>
            </a:r>
            <a:endParaRPr lang="en-US"/>
          </a:p>
        </p:txBody>
      </p:sp>
      <p:sp>
        <p:nvSpPr>
          <p:cNvPr id="16" name="Fußzeilenplatzhalter 6">
            <a:extLst>
              <a:ext uri="{FF2B5EF4-FFF2-40B4-BE49-F238E27FC236}">
                <a16:creationId xmlns:a16="http://schemas.microsoft.com/office/drawing/2014/main" id="{52A13DC6-31E5-7945-8F0C-393A2C9A3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openIMIS AI Partnerhack</a:t>
            </a:r>
            <a:endParaRPr lang="en-GB"/>
          </a:p>
        </p:txBody>
      </p:sp>
      <p:sp>
        <p:nvSpPr>
          <p:cNvPr id="17" name="Foliennummernplatzhalter 7">
            <a:extLst>
              <a:ext uri="{FF2B5EF4-FFF2-40B4-BE49-F238E27FC236}">
                <a16:creationId xmlns:a16="http://schemas.microsoft.com/office/drawing/2014/main" id="{14E8553C-B690-6B42-ABCB-3A96F290B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784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start Slid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0D11AAF0-6510-9942-A58B-509AFDB4D7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4A0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BEA97641-7084-5748-A8D9-70A256712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800" y="6264000"/>
            <a:ext cx="1822016" cy="486000"/>
          </a:xfrm>
          <a:prstGeom prst="rect">
            <a:avLst/>
          </a:prstGeom>
        </p:spPr>
      </p:pic>
      <p:sp>
        <p:nvSpPr>
          <p:cNvPr id="14" name="Datumsplatzhalter 5">
            <a:extLst>
              <a:ext uri="{FF2B5EF4-FFF2-40B4-BE49-F238E27FC236}">
                <a16:creationId xmlns:a16="http://schemas.microsoft.com/office/drawing/2014/main" id="{FEEAFE84-A6EE-674C-9A22-E428D6AB6A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June 21, 2022</a:t>
            </a:r>
            <a:endParaRPr lang="en-US"/>
          </a:p>
        </p:txBody>
      </p:sp>
      <p:sp>
        <p:nvSpPr>
          <p:cNvPr id="15" name="Fußzeilenplatzhalter 6">
            <a:extLst>
              <a:ext uri="{FF2B5EF4-FFF2-40B4-BE49-F238E27FC236}">
                <a16:creationId xmlns:a16="http://schemas.microsoft.com/office/drawing/2014/main" id="{0D57AF84-B48F-5343-8FCF-341B91C14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openIMIS AI Partnerhack</a:t>
            </a:r>
            <a:endParaRPr lang="en-GB"/>
          </a:p>
        </p:txBody>
      </p:sp>
      <p:sp>
        <p:nvSpPr>
          <p:cNvPr id="16" name="Foliennummernplatzhalter 7">
            <a:extLst>
              <a:ext uri="{FF2B5EF4-FFF2-40B4-BE49-F238E27FC236}">
                <a16:creationId xmlns:a16="http://schemas.microsoft.com/office/drawing/2014/main" id="{8B49E88D-EBE0-6745-9232-DFA902001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897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 dar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543FD6B5-4862-5742-A497-0079A016E12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198BEED-8D69-484C-BFB1-F76720283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C95E66F-B39F-5A4A-BD22-046FA697F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800" y="6264000"/>
            <a:ext cx="1822016" cy="486000"/>
          </a:xfrm>
          <a:prstGeom prst="rect">
            <a:avLst/>
          </a:prstGeom>
        </p:spPr>
      </p:pic>
      <p:sp>
        <p:nvSpPr>
          <p:cNvPr id="14" name="Datumsplatzhalter 5">
            <a:extLst>
              <a:ext uri="{FF2B5EF4-FFF2-40B4-BE49-F238E27FC236}">
                <a16:creationId xmlns:a16="http://schemas.microsoft.com/office/drawing/2014/main" id="{A62FD6AA-0446-1E45-98F4-F425114FE3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June 21, 2022</a:t>
            </a:r>
            <a:endParaRPr lang="en-US"/>
          </a:p>
        </p:txBody>
      </p:sp>
      <p:sp>
        <p:nvSpPr>
          <p:cNvPr id="15" name="Fußzeilenplatzhalter 6">
            <a:extLst>
              <a:ext uri="{FF2B5EF4-FFF2-40B4-BE49-F238E27FC236}">
                <a16:creationId xmlns:a16="http://schemas.microsoft.com/office/drawing/2014/main" id="{6EDA91E2-2834-D74A-829B-E76302082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openIMIS AI Partnerhack</a:t>
            </a:r>
            <a:endParaRPr lang="en-GB"/>
          </a:p>
        </p:txBody>
      </p:sp>
      <p:sp>
        <p:nvSpPr>
          <p:cNvPr id="16" name="Foliennummernplatzhalter 7">
            <a:extLst>
              <a:ext uri="{FF2B5EF4-FFF2-40B4-BE49-F238E27FC236}">
                <a16:creationId xmlns:a16="http://schemas.microsoft.com/office/drawing/2014/main" id="{4A10F4BF-78C6-884D-8064-D030F605C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30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 dirty="0" err="1" smtClean="0"/>
              <a:t>Mastertitelformat</a:t>
            </a:r>
            <a:r>
              <a:rPr lang="fr-FR" altLang="fr-FR" noProof="0" dirty="0" smtClean="0"/>
              <a:t> </a:t>
            </a:r>
            <a:r>
              <a:rPr lang="fr-FR" altLang="fr-FR" noProof="0" dirty="0" err="1" smtClean="0"/>
              <a:t>bearbeiten</a:t>
            </a:r>
            <a:endParaRPr lang="fr-FR" altLang="fr-FR" noProof="0" dirty="0"/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1233" y="6366395"/>
            <a:ext cx="2247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June 21, 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7411" y="6368747"/>
            <a:ext cx="4883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 smtClean="0"/>
              <a:t>openIMIS AI Partnerhack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00173" y="6366395"/>
            <a:ext cx="78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F972561-30EA-184F-B113-7450C74CDA4D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838800" y="6265430"/>
            <a:ext cx="1820490" cy="48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420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  <p:sldLayoutId id="2147483650" r:id="rId29"/>
    <p:sldLayoutId id="2147483651" r:id="rId30"/>
    <p:sldLayoutId id="2147483652" r:id="rId31"/>
    <p:sldLayoutId id="2147483653" r:id="rId32"/>
    <p:sldLayoutId id="2147483654" r:id="rId33"/>
    <p:sldLayoutId id="2147483655" r:id="rId34"/>
    <p:sldLayoutId id="2147483656" r:id="rId35"/>
    <p:sldLayoutId id="2147483658" r:id="rId36"/>
    <p:sldLayoutId id="2147483660" r:id="rId37"/>
  </p:sldLayoutIdLst>
  <p:hf hdr="0" ft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0" i="0" kern="1200">
          <a:solidFill>
            <a:schemeClr val="accent1"/>
          </a:solidFill>
          <a:latin typeface="Poppins" pitchFamily="2" charset="77"/>
          <a:ea typeface="+mj-ea"/>
          <a:cs typeface="Poppins" pitchFamily="2" charset="77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Tx/>
        <a:buNone/>
        <a:defRPr sz="2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uides.ohie.org/arch-spec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hl7.org/fhir/R4/medication.html" TargetMode="External"/><Relationship Id="rId2" Type="http://schemas.openxmlformats.org/officeDocument/2006/relationships/hyperlink" Target="http://hl7.org/fhir/R4/activitydefinition.html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hyperlink" Target="http://hl7.org/fhir/R4/claimresponse.html" TargetMode="External"/><Relationship Id="rId4" Type="http://schemas.openxmlformats.org/officeDocument/2006/relationships/hyperlink" Target="http://hl7.org/fhir/R4/claim.html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imis.atlassian.net/wiki/spaces/OP/pages/1448443905" TargetMode="External"/><Relationship Id="rId2" Type="http://schemas.openxmlformats.org/officeDocument/2006/relationships/hyperlink" Target="https://openimis.atlassian.net/wiki/spaces/OP/pages/929660960/Claim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hyperlink" Target="https://openimis.atlassian.net/wiki/spaces/OP/pages/929726484/Coverage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openimis/openimis_fhir_r4_ig" TargetMode="External"/><Relationship Id="rId7" Type="http://schemas.openxmlformats.org/officeDocument/2006/relationships/hyperlink" Target="https://pypi.org/project/fhir.resources/" TargetMode="External"/><Relationship Id="rId2" Type="http://schemas.openxmlformats.org/officeDocument/2006/relationships/hyperlink" Target="https://openimis.github.io/openimis_fhir_r4_i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iki.hl7.org/IG_Publisher_Documentation" TargetMode="External"/><Relationship Id="rId5" Type="http://schemas.openxmlformats.org/officeDocument/2006/relationships/hyperlink" Target="https://fshschool.org/" TargetMode="External"/><Relationship Id="rId4" Type="http://schemas.openxmlformats.org/officeDocument/2006/relationships/hyperlink" Target="https://github.com/openimis/openimis-be-api_fhir_r4_py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8F_EA57B03A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openimis/openimis-dist_dkr" TargetMode="External"/><Relationship Id="rId2" Type="http://schemas.openxmlformats.org/officeDocument/2006/relationships/hyperlink" Target="https://openimis.atlassian.net/wiki/spaces/OP/pages/2922545340/2.1+Docker+package+improvement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github.com/openimis/openimis-dist_instant_openhie/tree/develop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openimis/openimis-fe_js/tree/develop#developer-tools" TargetMode="External"/><Relationship Id="rId2" Type="http://schemas.openxmlformats.org/officeDocument/2006/relationships/hyperlink" Target="https://github.com/openimis/openimis-be_py/tree/develop#developer-tools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7.png"/><Relationship Id="rId5" Type="http://schemas.openxmlformats.org/officeDocument/2006/relationships/image" Target="../media/image36.jpg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 bwMode="auto">
          <a:prstGeom prst="rect">
            <a:avLst/>
          </a:prstGeom>
          <a:noFill/>
        </p:spPr>
        <p:txBody>
          <a:bodyPr>
            <a:normAutofit/>
          </a:bodyPr>
          <a:lstStyle/>
          <a:p>
            <a:r>
              <a:rPr lang="en-US" dirty="0" smtClean="0"/>
              <a:t>openIMIS Shelf Readiness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sz="2800" dirty="0" smtClean="0"/>
              <a:t>Digital Square Notice E0 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200400" y="4365104"/>
            <a:ext cx="5791200" cy="212725"/>
          </a:xfrm>
        </p:spPr>
        <p:txBody>
          <a:bodyPr/>
          <a:lstStyle/>
          <a:p>
            <a:r>
              <a:rPr lang="de-CH" dirty="0"/>
              <a:t>June </a:t>
            </a:r>
            <a:r>
              <a:rPr lang="de-CH" dirty="0" smtClean="0"/>
              <a:t>21, </a:t>
            </a:r>
            <a:r>
              <a:rPr lang="de-CH" dirty="0"/>
              <a:t>2022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Dr. Dragos </a:t>
            </a:r>
            <a:r>
              <a:rPr lang="sv-SE" dirty="0" smtClean="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Dobre </a:t>
            </a:r>
          </a:p>
          <a:p>
            <a:r>
              <a:rPr lang="fr-FR" dirty="0" err="1" smtClean="0"/>
              <a:t>Swiss</a:t>
            </a:r>
            <a:r>
              <a:rPr lang="fr-FR" dirty="0" smtClean="0"/>
              <a:t> Tropical and Public </a:t>
            </a:r>
            <a:r>
              <a:rPr lang="fr-FR" dirty="0" err="1" smtClean="0"/>
              <a:t>Health</a:t>
            </a:r>
            <a:r>
              <a:rPr lang="fr-FR" dirty="0" smtClean="0"/>
              <a:t> Institute (</a:t>
            </a:r>
            <a:r>
              <a:rPr lang="fr-FR" dirty="0" err="1" smtClean="0"/>
              <a:t>Swiss</a:t>
            </a:r>
            <a:r>
              <a:rPr lang="fr-FR" dirty="0" smtClean="0"/>
              <a:t> </a:t>
            </a:r>
            <a:r>
              <a:rPr lang="fr-FR" dirty="0"/>
              <a:t>TPH)</a:t>
            </a:r>
            <a:endParaRPr lang="sv-SE" dirty="0">
              <a:solidFill>
                <a:srgbClr val="FFFFFF"/>
              </a:solidFill>
              <a:latin typeface="Poppins"/>
              <a:ea typeface="Poppins"/>
              <a:cs typeface="Poppi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de-CH" dirty="0"/>
              <a:t>FHIR</a:t>
            </a:r>
            <a:r>
              <a:rPr lang="de-CH" baseline="30000" dirty="0"/>
              <a:t>® </a:t>
            </a:r>
            <a:r>
              <a:rPr lang="de-CH" dirty="0"/>
              <a:t>?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/>
              <a:t>F</a:t>
            </a:r>
            <a:r>
              <a:rPr lang="en-US" dirty="0" smtClean="0"/>
              <a:t>ast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To conceive and operate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/>
              <a:t>H</a:t>
            </a:r>
            <a:r>
              <a:rPr lang="en-US" dirty="0" smtClean="0"/>
              <a:t>ealthcare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The business domain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/>
              <a:t>I</a:t>
            </a:r>
            <a:r>
              <a:rPr lang="en-US" dirty="0" smtClean="0"/>
              <a:t>nteroperability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What interest 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/>
              <a:t>R</a:t>
            </a:r>
            <a:r>
              <a:rPr lang="en-US" dirty="0" smtClean="0"/>
              <a:t>esources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Basic data sources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21, 2022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00000-1234-1234-1234-123412341234}" type="slidenum">
              <a:rPr lang="en-GB" smtClean="0"/>
              <a:t>10</a:t>
            </a:fld>
            <a:endParaRPr lang="en-GB"/>
          </a:p>
        </p:txBody>
      </p:sp>
      <p:pic>
        <p:nvPicPr>
          <p:cNvPr id="10" name="Picture 2" descr="About Firely | Bring FHIR to Life with FHIR Software, Services and Train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1" t="28488" r="7080" b="30563"/>
          <a:stretch/>
        </p:blipFill>
        <p:spPr bwMode="auto">
          <a:xfrm>
            <a:off x="8040216" y="3175"/>
            <a:ext cx="3972569" cy="130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39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421186"/>
            <a:ext cx="6048989" cy="539219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de-CH" dirty="0"/>
              <a:t>FHIR</a:t>
            </a:r>
            <a:r>
              <a:rPr lang="de-CH" baseline="30000" dirty="0"/>
              <a:t>® </a:t>
            </a:r>
            <a:r>
              <a:rPr lang="de-CH" dirty="0"/>
              <a:t>?</a:t>
            </a:r>
            <a:endParaRPr lang="fr-FR" dirty="0"/>
          </a:p>
        </p:txBody>
      </p:sp>
      <p:sp>
        <p:nvSpPr>
          <p:cNvPr id="81" name="Content Placeholder 80"/>
          <p:cNvSpPr>
            <a:spLocks noGrp="1"/>
          </p:cNvSpPr>
          <p:nvPr>
            <p:ph idx="1"/>
          </p:nvPr>
        </p:nvSpPr>
        <p:spPr>
          <a:xfrm>
            <a:off x="551384" y="1874699"/>
            <a:ext cx="10802416" cy="430226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A Resource defines </a:t>
            </a:r>
            <a:endParaRPr lang="en-US" dirty="0" smtClean="0"/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Data structure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Data constraints 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Data relations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Profile = Personalized Resource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Derived from other FHIR Resource </a:t>
            </a:r>
          </a:p>
          <a:p>
            <a:pPr marL="2057400" lvl="2"/>
            <a:r>
              <a:rPr lang="en-US" sz="2400" dirty="0" smtClean="0"/>
              <a:t>By extensions</a:t>
            </a:r>
            <a:endParaRPr lang="en-US" sz="2400" dirty="0" smtClean="0"/>
          </a:p>
          <a:p>
            <a:pPr marL="2057400" lvl="2"/>
            <a:r>
              <a:rPr lang="en-US" sz="2400" dirty="0" smtClean="0"/>
              <a:t>By restrictions </a:t>
            </a:r>
            <a:endParaRPr lang="en-US" sz="2400" dirty="0" smtClean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Resource and Profile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21,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47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FHIR</a:t>
            </a:r>
            <a:r>
              <a:rPr lang="en-US" baseline="30000" dirty="0" smtClean="0"/>
              <a:t>® 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38200" y="1166813"/>
            <a:ext cx="10515600" cy="592943"/>
          </a:xfrm>
        </p:spPr>
        <p:txBody>
          <a:bodyPr/>
          <a:lstStyle/>
          <a:p>
            <a:pPr defTabSz="914400"/>
            <a:r>
              <a:rPr lang="en-US" dirty="0" smtClean="0"/>
              <a:t>Code System and Value Set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16832"/>
            <a:ext cx="5617840" cy="4302264"/>
          </a:xfrm>
        </p:spPr>
        <p:txBody>
          <a:bodyPr/>
          <a:lstStyle/>
          <a:p>
            <a:r>
              <a:rPr lang="en-US" dirty="0" smtClean="0"/>
              <a:t>Code System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Defines the codes (symbols and/or expressions) which exists and how they are understood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Ex: SNOMED CT, LOINC, </a:t>
            </a:r>
            <a:r>
              <a:rPr lang="en-US" dirty="0" err="1" smtClean="0"/>
              <a:t>RxNorm</a:t>
            </a:r>
            <a:r>
              <a:rPr lang="en-US" dirty="0" smtClean="0"/>
              <a:t>, ICD family, etc.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21, 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 smtClean="0"/>
              <a:t>12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6600056" y="1885974"/>
            <a:ext cx="5181600" cy="4351338"/>
          </a:xfrm>
        </p:spPr>
        <p:txBody>
          <a:bodyPr/>
          <a:lstStyle/>
          <a:p>
            <a:r>
              <a:rPr lang="en-US" dirty="0" smtClean="0"/>
              <a:t>Value Set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Select un group of codes from one or multiples Code Systems to list which codes can be used in a specific context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2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21, 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-US" smtClean="0"/>
              <a:pPr lvl="0"/>
              <a:t>13</a:t>
            </a:fld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72715" y="12998"/>
            <a:ext cx="842493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{</a:t>
            </a:r>
          </a:p>
          <a:p>
            <a:r>
              <a:rPr lang="en-US" sz="1200" dirty="0"/>
              <a:t>  "</a:t>
            </a:r>
            <a:r>
              <a:rPr lang="en-US" sz="1200" dirty="0" err="1"/>
              <a:t>resourceType</a:t>
            </a:r>
            <a:r>
              <a:rPr lang="en-US" sz="1200" dirty="0"/>
              <a:t>": "Patient",</a:t>
            </a:r>
          </a:p>
          <a:p>
            <a:r>
              <a:rPr lang="en-US" sz="1200" dirty="0"/>
              <a:t>  "id": "john-doe",</a:t>
            </a:r>
          </a:p>
          <a:p>
            <a:r>
              <a:rPr lang="en-US" sz="1200" dirty="0"/>
              <a:t>  "meta": </a:t>
            </a:r>
            <a:r>
              <a:rPr lang="en-US" sz="1200" dirty="0" smtClean="0"/>
              <a:t>{ "</a:t>
            </a:r>
            <a:r>
              <a:rPr lang="en-US" sz="1200" dirty="0"/>
              <a:t>profile": [</a:t>
            </a:r>
          </a:p>
          <a:p>
            <a:r>
              <a:rPr lang="en-US" sz="1200" dirty="0"/>
              <a:t>      "https://openimis.github.io/openimis_fhir_r4_ig/</a:t>
            </a:r>
            <a:r>
              <a:rPr lang="en-US" sz="1200" dirty="0" err="1"/>
              <a:t>StructureDefinition</a:t>
            </a:r>
            <a:r>
              <a:rPr lang="en-US" sz="1200" dirty="0"/>
              <a:t>/</a:t>
            </a:r>
            <a:r>
              <a:rPr lang="en-US" sz="1200" dirty="0" err="1"/>
              <a:t>openimis</a:t>
            </a:r>
            <a:r>
              <a:rPr lang="en-US" sz="1200" dirty="0"/>
              <a:t>-patient"</a:t>
            </a:r>
          </a:p>
          <a:p>
            <a:r>
              <a:rPr lang="en-US" sz="1200" dirty="0"/>
              <a:t>    ]},</a:t>
            </a:r>
          </a:p>
          <a:p>
            <a:r>
              <a:rPr lang="en-US" sz="1200" dirty="0"/>
              <a:t>  "text": {</a:t>
            </a:r>
          </a:p>
          <a:p>
            <a:r>
              <a:rPr lang="en-US" sz="1200" dirty="0"/>
              <a:t>    "status": "generated",</a:t>
            </a:r>
          </a:p>
          <a:p>
            <a:r>
              <a:rPr lang="en-US" sz="1200" dirty="0"/>
              <a:t>    "div": "&lt;div </a:t>
            </a:r>
            <a:r>
              <a:rPr lang="en-US" sz="1200" dirty="0" err="1"/>
              <a:t>xmlns</a:t>
            </a:r>
            <a:r>
              <a:rPr lang="en-US" sz="1200" dirty="0"/>
              <a:t>=\"http://www.w3.org/1999/xhtml\"&gt;&lt;p&gt;&lt;b&gt;John Doe &lt;/b&gt; </a:t>
            </a:r>
            <a:endParaRPr lang="en-US" sz="1200" dirty="0" smtClean="0"/>
          </a:p>
          <a:p>
            <a:r>
              <a:rPr lang="en-US" sz="1200" dirty="0"/>
              <a:t>	</a:t>
            </a:r>
            <a:r>
              <a:rPr lang="en-US" sz="1200" dirty="0" smtClean="0"/>
              <a:t>male</a:t>
            </a:r>
            <a:r>
              <a:rPr lang="en-US" sz="1200" dirty="0"/>
              <a:t>, </a:t>
            </a:r>
            <a:r>
              <a:rPr lang="en-US" sz="1200" dirty="0" err="1"/>
              <a:t>DoB</a:t>
            </a:r>
            <a:r>
              <a:rPr lang="en-US" sz="1200" dirty="0"/>
              <a:t>: 1962-02-05 ( Unique code: 123456789)&lt;/p&gt;&lt;/div&gt;"</a:t>
            </a:r>
          </a:p>
          <a:p>
            <a:r>
              <a:rPr lang="en-US" sz="1200" dirty="0"/>
              <a:t>  },</a:t>
            </a:r>
          </a:p>
          <a:p>
            <a:r>
              <a:rPr lang="en-US" sz="1200" dirty="0"/>
              <a:t>  "extension": [{</a:t>
            </a:r>
          </a:p>
          <a:p>
            <a:r>
              <a:rPr lang="en-US" sz="1200" dirty="0"/>
              <a:t>      "</a:t>
            </a:r>
            <a:r>
              <a:rPr lang="en-US" sz="1200" dirty="0" err="1"/>
              <a:t>url</a:t>
            </a:r>
            <a:r>
              <a:rPr lang="en-US" sz="1200" dirty="0"/>
              <a:t>": "https://openimis.github.io/openimis_fhir_r4_ig/</a:t>
            </a:r>
            <a:r>
              <a:rPr lang="en-US" sz="1200" dirty="0" err="1"/>
              <a:t>StructureDefinition</a:t>
            </a:r>
            <a:r>
              <a:rPr lang="en-US" sz="1200" dirty="0"/>
              <a:t>/patient-is-head",</a:t>
            </a:r>
          </a:p>
          <a:p>
            <a:r>
              <a:rPr lang="en-US" sz="1200" dirty="0"/>
              <a:t>      "</a:t>
            </a:r>
            <a:r>
              <a:rPr lang="en-US" sz="1200" dirty="0" err="1"/>
              <a:t>valueBoolean</a:t>
            </a:r>
            <a:r>
              <a:rPr lang="en-US" sz="1200" dirty="0"/>
              <a:t>": false</a:t>
            </a:r>
          </a:p>
          <a:p>
            <a:r>
              <a:rPr lang="en-US" sz="1200" dirty="0"/>
              <a:t>    },{</a:t>
            </a:r>
          </a:p>
          <a:p>
            <a:r>
              <a:rPr lang="en-US" sz="1200" dirty="0"/>
              <a:t>      "</a:t>
            </a:r>
            <a:r>
              <a:rPr lang="en-US" sz="1200" dirty="0" err="1"/>
              <a:t>url</a:t>
            </a:r>
            <a:r>
              <a:rPr lang="en-US" sz="1200" dirty="0"/>
              <a:t>": "https://openimis.github.io/openimis_fhir_r4_ig/</a:t>
            </a:r>
            <a:r>
              <a:rPr lang="en-US" sz="1200" dirty="0" err="1"/>
              <a:t>StructureDefinition</a:t>
            </a:r>
            <a:r>
              <a:rPr lang="en-US" sz="1200" dirty="0"/>
              <a:t>/patient-group-reference",</a:t>
            </a:r>
          </a:p>
          <a:p>
            <a:r>
              <a:rPr lang="en-US" sz="1200" dirty="0"/>
              <a:t>      "</a:t>
            </a:r>
            <a:r>
              <a:rPr lang="en-US" sz="1200" dirty="0" err="1"/>
              <a:t>valueReference</a:t>
            </a:r>
            <a:r>
              <a:rPr lang="en-US" sz="1200" dirty="0"/>
              <a:t>": {</a:t>
            </a:r>
          </a:p>
          <a:p>
            <a:r>
              <a:rPr lang="en-US" sz="1200" dirty="0"/>
              <a:t>        "reference": "Group/doe-family"</a:t>
            </a:r>
          </a:p>
          <a:p>
            <a:r>
              <a:rPr lang="en-US" sz="1200" dirty="0"/>
              <a:t>      }}],</a:t>
            </a:r>
          </a:p>
          <a:p>
            <a:r>
              <a:rPr lang="en-US" sz="1200" dirty="0"/>
              <a:t>  "identifier": [{</a:t>
            </a:r>
          </a:p>
          <a:p>
            <a:r>
              <a:rPr lang="en-US" sz="1200" dirty="0"/>
              <a:t>      "type": {</a:t>
            </a:r>
          </a:p>
          <a:p>
            <a:r>
              <a:rPr lang="en-US" sz="1200" dirty="0"/>
              <a:t>        "coding": [{</a:t>
            </a:r>
          </a:p>
          <a:p>
            <a:r>
              <a:rPr lang="en-US" sz="1200" dirty="0"/>
              <a:t>            "system": "https://openimis.github.io/openimis_fhir_r4_ig/</a:t>
            </a:r>
            <a:r>
              <a:rPr lang="en-US" sz="1200" dirty="0" err="1"/>
              <a:t>CodeSystem</a:t>
            </a:r>
            <a:r>
              <a:rPr lang="en-US" sz="1200" dirty="0"/>
              <a:t>/</a:t>
            </a:r>
            <a:r>
              <a:rPr lang="en-US" sz="1200" dirty="0" err="1"/>
              <a:t>openimis</a:t>
            </a:r>
            <a:r>
              <a:rPr lang="en-US" sz="1200" dirty="0"/>
              <a:t>-identifiers",</a:t>
            </a:r>
          </a:p>
          <a:p>
            <a:r>
              <a:rPr lang="en-US" sz="1200" dirty="0"/>
              <a:t>            "code": "Code"</a:t>
            </a:r>
          </a:p>
          <a:p>
            <a:r>
              <a:rPr lang="en-US" sz="1200" dirty="0"/>
              <a:t>          }]},</a:t>
            </a:r>
          </a:p>
          <a:p>
            <a:r>
              <a:rPr lang="en-US" sz="1200" dirty="0"/>
              <a:t>      "value": "123456789"</a:t>
            </a:r>
          </a:p>
          <a:p>
            <a:r>
              <a:rPr lang="en-US" sz="1200" dirty="0"/>
              <a:t>    }],</a:t>
            </a:r>
          </a:p>
          <a:p>
            <a:r>
              <a:rPr lang="en-US" sz="1200" dirty="0"/>
              <a:t>  "name": [{</a:t>
            </a:r>
          </a:p>
          <a:p>
            <a:r>
              <a:rPr lang="en-US" sz="1200" dirty="0"/>
              <a:t>      "family": "Doe",</a:t>
            </a:r>
          </a:p>
          <a:p>
            <a:r>
              <a:rPr lang="en-US" sz="1200" dirty="0"/>
              <a:t>      "given": [ "John" ]</a:t>
            </a:r>
          </a:p>
          <a:p>
            <a:r>
              <a:rPr lang="en-US" sz="1200" dirty="0"/>
              <a:t>	}],</a:t>
            </a:r>
          </a:p>
          <a:p>
            <a:r>
              <a:rPr lang="en-US" sz="1200" dirty="0"/>
              <a:t>  "gender": "male",</a:t>
            </a:r>
          </a:p>
          <a:p>
            <a:r>
              <a:rPr lang="en-US" sz="1200" dirty="0"/>
              <a:t>  "</a:t>
            </a:r>
            <a:r>
              <a:rPr lang="en-US" sz="1200" dirty="0" err="1"/>
              <a:t>birthDate</a:t>
            </a:r>
            <a:r>
              <a:rPr lang="en-US" sz="1200" dirty="0"/>
              <a:t>": "1962-02-05"</a:t>
            </a:r>
          </a:p>
          <a:p>
            <a:r>
              <a:rPr lang="en-US" sz="1200" dirty="0"/>
              <a:t>}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79376" y="438005"/>
            <a:ext cx="6624736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9376" y="1160748"/>
            <a:ext cx="6624736" cy="900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79376" y="2051846"/>
            <a:ext cx="6624736" cy="14491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79376" y="3501008"/>
            <a:ext cx="6624736" cy="25922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79376" y="260648"/>
            <a:ext cx="6624736" cy="1746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7104112" y="613379"/>
            <a:ext cx="3660437" cy="369332"/>
            <a:chOff x="7104112" y="613379"/>
            <a:chExt cx="3660437" cy="369332"/>
          </a:xfrm>
        </p:grpSpPr>
        <p:sp>
          <p:nvSpPr>
            <p:cNvPr id="21" name="TextBox 20"/>
            <p:cNvSpPr txBox="1"/>
            <p:nvPr/>
          </p:nvSpPr>
          <p:spPr>
            <a:xfrm>
              <a:off x="7824192" y="613379"/>
              <a:ext cx="29403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FHIR identifier and metadata </a:t>
              </a:r>
              <a:endParaRPr lang="en-US" dirty="0"/>
            </a:p>
          </p:txBody>
        </p:sp>
        <p:cxnSp>
          <p:nvCxnSpPr>
            <p:cNvPr id="23" name="Straight Arrow Connector 22"/>
            <p:cNvCxnSpPr>
              <a:stCxn id="21" idx="1"/>
              <a:endCxn id="16" idx="3"/>
            </p:cNvCxnSpPr>
            <p:nvPr/>
          </p:nvCxnSpPr>
          <p:spPr>
            <a:xfrm flipH="1">
              <a:off x="7104112" y="798045"/>
              <a:ext cx="72008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7104112" y="168573"/>
            <a:ext cx="1400844" cy="369332"/>
            <a:chOff x="7104112" y="613379"/>
            <a:chExt cx="1400844" cy="369332"/>
          </a:xfrm>
        </p:grpSpPr>
        <p:sp>
          <p:nvSpPr>
            <p:cNvPr id="26" name="TextBox 25"/>
            <p:cNvSpPr txBox="1"/>
            <p:nvPr/>
          </p:nvSpPr>
          <p:spPr>
            <a:xfrm>
              <a:off x="7824192" y="613379"/>
              <a:ext cx="680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Type </a:t>
              </a:r>
              <a:endParaRPr lang="en-US" dirty="0"/>
            </a:p>
          </p:txBody>
        </p:sp>
        <p:cxnSp>
          <p:nvCxnSpPr>
            <p:cNvPr id="27" name="Straight Arrow Connector 26"/>
            <p:cNvCxnSpPr>
              <a:stCxn id="26" idx="1"/>
            </p:cNvCxnSpPr>
            <p:nvPr/>
          </p:nvCxnSpPr>
          <p:spPr>
            <a:xfrm flipH="1">
              <a:off x="7104112" y="798045"/>
              <a:ext cx="72008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7104112" y="1426132"/>
            <a:ext cx="3716285" cy="369332"/>
            <a:chOff x="7104112" y="613379"/>
            <a:chExt cx="3716285" cy="369332"/>
          </a:xfrm>
        </p:grpSpPr>
        <p:sp>
          <p:nvSpPr>
            <p:cNvPr id="30" name="TextBox 29"/>
            <p:cNvSpPr txBox="1"/>
            <p:nvPr/>
          </p:nvSpPr>
          <p:spPr>
            <a:xfrm>
              <a:off x="7824192" y="613379"/>
              <a:ext cx="29962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Human readable information</a:t>
              </a:r>
              <a:endParaRPr lang="en-US" dirty="0"/>
            </a:p>
          </p:txBody>
        </p:sp>
        <p:cxnSp>
          <p:nvCxnSpPr>
            <p:cNvPr id="31" name="Straight Arrow Connector 30"/>
            <p:cNvCxnSpPr>
              <a:stCxn id="30" idx="1"/>
            </p:cNvCxnSpPr>
            <p:nvPr/>
          </p:nvCxnSpPr>
          <p:spPr>
            <a:xfrm flipH="1">
              <a:off x="7104112" y="798045"/>
              <a:ext cx="72008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7088156" y="2596262"/>
            <a:ext cx="1957727" cy="369332"/>
            <a:chOff x="7104112" y="613379"/>
            <a:chExt cx="1957727" cy="369332"/>
          </a:xfrm>
        </p:grpSpPr>
        <p:sp>
          <p:nvSpPr>
            <p:cNvPr id="33" name="TextBox 32"/>
            <p:cNvSpPr txBox="1"/>
            <p:nvPr/>
          </p:nvSpPr>
          <p:spPr>
            <a:xfrm>
              <a:off x="7824192" y="613379"/>
              <a:ext cx="12376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Extensions </a:t>
              </a:r>
              <a:endParaRPr lang="en-US" dirty="0"/>
            </a:p>
          </p:txBody>
        </p:sp>
        <p:cxnSp>
          <p:nvCxnSpPr>
            <p:cNvPr id="34" name="Straight Arrow Connector 33"/>
            <p:cNvCxnSpPr>
              <a:stCxn id="33" idx="1"/>
            </p:cNvCxnSpPr>
            <p:nvPr/>
          </p:nvCxnSpPr>
          <p:spPr>
            <a:xfrm flipH="1">
              <a:off x="7104112" y="798045"/>
              <a:ext cx="72008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7104112" y="4058488"/>
            <a:ext cx="2295822" cy="2031325"/>
            <a:chOff x="7104112" y="675316"/>
            <a:chExt cx="2295822" cy="2031325"/>
          </a:xfrm>
        </p:grpSpPr>
        <p:sp>
          <p:nvSpPr>
            <p:cNvPr id="36" name="TextBox 35"/>
            <p:cNvSpPr txBox="1"/>
            <p:nvPr/>
          </p:nvSpPr>
          <p:spPr>
            <a:xfrm>
              <a:off x="7841174" y="675316"/>
              <a:ext cx="1558760" cy="2031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 smtClean="0"/>
            </a:p>
            <a:p>
              <a:r>
                <a:rPr lang="en-US" dirty="0" smtClean="0"/>
                <a:t>S</a:t>
              </a:r>
              <a:r>
                <a:rPr lang="en-US" dirty="0" smtClean="0"/>
                <a:t>tandard data: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Identifiers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Name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Gender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Birthdate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…</a:t>
              </a:r>
              <a:endParaRPr lang="en-US" dirty="0"/>
            </a:p>
          </p:txBody>
        </p:sp>
        <p:cxnSp>
          <p:nvCxnSpPr>
            <p:cNvPr id="37" name="Straight Arrow Connector 36"/>
            <p:cNvCxnSpPr>
              <a:stCxn id="36" idx="1"/>
              <a:endCxn id="19" idx="3"/>
            </p:cNvCxnSpPr>
            <p:nvPr/>
          </p:nvCxnSpPr>
          <p:spPr>
            <a:xfrm flipH="1" flipV="1">
              <a:off x="7104112" y="1413980"/>
              <a:ext cx="737062" cy="27699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2294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de-CH" dirty="0"/>
              <a:t>FHIR</a:t>
            </a:r>
            <a:r>
              <a:rPr lang="de-CH" baseline="30000" dirty="0"/>
              <a:t>® </a:t>
            </a:r>
            <a:r>
              <a:rPr lang="de-CH" dirty="0"/>
              <a:t>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51384" y="1874699"/>
            <a:ext cx="5328592" cy="4302264"/>
          </a:xfrm>
        </p:spPr>
        <p:txBody>
          <a:bodyPr/>
          <a:lstStyle/>
          <a:p>
            <a:r>
              <a:rPr lang="en-US" dirty="0" smtClean="0"/>
              <a:t>Profile documentation: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Personalized resources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Resource structure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List possible interoperability operations</a:t>
            </a:r>
          </a:p>
          <a:p>
            <a:pPr marL="1828800" lvl="2"/>
            <a:r>
              <a:rPr lang="en-US" dirty="0" smtClean="0"/>
              <a:t>read, search, create, update, delete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Other information:</a:t>
            </a:r>
          </a:p>
          <a:p>
            <a:pPr marL="1828800" lvl="2"/>
            <a:r>
              <a:rPr lang="en-US" dirty="0" smtClean="0"/>
              <a:t>Security : authentication, authorization</a:t>
            </a:r>
          </a:p>
          <a:p>
            <a:pPr marL="1828800" lvl="2"/>
            <a:r>
              <a:rPr lang="en-US" dirty="0" smtClean="0"/>
              <a:t>Integration workflows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 dirty="0"/>
              <a:t>FHIR Implementation Guide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21, 2022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4343" r="4240"/>
          <a:stretch/>
        </p:blipFill>
        <p:spPr>
          <a:xfrm>
            <a:off x="5825511" y="1408956"/>
            <a:ext cx="6264696" cy="531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53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de-CH" dirty="0"/>
              <a:t>FHIR</a:t>
            </a:r>
            <a:r>
              <a:rPr lang="de-CH" baseline="30000" dirty="0"/>
              <a:t>® </a:t>
            </a:r>
            <a:r>
              <a:rPr lang="de-CH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336" y="2132856"/>
            <a:ext cx="4896544" cy="4302264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Open Health Information Exchange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Community of practice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Specify data interoperability standards for health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CH" dirty="0" err="1"/>
              <a:t>Health</a:t>
            </a:r>
            <a:r>
              <a:rPr lang="de-CH" dirty="0"/>
              <a:t> </a:t>
            </a:r>
            <a:r>
              <a:rPr lang="de-CH" dirty="0" err="1"/>
              <a:t>Financing</a:t>
            </a:r>
            <a:r>
              <a:rPr lang="de-CH" dirty="0"/>
              <a:t> </a:t>
            </a:r>
            <a:r>
              <a:rPr lang="de-CH" dirty="0" err="1"/>
              <a:t>towards</a:t>
            </a:r>
            <a:r>
              <a:rPr lang="de-CH" dirty="0"/>
              <a:t> </a:t>
            </a:r>
            <a:r>
              <a:rPr lang="de-CH" dirty="0" smtClean="0"/>
              <a:t>UHC</a:t>
            </a:r>
            <a:r>
              <a:rPr lang="en-US" dirty="0" smtClean="0"/>
              <a:t> Community 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hlinkClick r:id="rId3"/>
              </a:rPr>
              <a:t>OpenHIE Architecture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OpenHIE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21, 2022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00000-1234-1234-1234-123412341234}" type="slidenum">
              <a:rPr lang="en-GB" smtClean="0"/>
              <a:t>15</a:t>
            </a:fld>
            <a:endParaRPr lang="en-GB"/>
          </a:p>
        </p:txBody>
      </p:sp>
      <p:pic>
        <p:nvPicPr>
          <p:cNvPr id="1026" name="Picture 2" descr="ohie_diagram_2021-09-2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708" y="1401117"/>
            <a:ext cx="7398782" cy="526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9444516" y="1844824"/>
            <a:ext cx="720080" cy="864096"/>
          </a:xfrm>
          <a:prstGeom prst="rect">
            <a:avLst/>
          </a:prstGeom>
          <a:noFill/>
          <a:ln w="28575">
            <a:solidFill>
              <a:srgbClr val="F4AE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208568" y="5485779"/>
            <a:ext cx="792088" cy="1039565"/>
          </a:xfrm>
          <a:prstGeom prst="rect">
            <a:avLst/>
          </a:prstGeom>
          <a:noFill/>
          <a:ln w="28575">
            <a:solidFill>
              <a:srgbClr val="F4AE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22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FHIR® ?</a:t>
            </a:r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7589635"/>
              </p:ext>
            </p:extLst>
          </p:nvPr>
        </p:nvGraphicFramePr>
        <p:xfrm>
          <a:off x="229418" y="2339193"/>
          <a:ext cx="6103795" cy="3486994"/>
        </p:xfrm>
        <a:graphic>
          <a:graphicData uri="http://schemas.openxmlformats.org/drawingml/2006/table">
            <a:tbl>
              <a:tblPr/>
              <a:tblGrid>
                <a:gridCol w="430397">
                  <a:extLst>
                    <a:ext uri="{9D8B030D-6E8A-4147-A177-3AD203B41FA5}">
                      <a16:colId xmlns:a16="http://schemas.microsoft.com/office/drawing/2014/main" val="1395803808"/>
                    </a:ext>
                  </a:extLst>
                </a:gridCol>
                <a:gridCol w="1658517">
                  <a:extLst>
                    <a:ext uri="{9D8B030D-6E8A-4147-A177-3AD203B41FA5}">
                      <a16:colId xmlns:a16="http://schemas.microsoft.com/office/drawing/2014/main" val="381316970"/>
                    </a:ext>
                  </a:extLst>
                </a:gridCol>
                <a:gridCol w="761443">
                  <a:extLst>
                    <a:ext uri="{9D8B030D-6E8A-4147-A177-3AD203B41FA5}">
                      <a16:colId xmlns:a16="http://schemas.microsoft.com/office/drawing/2014/main" val="1779338553"/>
                    </a:ext>
                  </a:extLst>
                </a:gridCol>
                <a:gridCol w="1592108">
                  <a:extLst>
                    <a:ext uri="{9D8B030D-6E8A-4147-A177-3AD203B41FA5}">
                      <a16:colId xmlns:a16="http://schemas.microsoft.com/office/drawing/2014/main" val="1091350458"/>
                    </a:ext>
                  </a:extLst>
                </a:gridCol>
                <a:gridCol w="1661330">
                  <a:extLst>
                    <a:ext uri="{9D8B030D-6E8A-4147-A177-3AD203B41FA5}">
                      <a16:colId xmlns:a16="http://schemas.microsoft.com/office/drawing/2014/main" val="448112268"/>
                    </a:ext>
                  </a:extLst>
                </a:gridCol>
              </a:tblGrid>
              <a:tr h="14902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Ref</a:t>
                      </a:r>
                      <a:endParaRPr lang="en-US" sz="1200">
                        <a:effectLst/>
                      </a:endParaRPr>
                    </a:p>
                  </a:txBody>
                  <a:tcPr marL="20471" marR="20471" marT="20471" marB="2047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Interaction</a:t>
                      </a:r>
                      <a:endParaRPr lang="en-US" sz="1200">
                        <a:effectLst/>
                      </a:endParaRPr>
                    </a:p>
                  </a:txBody>
                  <a:tcPr marL="20471" marR="20471" marT="20471" marB="2047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Endpoint</a:t>
                      </a:r>
                      <a:endParaRPr lang="en-US" sz="1200">
                        <a:effectLst/>
                      </a:endParaRPr>
                    </a:p>
                  </a:txBody>
                  <a:tcPr marL="20471" marR="20471" marT="20471" marB="2047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Data</a:t>
                      </a:r>
                      <a:endParaRPr lang="en-US" sz="1200">
                        <a:effectLst/>
                      </a:endParaRPr>
                    </a:p>
                  </a:txBody>
                  <a:tcPr marL="20471" marR="20471" marT="20471" marB="2047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Transaction Spec</a:t>
                      </a:r>
                      <a:endParaRPr lang="en-US" sz="1200">
                        <a:effectLst/>
                      </a:endParaRPr>
                    </a:p>
                  </a:txBody>
                  <a:tcPr marL="20471" marR="20471" marT="20471" marB="2047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9548776"/>
                  </a:ext>
                </a:extLst>
              </a:tr>
              <a:tr h="36519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1200" dirty="0">
                        <a:effectLst/>
                      </a:endParaRPr>
                    </a:p>
                  </a:txBody>
                  <a:tcPr marL="20471" marR="20471" marT="20471" marB="2047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Submit medical procedures &amp; items query</a:t>
                      </a:r>
                      <a:endParaRPr lang="en-US" sz="1200" dirty="0">
                        <a:effectLst/>
                      </a:endParaRPr>
                    </a:p>
                  </a:txBody>
                  <a:tcPr marL="20471" marR="20471" marT="20471" marB="2047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IOL</a:t>
                      </a:r>
                      <a:endParaRPr lang="en-US" sz="1200">
                        <a:effectLst/>
                      </a:endParaRPr>
                    </a:p>
                  </a:txBody>
                  <a:tcPr marL="20471" marR="20471" marT="20471" marB="2047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FHIR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ActivityDefinition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FHIR Medication</a:t>
                      </a:r>
                      <a:endParaRPr lang="en-US" sz="1200" dirty="0">
                        <a:effectLst/>
                      </a:endParaRPr>
                    </a:p>
                  </a:txBody>
                  <a:tcPr marL="20471" marR="20471" marT="20471" marB="2047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i="0" u="sng" strike="noStrike">
                          <a:solidFill>
                            <a:srgbClr val="1155CC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http://hl7.org/fhir/R4/activitydefinition.html</a:t>
                      </a:r>
                      <a:endParaRPr lang="en-US" sz="120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i="0" u="sng" strike="noStrike">
                          <a:solidFill>
                            <a:srgbClr val="1155CC"/>
                          </a:solidFill>
                          <a:effectLst/>
                          <a:latin typeface="Arial" panose="020B0604020202020204" pitchFamily="34" charset="0"/>
                          <a:hlinkClick r:id="rId3"/>
                        </a:rPr>
                        <a:t>http://hl7.org/fhir/R4/medication.html</a:t>
                      </a: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</a:txBody>
                  <a:tcPr marL="20471" marR="20471" marT="20471" marB="2047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4869192"/>
                  </a:ext>
                </a:extLst>
              </a:tr>
              <a:tr h="36519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en-US" sz="1200" dirty="0">
                        <a:effectLst/>
                      </a:endParaRPr>
                    </a:p>
                  </a:txBody>
                  <a:tcPr marL="20471" marR="20471" marT="20471" marB="2047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Return  medical procedures &amp; items</a:t>
                      </a:r>
                      <a:endParaRPr lang="en-US" sz="1200" dirty="0">
                        <a:effectLst/>
                      </a:endParaRPr>
                    </a:p>
                  </a:txBody>
                  <a:tcPr marL="20471" marR="20471" marT="20471" marB="2047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IOL</a:t>
                      </a:r>
                      <a:endParaRPr lang="en-US" sz="1200">
                        <a:effectLst/>
                      </a:endParaRPr>
                    </a:p>
                  </a:txBody>
                  <a:tcPr marL="20471" marR="20471" marT="20471" marB="2047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FHIR ActivityDefinition, FHIR Medication</a:t>
                      </a:r>
                      <a:endParaRPr lang="en-US" sz="1200">
                        <a:effectLst/>
                      </a:endParaRPr>
                    </a:p>
                  </a:txBody>
                  <a:tcPr marL="20471" marR="20471" marT="20471" marB="2047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i="0" u="sng" strike="noStrike">
                          <a:solidFill>
                            <a:srgbClr val="1155CC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http://hl7.org/fhir/R4/activitydefinition.html</a:t>
                      </a:r>
                      <a:endParaRPr lang="en-US" sz="120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i="0" u="sng" strike="noStrike">
                          <a:solidFill>
                            <a:srgbClr val="1155CC"/>
                          </a:solidFill>
                          <a:effectLst/>
                          <a:latin typeface="Arial" panose="020B0604020202020204" pitchFamily="34" charset="0"/>
                          <a:hlinkClick r:id="rId3"/>
                        </a:rPr>
                        <a:t>http://hl7.org/fhir/R4/medication.html</a:t>
                      </a: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</a:txBody>
                  <a:tcPr marL="20471" marR="20471" marT="20471" marB="2047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206999"/>
                  </a:ext>
                </a:extLst>
              </a:tr>
              <a:tr h="31115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endParaRPr lang="en-US" sz="1200" dirty="0">
                        <a:effectLst/>
                      </a:endParaRPr>
                    </a:p>
                  </a:txBody>
                  <a:tcPr marL="20471" marR="20471" marT="20471" marB="2047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Submit claim (use)</a:t>
                      </a:r>
                      <a:endParaRPr lang="en-US" sz="1200">
                        <a:effectLst/>
                      </a:endParaRPr>
                    </a:p>
                  </a:txBody>
                  <a:tcPr marL="20471" marR="20471" marT="20471" marB="2047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IOL</a:t>
                      </a:r>
                      <a:endParaRPr lang="en-US" sz="1200">
                        <a:effectLst/>
                      </a:endParaRPr>
                    </a:p>
                  </a:txBody>
                  <a:tcPr marL="20471" marR="20471" marT="20471" marB="2047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FHIR Claim (use=[preauthorizsation, predetermination , claim])</a:t>
                      </a:r>
                      <a:endParaRPr lang="en-US" sz="1200">
                        <a:effectLst/>
                      </a:endParaRPr>
                    </a:p>
                  </a:txBody>
                  <a:tcPr marL="20471" marR="20471" marT="20471" marB="2047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i="0" u="sng" strike="noStrike" dirty="0">
                          <a:solidFill>
                            <a:srgbClr val="1155CC"/>
                          </a:solidFill>
                          <a:effectLst/>
                          <a:latin typeface="Arial" panose="020B0604020202020204" pitchFamily="34" charset="0"/>
                          <a:hlinkClick r:id="rId4"/>
                        </a:rPr>
                        <a:t>http://hl7.org/fhir/R4/claim.html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</a:txBody>
                  <a:tcPr marL="20471" marR="20471" marT="20471" marB="2047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3926989"/>
                  </a:ext>
                </a:extLst>
              </a:tr>
              <a:tr h="20306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  <a:endParaRPr lang="en-US" sz="1200" dirty="0">
                        <a:effectLst/>
                      </a:endParaRPr>
                    </a:p>
                  </a:txBody>
                  <a:tcPr marL="20471" marR="20471" marT="20471" marB="2047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Return positive claim result</a:t>
                      </a:r>
                      <a:endParaRPr lang="en-US" sz="1200">
                        <a:effectLst/>
                      </a:endParaRPr>
                    </a:p>
                  </a:txBody>
                  <a:tcPr marL="20471" marR="20471" marT="20471" marB="2047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IOL</a:t>
                      </a:r>
                      <a:endParaRPr lang="en-US" sz="1200">
                        <a:effectLst/>
                      </a:endParaRPr>
                    </a:p>
                  </a:txBody>
                  <a:tcPr marL="20471" marR="20471" marT="20471" marB="2047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FHIR ClaimResponse</a:t>
                      </a:r>
                      <a:endParaRPr lang="en-US" sz="1200">
                        <a:effectLst/>
                      </a:endParaRPr>
                    </a:p>
                  </a:txBody>
                  <a:tcPr marL="20471" marR="20471" marT="20471" marB="2047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i="0" u="sng" strike="noStrike">
                          <a:solidFill>
                            <a:srgbClr val="1155CC"/>
                          </a:solidFill>
                          <a:effectLst/>
                          <a:latin typeface="Arial" panose="020B0604020202020204" pitchFamily="34" charset="0"/>
                          <a:hlinkClick r:id="rId5"/>
                        </a:rPr>
                        <a:t>http://hl7.org/fhir/R4/claimresponse.html</a:t>
                      </a: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</a:txBody>
                  <a:tcPr marL="20471" marR="20471" marT="20471" marB="2047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4964019"/>
                  </a:ext>
                </a:extLst>
              </a:tr>
              <a:tr h="36519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  <a:endParaRPr lang="en-US" sz="1200" dirty="0">
                        <a:effectLst/>
                      </a:endParaRPr>
                    </a:p>
                  </a:txBody>
                  <a:tcPr marL="20471" marR="20471" marT="20471" marB="2047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Return negative claim result</a:t>
                      </a:r>
                      <a:endParaRPr lang="en-US" sz="1200">
                        <a:effectLst/>
                      </a:endParaRPr>
                    </a:p>
                  </a:txBody>
                  <a:tcPr marL="20471" marR="20471" marT="20471" marB="2047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IOL</a:t>
                      </a:r>
                      <a:endParaRPr lang="en-US" sz="1200">
                        <a:effectLst/>
                      </a:endParaRPr>
                    </a:p>
                  </a:txBody>
                  <a:tcPr marL="20471" marR="20471" marT="20471" marB="2047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FHIR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ClaimResponse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(use=[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preauthorizsation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predetermination , claim])</a:t>
                      </a:r>
                      <a:endParaRPr lang="en-US" sz="1200" dirty="0">
                        <a:effectLst/>
                      </a:endParaRPr>
                    </a:p>
                  </a:txBody>
                  <a:tcPr marL="20471" marR="20471" marT="20471" marB="2047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i="0" u="sng" strike="noStrike">
                          <a:solidFill>
                            <a:srgbClr val="1155CC"/>
                          </a:solidFill>
                          <a:effectLst/>
                          <a:latin typeface="Arial" panose="020B0604020202020204" pitchFamily="34" charset="0"/>
                          <a:hlinkClick r:id="rId5"/>
                        </a:rPr>
                        <a:t>http://hl7.org/fhir/R4/claimresponse.html</a:t>
                      </a: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</a:txBody>
                  <a:tcPr marL="20471" marR="20471" marT="20471" marB="2047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404610"/>
                  </a:ext>
                </a:extLst>
              </a:tr>
              <a:tr h="36519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  <a:endParaRPr lang="en-US" sz="1200" dirty="0">
                        <a:effectLst/>
                      </a:endParaRPr>
                    </a:p>
                  </a:txBody>
                  <a:tcPr marL="20471" marR="20471" marT="20471" marB="2047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Return queued status notification</a:t>
                      </a:r>
                      <a:endParaRPr lang="en-US" sz="1200">
                        <a:effectLst/>
                      </a:endParaRPr>
                    </a:p>
                  </a:txBody>
                  <a:tcPr marL="20471" marR="20471" marT="20471" marB="2047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IOL</a:t>
                      </a:r>
                      <a:endParaRPr lang="en-US" sz="1200">
                        <a:effectLst/>
                      </a:endParaRPr>
                    </a:p>
                  </a:txBody>
                  <a:tcPr marL="20471" marR="20471" marT="20471" marB="2047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FHIR ClaimResponse (use=[preauthorizsation, predetermination , claim])</a:t>
                      </a:r>
                      <a:endParaRPr lang="en-US" sz="1200">
                        <a:effectLst/>
                      </a:endParaRPr>
                    </a:p>
                  </a:txBody>
                  <a:tcPr marL="20471" marR="20471" marT="20471" marB="2047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i="0" u="sng" strike="noStrike" dirty="0">
                          <a:solidFill>
                            <a:srgbClr val="1155CC"/>
                          </a:solidFill>
                          <a:effectLst/>
                          <a:latin typeface="Arial" panose="020B0604020202020204" pitchFamily="34" charset="0"/>
                          <a:hlinkClick r:id="rId5"/>
                        </a:rPr>
                        <a:t>http://hl7.org/fhir/R4/claimresponse.html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</a:txBody>
                  <a:tcPr marL="20471" marR="20471" marT="20471" marB="2047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9484870"/>
                  </a:ext>
                </a:extLst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Claim submission workflow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21,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3076" name="Picture 4" descr="https://lh3.googleusercontent.com/T0kDrCa8wcYz5SjZ-Y8YG6EKIlBGwKlw4QwWtx_1N7ADn2E1C3ZfLBdpI2VRnpBSY8_XAdg0IptIddxr9tMp8P0OIa94-3HPRIXxPnvYaPAme9I3291d3DCgngr2UJPChl3dLC4QCJlDmO-oaA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3"/>
          <a:stretch/>
        </p:blipFill>
        <p:spPr bwMode="auto">
          <a:xfrm>
            <a:off x="6456040" y="36537"/>
            <a:ext cx="5707106" cy="670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5">
            <a:hlinkClick r:id="rId5"/>
          </p:cNvPr>
          <p:cNvSpPr>
            <a:spLocks noChangeArrowheads="1"/>
          </p:cNvSpPr>
          <p:nvPr/>
        </p:nvSpPr>
        <p:spPr bwMode="auto">
          <a:xfrm>
            <a:off x="-770163" y="-224893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000" dirty="0"/>
          </a:p>
        </p:txBody>
      </p:sp>
      <p:sp>
        <p:nvSpPr>
          <p:cNvPr id="10" name="Rectangle 6">
            <a:hlinkClick r:id="rId5"/>
          </p:cNvPr>
          <p:cNvSpPr>
            <a:spLocks noChangeArrowheads="1"/>
          </p:cNvSpPr>
          <p:nvPr/>
        </p:nvSpPr>
        <p:spPr bwMode="auto">
          <a:xfrm>
            <a:off x="5127625" y="16822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37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1.openIMIS </a:t>
            </a:r>
            <a:r>
              <a:rPr lang="fr-FR" dirty="0">
                <a:solidFill>
                  <a:schemeClr val="bg1"/>
                </a:solidFill>
              </a:rPr>
              <a:t>FHIR module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Achievements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21, 2022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00000-1234-1234-1234-12341234123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26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openIMIS FHIR module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Allow openIMIS to integrate with external systems in a standardized way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Use an existing interoperability standard already used by other systems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Objectives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21,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00000-1234-1234-1234-12341234123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39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openIMIS FHIR module</a:t>
            </a:r>
            <a:endParaRPr lang="fr-FR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5477338"/>
              </p:ext>
            </p:extLst>
          </p:nvPr>
        </p:nvGraphicFramePr>
        <p:xfrm>
          <a:off x="838200" y="1874838"/>
          <a:ext cx="10515600" cy="430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err="1" smtClean="0"/>
              <a:t>History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21, 2022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00000-1234-1234-1234-123412341234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22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/>
              <a:t>Term</a:t>
            </a:r>
            <a:r>
              <a:rPr lang="en-GB" dirty="0"/>
              <a:t>:</a:t>
            </a:r>
            <a:r>
              <a:rPr lang="en-GB" b="1" dirty="0"/>
              <a:t> </a:t>
            </a:r>
            <a:r>
              <a:rPr lang="en-GB" dirty="0"/>
              <a:t>08.04.2021 </a:t>
            </a:r>
            <a:r>
              <a:rPr lang="en-GB" dirty="0">
                <a:sym typeface="Wingdings" panose="05000000000000000000" pitchFamily="2" charset="2"/>
              </a:rPr>
              <a:t> 31.12.2021</a:t>
            </a:r>
          </a:p>
          <a:p>
            <a:pPr marL="0" indent="0">
              <a:buNone/>
            </a:pPr>
            <a:r>
              <a:rPr lang="en-GB" b="1" dirty="0">
                <a:sym typeface="Wingdings" panose="05000000000000000000" pitchFamily="2" charset="2"/>
              </a:rPr>
              <a:t>Parties</a:t>
            </a:r>
            <a:r>
              <a:rPr lang="en-US" dirty="0">
                <a:sym typeface="Wingdings" panose="05000000000000000000" pitchFamily="2" charset="2"/>
              </a:rPr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Digital Square / PATH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Swiss TPH &amp; </a:t>
            </a:r>
            <a:r>
              <a:rPr lang="en-US" dirty="0" err="1">
                <a:sym typeface="Wingdings" panose="05000000000000000000" pitchFamily="2" charset="2"/>
              </a:rPr>
              <a:t>SolDevelo</a:t>
            </a:r>
            <a:r>
              <a:rPr lang="en-US" dirty="0">
                <a:sym typeface="Wingdings" panose="05000000000000000000" pitchFamily="2" charset="2"/>
              </a:rPr>
              <a:t> &amp; </a:t>
            </a:r>
            <a:r>
              <a:rPr lang="en-US" dirty="0" err="1">
                <a:sym typeface="Wingdings" panose="05000000000000000000" pitchFamily="2" charset="2"/>
              </a:rPr>
              <a:t>Bluesquare</a:t>
            </a: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b="1" dirty="0">
                <a:sym typeface="Wingdings" panose="05000000000000000000" pitchFamily="2" charset="2"/>
              </a:rPr>
              <a:t>Work Packages</a:t>
            </a:r>
            <a:r>
              <a:rPr lang="en-US" dirty="0">
                <a:sym typeface="Wingdings" panose="05000000000000000000" pitchFamily="2" charset="2"/>
              </a:rPr>
              <a:t>:</a:t>
            </a:r>
            <a:r>
              <a:rPr lang="en-US" b="1" dirty="0">
                <a:sym typeface="Wingdings" panose="05000000000000000000" pitchFamily="2" charset="2"/>
              </a:rPr>
              <a:t> </a:t>
            </a:r>
          </a:p>
          <a:p>
            <a:pPr marL="457200" indent="-457200"/>
            <a:r>
              <a:rPr lang="en-US" dirty="0"/>
              <a:t>openIMIS FHIR Module</a:t>
            </a:r>
          </a:p>
          <a:p>
            <a:pPr marL="457200" indent="-457200"/>
            <a:r>
              <a:rPr lang="en-US" dirty="0"/>
              <a:t>Packaging and Installation</a:t>
            </a:r>
          </a:p>
          <a:p>
            <a:pPr marL="0" indent="0">
              <a:buNone/>
            </a:pPr>
            <a:r>
              <a:rPr lang="en-US" b="1" dirty="0">
                <a:sym typeface="Wingdings" panose="05000000000000000000" pitchFamily="2" charset="2"/>
              </a:rPr>
              <a:t>Community Engagement</a:t>
            </a:r>
            <a:r>
              <a:rPr lang="en-US" dirty="0">
                <a:sym typeface="Wingdings" panose="05000000000000000000" pitchFamily="2" charset="2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OpenHIE DevOps community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openIMIS </a:t>
            </a:r>
            <a:r>
              <a:rPr lang="en-US" dirty="0" smtClean="0"/>
              <a:t>communities</a:t>
            </a: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Project Description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21, 2022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00000-1234-1234-1234-12341234123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0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openIMIS FHIR module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838200" y="1874699"/>
            <a:ext cx="5401816" cy="430226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Mapping done in openIMIS Wiki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Manual conformity validation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openIMIS </a:t>
            </a:r>
            <a:r>
              <a:rPr lang="en-US" dirty="0" smtClean="0">
                <a:sym typeface="Wingdings" panose="05000000000000000000" pitchFamily="2" charset="2"/>
              </a:rPr>
              <a:t></a:t>
            </a:r>
            <a:r>
              <a:rPr lang="en-US" dirty="0" smtClean="0"/>
              <a:t> FHIR m</a:t>
            </a:r>
            <a:r>
              <a:rPr lang="en-US" dirty="0" smtClean="0"/>
              <a:t>apping process – </a:t>
            </a:r>
            <a:r>
              <a:rPr lang="en-US" dirty="0" smtClean="0"/>
              <a:t>Before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21,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00000-1234-1234-1234-123412341234}" type="slidenum">
              <a:rPr lang="en-US" smtClean="0"/>
              <a:t>20</a:t>
            </a:fld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798684906"/>
              </p:ext>
            </p:extLst>
          </p:nvPr>
        </p:nvGraphicFramePr>
        <p:xfrm>
          <a:off x="6816080" y="1722537"/>
          <a:ext cx="5181600" cy="2247395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389800048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01808315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96721132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998798801"/>
                    </a:ext>
                  </a:extLst>
                </a:gridCol>
              </a:tblGrid>
              <a:tr h="212374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1" dirty="0">
                          <a:effectLst/>
                        </a:rPr>
                        <a:t>FHIR STU3 resource</a:t>
                      </a:r>
                      <a:endParaRPr lang="en-US" sz="800" b="0" dirty="0">
                        <a:effectLst/>
                      </a:endParaRPr>
                    </a:p>
                  </a:txBody>
                  <a:tcPr marL="42993" marR="42993" marT="21497" marB="21497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5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1" dirty="0">
                          <a:effectLst/>
                        </a:rPr>
                        <a:t>openIMIS database tables</a:t>
                      </a:r>
                      <a:endParaRPr lang="en-US" sz="800" b="0" dirty="0">
                        <a:effectLst/>
                      </a:endParaRPr>
                    </a:p>
                  </a:txBody>
                  <a:tcPr marL="42993" marR="42993" marT="21497" marB="21497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5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1">
                          <a:effectLst/>
                        </a:rPr>
                        <a:t>Notes</a:t>
                      </a:r>
                      <a:endParaRPr lang="en-US" sz="800" b="0">
                        <a:effectLst/>
                      </a:endParaRPr>
                    </a:p>
                  </a:txBody>
                  <a:tcPr marL="42993" marR="42993" marT="21497" marB="21497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5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1">
                          <a:effectLst/>
                        </a:rPr>
                        <a:t>Status</a:t>
                      </a:r>
                      <a:endParaRPr lang="en-US" sz="800" b="0">
                        <a:effectLst/>
                      </a:endParaRPr>
                    </a:p>
                  </a:txBody>
                  <a:tcPr marL="42993" marR="42993" marT="21497" marB="21497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197427"/>
                  </a:ext>
                </a:extLst>
              </a:tr>
              <a:tr h="458596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u="none" strike="noStrike" dirty="0">
                          <a:effectLst/>
                          <a:hlinkClick r:id="rId2" tooltip="https://openimis.atlassian.net/wiki/spaces/OP/pages/929660960/Claim"/>
                        </a:rPr>
                        <a:t>Claim</a:t>
                      </a:r>
                      <a:endParaRPr lang="en-US" sz="800" b="0" dirty="0">
                        <a:effectLst/>
                      </a:endParaRPr>
                    </a:p>
                  </a:txBody>
                  <a:tcPr marL="35828" marR="35828" marT="35828" marB="35828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E2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800" b="0" u="none" strike="noStrike" dirty="0">
                          <a:effectLst/>
                          <a:hlinkClick r:id="rId3"/>
                        </a:rPr>
                        <a:t>Claim table (</a:t>
                      </a:r>
                      <a:r>
                        <a:rPr lang="en-US" sz="800" b="0" u="none" strike="noStrike" dirty="0" err="1">
                          <a:effectLst/>
                          <a:hlinkClick r:id="rId3"/>
                        </a:rPr>
                        <a:t>tblClaim</a:t>
                      </a:r>
                      <a:r>
                        <a:rPr lang="en-US" sz="800" b="0" u="none" strike="noStrike" dirty="0">
                          <a:effectLst/>
                          <a:hlinkClick r:id="rId3"/>
                        </a:rPr>
                        <a:t>)</a:t>
                      </a:r>
                      <a:r>
                        <a:rPr lang="en-US" sz="800" b="0" dirty="0">
                          <a:effectLst/>
                        </a:rPr>
                        <a:t> </a:t>
                      </a:r>
                    </a:p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800" b="0" dirty="0" err="1">
                          <a:effectLst/>
                        </a:rPr>
                        <a:t>tblClaimItems</a:t>
                      </a:r>
                      <a:endParaRPr lang="en-US" sz="800" b="0" dirty="0">
                        <a:effectLst/>
                      </a:endParaRPr>
                    </a:p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800" b="0" dirty="0" err="1">
                          <a:effectLst/>
                        </a:rPr>
                        <a:t>tblClaimServices</a:t>
                      </a:r>
                      <a:endParaRPr lang="en-US" sz="800" b="0" dirty="0">
                        <a:effectLst/>
                      </a:endParaRPr>
                    </a:p>
                  </a:txBody>
                  <a:tcPr marL="35828" marR="35828" marT="35828" marB="35828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E2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dirty="0">
                          <a:effectLst/>
                        </a:rPr>
                        <a:t>Request properties are mapped to Claim</a:t>
                      </a:r>
                    </a:p>
                  </a:txBody>
                  <a:tcPr marL="35828" marR="35828" marT="35828" marB="35828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E2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dirty="0">
                          <a:effectLst/>
                        </a:rPr>
                        <a:t>mostly mapped</a:t>
                      </a:r>
                    </a:p>
                  </a:txBody>
                  <a:tcPr marL="35828" marR="35828" marT="35828" marB="35828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E2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978807"/>
                  </a:ext>
                </a:extLst>
              </a:tr>
              <a:tr h="458596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dirty="0" err="1">
                          <a:effectLst/>
                        </a:rPr>
                        <a:t>ClaimResponse</a:t>
                      </a:r>
                      <a:endParaRPr lang="en-US" sz="800" b="0" dirty="0">
                        <a:effectLst/>
                      </a:endParaRPr>
                    </a:p>
                  </a:txBody>
                  <a:tcPr marL="35828" marR="35828" marT="35828" marB="35828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800" b="0" u="none" strike="noStrike">
                          <a:effectLst/>
                          <a:hlinkClick r:id="rId3"/>
                        </a:rPr>
                        <a:t>Claim table (tblClaim)</a:t>
                      </a:r>
                      <a:r>
                        <a:rPr lang="en-US" sz="800" b="0">
                          <a:effectLst/>
                        </a:rPr>
                        <a:t> </a:t>
                      </a:r>
                    </a:p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800" b="0">
                          <a:effectLst/>
                        </a:rPr>
                        <a:t>tblClaimItems</a:t>
                      </a:r>
                    </a:p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800" b="0">
                          <a:effectLst/>
                        </a:rPr>
                        <a:t>tblClaimServices</a:t>
                      </a:r>
                    </a:p>
                  </a:txBody>
                  <a:tcPr marL="35828" marR="35828" marT="35828" marB="35828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>
                          <a:effectLst/>
                        </a:rPr>
                        <a:t>Response properties are mapped to Claim</a:t>
                      </a:r>
                    </a:p>
                  </a:txBody>
                  <a:tcPr marL="35828" marR="35828" marT="35828" marB="35828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>
                          <a:effectLst/>
                        </a:rPr>
                        <a:t>mostly mapped</a:t>
                      </a:r>
                    </a:p>
                  </a:txBody>
                  <a:tcPr marL="35828" marR="35828" marT="35828" marB="35828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724591"/>
                  </a:ext>
                </a:extLst>
              </a:tr>
              <a:tr h="200636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u="none" strike="noStrike">
                          <a:effectLst/>
                          <a:hlinkClick r:id="rId4" tooltip="https://openimis.atlassian.net/wiki/spaces/OP/pages/929726484/Coverage"/>
                        </a:rPr>
                        <a:t>Coverage</a:t>
                      </a:r>
                      <a:endParaRPr lang="en-US" sz="800" b="0">
                        <a:effectLst/>
                      </a:endParaRPr>
                    </a:p>
                  </a:txBody>
                  <a:tcPr marL="35828" marR="35828" marT="35828" marB="35828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>
                          <a:effectLst/>
                        </a:rPr>
                        <a:t>tblPolicy</a:t>
                      </a:r>
                    </a:p>
                  </a:txBody>
                  <a:tcPr marL="35828" marR="35828" marT="35828" marB="35828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>
                          <a:effectLst/>
                        </a:rPr>
                        <a:t> </a:t>
                      </a:r>
                    </a:p>
                  </a:txBody>
                  <a:tcPr marL="35828" marR="35828" marT="35828" marB="35828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>
                          <a:effectLst/>
                        </a:rPr>
                        <a:t>not mapped</a:t>
                      </a:r>
                    </a:p>
                  </a:txBody>
                  <a:tcPr marL="35828" marR="35828" marT="35828" marB="35828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7836850"/>
                  </a:ext>
                </a:extLst>
              </a:tr>
              <a:tr h="200636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>
                          <a:effectLst/>
                        </a:rPr>
                        <a:t>Patient</a:t>
                      </a:r>
                    </a:p>
                  </a:txBody>
                  <a:tcPr marL="35828" marR="35828" marT="35828" marB="35828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>
                          <a:effectLst/>
                        </a:rPr>
                        <a:t>tblInsuree</a:t>
                      </a:r>
                    </a:p>
                  </a:txBody>
                  <a:tcPr marL="35828" marR="35828" marT="35828" marB="35828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>
                          <a:effectLst/>
                        </a:rPr>
                        <a:t> </a:t>
                      </a:r>
                    </a:p>
                  </a:txBody>
                  <a:tcPr marL="35828" marR="35828" marT="35828" marB="35828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>
                          <a:effectLst/>
                        </a:rPr>
                        <a:t>mostly mapped</a:t>
                      </a:r>
                    </a:p>
                  </a:txBody>
                  <a:tcPr marL="35828" marR="35828" marT="35828" marB="35828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8778589"/>
                  </a:ext>
                </a:extLst>
              </a:tr>
              <a:tr h="716557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>
                          <a:effectLst/>
                        </a:rPr>
                        <a:t>Practitioner</a:t>
                      </a:r>
                    </a:p>
                  </a:txBody>
                  <a:tcPr marL="35828" marR="35828" marT="35828" marB="35828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>
                          <a:effectLst/>
                        </a:rPr>
                        <a:t>tblClaimAdmin</a:t>
                      </a:r>
                    </a:p>
                  </a:txBody>
                  <a:tcPr marL="35828" marR="35828" marT="35828" marB="35828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>
                          <a:effectLst/>
                        </a:rPr>
                        <a:t>used to represent base fields of Claim Administrator (without relation with health facility- FHIR Location)</a:t>
                      </a:r>
                    </a:p>
                  </a:txBody>
                  <a:tcPr marL="35828" marR="35828" marT="35828" marB="35828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dirty="0">
                          <a:effectLst/>
                        </a:rPr>
                        <a:t>mapped</a:t>
                      </a:r>
                    </a:p>
                  </a:txBody>
                  <a:tcPr marL="35828" marR="35828" marT="35828" marB="35828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265980"/>
                  </a:ext>
                </a:extLst>
              </a:tr>
            </a:tbl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1717163" y="4236060"/>
            <a:ext cx="3331584" cy="1029088"/>
            <a:chOff x="1919536" y="5136216"/>
            <a:chExt cx="3331584" cy="1029088"/>
          </a:xfrm>
        </p:grpSpPr>
        <p:pic>
          <p:nvPicPr>
            <p:cNvPr id="5122" name="Picture 2" descr="openIMIS · GitHub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28"/>
            <a:stretch/>
          </p:blipFill>
          <p:spPr bwMode="auto">
            <a:xfrm>
              <a:off x="1919536" y="5136216"/>
              <a:ext cx="1221160" cy="1029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4" name="Picture 4" descr="Digital Square on FHIR® — Digital Squar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2032" y="5136216"/>
              <a:ext cx="1029088" cy="1029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Left-Right Arrow 14"/>
            <p:cNvSpPr/>
            <p:nvPr/>
          </p:nvSpPr>
          <p:spPr>
            <a:xfrm>
              <a:off x="3140696" y="5589240"/>
              <a:ext cx="1155104" cy="432048"/>
            </a:xfrm>
            <a:prstGeom prst="leftRightArrow">
              <a:avLst/>
            </a:prstGeom>
            <a:solidFill>
              <a:srgbClr val="A4A0D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584539"/>
              </p:ext>
            </p:extLst>
          </p:nvPr>
        </p:nvGraphicFramePr>
        <p:xfrm>
          <a:off x="6816080" y="4076961"/>
          <a:ext cx="5181600" cy="2376375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3610168946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435731608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685493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55683455"/>
                    </a:ext>
                  </a:extLst>
                </a:gridCol>
              </a:tblGrid>
              <a:tr h="212374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1">
                          <a:effectLst/>
                        </a:rPr>
                        <a:t>FHIR STU3 field</a:t>
                      </a:r>
                      <a:endParaRPr lang="en-US" sz="800" b="0">
                        <a:effectLst/>
                      </a:endParaRPr>
                    </a:p>
                  </a:txBody>
                  <a:tcPr marL="42993" marR="42993" marT="21496" marB="21496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5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1">
                          <a:effectLst/>
                        </a:rPr>
                        <a:t>openIMIS field</a:t>
                      </a:r>
                      <a:endParaRPr lang="en-US" sz="800" b="0">
                        <a:effectLst/>
                      </a:endParaRPr>
                    </a:p>
                  </a:txBody>
                  <a:tcPr marL="42993" marR="42993" marT="21496" marB="21496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5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1">
                          <a:effectLst/>
                        </a:rPr>
                        <a:t>Notes</a:t>
                      </a:r>
                      <a:endParaRPr lang="en-US" sz="800" b="0">
                        <a:effectLst/>
                      </a:endParaRPr>
                    </a:p>
                  </a:txBody>
                  <a:tcPr marL="42993" marR="42993" marT="21496" marB="21496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5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1">
                          <a:effectLst/>
                        </a:rPr>
                        <a:t>Status</a:t>
                      </a:r>
                      <a:endParaRPr lang="en-US" sz="800" b="0">
                        <a:effectLst/>
                      </a:endParaRPr>
                    </a:p>
                  </a:txBody>
                  <a:tcPr marL="42993" marR="42993" marT="21496" marB="21496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631066"/>
                  </a:ext>
                </a:extLst>
              </a:tr>
              <a:tr h="587577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>
                          <a:effectLst/>
                        </a:rPr>
                        <a:t>Identifier</a:t>
                      </a:r>
                    </a:p>
                  </a:txBody>
                  <a:tcPr marL="35828" marR="35828" marT="35828" marB="35828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>
                          <a:effectLst/>
                        </a:rPr>
                        <a:t>tblClaim.ClaimID / tblClaim.ClaimUUID / tblClaim.ClaimCode</a:t>
                      </a:r>
                    </a:p>
                  </a:txBody>
                  <a:tcPr marL="35828" marR="35828" marT="35828" marB="35828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>
                          <a:effectLst/>
                        </a:rPr>
                        <a:t>Claim can have multiple identifiers. The most important one is mapped from ClaimCode</a:t>
                      </a:r>
                    </a:p>
                  </a:txBody>
                  <a:tcPr marL="35828" marR="35828" marT="35828" marB="35828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>
                          <a:effectLst/>
                        </a:rPr>
                        <a:t>ClaimID and ClaimCode mapped</a:t>
                      </a:r>
                    </a:p>
                  </a:txBody>
                  <a:tcPr marL="35828" marR="35828" marT="35828" marB="35828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28901"/>
                  </a:ext>
                </a:extLst>
              </a:tr>
              <a:tr h="200636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>
                          <a:effectLst/>
                        </a:rPr>
                        <a:t>patient</a:t>
                      </a:r>
                    </a:p>
                  </a:txBody>
                  <a:tcPr marL="35828" marR="35828" marT="35828" marB="35828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>
                          <a:effectLst/>
                        </a:rPr>
                        <a:t>tblClaim.InsureeID</a:t>
                      </a:r>
                    </a:p>
                  </a:txBody>
                  <a:tcPr marL="35828" marR="35828" marT="35828" marB="35828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>
                          <a:effectLst/>
                        </a:rPr>
                        <a:t> </a:t>
                      </a:r>
                    </a:p>
                  </a:txBody>
                  <a:tcPr marL="35828" marR="35828" marT="35828" marB="35828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>
                          <a:effectLst/>
                        </a:rPr>
                        <a:t>mapped</a:t>
                      </a:r>
                    </a:p>
                  </a:txBody>
                  <a:tcPr marL="35828" marR="35828" marT="35828" marB="35828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233194"/>
                  </a:ext>
                </a:extLst>
              </a:tr>
              <a:tr h="458596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>
                          <a:effectLst/>
                        </a:rPr>
                        <a:t>billablePeriod</a:t>
                      </a:r>
                    </a:p>
                  </a:txBody>
                  <a:tcPr marL="35828" marR="35828" marT="35828" marB="35828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>
                          <a:effectLst/>
                        </a:rPr>
                        <a:t>tblClaim.DateFrom / tblClaim.DateTo</a:t>
                      </a:r>
                    </a:p>
                  </a:txBody>
                  <a:tcPr marL="35828" marR="35828" marT="35828" marB="35828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>
                          <a:effectLst/>
                        </a:rPr>
                        <a:t>date from and date to are mapped to a period of time between them</a:t>
                      </a:r>
                    </a:p>
                  </a:txBody>
                  <a:tcPr marL="35828" marR="35828" marT="35828" marB="35828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>
                          <a:effectLst/>
                        </a:rPr>
                        <a:t>mapped</a:t>
                      </a:r>
                    </a:p>
                  </a:txBody>
                  <a:tcPr marL="35828" marR="35828" marT="35828" marB="35828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821926"/>
                  </a:ext>
                </a:extLst>
              </a:tr>
              <a:tr h="716556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>
                          <a:effectLst/>
                        </a:rPr>
                        <a:t>diagnosis</a:t>
                      </a:r>
                    </a:p>
                  </a:txBody>
                  <a:tcPr marL="35828" marR="35828" marT="35828" marB="35828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>
                          <a:effectLst/>
                        </a:rPr>
                        <a:t>tblClaim.ICDID / tblClaim.ICDID1 / tblClaim.ICDID2 / tblClaim.ICDID3 / tblClaim.ICDID4</a:t>
                      </a:r>
                    </a:p>
                  </a:txBody>
                  <a:tcPr marL="35828" marR="35828" marT="35828" marB="35828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>
                          <a:effectLst/>
                        </a:rPr>
                        <a:t>ICDID values are mapped to a list of diagnosis</a:t>
                      </a:r>
                    </a:p>
                  </a:txBody>
                  <a:tcPr marL="35828" marR="35828" marT="35828" marB="35828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>
                          <a:effectLst/>
                        </a:rPr>
                        <a:t>mapped</a:t>
                      </a:r>
                    </a:p>
                  </a:txBody>
                  <a:tcPr marL="35828" marR="35828" marT="35828" marB="35828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1715794"/>
                  </a:ext>
                </a:extLst>
              </a:tr>
              <a:tr h="200636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>
                          <a:effectLst/>
                        </a:rPr>
                        <a:t>provider</a:t>
                      </a:r>
                    </a:p>
                  </a:txBody>
                  <a:tcPr marL="35828" marR="35828" marT="35828" marB="35828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>
                          <a:effectLst/>
                        </a:rPr>
                        <a:t>tblClaim.Adjuster</a:t>
                      </a:r>
                    </a:p>
                  </a:txBody>
                  <a:tcPr marL="35828" marR="35828" marT="35828" marB="35828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>
                          <a:effectLst/>
                        </a:rPr>
                        <a:t> </a:t>
                      </a:r>
                    </a:p>
                  </a:txBody>
                  <a:tcPr marL="35828" marR="35828" marT="35828" marB="35828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dirty="0">
                          <a:effectLst/>
                        </a:rPr>
                        <a:t>not mapped</a:t>
                      </a:r>
                    </a:p>
                  </a:txBody>
                  <a:tcPr marL="35828" marR="35828" marT="35828" marB="35828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9442485"/>
                  </a:ext>
                </a:extLst>
              </a:tr>
            </a:tbl>
          </a:graphicData>
        </a:graphic>
      </p:graphicFrame>
      <p:cxnSp>
        <p:nvCxnSpPr>
          <p:cNvPr id="21" name="Straight Arrow Connector 20"/>
          <p:cNvCxnSpPr/>
          <p:nvPr/>
        </p:nvCxnSpPr>
        <p:spPr>
          <a:xfrm rot="10800000" flipV="1">
            <a:off x="6816080" y="2184411"/>
            <a:ext cx="12700" cy="2418914"/>
          </a:xfrm>
          <a:prstGeom prst="bentConnector3">
            <a:avLst>
              <a:gd name="adj1" fmla="val 3141173"/>
            </a:avLst>
          </a:prstGeom>
          <a:ln w="19050">
            <a:solidFill>
              <a:srgbClr val="F4AE2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459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openIMIS FHIR module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openIMIS </a:t>
            </a:r>
            <a:r>
              <a:rPr lang="en-US" dirty="0">
                <a:sym typeface="Wingdings" panose="05000000000000000000" pitchFamily="2" charset="2"/>
              </a:rPr>
              <a:t></a:t>
            </a:r>
            <a:r>
              <a:rPr lang="en-US" dirty="0"/>
              <a:t> FHIR mapping process </a:t>
            </a:r>
            <a:r>
              <a:rPr lang="en-US" dirty="0" smtClean="0"/>
              <a:t>– Now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21, 2022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00000-1234-1234-1234-123412341234}" type="slidenum">
              <a:rPr lang="en-GB" smtClean="0"/>
              <a:t>21</a:t>
            </a:fld>
            <a:endParaRPr lang="en-GB"/>
          </a:p>
        </p:txBody>
      </p:sp>
      <p:pic>
        <p:nvPicPr>
          <p:cNvPr id="6146" name="Picture 2" descr="HL7.FHIR.UV.SHORTHAND\FHIR Shorthand - FHIR v4.0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104" y="116632"/>
            <a:ext cx="3025552" cy="101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L7.FHIR.UV.SHORTHAND\Overview - FHIR v4.0.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44" y="1907565"/>
            <a:ext cx="10895711" cy="423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29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openIMIS FHIR module</a:t>
            </a:r>
            <a:endParaRPr lang="en-US" dirty="0"/>
          </a:p>
        </p:txBody>
      </p:sp>
      <p:graphicFrame>
        <p:nvGraphicFramePr>
          <p:cNvPr id="16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0518574"/>
              </p:ext>
            </p:extLst>
          </p:nvPr>
        </p:nvGraphicFramePr>
        <p:xfrm>
          <a:off x="623390" y="1772816"/>
          <a:ext cx="6264698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1855">
                  <a:extLst>
                    <a:ext uri="{9D8B030D-6E8A-4147-A177-3AD203B41FA5}">
                      <a16:colId xmlns:a16="http://schemas.microsoft.com/office/drawing/2014/main" val="69291047"/>
                    </a:ext>
                  </a:extLst>
                </a:gridCol>
                <a:gridCol w="1953508">
                  <a:extLst>
                    <a:ext uri="{9D8B030D-6E8A-4147-A177-3AD203B41FA5}">
                      <a16:colId xmlns:a16="http://schemas.microsoft.com/office/drawing/2014/main" val="3038957415"/>
                    </a:ext>
                  </a:extLst>
                </a:gridCol>
                <a:gridCol w="1549335">
                  <a:extLst>
                    <a:ext uri="{9D8B030D-6E8A-4147-A177-3AD203B41FA5}">
                      <a16:colId xmlns:a16="http://schemas.microsoft.com/office/drawing/2014/main" val="6457993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600" baseline="0" dirty="0" smtClean="0"/>
                        <a:t>FHIR Resource</a:t>
                      </a:r>
                      <a:endParaRPr lang="en-US" sz="1600" dirty="0"/>
                    </a:p>
                  </a:txBody>
                  <a:tcPr marL="185569" marR="185569"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openIMIS </a:t>
                      </a:r>
                      <a:r>
                        <a:rPr lang="fr-FR" sz="1600" dirty="0" err="1" smtClean="0"/>
                        <a:t>Entity</a:t>
                      </a:r>
                      <a:endParaRPr lang="en-US" sz="1600" dirty="0"/>
                    </a:p>
                  </a:txBody>
                  <a:tcPr marL="185569" marR="185569"/>
                </a:tc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Status</a:t>
                      </a:r>
                      <a:endParaRPr lang="en-US" sz="1600" dirty="0"/>
                    </a:p>
                  </a:txBody>
                  <a:tcPr marL="185569" marR="185569"/>
                </a:tc>
                <a:extLst>
                  <a:ext uri="{0D108BD9-81ED-4DB2-BD59-A6C34878D82A}">
                    <a16:rowId xmlns:a16="http://schemas.microsoft.com/office/drawing/2014/main" val="2515825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Patient</a:t>
                      </a:r>
                      <a:endParaRPr lang="en-US" sz="1600" dirty="0"/>
                    </a:p>
                  </a:txBody>
                  <a:tcPr marL="185569" marR="185569"/>
                </a:tc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Insuree</a:t>
                      </a:r>
                      <a:endParaRPr lang="en-US" sz="1600" dirty="0"/>
                    </a:p>
                  </a:txBody>
                  <a:tcPr marL="185569" marR="18556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Updated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185569" marR="185569"/>
                </a:tc>
                <a:extLst>
                  <a:ext uri="{0D108BD9-81ED-4DB2-BD59-A6C34878D82A}">
                    <a16:rowId xmlns:a16="http://schemas.microsoft.com/office/drawing/2014/main" val="553375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Group</a:t>
                      </a:r>
                      <a:endParaRPr lang="en-US" sz="1600" dirty="0"/>
                    </a:p>
                  </a:txBody>
                  <a:tcPr marL="185569" marR="185569"/>
                </a:tc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Family</a:t>
                      </a:r>
                      <a:endParaRPr lang="en-US" sz="1600" dirty="0"/>
                    </a:p>
                  </a:txBody>
                  <a:tcPr marL="185569" marR="18556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Updated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185569" marR="185569"/>
                </a:tc>
                <a:extLst>
                  <a:ext uri="{0D108BD9-81ED-4DB2-BD59-A6C34878D82A}">
                    <a16:rowId xmlns:a16="http://schemas.microsoft.com/office/drawing/2014/main" val="3959466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Location</a:t>
                      </a:r>
                      <a:endParaRPr lang="en-US" sz="1600" dirty="0"/>
                    </a:p>
                  </a:txBody>
                  <a:tcPr marL="185569" marR="185569"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Location</a:t>
                      </a:r>
                      <a:endParaRPr lang="en-US" sz="1600" dirty="0"/>
                    </a:p>
                  </a:txBody>
                  <a:tcPr marL="185569" marR="18556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Updated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185569" marR="185569"/>
                </a:tc>
                <a:extLst>
                  <a:ext uri="{0D108BD9-81ED-4DB2-BD59-A6C34878D82A}">
                    <a16:rowId xmlns:a16="http://schemas.microsoft.com/office/drawing/2014/main" val="206511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err="1" smtClean="0">
                          <a:solidFill>
                            <a:srgbClr val="00B050"/>
                          </a:solidFill>
                        </a:rPr>
                        <a:t>Organization</a:t>
                      </a:r>
                      <a:endParaRPr lang="en-US" sz="1600" dirty="0">
                        <a:solidFill>
                          <a:srgbClr val="00B050"/>
                        </a:solidFill>
                      </a:endParaRPr>
                    </a:p>
                  </a:txBody>
                  <a:tcPr marL="185569" marR="185569"/>
                </a:tc>
                <a:tc>
                  <a:txBody>
                    <a:bodyPr/>
                    <a:lstStyle/>
                    <a:p>
                      <a:r>
                        <a:rPr lang="fr-FR" sz="1600" dirty="0" err="1" smtClean="0">
                          <a:solidFill>
                            <a:srgbClr val="00B050"/>
                          </a:solidFill>
                        </a:rPr>
                        <a:t>Health</a:t>
                      </a:r>
                      <a:r>
                        <a:rPr lang="fr-FR" sz="1600" baseline="0" dirty="0" smtClean="0">
                          <a:solidFill>
                            <a:srgbClr val="00B050"/>
                          </a:solidFill>
                        </a:rPr>
                        <a:t> Facility</a:t>
                      </a:r>
                      <a:endParaRPr lang="en-US" sz="1600" dirty="0">
                        <a:solidFill>
                          <a:srgbClr val="00B050"/>
                        </a:solidFill>
                      </a:endParaRPr>
                    </a:p>
                  </a:txBody>
                  <a:tcPr marL="185569" marR="185569"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solidFill>
                            <a:srgbClr val="00B050"/>
                          </a:solidFill>
                        </a:rPr>
                        <a:t>New</a:t>
                      </a:r>
                      <a:endParaRPr lang="en-US" sz="1600" dirty="0">
                        <a:solidFill>
                          <a:srgbClr val="00B050"/>
                        </a:solidFill>
                      </a:endParaRPr>
                    </a:p>
                  </a:txBody>
                  <a:tcPr marL="185569" marR="185569"/>
                </a:tc>
                <a:extLst>
                  <a:ext uri="{0D108BD9-81ED-4DB2-BD59-A6C34878D82A}">
                    <a16:rowId xmlns:a16="http://schemas.microsoft.com/office/drawing/2014/main" val="3892774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Organization</a:t>
                      </a:r>
                      <a:r>
                        <a:rPr lang="fr-FR" sz="1600" baseline="0" dirty="0" smtClean="0"/>
                        <a:t> </a:t>
                      </a:r>
                      <a:endParaRPr lang="en-US" sz="1600" dirty="0"/>
                    </a:p>
                  </a:txBody>
                  <a:tcPr marL="185569" marR="185569"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Policy</a:t>
                      </a:r>
                      <a:r>
                        <a:rPr lang="fr-FR" sz="1600" baseline="0" dirty="0" smtClean="0"/>
                        <a:t> </a:t>
                      </a:r>
                      <a:r>
                        <a:rPr lang="fr-FR" sz="1600" baseline="0" dirty="0" err="1" smtClean="0"/>
                        <a:t>Holder</a:t>
                      </a:r>
                      <a:endParaRPr lang="en-US" sz="1600" dirty="0"/>
                    </a:p>
                  </a:txBody>
                  <a:tcPr marL="185569" marR="18556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Updated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185569" marR="185569"/>
                </a:tc>
                <a:extLst>
                  <a:ext uri="{0D108BD9-81ED-4DB2-BD59-A6C34878D82A}">
                    <a16:rowId xmlns:a16="http://schemas.microsoft.com/office/drawing/2014/main" val="1829054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ActivityDefinition</a:t>
                      </a:r>
                      <a:endParaRPr lang="en-US" sz="1600" dirty="0"/>
                    </a:p>
                  </a:txBody>
                  <a:tcPr marL="185569" marR="185569"/>
                </a:tc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Medical</a:t>
                      </a:r>
                      <a:r>
                        <a:rPr lang="fr-FR" sz="1600" dirty="0" smtClean="0"/>
                        <a:t> Service</a:t>
                      </a:r>
                      <a:endParaRPr lang="en-US" sz="1600" dirty="0"/>
                    </a:p>
                  </a:txBody>
                  <a:tcPr marL="185569" marR="18556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Updated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185569" marR="185569"/>
                </a:tc>
                <a:extLst>
                  <a:ext uri="{0D108BD9-81ED-4DB2-BD59-A6C34878D82A}">
                    <a16:rowId xmlns:a16="http://schemas.microsoft.com/office/drawing/2014/main" val="1089632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Medication</a:t>
                      </a:r>
                      <a:endParaRPr lang="en-US" sz="1600" dirty="0"/>
                    </a:p>
                  </a:txBody>
                  <a:tcPr marL="185569" marR="185569"/>
                </a:tc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Medical</a:t>
                      </a:r>
                      <a:r>
                        <a:rPr lang="fr-FR" sz="1600" dirty="0" smtClean="0"/>
                        <a:t> Item</a:t>
                      </a:r>
                      <a:endParaRPr lang="en-US" sz="1600" dirty="0"/>
                    </a:p>
                  </a:txBody>
                  <a:tcPr marL="185569" marR="18556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Updated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185569" marR="185569"/>
                </a:tc>
                <a:extLst>
                  <a:ext uri="{0D108BD9-81ED-4DB2-BD59-A6C34878D82A}">
                    <a16:rowId xmlns:a16="http://schemas.microsoft.com/office/drawing/2014/main" val="2280374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err="1" smtClean="0">
                          <a:solidFill>
                            <a:srgbClr val="00B050"/>
                          </a:solidFill>
                        </a:rPr>
                        <a:t>Contract</a:t>
                      </a:r>
                      <a:endParaRPr lang="en-US" sz="1600" dirty="0">
                        <a:solidFill>
                          <a:srgbClr val="00B050"/>
                        </a:solidFill>
                      </a:endParaRPr>
                    </a:p>
                  </a:txBody>
                  <a:tcPr marL="185569" marR="185569"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solidFill>
                            <a:srgbClr val="00B050"/>
                          </a:solidFill>
                        </a:rPr>
                        <a:t>Policy</a:t>
                      </a:r>
                      <a:endParaRPr lang="en-US" sz="1600" dirty="0">
                        <a:solidFill>
                          <a:srgbClr val="00B050"/>
                        </a:solidFill>
                      </a:endParaRPr>
                    </a:p>
                  </a:txBody>
                  <a:tcPr marL="185569" marR="185569"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solidFill>
                            <a:srgbClr val="00B050"/>
                          </a:solidFill>
                        </a:rPr>
                        <a:t>New</a:t>
                      </a:r>
                      <a:endParaRPr lang="en-US" sz="1600" dirty="0">
                        <a:solidFill>
                          <a:srgbClr val="00B050"/>
                        </a:solidFill>
                      </a:endParaRPr>
                    </a:p>
                  </a:txBody>
                  <a:tcPr marL="185569" marR="185569"/>
                </a:tc>
                <a:extLst>
                  <a:ext uri="{0D108BD9-81ED-4DB2-BD59-A6C34878D82A}">
                    <a16:rowId xmlns:a16="http://schemas.microsoft.com/office/drawing/2014/main" val="1181457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CoverageEligibilityRequest</a:t>
                      </a:r>
                      <a:endParaRPr lang="en-US" sz="1600" dirty="0"/>
                    </a:p>
                  </a:txBody>
                  <a:tcPr marL="185569" marR="185569"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Policy</a:t>
                      </a:r>
                      <a:endParaRPr lang="en-US" sz="1600" dirty="0"/>
                    </a:p>
                  </a:txBody>
                  <a:tcPr marL="185569" marR="18556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Updated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185569" marR="185569"/>
                </a:tc>
                <a:extLst>
                  <a:ext uri="{0D108BD9-81ED-4DB2-BD59-A6C34878D82A}">
                    <a16:rowId xmlns:a16="http://schemas.microsoft.com/office/drawing/2014/main" val="2550657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CoverageEligibilityResponse</a:t>
                      </a:r>
                      <a:endParaRPr lang="en-US" sz="1600" dirty="0"/>
                    </a:p>
                  </a:txBody>
                  <a:tcPr marL="185569" marR="185569"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Policy</a:t>
                      </a:r>
                      <a:endParaRPr lang="en-US" sz="1600" dirty="0"/>
                    </a:p>
                  </a:txBody>
                  <a:tcPr marL="185569" marR="18556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Updated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185569" marR="185569"/>
                </a:tc>
                <a:extLst>
                  <a:ext uri="{0D108BD9-81ED-4DB2-BD59-A6C34878D82A}">
                    <a16:rowId xmlns:a16="http://schemas.microsoft.com/office/drawing/2014/main" val="3360738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Coverage</a:t>
                      </a:r>
                      <a:endParaRPr lang="en-US" sz="1600" dirty="0"/>
                    </a:p>
                  </a:txBody>
                  <a:tcPr marL="185569" marR="185569"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Policy</a:t>
                      </a:r>
                      <a:endParaRPr lang="en-US" sz="1600" dirty="0"/>
                    </a:p>
                  </a:txBody>
                  <a:tcPr marL="185569" marR="18556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Updated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185569" marR="185569"/>
                </a:tc>
                <a:extLst>
                  <a:ext uri="{0D108BD9-81ED-4DB2-BD59-A6C34878D82A}">
                    <a16:rowId xmlns:a16="http://schemas.microsoft.com/office/drawing/2014/main" val="1578146942"/>
                  </a:ext>
                </a:extLst>
              </a:tr>
            </a:tbl>
          </a:graphicData>
        </a:graphic>
      </p:graphicFrame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Profiles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21, 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00000-1234-1234-1234-123412341234}" type="slidenum">
              <a:rPr lang="en-US" smtClean="0"/>
              <a:t>22</a:t>
            </a:fld>
            <a:endParaRPr lang="en-US" dirty="0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105545712"/>
              </p:ext>
            </p:extLst>
          </p:nvPr>
        </p:nvGraphicFramePr>
        <p:xfrm>
          <a:off x="7104112" y="260648"/>
          <a:ext cx="4990257" cy="635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1904">
                  <a:extLst>
                    <a:ext uri="{9D8B030D-6E8A-4147-A177-3AD203B41FA5}">
                      <a16:colId xmlns:a16="http://schemas.microsoft.com/office/drawing/2014/main" val="279501207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1700944627"/>
                    </a:ext>
                  </a:extLst>
                </a:gridCol>
                <a:gridCol w="1296145">
                  <a:extLst>
                    <a:ext uri="{9D8B030D-6E8A-4147-A177-3AD203B41FA5}">
                      <a16:colId xmlns:a16="http://schemas.microsoft.com/office/drawing/2014/main" val="9267895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600" baseline="0" dirty="0" smtClean="0"/>
                        <a:t>FHIR Resource</a:t>
                      </a:r>
                      <a:endParaRPr lang="en-US" sz="1600" dirty="0"/>
                    </a:p>
                  </a:txBody>
                  <a:tcPr marL="185569" marR="185569"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openIMIS </a:t>
                      </a:r>
                      <a:r>
                        <a:rPr lang="fr-FR" sz="1600" dirty="0" err="1" smtClean="0"/>
                        <a:t>Entity</a:t>
                      </a:r>
                      <a:endParaRPr lang="en-US" sz="1600" dirty="0"/>
                    </a:p>
                  </a:txBody>
                  <a:tcPr marL="185569" marR="185569"/>
                </a:tc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Status</a:t>
                      </a:r>
                      <a:endParaRPr lang="en-US" sz="1600" dirty="0"/>
                    </a:p>
                  </a:txBody>
                  <a:tcPr marL="185569" marR="185569"/>
                </a:tc>
                <a:extLst>
                  <a:ext uri="{0D108BD9-81ED-4DB2-BD59-A6C34878D82A}">
                    <a16:rowId xmlns:a16="http://schemas.microsoft.com/office/drawing/2014/main" val="838393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Claim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Claim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Updated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4901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ClaimResponse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Claim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Updated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2574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CommunicationRequest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Claim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Updated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0281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solidFill>
                            <a:srgbClr val="00B050"/>
                          </a:solidFill>
                        </a:rPr>
                        <a:t>Communication</a:t>
                      </a:r>
                      <a:endParaRPr lang="en-US" sz="16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solidFill>
                            <a:srgbClr val="00B050"/>
                          </a:solidFill>
                        </a:rPr>
                        <a:t>Feedback</a:t>
                      </a:r>
                      <a:endParaRPr lang="en-US" sz="16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solidFill>
                            <a:srgbClr val="00B050"/>
                          </a:solidFill>
                        </a:rPr>
                        <a:t>New</a:t>
                      </a:r>
                      <a:endParaRPr lang="en-US" sz="16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3003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Practitioner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Claim </a:t>
                      </a:r>
                      <a:r>
                        <a:rPr lang="fr-FR" sz="1600" dirty="0" err="1" smtClean="0"/>
                        <a:t>Administrator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Updated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68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err="1" smtClean="0">
                          <a:solidFill>
                            <a:srgbClr val="00B050"/>
                          </a:solidFill>
                        </a:rPr>
                        <a:t>Practitioner</a:t>
                      </a:r>
                      <a:endParaRPr lang="en-US" sz="16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err="1" smtClean="0">
                          <a:solidFill>
                            <a:srgbClr val="00B050"/>
                          </a:solidFill>
                        </a:rPr>
                        <a:t>Enrolment</a:t>
                      </a:r>
                      <a:r>
                        <a:rPr lang="fr-FR" sz="1600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fr-FR" sz="1600" baseline="0" dirty="0" err="1" smtClean="0">
                          <a:solidFill>
                            <a:srgbClr val="00B050"/>
                          </a:solidFill>
                        </a:rPr>
                        <a:t>Officer</a:t>
                      </a:r>
                      <a:endParaRPr lang="en-US" sz="16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solidFill>
                            <a:srgbClr val="00B050"/>
                          </a:solidFill>
                        </a:rPr>
                        <a:t>New</a:t>
                      </a:r>
                      <a:endParaRPr lang="en-US" sz="16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127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PractitionerRole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Claim </a:t>
                      </a:r>
                      <a:r>
                        <a:rPr lang="fr-FR" sz="1600" dirty="0" err="1" smtClean="0"/>
                        <a:t>Administrator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Updated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0500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err="1" smtClean="0">
                          <a:solidFill>
                            <a:srgbClr val="00B050"/>
                          </a:solidFill>
                        </a:rPr>
                        <a:t>PractitionerRole</a:t>
                      </a:r>
                      <a:endParaRPr lang="en-US" sz="1600" dirty="0" smtClean="0">
                        <a:solidFill>
                          <a:srgbClr val="00B050"/>
                        </a:solidFill>
                      </a:endParaRPr>
                    </a:p>
                    <a:p>
                      <a:endParaRPr lang="en-US" sz="16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err="1" smtClean="0">
                          <a:solidFill>
                            <a:srgbClr val="00B050"/>
                          </a:solidFill>
                        </a:rPr>
                        <a:t>Enrolment</a:t>
                      </a:r>
                      <a:r>
                        <a:rPr lang="fr-FR" sz="1600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fr-FR" sz="1600" baseline="0" dirty="0" err="1" smtClean="0">
                          <a:solidFill>
                            <a:srgbClr val="00B050"/>
                          </a:solidFill>
                        </a:rPr>
                        <a:t>Officer</a:t>
                      </a:r>
                      <a:endParaRPr lang="en-US" sz="16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solidFill>
                            <a:srgbClr val="00B050"/>
                          </a:solidFill>
                        </a:rPr>
                        <a:t>New</a:t>
                      </a:r>
                      <a:endParaRPr lang="en-US" sz="16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6761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err="1" smtClean="0">
                          <a:solidFill>
                            <a:srgbClr val="00B050"/>
                          </a:solidFill>
                        </a:rPr>
                        <a:t>InsurancePlan</a:t>
                      </a:r>
                      <a:endParaRPr lang="en-US" sz="16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solidFill>
                            <a:srgbClr val="00B050"/>
                          </a:solidFill>
                        </a:rPr>
                        <a:t>Product</a:t>
                      </a:r>
                      <a:endParaRPr lang="en-US" sz="16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New</a:t>
                      </a:r>
                      <a:endParaRPr lang="en-US" sz="1600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467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err="1" smtClean="0">
                          <a:solidFill>
                            <a:srgbClr val="00B050"/>
                          </a:solidFill>
                        </a:rPr>
                        <a:t>Invoice</a:t>
                      </a:r>
                      <a:endParaRPr lang="en-US" sz="16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err="1" smtClean="0">
                          <a:solidFill>
                            <a:srgbClr val="00B050"/>
                          </a:solidFill>
                        </a:rPr>
                        <a:t>Invoice</a:t>
                      </a:r>
                      <a:endParaRPr lang="en-US" sz="16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New</a:t>
                      </a:r>
                      <a:endParaRPr lang="en-US" sz="1600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2629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err="1" smtClean="0">
                          <a:solidFill>
                            <a:srgbClr val="00B050"/>
                          </a:solidFill>
                        </a:rPr>
                        <a:t>Invoice</a:t>
                      </a:r>
                      <a:endParaRPr lang="en-US" sz="16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solidFill>
                            <a:srgbClr val="00B050"/>
                          </a:solidFill>
                        </a:rPr>
                        <a:t>Bill</a:t>
                      </a:r>
                      <a:endParaRPr lang="en-US" sz="16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New</a:t>
                      </a:r>
                      <a:endParaRPr lang="en-US" sz="1600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355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err="1" smtClean="0">
                          <a:solidFill>
                            <a:srgbClr val="00B050"/>
                          </a:solidFill>
                        </a:rPr>
                        <a:t>PaymentNotice</a:t>
                      </a:r>
                      <a:endParaRPr lang="en-US" sz="16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err="1" smtClean="0">
                          <a:solidFill>
                            <a:srgbClr val="00B050"/>
                          </a:solidFill>
                        </a:rPr>
                        <a:t>InvoicePayment</a:t>
                      </a:r>
                      <a:endParaRPr lang="en-US" sz="16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New</a:t>
                      </a:r>
                      <a:endParaRPr lang="en-US" sz="1600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989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err="1" smtClean="0">
                          <a:solidFill>
                            <a:srgbClr val="00B050"/>
                          </a:solidFill>
                        </a:rPr>
                        <a:t>Subscription</a:t>
                      </a:r>
                      <a:endParaRPr lang="en-US" sz="16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solidFill>
                            <a:srgbClr val="00B050"/>
                          </a:solidFill>
                        </a:rPr>
                        <a:t>-</a:t>
                      </a:r>
                      <a:endParaRPr lang="en-US" sz="16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New</a:t>
                      </a:r>
                      <a:endParaRPr lang="en-US" sz="1600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51555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solidFill>
                            <a:srgbClr val="FF0000"/>
                          </a:solidFill>
                        </a:rPr>
                        <a:t>Condition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err="1" smtClean="0">
                          <a:solidFill>
                            <a:srgbClr val="FF0000"/>
                          </a:solidFill>
                        </a:rPr>
                        <a:t>Diagnosis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err="1" smtClean="0">
                          <a:solidFill>
                            <a:srgbClr val="FF0000"/>
                          </a:solidFill>
                        </a:rPr>
                        <a:t>Deleted</a:t>
                      </a:r>
                      <a:endParaRPr lang="en-US" sz="16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3739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err="1" smtClean="0">
                          <a:solidFill>
                            <a:srgbClr val="FF0000"/>
                          </a:solidFill>
                        </a:rPr>
                        <a:t>HealthcareService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err="1" smtClean="0">
                          <a:solidFill>
                            <a:srgbClr val="FF0000"/>
                          </a:solidFill>
                        </a:rPr>
                        <a:t>Health</a:t>
                      </a:r>
                      <a:r>
                        <a:rPr lang="fr-FR" sz="1600" dirty="0" smtClean="0">
                          <a:solidFill>
                            <a:srgbClr val="FF0000"/>
                          </a:solidFill>
                        </a:rPr>
                        <a:t> Facility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err="1" smtClean="0">
                          <a:solidFill>
                            <a:srgbClr val="FF0000"/>
                          </a:solidFill>
                        </a:rPr>
                        <a:t>Deleted</a:t>
                      </a:r>
                      <a:endParaRPr lang="en-US" sz="16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74801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394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384" y="459446"/>
            <a:ext cx="10515600" cy="707886"/>
          </a:xfrm>
        </p:spPr>
        <p:txBody>
          <a:bodyPr/>
          <a:lstStyle/>
          <a:p>
            <a:r>
              <a:rPr lang="en-US" dirty="0"/>
              <a:t>openIMIS FHIR module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1401173"/>
              </p:ext>
            </p:extLst>
          </p:nvPr>
        </p:nvGraphicFramePr>
        <p:xfrm>
          <a:off x="950439" y="1840824"/>
          <a:ext cx="3601616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1616">
                  <a:extLst>
                    <a:ext uri="{9D8B030D-6E8A-4147-A177-3AD203B41FA5}">
                      <a16:colId xmlns:a16="http://schemas.microsoft.com/office/drawing/2014/main" val="25319538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baseline="0" dirty="0" smtClean="0"/>
                        <a:t>openIMIS FHIR Code </a:t>
                      </a:r>
                      <a:r>
                        <a:rPr lang="fr-FR" baseline="0" dirty="0" err="1" smtClean="0"/>
                        <a:t>Systems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551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Diagnosis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7807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PatientEducationLevel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3783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PatientProfession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3946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PatientIdentificationType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7033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PatientContactRelationship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2361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GroupType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0040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GroupConfirmationType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835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OrganizationHFLegalForm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6868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OrganizationPHLegalForm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4668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OrganizationPHActivity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9803785"/>
                  </a:ext>
                </a:extLst>
              </a:tr>
            </a:tbl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Code </a:t>
            </a:r>
            <a:r>
              <a:rPr lang="fr-FR" dirty="0" err="1" smtClean="0"/>
              <a:t>Systems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21, 2022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 smtClean="0"/>
              <a:t>23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240016" y="188640"/>
            <a:ext cx="5544616" cy="6494085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dirty="0"/>
              <a:t>{</a:t>
            </a:r>
          </a:p>
          <a:p>
            <a:r>
              <a:rPr lang="en-US" sz="1300" dirty="0"/>
              <a:t>  "</a:t>
            </a:r>
            <a:r>
              <a:rPr lang="en-US" sz="1300" dirty="0" err="1"/>
              <a:t>resourceType</a:t>
            </a:r>
            <a:r>
              <a:rPr lang="en-US" sz="1300" dirty="0"/>
              <a:t>": "Patient",</a:t>
            </a:r>
          </a:p>
          <a:p>
            <a:r>
              <a:rPr lang="en-US" sz="1300" dirty="0"/>
              <a:t>  "id": "john-doe",</a:t>
            </a:r>
          </a:p>
          <a:p>
            <a:r>
              <a:rPr lang="en-US" sz="1300" dirty="0" smtClean="0"/>
              <a:t>"</a:t>
            </a:r>
            <a:r>
              <a:rPr lang="en-US" sz="1300" dirty="0"/>
              <a:t>extension": </a:t>
            </a:r>
            <a:r>
              <a:rPr lang="en-US" sz="1300" dirty="0" smtClean="0"/>
              <a:t>[ {</a:t>
            </a:r>
            <a:endParaRPr lang="en-US" sz="1300" dirty="0"/>
          </a:p>
          <a:p>
            <a:r>
              <a:rPr lang="en-US" sz="1300" dirty="0"/>
              <a:t>      "</a:t>
            </a:r>
            <a:r>
              <a:rPr lang="en-US" sz="1300" dirty="0" err="1"/>
              <a:t>url</a:t>
            </a:r>
            <a:r>
              <a:rPr lang="en-US" sz="1300" dirty="0"/>
              <a:t>": </a:t>
            </a:r>
            <a:r>
              <a:rPr lang="en-US" sz="1300" dirty="0" smtClean="0"/>
              <a:t>"</a:t>
            </a:r>
            <a:r>
              <a:rPr lang="en-US" sz="1300" dirty="0" err="1" smtClean="0"/>
              <a:t>StructureDefinition</a:t>
            </a:r>
            <a:r>
              <a:rPr lang="en-US" sz="1300" dirty="0" smtClean="0"/>
              <a:t>/patient-education-level</a:t>
            </a:r>
            <a:r>
              <a:rPr lang="en-US" sz="1300" dirty="0"/>
              <a:t>",</a:t>
            </a:r>
          </a:p>
          <a:p>
            <a:r>
              <a:rPr lang="en-US" sz="1300" dirty="0"/>
              <a:t>      "</a:t>
            </a:r>
            <a:r>
              <a:rPr lang="en-US" sz="1300" dirty="0" err="1"/>
              <a:t>valueCodeableConcept</a:t>
            </a:r>
            <a:r>
              <a:rPr lang="en-US" sz="1300" dirty="0"/>
              <a:t>": {</a:t>
            </a:r>
          </a:p>
          <a:p>
            <a:r>
              <a:rPr lang="en-US" sz="1300" dirty="0"/>
              <a:t>        "coding": </a:t>
            </a:r>
            <a:r>
              <a:rPr lang="en-US" sz="1300" dirty="0" smtClean="0"/>
              <a:t>[ {</a:t>
            </a:r>
            <a:endParaRPr lang="en-US" sz="1300" dirty="0"/>
          </a:p>
          <a:p>
            <a:r>
              <a:rPr lang="en-US" sz="1300" dirty="0"/>
              <a:t>            </a:t>
            </a:r>
            <a:r>
              <a:rPr lang="en-US" sz="1300" b="1" dirty="0"/>
              <a:t>"system": </a:t>
            </a:r>
            <a:r>
              <a:rPr lang="en-US" sz="1300" b="1" dirty="0" smtClean="0"/>
              <a:t>"</a:t>
            </a:r>
            <a:r>
              <a:rPr lang="en-US" sz="1300" b="1" dirty="0" err="1" smtClean="0"/>
              <a:t>CodeSystem</a:t>
            </a:r>
            <a:r>
              <a:rPr lang="en-US" sz="1300" b="1" dirty="0" smtClean="0"/>
              <a:t>/patient-education-level</a:t>
            </a:r>
            <a:r>
              <a:rPr lang="en-US" sz="1300" b="1" dirty="0"/>
              <a:t>",</a:t>
            </a:r>
          </a:p>
          <a:p>
            <a:r>
              <a:rPr lang="en-US" sz="1300" b="1" dirty="0"/>
              <a:t>            "code": "4",</a:t>
            </a:r>
          </a:p>
          <a:p>
            <a:r>
              <a:rPr lang="en-US" sz="1300" b="1" dirty="0"/>
              <a:t>            "display": "</a:t>
            </a:r>
            <a:r>
              <a:rPr lang="en-US" sz="1300" b="1" dirty="0" smtClean="0"/>
              <a:t>University“</a:t>
            </a:r>
          </a:p>
          <a:p>
            <a:r>
              <a:rPr lang="en-US" sz="1300" dirty="0"/>
              <a:t> </a:t>
            </a:r>
            <a:r>
              <a:rPr lang="en-US" sz="1300" dirty="0" smtClean="0"/>
              <a:t>   }]}}, {</a:t>
            </a:r>
            <a:endParaRPr lang="en-US" sz="1300" dirty="0"/>
          </a:p>
          <a:p>
            <a:r>
              <a:rPr lang="en-US" sz="1300" dirty="0"/>
              <a:t>      "</a:t>
            </a:r>
            <a:r>
              <a:rPr lang="en-US" sz="1300" dirty="0" err="1"/>
              <a:t>url</a:t>
            </a:r>
            <a:r>
              <a:rPr lang="en-US" sz="1300" dirty="0"/>
              <a:t>": </a:t>
            </a:r>
            <a:r>
              <a:rPr lang="en-US" sz="1300" dirty="0" smtClean="0"/>
              <a:t>"</a:t>
            </a:r>
            <a:r>
              <a:rPr lang="en-US" sz="1300" dirty="0" err="1" smtClean="0"/>
              <a:t>StructureDefinition</a:t>
            </a:r>
            <a:r>
              <a:rPr lang="en-US" sz="1300" dirty="0" smtClean="0"/>
              <a:t>/patient-profession</a:t>
            </a:r>
            <a:r>
              <a:rPr lang="en-US" sz="1300" dirty="0"/>
              <a:t>",</a:t>
            </a:r>
          </a:p>
          <a:p>
            <a:r>
              <a:rPr lang="en-US" sz="1300" dirty="0"/>
              <a:t>      "</a:t>
            </a:r>
            <a:r>
              <a:rPr lang="en-US" sz="1300" dirty="0" err="1"/>
              <a:t>valueCodeableConcept</a:t>
            </a:r>
            <a:r>
              <a:rPr lang="en-US" sz="1300" dirty="0"/>
              <a:t>": {</a:t>
            </a:r>
          </a:p>
          <a:p>
            <a:r>
              <a:rPr lang="en-US" sz="1300" dirty="0"/>
              <a:t>        "coding": </a:t>
            </a:r>
            <a:r>
              <a:rPr lang="en-US" sz="1300" dirty="0" smtClean="0"/>
              <a:t>[ {</a:t>
            </a:r>
            <a:endParaRPr lang="en-US" sz="1300" dirty="0"/>
          </a:p>
          <a:p>
            <a:r>
              <a:rPr lang="en-US" sz="1300" dirty="0"/>
              <a:t>            </a:t>
            </a:r>
            <a:r>
              <a:rPr lang="en-US" sz="1300" b="1" dirty="0"/>
              <a:t>"system": </a:t>
            </a:r>
            <a:r>
              <a:rPr lang="en-US" sz="1300" b="1" dirty="0" smtClean="0"/>
              <a:t>"</a:t>
            </a:r>
            <a:r>
              <a:rPr lang="en-US" sz="1300" b="1" dirty="0" err="1" smtClean="0"/>
              <a:t>CodeSystem</a:t>
            </a:r>
            <a:r>
              <a:rPr lang="en-US" sz="1300" b="1" dirty="0" smtClean="0"/>
              <a:t>/patient-profession</a:t>
            </a:r>
            <a:r>
              <a:rPr lang="en-US" sz="1300" b="1" dirty="0"/>
              <a:t>",</a:t>
            </a:r>
          </a:p>
          <a:p>
            <a:r>
              <a:rPr lang="en-US" sz="1300" b="1" dirty="0"/>
              <a:t>            "code": "2",</a:t>
            </a:r>
          </a:p>
          <a:p>
            <a:r>
              <a:rPr lang="en-US" sz="1300" b="1" dirty="0"/>
              <a:t>            "display": "Employee"</a:t>
            </a:r>
          </a:p>
          <a:p>
            <a:r>
              <a:rPr lang="en-US" sz="1300" dirty="0"/>
              <a:t>          </a:t>
            </a:r>
            <a:r>
              <a:rPr lang="en-US" sz="1300" dirty="0" smtClean="0"/>
              <a:t>}]}}, {</a:t>
            </a:r>
            <a:endParaRPr lang="en-US" sz="1300" dirty="0"/>
          </a:p>
          <a:p>
            <a:r>
              <a:rPr lang="en-US" sz="1300" dirty="0"/>
              <a:t>      "extension": </a:t>
            </a:r>
            <a:r>
              <a:rPr lang="en-US" sz="1300" dirty="0" smtClean="0"/>
              <a:t>[ {</a:t>
            </a:r>
            <a:endParaRPr lang="en-US" sz="1300" dirty="0"/>
          </a:p>
          <a:p>
            <a:r>
              <a:rPr lang="en-US" sz="1300" dirty="0"/>
              <a:t>          "</a:t>
            </a:r>
            <a:r>
              <a:rPr lang="en-US" sz="1300" dirty="0" err="1"/>
              <a:t>url</a:t>
            </a:r>
            <a:r>
              <a:rPr lang="en-US" sz="1300" dirty="0"/>
              <a:t>": "number",</a:t>
            </a:r>
          </a:p>
          <a:p>
            <a:r>
              <a:rPr lang="en-US" sz="1300" dirty="0"/>
              <a:t>          "</a:t>
            </a:r>
            <a:r>
              <a:rPr lang="en-US" sz="1300" dirty="0" err="1"/>
              <a:t>valueString</a:t>
            </a:r>
            <a:r>
              <a:rPr lang="en-US" sz="1300" dirty="0"/>
              <a:t>": "NationaID1"</a:t>
            </a:r>
          </a:p>
          <a:p>
            <a:r>
              <a:rPr lang="en-US" sz="1300" dirty="0"/>
              <a:t>        </a:t>
            </a:r>
            <a:r>
              <a:rPr lang="en-US" sz="1300" dirty="0" smtClean="0"/>
              <a:t>}, {</a:t>
            </a:r>
            <a:endParaRPr lang="en-US" sz="1300" dirty="0"/>
          </a:p>
          <a:p>
            <a:r>
              <a:rPr lang="en-US" sz="1300" dirty="0"/>
              <a:t>          "</a:t>
            </a:r>
            <a:r>
              <a:rPr lang="en-US" sz="1300" dirty="0" err="1"/>
              <a:t>url</a:t>
            </a:r>
            <a:r>
              <a:rPr lang="en-US" sz="1300" dirty="0"/>
              <a:t>": "type",</a:t>
            </a:r>
          </a:p>
          <a:p>
            <a:r>
              <a:rPr lang="en-US" sz="1300" dirty="0"/>
              <a:t>          "</a:t>
            </a:r>
            <a:r>
              <a:rPr lang="en-US" sz="1300" dirty="0" err="1"/>
              <a:t>valueCodeableConcept</a:t>
            </a:r>
            <a:r>
              <a:rPr lang="en-US" sz="1300" dirty="0"/>
              <a:t>": {</a:t>
            </a:r>
          </a:p>
          <a:p>
            <a:r>
              <a:rPr lang="en-US" sz="1300" dirty="0"/>
              <a:t>            "coding": </a:t>
            </a:r>
            <a:r>
              <a:rPr lang="en-US" sz="1300" dirty="0" smtClean="0"/>
              <a:t>[ {</a:t>
            </a:r>
            <a:endParaRPr lang="en-US" sz="1300" dirty="0"/>
          </a:p>
          <a:p>
            <a:r>
              <a:rPr lang="en-US" sz="1300" dirty="0"/>
              <a:t>                </a:t>
            </a:r>
            <a:r>
              <a:rPr lang="en-US" sz="1300" b="1" dirty="0"/>
              <a:t>"system": </a:t>
            </a:r>
            <a:r>
              <a:rPr lang="en-US" sz="1300" b="1" dirty="0" smtClean="0"/>
              <a:t>"</a:t>
            </a:r>
            <a:r>
              <a:rPr lang="en-US" sz="1300" b="1" dirty="0" err="1" smtClean="0"/>
              <a:t>CodeSystem</a:t>
            </a:r>
            <a:r>
              <a:rPr lang="en-US" sz="1300" b="1" dirty="0" smtClean="0"/>
              <a:t>/patient-identification-type</a:t>
            </a:r>
            <a:r>
              <a:rPr lang="en-US" sz="1300" b="1" dirty="0"/>
              <a:t>",</a:t>
            </a:r>
          </a:p>
          <a:p>
            <a:r>
              <a:rPr lang="en-US" sz="1300" b="1" dirty="0"/>
              <a:t>                "code": "</a:t>
            </a:r>
            <a:r>
              <a:rPr lang="en-US" sz="1300" b="1" dirty="0" smtClean="0"/>
              <a:t>N",</a:t>
            </a:r>
          </a:p>
          <a:p>
            <a:r>
              <a:rPr lang="fr-FR" sz="1300" b="1" dirty="0"/>
              <a:t>	 </a:t>
            </a:r>
            <a:r>
              <a:rPr lang="fr-FR" sz="1300" b="1" dirty="0" smtClean="0"/>
              <a:t>   </a:t>
            </a:r>
            <a:r>
              <a:rPr lang="en-US" sz="1300" b="1" dirty="0" smtClean="0"/>
              <a:t>"</a:t>
            </a:r>
            <a:r>
              <a:rPr lang="en-US" sz="1300" b="1" dirty="0"/>
              <a:t>display": </a:t>
            </a:r>
            <a:r>
              <a:rPr lang="en-US" sz="1300" b="1" dirty="0" smtClean="0"/>
              <a:t>"</a:t>
            </a:r>
            <a:r>
              <a:rPr lang="en-US" sz="1300" b="1" dirty="0"/>
              <a:t>National ID</a:t>
            </a:r>
            <a:r>
              <a:rPr lang="en-US" sz="1300" b="1" dirty="0" smtClean="0"/>
              <a:t>"</a:t>
            </a:r>
            <a:endParaRPr lang="en-US" sz="1300" b="1" dirty="0"/>
          </a:p>
          <a:p>
            <a:r>
              <a:rPr lang="en-US" sz="1300" dirty="0"/>
              <a:t>              </a:t>
            </a:r>
            <a:r>
              <a:rPr lang="en-US" sz="1300" dirty="0" smtClean="0"/>
              <a:t>}]}}],</a:t>
            </a:r>
            <a:endParaRPr lang="en-US" sz="1300" dirty="0"/>
          </a:p>
          <a:p>
            <a:r>
              <a:rPr lang="en-US" sz="1300" dirty="0"/>
              <a:t>      "</a:t>
            </a:r>
            <a:r>
              <a:rPr lang="en-US" sz="1300" dirty="0" err="1"/>
              <a:t>url</a:t>
            </a:r>
            <a:r>
              <a:rPr lang="en-US" sz="1300" dirty="0"/>
              <a:t>": </a:t>
            </a:r>
            <a:r>
              <a:rPr lang="en-US" sz="1300" dirty="0" smtClean="0"/>
              <a:t>"</a:t>
            </a:r>
            <a:r>
              <a:rPr lang="en-US" sz="1300" dirty="0" err="1" smtClean="0"/>
              <a:t>StructureDefinition</a:t>
            </a:r>
            <a:r>
              <a:rPr lang="en-US" sz="1300" dirty="0" smtClean="0"/>
              <a:t>/patient-identification</a:t>
            </a:r>
            <a:r>
              <a:rPr lang="en-US" sz="1300" dirty="0"/>
              <a:t>"</a:t>
            </a:r>
          </a:p>
          <a:p>
            <a:r>
              <a:rPr lang="en-US" sz="1300" dirty="0"/>
              <a:t>    </a:t>
            </a:r>
            <a:r>
              <a:rPr lang="en-US" sz="1300" dirty="0" smtClean="0"/>
              <a:t>}, </a:t>
            </a:r>
            <a:r>
              <a:rPr lang="fr-FR" sz="1300" dirty="0" smtClean="0"/>
              <a:t>…</a:t>
            </a:r>
            <a:endParaRPr lang="en-US" sz="1300" dirty="0" smtClean="0"/>
          </a:p>
          <a:p>
            <a:r>
              <a:rPr lang="en-US" sz="1300" dirty="0" smtClean="0"/>
              <a:t>}</a:t>
            </a:r>
            <a:endParaRPr lang="en-US" sz="1300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4585183" y="1916832"/>
            <a:ext cx="2014873" cy="864096"/>
          </a:xfrm>
          <a:prstGeom prst="straightConnector1">
            <a:avLst/>
          </a:prstGeom>
          <a:ln>
            <a:solidFill>
              <a:srgbClr val="F4AE2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585183" y="3140968"/>
            <a:ext cx="2086881" cy="164542"/>
          </a:xfrm>
          <a:prstGeom prst="straightConnector1">
            <a:avLst/>
          </a:prstGeom>
          <a:ln>
            <a:solidFill>
              <a:srgbClr val="F4AE2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585183" y="3552490"/>
            <a:ext cx="2230897" cy="1892734"/>
          </a:xfrm>
          <a:prstGeom prst="straightConnector1">
            <a:avLst/>
          </a:prstGeom>
          <a:ln>
            <a:solidFill>
              <a:srgbClr val="F4AE2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495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1384" y="459446"/>
            <a:ext cx="10515600" cy="707886"/>
          </a:xfrm>
        </p:spPr>
        <p:txBody>
          <a:bodyPr/>
          <a:lstStyle/>
          <a:p>
            <a:r>
              <a:rPr lang="en-US" dirty="0"/>
              <a:t>openIMIS FHIR module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07368" y="1874699"/>
            <a:ext cx="5760640" cy="430226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openIMIS FHIR documentation </a:t>
            </a:r>
            <a:endParaRPr lang="en-US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Available Resources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Resource structure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Resource examples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Security management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Integration workflows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fhir.openimis.org </a:t>
            </a:r>
            <a:endParaRPr lang="en-US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Implementation Guide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21, 2022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 smtClean="0"/>
              <a:t>24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8008" y="146830"/>
            <a:ext cx="5890435" cy="658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23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openIMIS FHIR module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344" y="1874699"/>
            <a:ext cx="6291003" cy="4302264"/>
          </a:xfrm>
        </p:spPr>
        <p:txBody>
          <a:bodyPr>
            <a:normAutofit/>
          </a:bodyPr>
          <a:lstStyle/>
          <a:p>
            <a:pPr marL="447675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Same </a:t>
            </a:r>
            <a:r>
              <a:rPr lang="en-GB" dirty="0"/>
              <a:t>JWT authentication mechanism as the new modular openIMIS </a:t>
            </a:r>
          </a:p>
          <a:p>
            <a:pPr marL="447675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&lt;URL&gt;/login </a:t>
            </a:r>
            <a:r>
              <a:rPr lang="en-GB" dirty="0"/>
              <a:t>endpoint </a:t>
            </a:r>
            <a:r>
              <a:rPr lang="en-GB" dirty="0" smtClean="0"/>
              <a:t>to </a:t>
            </a:r>
            <a:r>
              <a:rPr lang="en-GB" dirty="0"/>
              <a:t>receive the </a:t>
            </a:r>
            <a:r>
              <a:rPr lang="en-GB" dirty="0" smtClean="0"/>
              <a:t>token</a:t>
            </a:r>
            <a:endParaRPr lang="en-GB" dirty="0"/>
          </a:p>
          <a:p>
            <a:pPr marL="447675" lvl="1" indent="-342900">
              <a:buFont typeface="Arial" panose="020B0604020202020204" pitchFamily="34" charset="0"/>
              <a:buChar char="•"/>
            </a:pPr>
            <a:r>
              <a:rPr lang="en-GB" dirty="0"/>
              <a:t>All other FHIR endpoints </a:t>
            </a:r>
            <a:r>
              <a:rPr lang="en-GB" dirty="0" smtClean="0"/>
              <a:t>require JWT </a:t>
            </a:r>
            <a:r>
              <a:rPr lang="en-GB" dirty="0"/>
              <a:t>bearer </a:t>
            </a:r>
            <a:r>
              <a:rPr lang="en-GB" dirty="0" smtClean="0"/>
              <a:t>token in Authorization </a:t>
            </a:r>
            <a:r>
              <a:rPr lang="en-GB" dirty="0"/>
              <a:t>header </a:t>
            </a:r>
          </a:p>
          <a:p>
            <a:pPr marL="447675" lvl="1" indent="-342900">
              <a:buFont typeface="Arial" panose="020B0604020202020204" pitchFamily="34" charset="0"/>
              <a:buChar char="•"/>
            </a:pPr>
            <a:r>
              <a:rPr lang="en-GB" dirty="0"/>
              <a:t>Added FHIR Authorisation based on User’s role and attached authorities </a:t>
            </a:r>
          </a:p>
          <a:p>
            <a:pPr marL="447675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Because </a:t>
            </a:r>
            <a:r>
              <a:rPr lang="en-US" dirty="0"/>
              <a:t>authorization is also based on User’s configured locations, the FHIR module takes the query set from business modules</a:t>
            </a: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FHIR Authentication and Authorisation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21, 2022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00000-1234-1234-1234-123412341234}" type="slidenum">
              <a:rPr lang="en-GB" smtClean="0"/>
              <a:t>25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347" y="1771134"/>
            <a:ext cx="5656902" cy="453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6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openIMIS FHIR module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874699"/>
            <a:ext cx="3385592" cy="4302264"/>
          </a:xfrm>
        </p:spPr>
        <p:txBody>
          <a:bodyPr/>
          <a:lstStyle/>
          <a:p>
            <a:r>
              <a:rPr lang="en-US" dirty="0" smtClean="0"/>
              <a:t>2 steps: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Master data synchronization 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Enrolment data synchronization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1167332"/>
            <a:ext cx="10515600" cy="592943"/>
          </a:xfrm>
        </p:spPr>
        <p:txBody>
          <a:bodyPr/>
          <a:lstStyle/>
          <a:p>
            <a:r>
              <a:rPr lang="en-US" dirty="0" smtClean="0"/>
              <a:t>Workflows: Enrolment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June 21,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00000-1234-1234-1234-123412341234}" type="slidenum">
              <a:rPr lang="en-US" smtClean="0"/>
              <a:t>26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b="41664"/>
          <a:stretch/>
        </p:blipFill>
        <p:spPr>
          <a:xfrm>
            <a:off x="4223792" y="1844824"/>
            <a:ext cx="4221262" cy="35984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0028" y="2326352"/>
            <a:ext cx="4003902" cy="441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53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openIMIS FHIR module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874699"/>
            <a:ext cx="5041776" cy="4302264"/>
          </a:xfrm>
        </p:spPr>
        <p:txBody>
          <a:bodyPr/>
          <a:lstStyle/>
          <a:p>
            <a:r>
              <a:rPr lang="en-US" dirty="0"/>
              <a:t>2 steps: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dirty="0"/>
              <a:t>Master data synchronization 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Information research (per Services and/or Item)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Workflows: </a:t>
            </a:r>
            <a:r>
              <a:rPr lang="en-US" dirty="0" smtClean="0"/>
              <a:t>Enquiring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21, 2022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00000-1234-1234-1234-123412341234}" type="slidenum">
              <a:rPr lang="en-GB" smtClean="0"/>
              <a:t>27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952" y="1883806"/>
            <a:ext cx="4977848" cy="384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3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openIMIS FHIR module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2223080"/>
            <a:ext cx="5113784" cy="4302264"/>
          </a:xfrm>
        </p:spPr>
        <p:txBody>
          <a:bodyPr/>
          <a:lstStyle/>
          <a:p>
            <a:r>
              <a:rPr lang="en-US" dirty="0" smtClean="0"/>
              <a:t>3 </a:t>
            </a:r>
            <a:r>
              <a:rPr lang="en-US" dirty="0"/>
              <a:t>steps: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dirty="0"/>
              <a:t>Master data synchronization </a:t>
            </a:r>
            <a:endParaRPr lang="en-US" dirty="0" smtClean="0"/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Enquiring </a:t>
            </a:r>
            <a:endParaRPr lang="en-US" dirty="0"/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Claim data </a:t>
            </a:r>
            <a:r>
              <a:rPr lang="en-US" dirty="0"/>
              <a:t>synchronization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4976" y="1166813"/>
            <a:ext cx="10515600" cy="592943"/>
          </a:xfrm>
        </p:spPr>
        <p:txBody>
          <a:bodyPr/>
          <a:lstStyle/>
          <a:p>
            <a:r>
              <a:rPr lang="en-US" dirty="0"/>
              <a:t>Workflows: </a:t>
            </a:r>
            <a:r>
              <a:rPr lang="en-US" dirty="0" smtClean="0"/>
              <a:t>Claiming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21, 2022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00000-1234-1234-1234-123412341234}" type="slidenum">
              <a:rPr lang="en-GB" smtClean="0"/>
              <a:t>28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8141" y="406400"/>
            <a:ext cx="4898539" cy="607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08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openIMIS FHIR module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openIMIS FHIR R4 Implementation Guide (last build):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GB" dirty="0">
                <a:hlinkClick r:id="rId2"/>
              </a:rPr>
              <a:t>https://openimis.github.io/openimis_fhir_r4_ig</a:t>
            </a:r>
            <a:r>
              <a:rPr lang="en-GB" dirty="0"/>
              <a:t> </a:t>
            </a:r>
          </a:p>
          <a:p>
            <a:r>
              <a:rPr lang="en-US" dirty="0"/>
              <a:t>GitHub openIMIS FHIR R4 IG </a:t>
            </a:r>
            <a:r>
              <a:rPr lang="en-GB" dirty="0"/>
              <a:t>(source)</a:t>
            </a:r>
            <a:r>
              <a:rPr lang="en-US" dirty="0"/>
              <a:t>: 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u="sng" dirty="0">
                <a:hlinkClick r:id="rId3"/>
              </a:rPr>
              <a:t>https://github.com/openimis/openimis_fhir_r4_ig</a:t>
            </a:r>
            <a:r>
              <a:rPr lang="en-US" u="sng" dirty="0"/>
              <a:t> </a:t>
            </a:r>
          </a:p>
          <a:p>
            <a:r>
              <a:rPr lang="en-US" dirty="0"/>
              <a:t>GitHub openIMIS FHIR R4 module (source): 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https://github.com/openimis/openimis-be-api_fhir_r4_py</a:t>
            </a:r>
            <a:r>
              <a:rPr lang="en-US" dirty="0"/>
              <a:t> </a:t>
            </a:r>
          </a:p>
          <a:p>
            <a:r>
              <a:rPr lang="en-US" dirty="0"/>
              <a:t>Profiling and IG tools: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5"/>
              </a:rPr>
              <a:t>SUSHI</a:t>
            </a:r>
            <a:r>
              <a:rPr lang="en-US" dirty="0"/>
              <a:t> 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6"/>
              </a:rPr>
              <a:t>IG Publisher</a:t>
            </a:r>
            <a:endParaRPr lang="en-US" dirty="0"/>
          </a:p>
          <a:p>
            <a:r>
              <a:rPr lang="en-US" dirty="0"/>
              <a:t>Python FHIR library: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GB" dirty="0">
                <a:hlinkClick r:id="rId7"/>
              </a:rPr>
              <a:t>FHIR® Resources (R4, STU3, DSTU2)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21, 2022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00000-1234-1234-1234-123412341234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20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openIMIS FHIR R4 module</a:t>
            </a:r>
          </a:p>
          <a:p>
            <a:r>
              <a:rPr lang="en-US" dirty="0" smtClean="0"/>
              <a:t>openIMIS Docker package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Instant OpenHIE Script</a:t>
            </a:r>
          </a:p>
          <a:p>
            <a:r>
              <a:rPr lang="en-US" dirty="0" smtClean="0"/>
              <a:t>openIMIS Developers Tools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Outputs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21, 2022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00000-1234-1234-1234-12341234123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97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1.openIMIS FHIR </a:t>
            </a:r>
            <a:r>
              <a:rPr lang="de-CH" dirty="0" err="1"/>
              <a:t>module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Interoperability examples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 smtClean="0"/>
              <a:t>30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21, 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14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B53132-0856-422A-9E87-936D6895047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304" y="2154844"/>
            <a:ext cx="457678" cy="1098427"/>
          </a:xfrm>
          <a:prstGeom prst="rect">
            <a:avLst/>
          </a:prstGeom>
        </p:spPr>
      </p:pic>
      <p:sp>
        <p:nvSpPr>
          <p:cNvPr id="97" name="Cloud 96">
            <a:extLst>
              <a:ext uri="{FF2B5EF4-FFF2-40B4-BE49-F238E27FC236}">
                <a16:creationId xmlns:a16="http://schemas.microsoft.com/office/drawing/2014/main" id="{55511D32-FE25-4634-B1AE-DF7467E3823D}"/>
              </a:ext>
            </a:extLst>
          </p:cNvPr>
          <p:cNvSpPr/>
          <p:nvPr/>
        </p:nvSpPr>
        <p:spPr>
          <a:xfrm>
            <a:off x="491657" y="2954010"/>
            <a:ext cx="5886625" cy="3179200"/>
          </a:xfrm>
          <a:prstGeom prst="cloud">
            <a:avLst/>
          </a:prstGeom>
          <a:solidFill>
            <a:schemeClr val="bg1"/>
          </a:solidFill>
          <a:ln w="25400" cap="flat" cmpd="sng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D3069">
                    <a:lumMod val="60000"/>
                    <a:lumOff val="40000"/>
                  </a:srgbClr>
                </a:solidFill>
                <a:effectLst/>
                <a:uLnTx/>
                <a:uFillTx/>
                <a:latin typeface="Poppins"/>
                <a:ea typeface="+mn-ea"/>
                <a:cs typeface="Poppins"/>
              </a:rPr>
              <a:t>GovStack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1D3069">
                  <a:lumMod val="60000"/>
                  <a:lumOff val="40000"/>
                </a:srgbClr>
              </a:solidFill>
              <a:effectLst/>
              <a:uLnTx/>
              <a:uFillTx/>
              <a:latin typeface="Poppins"/>
              <a:ea typeface="+mn-ea"/>
              <a:cs typeface="Poppins"/>
            </a:endParaRPr>
          </a:p>
        </p:txBody>
      </p:sp>
      <p:sp>
        <p:nvSpPr>
          <p:cNvPr id="96" name="Cloud 95">
            <a:extLst>
              <a:ext uri="{FF2B5EF4-FFF2-40B4-BE49-F238E27FC236}">
                <a16:creationId xmlns:a16="http://schemas.microsoft.com/office/drawing/2014/main" id="{873B56FD-5D18-43C7-AFF1-859209ED3794}"/>
              </a:ext>
            </a:extLst>
          </p:cNvPr>
          <p:cNvSpPr/>
          <p:nvPr/>
        </p:nvSpPr>
        <p:spPr>
          <a:xfrm>
            <a:off x="152510" y="1986207"/>
            <a:ext cx="5000963" cy="2638043"/>
          </a:xfrm>
          <a:prstGeom prst="cloud">
            <a:avLst/>
          </a:prstGeom>
          <a:solidFill>
            <a:schemeClr val="bg1"/>
          </a:solidFill>
          <a:ln w="25400" cap="flat" cmpd="sng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D3069">
                    <a:lumMod val="60000"/>
                    <a:lumOff val="40000"/>
                  </a:srgbClr>
                </a:solidFill>
                <a:effectLst/>
                <a:uLnTx/>
                <a:uFillTx/>
                <a:latin typeface="Poppins"/>
                <a:ea typeface="+mn-ea"/>
                <a:cs typeface="Poppins"/>
              </a:rPr>
              <a:t>Convergence Initiative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1D3069">
                  <a:lumMod val="60000"/>
                  <a:lumOff val="40000"/>
                </a:srgbClr>
              </a:solidFill>
              <a:effectLst/>
              <a:uLnTx/>
              <a:uFillTx/>
              <a:latin typeface="Poppins"/>
              <a:ea typeface="+mn-ea"/>
              <a:cs typeface="Poppin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C498326-D335-45EB-82A1-5DB7ACA53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openIMIS interoperability options</a:t>
            </a:r>
            <a:endParaRPr lang="en-US" dirty="0"/>
          </a:p>
        </p:txBody>
      </p:sp>
      <p:sp>
        <p:nvSpPr>
          <p:cNvPr id="103" name="Datumsplatzhalter 1">
            <a:extLst>
              <a:ext uri="{FF2B5EF4-FFF2-40B4-BE49-F238E27FC236}">
                <a16:creationId xmlns:a16="http://schemas.microsoft.com/office/drawing/2014/main" id="{92033DBF-0B79-4A48-8A8E-59888EC596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r>
              <a:rPr lang="en-US" altLang="fr-FR" smtClean="0"/>
              <a:t>June 21, 2022</a:t>
            </a:r>
            <a:endParaRPr lang="en-US" alt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9C780C-D43B-3CFF-DA5D-4ED9E4D2C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31</a:t>
            </a:fld>
            <a:endParaRPr lang="en-US" dirty="0"/>
          </a:p>
        </p:txBody>
      </p:sp>
      <p:cxnSp>
        <p:nvCxnSpPr>
          <p:cNvPr id="26" name="Google Shape;580;p21">
            <a:extLst>
              <a:ext uri="{FF2B5EF4-FFF2-40B4-BE49-F238E27FC236}">
                <a16:creationId xmlns:a16="http://schemas.microsoft.com/office/drawing/2014/main" id="{86D71473-A7E8-4676-81FA-06500ECE28BC}"/>
              </a:ext>
            </a:extLst>
          </p:cNvPr>
          <p:cNvCxnSpPr>
            <a:cxnSpLocks/>
            <a:stCxn id="66" idx="6"/>
            <a:endCxn id="17" idx="2"/>
          </p:cNvCxnSpPr>
          <p:nvPr/>
        </p:nvCxnSpPr>
        <p:spPr>
          <a:xfrm>
            <a:off x="5824854" y="2590915"/>
            <a:ext cx="1150102" cy="371769"/>
          </a:xfrm>
          <a:prstGeom prst="straightConnector1">
            <a:avLst/>
          </a:prstGeom>
          <a:noFill/>
          <a:ln w="25400" cap="flat" cmpd="sng">
            <a:solidFill>
              <a:schemeClr val="accent3"/>
            </a:solidFill>
            <a:prstDash val="solid"/>
            <a:miter lim="800000"/>
            <a:headEnd type="triangle" w="lg" len="lg"/>
            <a:tailEnd type="triangle" w="lg" len="lg"/>
          </a:ln>
        </p:spPr>
      </p:cxnSp>
      <p:cxnSp>
        <p:nvCxnSpPr>
          <p:cNvPr id="34" name="Google Shape;588;p21">
            <a:extLst>
              <a:ext uri="{FF2B5EF4-FFF2-40B4-BE49-F238E27FC236}">
                <a16:creationId xmlns:a16="http://schemas.microsoft.com/office/drawing/2014/main" id="{C562942C-2507-40CA-8551-FE180FA20B62}"/>
              </a:ext>
            </a:extLst>
          </p:cNvPr>
          <p:cNvCxnSpPr>
            <a:cxnSpLocks/>
            <a:stCxn id="16" idx="6"/>
            <a:endCxn id="20" idx="2"/>
          </p:cNvCxnSpPr>
          <p:nvPr/>
        </p:nvCxnSpPr>
        <p:spPr>
          <a:xfrm>
            <a:off x="5824854" y="2252786"/>
            <a:ext cx="2727755" cy="163663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dash"/>
            <a:miter lim="800000"/>
            <a:headEnd type="triangle" w="lg" len="lg"/>
            <a:tailEnd type="triangle" w="lg" len="lg"/>
          </a:ln>
        </p:spPr>
      </p:cxnSp>
      <p:sp>
        <p:nvSpPr>
          <p:cNvPr id="17" name="Google Shape;571;p21">
            <a:extLst>
              <a:ext uri="{FF2B5EF4-FFF2-40B4-BE49-F238E27FC236}">
                <a16:creationId xmlns:a16="http://schemas.microsoft.com/office/drawing/2014/main" id="{C047146E-4505-4FB2-A37E-47230C0870EB}"/>
              </a:ext>
            </a:extLst>
          </p:cNvPr>
          <p:cNvSpPr/>
          <p:nvPr/>
        </p:nvSpPr>
        <p:spPr>
          <a:xfrm>
            <a:off x="6974956" y="2869702"/>
            <a:ext cx="215120" cy="185963"/>
          </a:xfrm>
          <a:prstGeom prst="ellipse">
            <a:avLst/>
          </a:prstGeom>
          <a:solidFill>
            <a:schemeClr val="bg1"/>
          </a:solidFill>
          <a:ln w="381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AE2B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09777E4-32DB-4CE4-8D6F-0FE822DDA132}"/>
              </a:ext>
            </a:extLst>
          </p:cNvPr>
          <p:cNvGrpSpPr/>
          <p:nvPr/>
        </p:nvGrpSpPr>
        <p:grpSpPr>
          <a:xfrm>
            <a:off x="8552609" y="2065130"/>
            <a:ext cx="1782640" cy="444300"/>
            <a:chOff x="4472784" y="2692771"/>
            <a:chExt cx="1782640" cy="444300"/>
          </a:xfrm>
        </p:grpSpPr>
        <p:sp>
          <p:nvSpPr>
            <p:cNvPr id="13" name="Google Shape;567;p21">
              <a:extLst>
                <a:ext uri="{FF2B5EF4-FFF2-40B4-BE49-F238E27FC236}">
                  <a16:creationId xmlns:a16="http://schemas.microsoft.com/office/drawing/2014/main" id="{F25EADBA-3964-4451-AB08-90A4A9EB084F}"/>
                </a:ext>
              </a:extLst>
            </p:cNvPr>
            <p:cNvSpPr txBox="1"/>
            <p:nvPr/>
          </p:nvSpPr>
          <p:spPr>
            <a:xfrm>
              <a:off x="4573774" y="2692771"/>
              <a:ext cx="1681650" cy="365125"/>
            </a:xfrm>
            <a:prstGeom prst="rect">
              <a:avLst/>
            </a:prstGeom>
            <a:solidFill>
              <a:schemeClr val="bg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800"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6374"/>
                  </a:solidFill>
                  <a:effectLst/>
                  <a:uLnTx/>
                  <a:uFillTx/>
                  <a:latin typeface="Poppins"/>
                  <a:ea typeface="Poppins"/>
                  <a:cs typeface="Poppins"/>
                  <a:sym typeface="Poppins"/>
                </a:rPr>
                <a:t>DHIS2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637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574;p21">
              <a:extLst>
                <a:ext uri="{FF2B5EF4-FFF2-40B4-BE49-F238E27FC236}">
                  <a16:creationId xmlns:a16="http://schemas.microsoft.com/office/drawing/2014/main" id="{984975B6-0CE8-4DF5-82B5-6DF2F148CE02}"/>
                </a:ext>
              </a:extLst>
            </p:cNvPr>
            <p:cNvSpPr/>
            <p:nvPr/>
          </p:nvSpPr>
          <p:spPr>
            <a:xfrm>
              <a:off x="4472784" y="2951108"/>
              <a:ext cx="215120" cy="185963"/>
            </a:xfrm>
            <a:prstGeom prst="ellipse">
              <a:avLst/>
            </a:prstGeom>
            <a:solidFill>
              <a:schemeClr val="bg1"/>
            </a:solidFill>
            <a:ln w="381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800"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3AE2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5FE2868E-A991-4B63-97FD-2A11CBD6D9CA}"/>
              </a:ext>
            </a:extLst>
          </p:cNvPr>
          <p:cNvGrpSpPr/>
          <p:nvPr/>
        </p:nvGrpSpPr>
        <p:grpSpPr>
          <a:xfrm>
            <a:off x="7656937" y="4022227"/>
            <a:ext cx="1681650" cy="489449"/>
            <a:chOff x="7468682" y="3651990"/>
            <a:chExt cx="1681650" cy="489449"/>
          </a:xfrm>
        </p:grpSpPr>
        <p:sp>
          <p:nvSpPr>
            <p:cNvPr id="14" name="Google Shape;568;p21">
              <a:extLst>
                <a:ext uri="{FF2B5EF4-FFF2-40B4-BE49-F238E27FC236}">
                  <a16:creationId xmlns:a16="http://schemas.microsoft.com/office/drawing/2014/main" id="{5E20EB32-5FA9-4A34-9574-34A386E7A052}"/>
                </a:ext>
              </a:extLst>
            </p:cNvPr>
            <p:cNvSpPr txBox="1"/>
            <p:nvPr/>
          </p:nvSpPr>
          <p:spPr>
            <a:xfrm>
              <a:off x="7468682" y="3776314"/>
              <a:ext cx="1681650" cy="365125"/>
            </a:xfrm>
            <a:prstGeom prst="rect">
              <a:avLst/>
            </a:prstGeom>
            <a:solidFill>
              <a:schemeClr val="bg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800"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6374"/>
                  </a:solidFill>
                  <a:effectLst/>
                  <a:uLnTx/>
                  <a:uFillTx/>
                  <a:latin typeface="Poppins"/>
                  <a:ea typeface="Poppins"/>
                  <a:cs typeface="Poppins"/>
                  <a:sym typeface="Poppins"/>
                </a:rPr>
                <a:t>OpenMRS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637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575;p21">
              <a:extLst>
                <a:ext uri="{FF2B5EF4-FFF2-40B4-BE49-F238E27FC236}">
                  <a16:creationId xmlns:a16="http://schemas.microsoft.com/office/drawing/2014/main" id="{DA206B64-B263-4DD1-8376-E1C29AB76AC7}"/>
                </a:ext>
              </a:extLst>
            </p:cNvPr>
            <p:cNvSpPr/>
            <p:nvPr/>
          </p:nvSpPr>
          <p:spPr>
            <a:xfrm>
              <a:off x="8260076" y="3651990"/>
              <a:ext cx="215120" cy="185963"/>
            </a:xfrm>
            <a:prstGeom prst="ellipse">
              <a:avLst/>
            </a:prstGeom>
            <a:solidFill>
              <a:schemeClr val="bg1"/>
            </a:solidFill>
            <a:ln w="381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800"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3AE2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3" name="Google Shape;577;p21">
            <a:extLst>
              <a:ext uri="{FF2B5EF4-FFF2-40B4-BE49-F238E27FC236}">
                <a16:creationId xmlns:a16="http://schemas.microsoft.com/office/drawing/2014/main" id="{694FE97B-8F06-4AE0-892C-80A43DBFD512}"/>
              </a:ext>
            </a:extLst>
          </p:cNvPr>
          <p:cNvCxnSpPr>
            <a:cxnSpLocks/>
            <a:stCxn id="21" idx="0"/>
            <a:endCxn id="19" idx="4"/>
          </p:cNvCxnSpPr>
          <p:nvPr/>
        </p:nvCxnSpPr>
        <p:spPr>
          <a:xfrm flipV="1">
            <a:off x="8555891" y="3409916"/>
            <a:ext cx="179061" cy="612311"/>
          </a:xfrm>
          <a:prstGeom prst="straightConnector1">
            <a:avLst/>
          </a:prstGeom>
          <a:noFill/>
          <a:ln w="25400" cap="flat" cmpd="sng">
            <a:solidFill>
              <a:schemeClr val="accent3"/>
            </a:solidFill>
            <a:prstDash val="sysDot"/>
            <a:miter lim="800000"/>
            <a:headEnd type="triangle" w="lg" len="lg"/>
            <a:tailEnd type="triangle" w="lg" len="lg"/>
          </a:ln>
        </p:spPr>
      </p:cxnSp>
      <p:cxnSp>
        <p:nvCxnSpPr>
          <p:cNvPr id="24" name="Google Shape;578;p21">
            <a:extLst>
              <a:ext uri="{FF2B5EF4-FFF2-40B4-BE49-F238E27FC236}">
                <a16:creationId xmlns:a16="http://schemas.microsoft.com/office/drawing/2014/main" id="{783613E5-5F43-42D2-A375-D07D4328A2DC}"/>
              </a:ext>
            </a:extLst>
          </p:cNvPr>
          <p:cNvCxnSpPr>
            <a:cxnSpLocks/>
            <a:stCxn id="22" idx="2"/>
            <a:endCxn id="73" idx="6"/>
          </p:cNvCxnSpPr>
          <p:nvPr/>
        </p:nvCxnSpPr>
        <p:spPr>
          <a:xfrm flipH="1" flipV="1">
            <a:off x="8852160" y="2957289"/>
            <a:ext cx="669000" cy="35857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miter lim="800000"/>
            <a:headEnd type="triangle" w="lg" len="lg"/>
            <a:tailEnd type="triangle" w="lg" len="lg"/>
          </a:ln>
        </p:spPr>
      </p:cxnSp>
      <p:cxnSp>
        <p:nvCxnSpPr>
          <p:cNvPr id="25" name="Google Shape;579;p21">
            <a:extLst>
              <a:ext uri="{FF2B5EF4-FFF2-40B4-BE49-F238E27FC236}">
                <a16:creationId xmlns:a16="http://schemas.microsoft.com/office/drawing/2014/main" id="{4BCFB696-B1B2-4ADB-AC4B-F68B0DC380D6}"/>
              </a:ext>
            </a:extLst>
          </p:cNvPr>
          <p:cNvCxnSpPr>
            <a:cxnSpLocks/>
            <a:stCxn id="73" idx="0"/>
            <a:endCxn id="20" idx="4"/>
          </p:cNvCxnSpPr>
          <p:nvPr/>
        </p:nvCxnSpPr>
        <p:spPr>
          <a:xfrm flipH="1" flipV="1">
            <a:off x="8660169" y="2509430"/>
            <a:ext cx="84431" cy="354877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ysDot"/>
            <a:miter lim="800000"/>
            <a:headEnd type="triangle" w="lg" len="lg"/>
            <a:tailEnd type="triangle" w="lg" len="lg"/>
          </a:ln>
        </p:spPr>
      </p:cxn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B047C4DD-BEF4-4AAF-A3FE-6A13C7E686A7}"/>
              </a:ext>
            </a:extLst>
          </p:cNvPr>
          <p:cNvGrpSpPr/>
          <p:nvPr/>
        </p:nvGrpSpPr>
        <p:grpSpPr>
          <a:xfrm>
            <a:off x="9521160" y="2692049"/>
            <a:ext cx="1869111" cy="1866173"/>
            <a:chOff x="9325362" y="2373025"/>
            <a:chExt cx="1869111" cy="1866173"/>
          </a:xfrm>
        </p:grpSpPr>
        <p:sp>
          <p:nvSpPr>
            <p:cNvPr id="9" name="Google Shape;559;p21">
              <a:extLst>
                <a:ext uri="{FF2B5EF4-FFF2-40B4-BE49-F238E27FC236}">
                  <a16:creationId xmlns:a16="http://schemas.microsoft.com/office/drawing/2014/main" id="{63A96E3F-8B7B-4872-8943-FFC60ED60322}"/>
                </a:ext>
              </a:extLst>
            </p:cNvPr>
            <p:cNvSpPr txBox="1"/>
            <p:nvPr/>
          </p:nvSpPr>
          <p:spPr>
            <a:xfrm>
              <a:off x="9388370" y="2373025"/>
              <a:ext cx="1806103" cy="1866173"/>
            </a:xfrm>
            <a:prstGeom prst="rect">
              <a:avLst/>
            </a:prstGeom>
            <a:solidFill>
              <a:schemeClr val="bg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800"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6374"/>
                  </a:solidFill>
                  <a:effectLst/>
                  <a:uLnTx/>
                  <a:uFillTx/>
                  <a:latin typeface="Poppins"/>
                  <a:ea typeface="Poppins"/>
                  <a:cs typeface="Poppins"/>
                  <a:sym typeface="Poppins"/>
                </a:rPr>
                <a:t>BAHMNI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637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569;p21">
              <a:extLst>
                <a:ext uri="{FF2B5EF4-FFF2-40B4-BE49-F238E27FC236}">
                  <a16:creationId xmlns:a16="http://schemas.microsoft.com/office/drawing/2014/main" id="{43AD1F03-6AEB-45A1-ADE6-1E3E48C803C1}"/>
                </a:ext>
              </a:extLst>
            </p:cNvPr>
            <p:cNvSpPr txBox="1"/>
            <p:nvPr/>
          </p:nvSpPr>
          <p:spPr>
            <a:xfrm>
              <a:off x="9450216" y="3317026"/>
              <a:ext cx="1681650" cy="365125"/>
            </a:xfrm>
            <a:prstGeom prst="rect">
              <a:avLst/>
            </a:prstGeom>
            <a:solidFill>
              <a:schemeClr val="bg1"/>
            </a:solidFill>
            <a:ln w="25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800"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80B0B9"/>
                  </a:solidFill>
                  <a:effectLst/>
                  <a:uLnTx/>
                  <a:uFillTx/>
                  <a:latin typeface="Poppins"/>
                  <a:ea typeface="Poppins"/>
                  <a:cs typeface="Poppins"/>
                  <a:sym typeface="Poppins"/>
                </a:rPr>
                <a:t>OpenELIS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0B0B9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endParaRP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85A04E5E-5888-48FA-95EB-FA15F1EAF11B}"/>
                </a:ext>
              </a:extLst>
            </p:cNvPr>
            <p:cNvGrpSpPr/>
            <p:nvPr/>
          </p:nvGrpSpPr>
          <p:grpSpPr>
            <a:xfrm>
              <a:off x="9325362" y="2823763"/>
              <a:ext cx="1806504" cy="365125"/>
              <a:chOff x="7016271" y="3094208"/>
              <a:chExt cx="1806504" cy="365125"/>
            </a:xfrm>
          </p:grpSpPr>
          <p:sp>
            <p:nvSpPr>
              <p:cNvPr id="11" name="Google Shape;565;p21">
                <a:extLst>
                  <a:ext uri="{FF2B5EF4-FFF2-40B4-BE49-F238E27FC236}">
                    <a16:creationId xmlns:a16="http://schemas.microsoft.com/office/drawing/2014/main" id="{27F79DBA-8155-4C47-9D1F-4B80D8A1BF60}"/>
                  </a:ext>
                </a:extLst>
              </p:cNvPr>
              <p:cNvSpPr txBox="1"/>
              <p:nvPr/>
            </p:nvSpPr>
            <p:spPr>
              <a:xfrm>
                <a:off x="7141125" y="3094208"/>
                <a:ext cx="1681650" cy="365125"/>
              </a:xfrm>
              <a:prstGeom prst="rect">
                <a:avLst/>
              </a:prstGeom>
              <a:solidFill>
                <a:schemeClr val="bg1"/>
              </a:solidFill>
              <a:ln w="25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ts val="1800"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80B0B9"/>
                    </a:solidFill>
                    <a:effectLst/>
                    <a:uLnTx/>
                    <a:uFillTx/>
                    <a:latin typeface="Poppins"/>
                    <a:ea typeface="Poppins"/>
                    <a:cs typeface="Poppins"/>
                    <a:sym typeface="Poppins"/>
                  </a:rPr>
                  <a:t>Odoo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80B0B9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576;p21">
                <a:extLst>
                  <a:ext uri="{FF2B5EF4-FFF2-40B4-BE49-F238E27FC236}">
                    <a16:creationId xmlns:a16="http://schemas.microsoft.com/office/drawing/2014/main" id="{82A40587-5A83-4AEE-965A-F3AC663D97CA}"/>
                  </a:ext>
                </a:extLst>
              </p:cNvPr>
              <p:cNvSpPr/>
              <p:nvPr/>
            </p:nvSpPr>
            <p:spPr>
              <a:xfrm>
                <a:off x="7016271" y="3174298"/>
                <a:ext cx="215120" cy="185963"/>
              </a:xfrm>
              <a:prstGeom prst="ellipse">
                <a:avLst/>
              </a:prstGeom>
              <a:solidFill>
                <a:schemeClr val="bg1"/>
              </a:solidFill>
              <a:ln w="381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1">
                <a:noAutofit/>
              </a:bodyPr>
              <a:lstStyle/>
              <a:p>
                <a:pPr marL="0" marR="0" lvl="0" indent="0" algn="ctr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ts val="1800"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3AE2B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331D4423-F3E6-4E9A-98CE-A61248FD19C3}"/>
                </a:ext>
              </a:extLst>
            </p:cNvPr>
            <p:cNvGrpSpPr/>
            <p:nvPr/>
          </p:nvGrpSpPr>
          <p:grpSpPr>
            <a:xfrm>
              <a:off x="9325362" y="3810358"/>
              <a:ext cx="1806504" cy="365125"/>
              <a:chOff x="7588377" y="4090297"/>
              <a:chExt cx="1809224" cy="365125"/>
            </a:xfrm>
          </p:grpSpPr>
          <p:sp>
            <p:nvSpPr>
              <p:cNvPr id="31" name="Google Shape;585;p21">
                <a:extLst>
                  <a:ext uri="{FF2B5EF4-FFF2-40B4-BE49-F238E27FC236}">
                    <a16:creationId xmlns:a16="http://schemas.microsoft.com/office/drawing/2014/main" id="{F1E33B3C-43CF-42CA-BA21-5E636F4E05E3}"/>
                  </a:ext>
                </a:extLst>
              </p:cNvPr>
              <p:cNvSpPr txBox="1"/>
              <p:nvPr/>
            </p:nvSpPr>
            <p:spPr>
              <a:xfrm>
                <a:off x="7715951" y="4090297"/>
                <a:ext cx="1681650" cy="365125"/>
              </a:xfrm>
              <a:prstGeom prst="rect">
                <a:avLst/>
              </a:prstGeom>
              <a:solidFill>
                <a:schemeClr val="bg1"/>
              </a:solidFill>
              <a:ln w="25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ts val="1800"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80B0B9"/>
                    </a:solidFill>
                    <a:effectLst/>
                    <a:uLnTx/>
                    <a:uFillTx/>
                    <a:latin typeface="Poppins"/>
                    <a:ea typeface="Poppins"/>
                    <a:cs typeface="Poppins"/>
                    <a:sym typeface="Poppins"/>
                  </a:rPr>
                  <a:t>OpenMRS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80B0B9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586;p21">
                <a:extLst>
                  <a:ext uri="{FF2B5EF4-FFF2-40B4-BE49-F238E27FC236}">
                    <a16:creationId xmlns:a16="http://schemas.microsoft.com/office/drawing/2014/main" id="{FAECC4B3-D4DB-4010-8590-FC125100BB64}"/>
                  </a:ext>
                </a:extLst>
              </p:cNvPr>
              <p:cNvSpPr/>
              <p:nvPr/>
            </p:nvSpPr>
            <p:spPr>
              <a:xfrm>
                <a:off x="7588377" y="4179878"/>
                <a:ext cx="215120" cy="185963"/>
              </a:xfrm>
              <a:prstGeom prst="ellipse">
                <a:avLst/>
              </a:prstGeom>
              <a:solidFill>
                <a:schemeClr val="bg1"/>
              </a:solidFill>
              <a:ln w="38100" cap="flat" cmpd="sng">
                <a:solidFill>
                  <a:schemeClr val="accent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1">
                <a:noAutofit/>
              </a:bodyPr>
              <a:lstStyle/>
              <a:p>
                <a:pPr marL="0" marR="0" lvl="0" indent="0" algn="ctr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ts val="1800"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3AE2B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cxnSp>
        <p:nvCxnSpPr>
          <p:cNvPr id="33" name="Google Shape;587;p21">
            <a:extLst>
              <a:ext uri="{FF2B5EF4-FFF2-40B4-BE49-F238E27FC236}">
                <a16:creationId xmlns:a16="http://schemas.microsoft.com/office/drawing/2014/main" id="{E86B6ECD-18EC-4F31-9E49-2B44E2A268AE}"/>
              </a:ext>
            </a:extLst>
          </p:cNvPr>
          <p:cNvCxnSpPr>
            <a:cxnSpLocks/>
            <a:stCxn id="32" idx="2"/>
            <a:endCxn id="19" idx="5"/>
          </p:cNvCxnSpPr>
          <p:nvPr/>
        </p:nvCxnSpPr>
        <p:spPr>
          <a:xfrm flipH="1" flipV="1">
            <a:off x="8811008" y="3382682"/>
            <a:ext cx="710152" cy="929263"/>
          </a:xfrm>
          <a:prstGeom prst="straightConnector1">
            <a:avLst/>
          </a:prstGeom>
          <a:noFill/>
          <a:ln w="25400" cap="flat" cmpd="sng">
            <a:solidFill>
              <a:schemeClr val="accent3"/>
            </a:solidFill>
            <a:prstDash val="solid"/>
            <a:miter lim="800000"/>
            <a:headEnd type="triangle" w="lg" len="lg"/>
            <a:tailEnd type="triangle" w="lg" len="lg"/>
          </a:ln>
        </p:spPr>
      </p:cxnSp>
      <p:sp>
        <p:nvSpPr>
          <p:cNvPr id="54" name="Scroll: Horizontal 53">
            <a:extLst>
              <a:ext uri="{FF2B5EF4-FFF2-40B4-BE49-F238E27FC236}">
                <a16:creationId xmlns:a16="http://schemas.microsoft.com/office/drawing/2014/main" id="{887D613E-50B4-4A74-BE69-02D4782C6FA8}"/>
              </a:ext>
            </a:extLst>
          </p:cNvPr>
          <p:cNvSpPr/>
          <p:nvPr/>
        </p:nvSpPr>
        <p:spPr>
          <a:xfrm>
            <a:off x="6506901" y="1359189"/>
            <a:ext cx="5193442" cy="3685290"/>
          </a:xfrm>
          <a:prstGeom prst="horizontalScroll">
            <a:avLst>
              <a:gd name="adj" fmla="val 8051"/>
            </a:avLst>
          </a:prstGeom>
          <a:grpFill/>
          <a:ln w="381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3AE2B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OpenHIE / FHIR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3AE2B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C7BB9240-6120-4304-91E4-7074B5D11869}"/>
              </a:ext>
            </a:extLst>
          </p:cNvPr>
          <p:cNvGrpSpPr/>
          <p:nvPr/>
        </p:nvGrpSpPr>
        <p:grpSpPr>
          <a:xfrm>
            <a:off x="4035644" y="2159804"/>
            <a:ext cx="1789210" cy="544254"/>
            <a:chOff x="2569103" y="2014734"/>
            <a:chExt cx="1789210" cy="544254"/>
          </a:xfrm>
        </p:grpSpPr>
        <p:sp>
          <p:nvSpPr>
            <p:cNvPr id="10" name="Google Shape;564;p21">
              <a:extLst>
                <a:ext uri="{FF2B5EF4-FFF2-40B4-BE49-F238E27FC236}">
                  <a16:creationId xmlns:a16="http://schemas.microsoft.com/office/drawing/2014/main" id="{B041B6BD-B992-4F1A-974D-F22E66B9BD53}"/>
                </a:ext>
              </a:extLst>
            </p:cNvPr>
            <p:cNvSpPr txBox="1"/>
            <p:nvPr/>
          </p:nvSpPr>
          <p:spPr>
            <a:xfrm>
              <a:off x="2569103" y="2107716"/>
              <a:ext cx="1681650" cy="365125"/>
            </a:xfrm>
            <a:prstGeom prst="rect">
              <a:avLst/>
            </a:prstGeom>
            <a:solidFill>
              <a:schemeClr val="bg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800"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6374"/>
                  </a:solidFill>
                  <a:effectLst/>
                  <a:uLnTx/>
                  <a:uFillTx/>
                  <a:latin typeface="Poppins"/>
                  <a:ea typeface="Poppins"/>
                  <a:cs typeface="Poppins"/>
                  <a:sym typeface="Poppins"/>
                </a:rPr>
                <a:t>openIMIS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570;p21">
              <a:extLst>
                <a:ext uri="{FF2B5EF4-FFF2-40B4-BE49-F238E27FC236}">
                  <a16:creationId xmlns:a16="http://schemas.microsoft.com/office/drawing/2014/main" id="{2522609C-32DD-43E5-90DC-E26C60C70071}"/>
                </a:ext>
              </a:extLst>
            </p:cNvPr>
            <p:cNvSpPr/>
            <p:nvPr/>
          </p:nvSpPr>
          <p:spPr>
            <a:xfrm>
              <a:off x="4143193" y="2014734"/>
              <a:ext cx="215120" cy="185963"/>
            </a:xfrm>
            <a:prstGeom prst="ellipse">
              <a:avLst/>
            </a:prstGeom>
            <a:solidFill>
              <a:schemeClr val="bg1"/>
            </a:solidFill>
            <a:ln w="381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800"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2DCF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570;p21">
              <a:extLst>
                <a:ext uri="{FF2B5EF4-FFF2-40B4-BE49-F238E27FC236}">
                  <a16:creationId xmlns:a16="http://schemas.microsoft.com/office/drawing/2014/main" id="{10F019C9-0249-420D-9B2C-3721FE8B18F9}"/>
                </a:ext>
              </a:extLst>
            </p:cNvPr>
            <p:cNvSpPr/>
            <p:nvPr/>
          </p:nvSpPr>
          <p:spPr>
            <a:xfrm>
              <a:off x="4143193" y="2352863"/>
              <a:ext cx="215120" cy="185963"/>
            </a:xfrm>
            <a:prstGeom prst="ellipse">
              <a:avLst/>
            </a:prstGeom>
            <a:solidFill>
              <a:schemeClr val="bg1"/>
            </a:solidFill>
            <a:ln w="381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800"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3AE2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570;p21">
              <a:extLst>
                <a:ext uri="{FF2B5EF4-FFF2-40B4-BE49-F238E27FC236}">
                  <a16:creationId xmlns:a16="http://schemas.microsoft.com/office/drawing/2014/main" id="{368AE1FD-6318-43B5-867F-85307F5AB449}"/>
                </a:ext>
              </a:extLst>
            </p:cNvPr>
            <p:cNvSpPr/>
            <p:nvPr/>
          </p:nvSpPr>
          <p:spPr>
            <a:xfrm>
              <a:off x="2644501" y="2373025"/>
              <a:ext cx="215120" cy="185963"/>
            </a:xfrm>
            <a:prstGeom prst="ellipse">
              <a:avLst/>
            </a:prstGeom>
            <a:solidFill>
              <a:schemeClr val="bg1"/>
            </a:solidFill>
            <a:ln w="381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800"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2DCF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1F79FC16-6044-4A02-90B0-D7C5A293EA34}"/>
              </a:ext>
            </a:extLst>
          </p:cNvPr>
          <p:cNvGrpSpPr/>
          <p:nvPr/>
        </p:nvGrpSpPr>
        <p:grpSpPr>
          <a:xfrm>
            <a:off x="2099146" y="3297707"/>
            <a:ext cx="4082291" cy="2461866"/>
            <a:chOff x="2080734" y="3429000"/>
            <a:chExt cx="4082291" cy="2461866"/>
          </a:xfrm>
        </p:grpSpPr>
        <p:sp>
          <p:nvSpPr>
            <p:cNvPr id="98" name="Cloud 97">
              <a:extLst>
                <a:ext uri="{FF2B5EF4-FFF2-40B4-BE49-F238E27FC236}">
                  <a16:creationId xmlns:a16="http://schemas.microsoft.com/office/drawing/2014/main" id="{02DD226F-6E37-42A9-A38D-A1744975FD0F}"/>
                </a:ext>
              </a:extLst>
            </p:cNvPr>
            <p:cNvSpPr/>
            <p:nvPr/>
          </p:nvSpPr>
          <p:spPr>
            <a:xfrm>
              <a:off x="3104132" y="3429000"/>
              <a:ext cx="3058893" cy="2461866"/>
            </a:xfrm>
            <a:prstGeom prst="cloud">
              <a:avLst/>
            </a:prstGeom>
            <a:solidFill>
              <a:schemeClr val="bg1"/>
            </a:solidFill>
            <a:ln w="25400" cap="flat" cmpd="sng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b" anchorCtr="0">
              <a:noAutofit/>
            </a:bodyPr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800"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D3069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Poppins"/>
                  <a:ea typeface="+mn-ea"/>
                  <a:cs typeface="Poppins"/>
                </a:rPr>
                <a:t>OpenG2P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D3069">
                    <a:lumMod val="60000"/>
                    <a:lumOff val="40000"/>
                  </a:srgbClr>
                </a:solidFill>
                <a:effectLst/>
                <a:uLnTx/>
                <a:uFillTx/>
                <a:latin typeface="Poppins"/>
                <a:ea typeface="+mn-ea"/>
                <a:cs typeface="Poppins"/>
              </a:endParaRPr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ED1652CD-FA8E-4A02-9C93-3DAA110135C1}"/>
                </a:ext>
              </a:extLst>
            </p:cNvPr>
            <p:cNvGrpSpPr/>
            <p:nvPr/>
          </p:nvGrpSpPr>
          <p:grpSpPr>
            <a:xfrm>
              <a:off x="2080734" y="4513720"/>
              <a:ext cx="1681650" cy="456077"/>
              <a:chOff x="692505" y="4004469"/>
              <a:chExt cx="1681650" cy="456077"/>
            </a:xfrm>
            <a:solidFill>
              <a:schemeClr val="bg1"/>
            </a:solidFill>
          </p:grpSpPr>
          <p:sp>
            <p:nvSpPr>
              <p:cNvPr id="59" name="Google Shape;564;p21">
                <a:extLst>
                  <a:ext uri="{FF2B5EF4-FFF2-40B4-BE49-F238E27FC236}">
                    <a16:creationId xmlns:a16="http://schemas.microsoft.com/office/drawing/2014/main" id="{D70F9C49-A3C0-4F99-B32F-476F9DC4D505}"/>
                  </a:ext>
                </a:extLst>
              </p:cNvPr>
              <p:cNvSpPr txBox="1"/>
              <p:nvPr/>
            </p:nvSpPr>
            <p:spPr>
              <a:xfrm>
                <a:off x="692505" y="4095421"/>
                <a:ext cx="1681650" cy="365125"/>
              </a:xfrm>
              <a:prstGeom prst="rect">
                <a:avLst/>
              </a:prstGeom>
              <a:grpFill/>
              <a:ln w="254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ts val="1800"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6374"/>
                    </a:solidFill>
                    <a:effectLst/>
                    <a:uLnTx/>
                    <a:uFillTx/>
                    <a:latin typeface="Poppins"/>
                    <a:ea typeface="Arial"/>
                    <a:cs typeface="Poppins"/>
                    <a:sym typeface="Poppins"/>
                  </a:rPr>
                  <a:t>MojaLoop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570;p21">
                <a:extLst>
                  <a:ext uri="{FF2B5EF4-FFF2-40B4-BE49-F238E27FC236}">
                    <a16:creationId xmlns:a16="http://schemas.microsoft.com/office/drawing/2014/main" id="{ACB79AAA-8750-4695-8AA3-D70C0EE72A50}"/>
                  </a:ext>
                </a:extLst>
              </p:cNvPr>
              <p:cNvSpPr/>
              <p:nvPr/>
            </p:nvSpPr>
            <p:spPr>
              <a:xfrm>
                <a:off x="2099652" y="4004469"/>
                <a:ext cx="215120" cy="185963"/>
              </a:xfrm>
              <a:prstGeom prst="ellipse">
                <a:avLst/>
              </a:prstGeom>
              <a:grpFill/>
              <a:ln w="381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1">
                <a:noAutofit/>
              </a:bodyPr>
              <a:lstStyle/>
              <a:p>
                <a:pPr marL="0" marR="0" lvl="0" indent="0" algn="ctr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ts val="1800"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2DCFE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93" name="Google Shape;579;p21">
              <a:extLst>
                <a:ext uri="{FF2B5EF4-FFF2-40B4-BE49-F238E27FC236}">
                  <a16:creationId xmlns:a16="http://schemas.microsoft.com/office/drawing/2014/main" id="{24615653-6C21-4DBD-A9E1-63F85E3F9007}"/>
                </a:ext>
              </a:extLst>
            </p:cNvPr>
            <p:cNvCxnSpPr>
              <a:cxnSpLocks/>
              <a:stCxn id="60" idx="7"/>
              <a:endCxn id="101" idx="3"/>
            </p:cNvCxnSpPr>
            <p:nvPr/>
          </p:nvCxnSpPr>
          <p:spPr>
            <a:xfrm flipV="1">
              <a:off x="3671497" y="4146425"/>
              <a:ext cx="531815" cy="394529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ysDot"/>
              <a:miter lim="800000"/>
              <a:headEnd type="triangle" w="lg" len="lg"/>
              <a:tailEnd type="triangle" w="lg" len="lg"/>
            </a:ln>
          </p:spPr>
        </p:cxn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16767AB4-6E66-418A-A8B8-E6E1093E43CE}"/>
                </a:ext>
              </a:extLst>
            </p:cNvPr>
            <p:cNvGrpSpPr/>
            <p:nvPr/>
          </p:nvGrpSpPr>
          <p:grpSpPr>
            <a:xfrm>
              <a:off x="4171808" y="3898116"/>
              <a:ext cx="1857022" cy="365125"/>
              <a:chOff x="4055556" y="3845226"/>
              <a:chExt cx="1857022" cy="365125"/>
            </a:xfrm>
          </p:grpSpPr>
          <p:sp>
            <p:nvSpPr>
              <p:cNvPr id="56" name="Google Shape;564;p21">
                <a:extLst>
                  <a:ext uri="{FF2B5EF4-FFF2-40B4-BE49-F238E27FC236}">
                    <a16:creationId xmlns:a16="http://schemas.microsoft.com/office/drawing/2014/main" id="{7105CBA6-180D-440C-A95F-1F733D8BCADF}"/>
                  </a:ext>
                </a:extLst>
              </p:cNvPr>
              <p:cNvSpPr txBox="1"/>
              <p:nvPr/>
            </p:nvSpPr>
            <p:spPr>
              <a:xfrm>
                <a:off x="4143242" y="3845226"/>
                <a:ext cx="1681650" cy="365125"/>
              </a:xfrm>
              <a:prstGeom prst="rect">
                <a:avLst/>
              </a:prstGeom>
              <a:solidFill>
                <a:schemeClr val="bg1"/>
              </a:solidFill>
              <a:ln w="254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ts val="1800"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6374"/>
                    </a:solidFill>
                    <a:effectLst/>
                    <a:uLnTx/>
                    <a:uFillTx/>
                    <a:latin typeface="Poppins"/>
                    <a:ea typeface="Arial"/>
                    <a:cs typeface="Poppins"/>
                    <a:sym typeface="Poppins"/>
                  </a:rPr>
                  <a:t>MIFOS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570;p21">
                <a:extLst>
                  <a:ext uri="{FF2B5EF4-FFF2-40B4-BE49-F238E27FC236}">
                    <a16:creationId xmlns:a16="http://schemas.microsoft.com/office/drawing/2014/main" id="{EE2A2A27-2F5E-4F38-BDBC-9578BF171477}"/>
                  </a:ext>
                </a:extLst>
              </p:cNvPr>
              <p:cNvSpPr/>
              <p:nvPr/>
            </p:nvSpPr>
            <p:spPr>
              <a:xfrm>
                <a:off x="5697458" y="3924874"/>
                <a:ext cx="215120" cy="185963"/>
              </a:xfrm>
              <a:prstGeom prst="ellipse">
                <a:avLst/>
              </a:prstGeom>
              <a:solidFill>
                <a:schemeClr val="bg1"/>
              </a:solidFill>
              <a:ln w="381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1">
                <a:noAutofit/>
              </a:bodyPr>
              <a:lstStyle/>
              <a:p>
                <a:pPr marL="0" marR="0" lvl="0" indent="0" algn="ctr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ts val="1800"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2DCFE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570;p21">
                <a:extLst>
                  <a:ext uri="{FF2B5EF4-FFF2-40B4-BE49-F238E27FC236}">
                    <a16:creationId xmlns:a16="http://schemas.microsoft.com/office/drawing/2014/main" id="{6B64FFDF-13F3-42DC-9804-94C57EB6DFE4}"/>
                  </a:ext>
                </a:extLst>
              </p:cNvPr>
              <p:cNvSpPr/>
              <p:nvPr/>
            </p:nvSpPr>
            <p:spPr>
              <a:xfrm>
                <a:off x="4055556" y="3934806"/>
                <a:ext cx="215120" cy="185963"/>
              </a:xfrm>
              <a:prstGeom prst="ellipse">
                <a:avLst/>
              </a:prstGeom>
              <a:solidFill>
                <a:schemeClr val="bg1"/>
              </a:solidFill>
              <a:ln w="381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1">
                <a:noAutofit/>
              </a:bodyPr>
              <a:lstStyle/>
              <a:p>
                <a:pPr marL="0" marR="0" lvl="0" indent="0" algn="ctr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ts val="1800"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2DCFE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cxnSp>
        <p:nvCxnSpPr>
          <p:cNvPr id="87" name="Google Shape;579;p21">
            <a:extLst>
              <a:ext uri="{FF2B5EF4-FFF2-40B4-BE49-F238E27FC236}">
                <a16:creationId xmlns:a16="http://schemas.microsoft.com/office/drawing/2014/main" id="{F23D5297-B46E-4C01-A07A-BDCEDEBB1C4C}"/>
              </a:ext>
            </a:extLst>
          </p:cNvPr>
          <p:cNvCxnSpPr>
            <a:cxnSpLocks/>
            <a:endCxn id="86" idx="4"/>
          </p:cNvCxnSpPr>
          <p:nvPr/>
        </p:nvCxnSpPr>
        <p:spPr>
          <a:xfrm flipV="1">
            <a:off x="3613853" y="2704058"/>
            <a:ext cx="604749" cy="1678369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ysDot"/>
            <a:miter lim="800000"/>
            <a:headEnd type="triangle" w="lg" len="lg"/>
            <a:tailEnd type="triangle" w="lg" len="lg"/>
          </a:ln>
        </p:spPr>
      </p:cxnSp>
      <p:cxnSp>
        <p:nvCxnSpPr>
          <p:cNvPr id="83" name="Google Shape;579;p21">
            <a:extLst>
              <a:ext uri="{FF2B5EF4-FFF2-40B4-BE49-F238E27FC236}">
                <a16:creationId xmlns:a16="http://schemas.microsoft.com/office/drawing/2014/main" id="{DCF6A980-D2E5-46E4-B7C4-95375F140787}"/>
              </a:ext>
            </a:extLst>
          </p:cNvPr>
          <p:cNvCxnSpPr>
            <a:cxnSpLocks/>
            <a:endCxn id="157" idx="3"/>
          </p:cNvCxnSpPr>
          <p:nvPr/>
        </p:nvCxnSpPr>
        <p:spPr>
          <a:xfrm flipV="1">
            <a:off x="6015738" y="3376078"/>
            <a:ext cx="990722" cy="497627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ysDot"/>
            <a:miter lim="800000"/>
            <a:headEnd type="triangle" w="lg" len="lg"/>
            <a:tailEnd type="triangle" w="lg" len="lg"/>
          </a:ln>
        </p:spPr>
      </p:cxn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B8D53A15-9DC9-4EF7-848C-EF3785036F50}"/>
              </a:ext>
            </a:extLst>
          </p:cNvPr>
          <p:cNvGrpSpPr/>
          <p:nvPr/>
        </p:nvGrpSpPr>
        <p:grpSpPr>
          <a:xfrm>
            <a:off x="8506145" y="5229200"/>
            <a:ext cx="2552397" cy="307777"/>
            <a:chOff x="8510329" y="5229200"/>
            <a:chExt cx="2552397" cy="307777"/>
          </a:xfrm>
        </p:grpSpPr>
        <p:sp>
          <p:nvSpPr>
            <p:cNvPr id="116" name="Google Shape;570;p21">
              <a:extLst>
                <a:ext uri="{FF2B5EF4-FFF2-40B4-BE49-F238E27FC236}">
                  <a16:creationId xmlns:a16="http://schemas.microsoft.com/office/drawing/2014/main" id="{A9D194EE-8287-42A0-862F-64824B5E86AA}"/>
                </a:ext>
              </a:extLst>
            </p:cNvPr>
            <p:cNvSpPr/>
            <p:nvPr/>
          </p:nvSpPr>
          <p:spPr>
            <a:xfrm>
              <a:off x="8510329" y="5282122"/>
              <a:ext cx="215120" cy="185963"/>
            </a:xfrm>
            <a:prstGeom prst="ellipse">
              <a:avLst/>
            </a:prstGeom>
            <a:solidFill>
              <a:schemeClr val="bg1"/>
            </a:solidFill>
            <a:ln w="381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800"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2DCF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574;p21">
              <a:extLst>
                <a:ext uri="{FF2B5EF4-FFF2-40B4-BE49-F238E27FC236}">
                  <a16:creationId xmlns:a16="http://schemas.microsoft.com/office/drawing/2014/main" id="{5A070331-FA48-4EEA-B402-DD8DF0B53968}"/>
                </a:ext>
              </a:extLst>
            </p:cNvPr>
            <p:cNvSpPr/>
            <p:nvPr/>
          </p:nvSpPr>
          <p:spPr>
            <a:xfrm>
              <a:off x="9558181" y="5282122"/>
              <a:ext cx="215120" cy="185963"/>
            </a:xfrm>
            <a:prstGeom prst="ellipse">
              <a:avLst/>
            </a:prstGeom>
            <a:solidFill>
              <a:schemeClr val="bg1"/>
            </a:solidFill>
            <a:ln w="381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800"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3AE2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18" name="Google Shape;579;p21">
              <a:extLst>
                <a:ext uri="{FF2B5EF4-FFF2-40B4-BE49-F238E27FC236}">
                  <a16:creationId xmlns:a16="http://schemas.microsoft.com/office/drawing/2014/main" id="{9BBFF108-1CCE-4D59-9458-375DEB596D8C}"/>
                </a:ext>
              </a:extLst>
            </p:cNvPr>
            <p:cNvCxnSpPr>
              <a:cxnSpLocks/>
            </p:cNvCxnSpPr>
            <p:nvPr/>
          </p:nvCxnSpPr>
          <p:spPr>
            <a:xfrm>
              <a:off x="8725449" y="5375103"/>
              <a:ext cx="832732" cy="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miter lim="800000"/>
              <a:headEnd type="triangle" w="lg" len="lg"/>
              <a:tailEnd type="triangle" w="lg" len="lg"/>
            </a:ln>
          </p:spPr>
        </p:cxn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304DE641-A09F-484D-A4CF-DE20054FCCAE}"/>
                </a:ext>
              </a:extLst>
            </p:cNvPr>
            <p:cNvSpPr txBox="1"/>
            <p:nvPr/>
          </p:nvSpPr>
          <p:spPr>
            <a:xfrm>
              <a:off x="9896701" y="5229200"/>
              <a:ext cx="11660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6374"/>
                  </a:solidFill>
                  <a:effectLst/>
                  <a:uLnTx/>
                  <a:uFillTx/>
                </a:rPr>
                <a:t>In production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6374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B95F31A1-51E1-4E2D-A194-E3FFA3D15433}"/>
              </a:ext>
            </a:extLst>
          </p:cNvPr>
          <p:cNvGrpSpPr/>
          <p:nvPr/>
        </p:nvGrpSpPr>
        <p:grpSpPr>
          <a:xfrm>
            <a:off x="8506145" y="5553810"/>
            <a:ext cx="3115515" cy="307777"/>
            <a:chOff x="8506145" y="5534555"/>
            <a:chExt cx="3115515" cy="307777"/>
          </a:xfrm>
        </p:grpSpPr>
        <p:sp>
          <p:nvSpPr>
            <p:cNvPr id="124" name="Google Shape;570;p21">
              <a:extLst>
                <a:ext uri="{FF2B5EF4-FFF2-40B4-BE49-F238E27FC236}">
                  <a16:creationId xmlns:a16="http://schemas.microsoft.com/office/drawing/2014/main" id="{52606969-C368-425C-9D91-9B978AAE5844}"/>
                </a:ext>
              </a:extLst>
            </p:cNvPr>
            <p:cNvSpPr/>
            <p:nvPr/>
          </p:nvSpPr>
          <p:spPr>
            <a:xfrm>
              <a:off x="8506145" y="5595462"/>
              <a:ext cx="215120" cy="185963"/>
            </a:xfrm>
            <a:prstGeom prst="ellipse">
              <a:avLst/>
            </a:prstGeom>
            <a:solidFill>
              <a:schemeClr val="bg1"/>
            </a:solidFill>
            <a:ln w="381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800"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2DCF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574;p21">
              <a:extLst>
                <a:ext uri="{FF2B5EF4-FFF2-40B4-BE49-F238E27FC236}">
                  <a16:creationId xmlns:a16="http://schemas.microsoft.com/office/drawing/2014/main" id="{DBF4D6B6-1D91-4184-9E04-F14A6E2E3803}"/>
                </a:ext>
              </a:extLst>
            </p:cNvPr>
            <p:cNvSpPr/>
            <p:nvPr/>
          </p:nvSpPr>
          <p:spPr>
            <a:xfrm>
              <a:off x="9553997" y="5595462"/>
              <a:ext cx="215120" cy="185963"/>
            </a:xfrm>
            <a:prstGeom prst="ellipse">
              <a:avLst/>
            </a:prstGeom>
            <a:solidFill>
              <a:schemeClr val="bg1"/>
            </a:solidFill>
            <a:ln w="381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800"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3AE2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26" name="Google Shape;579;p21">
              <a:extLst>
                <a:ext uri="{FF2B5EF4-FFF2-40B4-BE49-F238E27FC236}">
                  <a16:creationId xmlns:a16="http://schemas.microsoft.com/office/drawing/2014/main" id="{52DDB5F8-4421-4285-B59F-A13F4A3F12F0}"/>
                </a:ext>
              </a:extLst>
            </p:cNvPr>
            <p:cNvCxnSpPr>
              <a:cxnSpLocks/>
            </p:cNvCxnSpPr>
            <p:nvPr/>
          </p:nvCxnSpPr>
          <p:spPr>
            <a:xfrm>
              <a:off x="8721265" y="5688443"/>
              <a:ext cx="832732" cy="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dash"/>
              <a:miter lim="800000"/>
              <a:headEnd type="triangle" w="lg" len="lg"/>
              <a:tailEnd type="triangle" w="lg" len="lg"/>
            </a:ln>
          </p:spPr>
        </p:cxn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4EB01697-3D6B-4413-8E31-A909D339F2B0}"/>
                </a:ext>
              </a:extLst>
            </p:cNvPr>
            <p:cNvSpPr txBox="1"/>
            <p:nvPr/>
          </p:nvSpPr>
          <p:spPr>
            <a:xfrm>
              <a:off x="9896701" y="5534555"/>
              <a:ext cx="17249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dirty="0" smtClean="0">
                  <a:solidFill>
                    <a:srgbClr val="006374"/>
                  </a:solidFill>
                </a:rPr>
                <a:t>Ready for </a:t>
              </a:r>
              <a:r>
                <a:rPr kumimoji="0" lang="en-US" sz="1400" b="0" i="0" u="none" strike="noStrike" kern="1200" cap="none" spc="0" normalizeH="0" baseline="0" dirty="0" smtClean="0">
                  <a:ln>
                    <a:noFill/>
                  </a:ln>
                  <a:solidFill>
                    <a:srgbClr val="006374"/>
                  </a:solidFill>
                  <a:effectLst/>
                  <a:uLnTx/>
                  <a:uFillTx/>
                </a:rPr>
                <a:t>production</a:t>
              </a:r>
              <a:endParaRPr kumimoji="0" lang="en-US" sz="1400" b="0" i="0" u="none" strike="noStrike" kern="1200" cap="none" spc="0" normalizeH="0" baseline="0" dirty="0">
                <a:ln>
                  <a:noFill/>
                </a:ln>
                <a:solidFill>
                  <a:srgbClr val="006374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811261E8-AFE3-4858-A367-2325845FC5C8}"/>
              </a:ext>
            </a:extLst>
          </p:cNvPr>
          <p:cNvGrpSpPr/>
          <p:nvPr/>
        </p:nvGrpSpPr>
        <p:grpSpPr>
          <a:xfrm>
            <a:off x="8506145" y="5886404"/>
            <a:ext cx="2783566" cy="307777"/>
            <a:chOff x="8506145" y="5886404"/>
            <a:chExt cx="2783566" cy="307777"/>
          </a:xfrm>
        </p:grpSpPr>
        <p:sp>
          <p:nvSpPr>
            <p:cNvPr id="128" name="Google Shape;570;p21">
              <a:extLst>
                <a:ext uri="{FF2B5EF4-FFF2-40B4-BE49-F238E27FC236}">
                  <a16:creationId xmlns:a16="http://schemas.microsoft.com/office/drawing/2014/main" id="{4AF7DEA7-316E-475A-8A8D-D237CEB64305}"/>
                </a:ext>
              </a:extLst>
            </p:cNvPr>
            <p:cNvSpPr/>
            <p:nvPr/>
          </p:nvSpPr>
          <p:spPr>
            <a:xfrm>
              <a:off x="8506145" y="5947311"/>
              <a:ext cx="215120" cy="185963"/>
            </a:xfrm>
            <a:prstGeom prst="ellipse">
              <a:avLst/>
            </a:prstGeom>
            <a:solidFill>
              <a:schemeClr val="bg1"/>
            </a:solidFill>
            <a:ln w="381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800"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2DCF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574;p21">
              <a:extLst>
                <a:ext uri="{FF2B5EF4-FFF2-40B4-BE49-F238E27FC236}">
                  <a16:creationId xmlns:a16="http://schemas.microsoft.com/office/drawing/2014/main" id="{9912C23E-5412-4DD2-B58E-B7D4DDF0A0B8}"/>
                </a:ext>
              </a:extLst>
            </p:cNvPr>
            <p:cNvSpPr/>
            <p:nvPr/>
          </p:nvSpPr>
          <p:spPr>
            <a:xfrm>
              <a:off x="9553997" y="5947311"/>
              <a:ext cx="215120" cy="185963"/>
            </a:xfrm>
            <a:prstGeom prst="ellipse">
              <a:avLst/>
            </a:prstGeom>
            <a:solidFill>
              <a:schemeClr val="bg1"/>
            </a:solidFill>
            <a:ln w="381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800"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3AE2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30" name="Google Shape;579;p21">
              <a:extLst>
                <a:ext uri="{FF2B5EF4-FFF2-40B4-BE49-F238E27FC236}">
                  <a16:creationId xmlns:a16="http://schemas.microsoft.com/office/drawing/2014/main" id="{428FEAD0-91C9-4904-BF8E-F7F233B1B5D6}"/>
                </a:ext>
              </a:extLst>
            </p:cNvPr>
            <p:cNvCxnSpPr>
              <a:cxnSpLocks/>
            </p:cNvCxnSpPr>
            <p:nvPr/>
          </p:nvCxnSpPr>
          <p:spPr>
            <a:xfrm>
              <a:off x="8721265" y="6040292"/>
              <a:ext cx="832732" cy="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ysDot"/>
              <a:miter lim="800000"/>
              <a:headEnd type="triangle" w="lg" len="lg"/>
              <a:tailEnd type="triangle" w="lg" len="lg"/>
            </a:ln>
          </p:spPr>
        </p:cxn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B8D5C936-9273-405D-B416-E8D07D6A01FD}"/>
                </a:ext>
              </a:extLst>
            </p:cNvPr>
            <p:cNvSpPr txBox="1"/>
            <p:nvPr/>
          </p:nvSpPr>
          <p:spPr>
            <a:xfrm>
              <a:off x="9896701" y="5886404"/>
              <a:ext cx="13930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defRPr/>
              </a:pPr>
              <a:r>
                <a:rPr lang="en-US" sz="1400" dirty="0" smtClean="0">
                  <a:solidFill>
                    <a:srgbClr val="006374"/>
                  </a:solidFill>
                </a:rPr>
                <a:t>Proof of concept</a:t>
              </a:r>
              <a:endParaRPr kumimoji="0" lang="en-US" sz="1400" b="0" i="0" u="none" strike="noStrike" kern="1200" cap="none" spc="0" normalizeH="0" baseline="0" dirty="0">
                <a:ln>
                  <a:noFill/>
                </a:ln>
                <a:solidFill>
                  <a:srgbClr val="006374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C03887B1-2E6B-478B-8E6E-F99180C7D56C}"/>
              </a:ext>
            </a:extLst>
          </p:cNvPr>
          <p:cNvGrpSpPr/>
          <p:nvPr/>
        </p:nvGrpSpPr>
        <p:grpSpPr>
          <a:xfrm>
            <a:off x="6974956" y="2863437"/>
            <a:ext cx="1877204" cy="546479"/>
            <a:chOff x="6974956" y="2863437"/>
            <a:chExt cx="1877204" cy="546479"/>
          </a:xfrm>
        </p:grpSpPr>
        <p:sp>
          <p:nvSpPr>
            <p:cNvPr id="12" name="Google Shape;566;p21">
              <a:extLst>
                <a:ext uri="{FF2B5EF4-FFF2-40B4-BE49-F238E27FC236}">
                  <a16:creationId xmlns:a16="http://schemas.microsoft.com/office/drawing/2014/main" id="{78FFE6A7-CD43-476E-9567-7381A20D63C9}"/>
                </a:ext>
              </a:extLst>
            </p:cNvPr>
            <p:cNvSpPr txBox="1"/>
            <p:nvPr/>
          </p:nvSpPr>
          <p:spPr>
            <a:xfrm>
              <a:off x="7073862" y="2956593"/>
              <a:ext cx="1681650" cy="365125"/>
            </a:xfrm>
            <a:prstGeom prst="rect">
              <a:avLst/>
            </a:prstGeom>
            <a:solidFill>
              <a:schemeClr val="bg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800"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6374"/>
                  </a:solidFill>
                  <a:effectLst/>
                  <a:uLnTx/>
                  <a:uFillTx/>
                  <a:latin typeface="Poppins"/>
                  <a:ea typeface="Poppins"/>
                  <a:cs typeface="Poppins"/>
                  <a:sym typeface="Poppins"/>
                </a:rPr>
                <a:t>OpenHIM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374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9" name="Google Shape;573;p21">
              <a:extLst>
                <a:ext uri="{FF2B5EF4-FFF2-40B4-BE49-F238E27FC236}">
                  <a16:creationId xmlns:a16="http://schemas.microsoft.com/office/drawing/2014/main" id="{489A25EA-C519-4ED8-A0A0-79EB6290EDBA}"/>
                </a:ext>
              </a:extLst>
            </p:cNvPr>
            <p:cNvSpPr/>
            <p:nvPr/>
          </p:nvSpPr>
          <p:spPr>
            <a:xfrm>
              <a:off x="8627392" y="3223953"/>
              <a:ext cx="215120" cy="185963"/>
            </a:xfrm>
            <a:prstGeom prst="ellipse">
              <a:avLst/>
            </a:prstGeom>
            <a:solidFill>
              <a:schemeClr val="bg1"/>
            </a:solidFill>
            <a:ln w="381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800"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3AE2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574;p21">
              <a:extLst>
                <a:ext uri="{FF2B5EF4-FFF2-40B4-BE49-F238E27FC236}">
                  <a16:creationId xmlns:a16="http://schemas.microsoft.com/office/drawing/2014/main" id="{4DCA3FA6-9C72-4906-8ABA-FA9011933121}"/>
                </a:ext>
              </a:extLst>
            </p:cNvPr>
            <p:cNvSpPr/>
            <p:nvPr/>
          </p:nvSpPr>
          <p:spPr>
            <a:xfrm>
              <a:off x="8637040" y="2864307"/>
              <a:ext cx="215120" cy="185963"/>
            </a:xfrm>
            <a:prstGeom prst="ellipse">
              <a:avLst/>
            </a:prstGeom>
            <a:solidFill>
              <a:schemeClr val="bg1"/>
            </a:solidFill>
            <a:ln w="381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800"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3AE2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574;p21">
              <a:extLst>
                <a:ext uri="{FF2B5EF4-FFF2-40B4-BE49-F238E27FC236}">
                  <a16:creationId xmlns:a16="http://schemas.microsoft.com/office/drawing/2014/main" id="{076D1827-C485-439A-87B1-407A39A42177}"/>
                </a:ext>
              </a:extLst>
            </p:cNvPr>
            <p:cNvSpPr/>
            <p:nvPr/>
          </p:nvSpPr>
          <p:spPr>
            <a:xfrm>
              <a:off x="6974956" y="2863437"/>
              <a:ext cx="215120" cy="185963"/>
            </a:xfrm>
            <a:prstGeom prst="ellipse">
              <a:avLst/>
            </a:prstGeom>
            <a:solidFill>
              <a:schemeClr val="bg1"/>
            </a:solidFill>
            <a:ln w="381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800"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3AE2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574;p21">
              <a:extLst>
                <a:ext uri="{FF2B5EF4-FFF2-40B4-BE49-F238E27FC236}">
                  <a16:creationId xmlns:a16="http://schemas.microsoft.com/office/drawing/2014/main" id="{EFC0B88D-BF5B-49F4-922E-F540CFA83405}"/>
                </a:ext>
              </a:extLst>
            </p:cNvPr>
            <p:cNvSpPr/>
            <p:nvPr/>
          </p:nvSpPr>
          <p:spPr>
            <a:xfrm>
              <a:off x="6974956" y="3217349"/>
              <a:ext cx="215120" cy="185963"/>
            </a:xfrm>
            <a:prstGeom prst="ellipse">
              <a:avLst/>
            </a:prstGeom>
            <a:solidFill>
              <a:schemeClr val="bg1"/>
            </a:solidFill>
            <a:ln w="381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800"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3AE2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DD7FFD5B-E4F0-45DE-95F1-FAE7B30D10D7}"/>
              </a:ext>
            </a:extLst>
          </p:cNvPr>
          <p:cNvGrpSpPr/>
          <p:nvPr/>
        </p:nvGrpSpPr>
        <p:grpSpPr>
          <a:xfrm>
            <a:off x="6441813" y="5543608"/>
            <a:ext cx="1674562" cy="307777"/>
            <a:chOff x="6441813" y="5543608"/>
            <a:chExt cx="1674562" cy="307777"/>
          </a:xfrm>
        </p:grpSpPr>
        <p:sp>
          <p:nvSpPr>
            <p:cNvPr id="160" name="Google Shape;574;p21">
              <a:extLst>
                <a:ext uri="{FF2B5EF4-FFF2-40B4-BE49-F238E27FC236}">
                  <a16:creationId xmlns:a16="http://schemas.microsoft.com/office/drawing/2014/main" id="{35A59C49-EE4B-42AF-B871-0DE5C4C8DEB8}"/>
                </a:ext>
              </a:extLst>
            </p:cNvPr>
            <p:cNvSpPr/>
            <p:nvPr/>
          </p:nvSpPr>
          <p:spPr>
            <a:xfrm>
              <a:off x="6441813" y="5604515"/>
              <a:ext cx="215120" cy="185963"/>
            </a:xfrm>
            <a:prstGeom prst="ellipse">
              <a:avLst/>
            </a:prstGeom>
            <a:solidFill>
              <a:schemeClr val="bg1"/>
            </a:solidFill>
            <a:ln w="381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800"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3AE2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DD5C7427-1DCB-41AA-A9D1-90549CAE9C00}"/>
                </a:ext>
              </a:extLst>
            </p:cNvPr>
            <p:cNvSpPr txBox="1"/>
            <p:nvPr/>
          </p:nvSpPr>
          <p:spPr>
            <a:xfrm>
              <a:off x="6688355" y="5543608"/>
              <a:ext cx="14280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dirty="0" smtClean="0">
                  <a:ln>
                    <a:noFill/>
                  </a:ln>
                  <a:solidFill>
                    <a:srgbClr val="F3AE2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Existing standard</a:t>
              </a:r>
              <a:endParaRPr kumimoji="0" lang="en-US" sz="1400" b="0" i="0" u="none" strike="noStrike" kern="1200" cap="none" spc="0" normalizeH="0" baseline="0" dirty="0">
                <a:ln>
                  <a:noFill/>
                </a:ln>
                <a:solidFill>
                  <a:srgbClr val="F3AE2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BC8C742E-2678-4B9C-8F34-5FFA7112DA20}"/>
              </a:ext>
            </a:extLst>
          </p:cNvPr>
          <p:cNvGrpSpPr/>
          <p:nvPr/>
        </p:nvGrpSpPr>
        <p:grpSpPr>
          <a:xfrm>
            <a:off x="6441813" y="5886340"/>
            <a:ext cx="1842428" cy="307777"/>
            <a:chOff x="6441813" y="5886340"/>
            <a:chExt cx="1842428" cy="307777"/>
          </a:xfrm>
        </p:grpSpPr>
        <p:sp>
          <p:nvSpPr>
            <p:cNvPr id="162" name="Google Shape;574;p21">
              <a:extLst>
                <a:ext uri="{FF2B5EF4-FFF2-40B4-BE49-F238E27FC236}">
                  <a16:creationId xmlns:a16="http://schemas.microsoft.com/office/drawing/2014/main" id="{9D20BA26-1A3E-4FBB-AFD9-1EEFB3DFDE80}"/>
                </a:ext>
              </a:extLst>
            </p:cNvPr>
            <p:cNvSpPr/>
            <p:nvPr/>
          </p:nvSpPr>
          <p:spPr>
            <a:xfrm>
              <a:off x="6441813" y="5947247"/>
              <a:ext cx="215120" cy="185963"/>
            </a:xfrm>
            <a:prstGeom prst="ellipse">
              <a:avLst/>
            </a:prstGeom>
            <a:solidFill>
              <a:schemeClr val="bg1"/>
            </a:solidFill>
            <a:ln w="38100" cap="flat" cmpd="sng">
              <a:solidFill>
                <a:schemeClr val="accent5">
                  <a:lumMod val="60000"/>
                  <a:lumOff val="4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800"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3AE2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0451C8BF-19B6-47A0-9670-88967E4CCFBD}"/>
                </a:ext>
              </a:extLst>
            </p:cNvPr>
            <p:cNvSpPr txBox="1"/>
            <p:nvPr/>
          </p:nvSpPr>
          <p:spPr>
            <a:xfrm>
              <a:off x="6688355" y="5886340"/>
              <a:ext cx="1595886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lvl="0">
                <a:defRPr/>
              </a:pPr>
              <a:r>
                <a:rPr lang="en-US" sz="1400" dirty="0" smtClean="0">
                  <a:solidFill>
                    <a:srgbClr val="1D3069">
                      <a:lumMod val="60000"/>
                      <a:lumOff val="40000"/>
                    </a:srgbClr>
                  </a:solidFill>
                </a:rPr>
                <a:t>Emerging standard </a:t>
              </a:r>
              <a:endParaRPr kumimoji="0" lang="en-US" sz="1400" b="0" i="0" u="none" strike="noStrike" kern="1200" cap="none" spc="0" normalizeH="0" baseline="0" dirty="0">
                <a:ln>
                  <a:noFill/>
                </a:ln>
                <a:solidFill>
                  <a:srgbClr val="1D3069">
                    <a:lumMod val="60000"/>
                    <a:lumOff val="40000"/>
                  </a:srgbClr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806C47F5-7E6D-4E41-892B-6195C8288DA2}"/>
              </a:ext>
            </a:extLst>
          </p:cNvPr>
          <p:cNvGrpSpPr/>
          <p:nvPr/>
        </p:nvGrpSpPr>
        <p:grpSpPr>
          <a:xfrm>
            <a:off x="6441813" y="5220662"/>
            <a:ext cx="1296766" cy="307777"/>
            <a:chOff x="6441813" y="5220662"/>
            <a:chExt cx="1296766" cy="307777"/>
          </a:xfrm>
        </p:grpSpPr>
        <p:sp>
          <p:nvSpPr>
            <p:cNvPr id="164" name="Google Shape;574;p21">
              <a:extLst>
                <a:ext uri="{FF2B5EF4-FFF2-40B4-BE49-F238E27FC236}">
                  <a16:creationId xmlns:a16="http://schemas.microsoft.com/office/drawing/2014/main" id="{6B6443F6-690A-4718-9421-40390D50911D}"/>
                </a:ext>
              </a:extLst>
            </p:cNvPr>
            <p:cNvSpPr/>
            <p:nvPr/>
          </p:nvSpPr>
          <p:spPr>
            <a:xfrm>
              <a:off x="6441813" y="5281569"/>
              <a:ext cx="215120" cy="185963"/>
            </a:xfrm>
            <a:prstGeom prst="ellipse">
              <a:avLst/>
            </a:prstGeom>
            <a:solidFill>
              <a:schemeClr val="bg1"/>
            </a:solidFill>
            <a:ln w="381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800"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37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06D1B213-A09C-47A5-A0B5-B9723D6FE21F}"/>
                </a:ext>
              </a:extLst>
            </p:cNvPr>
            <p:cNvSpPr txBox="1"/>
            <p:nvPr/>
          </p:nvSpPr>
          <p:spPr>
            <a:xfrm>
              <a:off x="6688355" y="5220662"/>
              <a:ext cx="105022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6374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Native code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63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C84EC4E0-D38D-4DFF-9619-8BC51BF1C838}"/>
              </a:ext>
            </a:extLst>
          </p:cNvPr>
          <p:cNvGrpSpPr/>
          <p:nvPr/>
        </p:nvGrpSpPr>
        <p:grpSpPr>
          <a:xfrm>
            <a:off x="8506145" y="6228562"/>
            <a:ext cx="2357103" cy="307777"/>
            <a:chOff x="8506145" y="5886404"/>
            <a:chExt cx="2357103" cy="307777"/>
          </a:xfrm>
        </p:grpSpPr>
        <p:sp>
          <p:nvSpPr>
            <p:cNvPr id="79" name="Google Shape;570;p21">
              <a:extLst>
                <a:ext uri="{FF2B5EF4-FFF2-40B4-BE49-F238E27FC236}">
                  <a16:creationId xmlns:a16="http://schemas.microsoft.com/office/drawing/2014/main" id="{C5A43749-E0C0-4586-A43E-BF2013FBE52A}"/>
                </a:ext>
              </a:extLst>
            </p:cNvPr>
            <p:cNvSpPr/>
            <p:nvPr/>
          </p:nvSpPr>
          <p:spPr>
            <a:xfrm>
              <a:off x="8506145" y="5947311"/>
              <a:ext cx="215120" cy="185963"/>
            </a:xfrm>
            <a:prstGeom prst="ellipse">
              <a:avLst/>
            </a:prstGeom>
            <a:solidFill>
              <a:schemeClr val="bg1"/>
            </a:solidFill>
            <a:ln w="381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800"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574;p21">
              <a:extLst>
                <a:ext uri="{FF2B5EF4-FFF2-40B4-BE49-F238E27FC236}">
                  <a16:creationId xmlns:a16="http://schemas.microsoft.com/office/drawing/2014/main" id="{9807F343-B77F-4D17-96B7-CC0B19BD55EB}"/>
                </a:ext>
              </a:extLst>
            </p:cNvPr>
            <p:cNvSpPr/>
            <p:nvPr/>
          </p:nvSpPr>
          <p:spPr>
            <a:xfrm>
              <a:off x="9553997" y="5947311"/>
              <a:ext cx="215120" cy="185963"/>
            </a:xfrm>
            <a:prstGeom prst="ellipse">
              <a:avLst/>
            </a:prstGeom>
            <a:solidFill>
              <a:schemeClr val="bg1"/>
            </a:solidFill>
            <a:ln w="381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800"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81" name="Google Shape;579;p21">
              <a:extLst>
                <a:ext uri="{FF2B5EF4-FFF2-40B4-BE49-F238E27FC236}">
                  <a16:creationId xmlns:a16="http://schemas.microsoft.com/office/drawing/2014/main" id="{9CA122E2-02EC-41D2-8CDC-3A33B022B9FC}"/>
                </a:ext>
              </a:extLst>
            </p:cNvPr>
            <p:cNvCxnSpPr>
              <a:cxnSpLocks/>
            </p:cNvCxnSpPr>
            <p:nvPr/>
          </p:nvCxnSpPr>
          <p:spPr>
            <a:xfrm>
              <a:off x="8721265" y="6040292"/>
              <a:ext cx="832732" cy="0"/>
            </a:xfrm>
            <a:prstGeom prst="straightConnector1">
              <a:avLst/>
            </a:prstGeom>
            <a:noFill/>
            <a:ln w="25400" cap="flat" cmpd="sng">
              <a:solidFill>
                <a:schemeClr val="accent4"/>
              </a:solidFill>
              <a:prstDash val="sysDot"/>
              <a:miter lim="800000"/>
              <a:headEnd type="triangle" w="lg" len="lg"/>
              <a:tailEnd type="triangle" w="lg" len="lg"/>
            </a:ln>
          </p:spPr>
        </p:cxn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8FFD9715-A5C0-4301-8BF3-B7803E26CB23}"/>
                </a:ext>
              </a:extLst>
            </p:cNvPr>
            <p:cNvSpPr txBox="1"/>
            <p:nvPr/>
          </p:nvSpPr>
          <p:spPr>
            <a:xfrm>
              <a:off x="9896701" y="5886404"/>
              <a:ext cx="966547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lvl="0">
                <a:defRPr/>
              </a:pPr>
              <a:r>
                <a:rPr lang="en-US" sz="1400" dirty="0" smtClean="0">
                  <a:solidFill>
                    <a:srgbClr val="C80F0F"/>
                  </a:solidFill>
                </a:rPr>
                <a:t>Candidate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85" name="Google Shape;564;p21">
            <a:extLst>
              <a:ext uri="{FF2B5EF4-FFF2-40B4-BE49-F238E27FC236}">
                <a16:creationId xmlns:a16="http://schemas.microsoft.com/office/drawing/2014/main" id="{E65CECB3-AE81-4BE6-BA3D-32B42E1C6594}"/>
              </a:ext>
            </a:extLst>
          </p:cNvPr>
          <p:cNvSpPr txBox="1"/>
          <p:nvPr/>
        </p:nvSpPr>
        <p:spPr>
          <a:xfrm>
            <a:off x="1410374" y="3612752"/>
            <a:ext cx="1681650" cy="365125"/>
          </a:xfrm>
          <a:prstGeom prst="rect">
            <a:avLst/>
          </a:prstGeom>
          <a:solidFill>
            <a:schemeClr val="bg1"/>
          </a:solidFill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Poppins"/>
                <a:ea typeface="Arial"/>
                <a:cs typeface="Poppins"/>
                <a:sym typeface="Poppins"/>
              </a:rPr>
              <a:t>Mosip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80F0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570;p21">
            <a:extLst>
              <a:ext uri="{FF2B5EF4-FFF2-40B4-BE49-F238E27FC236}">
                <a16:creationId xmlns:a16="http://schemas.microsoft.com/office/drawing/2014/main" id="{D841A8C1-32D3-46B3-8705-0E0B7CC5DFA8}"/>
              </a:ext>
            </a:extLst>
          </p:cNvPr>
          <p:cNvSpPr/>
          <p:nvPr/>
        </p:nvSpPr>
        <p:spPr>
          <a:xfrm>
            <a:off x="2986195" y="3699404"/>
            <a:ext cx="215120" cy="185963"/>
          </a:xfrm>
          <a:prstGeom prst="ellipse">
            <a:avLst/>
          </a:prstGeom>
          <a:solidFill>
            <a:schemeClr val="bg1"/>
          </a:solidFill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2DCF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9" name="Google Shape;579;p21">
            <a:extLst>
              <a:ext uri="{FF2B5EF4-FFF2-40B4-BE49-F238E27FC236}">
                <a16:creationId xmlns:a16="http://schemas.microsoft.com/office/drawing/2014/main" id="{4E5A278C-DE82-4D8E-B56A-D7FD0CAD5D64}"/>
              </a:ext>
            </a:extLst>
          </p:cNvPr>
          <p:cNvCxnSpPr>
            <a:cxnSpLocks/>
            <a:stCxn id="88" idx="7"/>
            <a:endCxn id="86" idx="3"/>
          </p:cNvCxnSpPr>
          <p:nvPr/>
        </p:nvCxnSpPr>
        <p:spPr>
          <a:xfrm flipV="1">
            <a:off x="3169811" y="2676824"/>
            <a:ext cx="972735" cy="1049814"/>
          </a:xfrm>
          <a:prstGeom prst="straightConnector1">
            <a:avLst/>
          </a:prstGeom>
          <a:noFill/>
          <a:ln w="25400" cap="flat" cmpd="sng">
            <a:solidFill>
              <a:schemeClr val="accent4"/>
            </a:solidFill>
            <a:prstDash val="sysDot"/>
            <a:miter lim="800000"/>
            <a:headEnd type="triangle" w="lg" len="lg"/>
            <a:tailEnd type="triangle" w="lg" len="lg"/>
          </a:ln>
        </p:spPr>
      </p:cxnSp>
      <p:cxnSp>
        <p:nvCxnSpPr>
          <p:cNvPr id="90" name="Google Shape;579;p21">
            <a:extLst>
              <a:ext uri="{FF2B5EF4-FFF2-40B4-BE49-F238E27FC236}">
                <a16:creationId xmlns:a16="http://schemas.microsoft.com/office/drawing/2014/main" id="{2CA1F862-C686-4AE3-82E1-CCD983FD809E}"/>
              </a:ext>
            </a:extLst>
          </p:cNvPr>
          <p:cNvCxnSpPr>
            <a:cxnSpLocks/>
            <a:stCxn id="88" idx="5"/>
          </p:cNvCxnSpPr>
          <p:nvPr/>
        </p:nvCxnSpPr>
        <p:spPr>
          <a:xfrm>
            <a:off x="3169811" y="3858133"/>
            <a:ext cx="367986" cy="551528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dash"/>
            <a:miter lim="800000"/>
            <a:headEnd type="triangle" w="lg" len="lg"/>
            <a:tailEnd type="triangle" w="lg" len="lg"/>
          </a:ln>
        </p:spPr>
      </p:cxnSp>
      <p:sp>
        <p:nvSpPr>
          <p:cNvPr id="92" name="Google Shape;564;p21">
            <a:extLst>
              <a:ext uri="{FF2B5EF4-FFF2-40B4-BE49-F238E27FC236}">
                <a16:creationId xmlns:a16="http://schemas.microsoft.com/office/drawing/2014/main" id="{D7D39484-93A0-4A36-B410-4E33E2380A96}"/>
              </a:ext>
            </a:extLst>
          </p:cNvPr>
          <p:cNvSpPr txBox="1"/>
          <p:nvPr/>
        </p:nvSpPr>
        <p:spPr>
          <a:xfrm>
            <a:off x="4499787" y="1418545"/>
            <a:ext cx="1681650" cy="365125"/>
          </a:xfrm>
          <a:prstGeom prst="rect">
            <a:avLst/>
          </a:prstGeom>
          <a:solidFill>
            <a:schemeClr val="bg1"/>
          </a:solidFill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Poppins"/>
                <a:ea typeface="Arial"/>
                <a:cs typeface="Poppins"/>
                <a:sym typeface="Poppins"/>
              </a:rPr>
              <a:t>Sormas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80F0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570;p21">
            <a:extLst>
              <a:ext uri="{FF2B5EF4-FFF2-40B4-BE49-F238E27FC236}">
                <a16:creationId xmlns:a16="http://schemas.microsoft.com/office/drawing/2014/main" id="{2BE85166-0340-46F2-B012-122F40971CD3}"/>
              </a:ext>
            </a:extLst>
          </p:cNvPr>
          <p:cNvSpPr/>
          <p:nvPr/>
        </p:nvSpPr>
        <p:spPr>
          <a:xfrm>
            <a:off x="6028338" y="1640274"/>
            <a:ext cx="215120" cy="185963"/>
          </a:xfrm>
          <a:prstGeom prst="ellipse">
            <a:avLst/>
          </a:prstGeom>
          <a:solidFill>
            <a:schemeClr val="bg1"/>
          </a:solidFill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2DCF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5" name="Google Shape;579;p21">
            <a:extLst>
              <a:ext uri="{FF2B5EF4-FFF2-40B4-BE49-F238E27FC236}">
                <a16:creationId xmlns:a16="http://schemas.microsoft.com/office/drawing/2014/main" id="{3ED4B8A0-0823-455F-B862-000C81D9A917}"/>
              </a:ext>
            </a:extLst>
          </p:cNvPr>
          <p:cNvCxnSpPr>
            <a:cxnSpLocks/>
            <a:stCxn id="94" idx="5"/>
            <a:endCxn id="20" idx="1"/>
          </p:cNvCxnSpPr>
          <p:nvPr/>
        </p:nvCxnSpPr>
        <p:spPr>
          <a:xfrm>
            <a:off x="6211954" y="1799003"/>
            <a:ext cx="2372159" cy="551698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miter lim="800000"/>
            <a:headEnd type="triangle" w="lg" len="lg"/>
            <a:tailEnd type="triangle" w="lg" len="lg"/>
          </a:ln>
        </p:spPr>
      </p:cxnSp>
      <p:cxnSp>
        <p:nvCxnSpPr>
          <p:cNvPr id="100" name="Google Shape;579;p21">
            <a:extLst>
              <a:ext uri="{FF2B5EF4-FFF2-40B4-BE49-F238E27FC236}">
                <a16:creationId xmlns:a16="http://schemas.microsoft.com/office/drawing/2014/main" id="{FC0259F5-6808-49E5-B11D-5A640FE84A97}"/>
              </a:ext>
            </a:extLst>
          </p:cNvPr>
          <p:cNvCxnSpPr>
            <a:cxnSpLocks/>
            <a:stCxn id="94" idx="3"/>
            <a:endCxn id="16" idx="7"/>
          </p:cNvCxnSpPr>
          <p:nvPr/>
        </p:nvCxnSpPr>
        <p:spPr>
          <a:xfrm flipH="1">
            <a:off x="5793350" y="1799003"/>
            <a:ext cx="266492" cy="388035"/>
          </a:xfrm>
          <a:prstGeom prst="straightConnector1">
            <a:avLst/>
          </a:prstGeom>
          <a:noFill/>
          <a:ln w="25400" cap="flat" cmpd="sng">
            <a:solidFill>
              <a:schemeClr val="accent4"/>
            </a:solidFill>
            <a:prstDash val="sysDot"/>
            <a:miter lim="800000"/>
            <a:headEnd type="triangle" w="lg" len="lg"/>
            <a:tailEnd type="triangle" w="lg" len="lg"/>
          </a:ln>
        </p:spPr>
      </p:cxnSp>
      <p:sp>
        <p:nvSpPr>
          <p:cNvPr id="104" name="Google Shape;564;p21">
            <a:extLst>
              <a:ext uri="{FF2B5EF4-FFF2-40B4-BE49-F238E27FC236}">
                <a16:creationId xmlns:a16="http://schemas.microsoft.com/office/drawing/2014/main" id="{4D3E55FB-278D-8BAB-3A32-B6F2E68D219B}"/>
              </a:ext>
            </a:extLst>
          </p:cNvPr>
          <p:cNvSpPr txBox="1"/>
          <p:nvPr/>
        </p:nvSpPr>
        <p:spPr>
          <a:xfrm>
            <a:off x="1927958" y="2520073"/>
            <a:ext cx="1681650" cy="365125"/>
          </a:xfrm>
          <a:prstGeom prst="rect">
            <a:avLst/>
          </a:prstGeom>
          <a:solidFill>
            <a:schemeClr val="bg1"/>
          </a:solidFill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Tx/>
              <a:buNone/>
              <a:tabLst/>
              <a:defRPr/>
            </a:pPr>
            <a:r>
              <a:rPr lang="en-US" dirty="0" err="1" smtClean="0">
                <a:solidFill>
                  <a:srgbClr val="C80F0F"/>
                </a:solidFill>
                <a:latin typeface="Poppins"/>
                <a:ea typeface="Arial"/>
                <a:cs typeface="Poppins"/>
                <a:sym typeface="Poppins"/>
              </a:rPr>
              <a:t>OpenCRVS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80F0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071605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="" xmlns:p188="http://schemas.microsoft.com/office/powerpoint/2018/8/main" r:id="rId3"/>
    </p:ext>
  </p:extLs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64;p2"/>
          <p:cNvSpPr>
            <a:spLocks noGrp="1"/>
          </p:cNvSpPr>
          <p:nvPr>
            <p:ph type="title"/>
          </p:nvPr>
        </p:nvSpPr>
        <p:spPr>
          <a:xfrm>
            <a:off x="838200" y="459446"/>
            <a:ext cx="11234464" cy="707886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AI-based Claim Adjudication </a:t>
            </a:r>
            <a:endParaRPr lang="en-US" sz="32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838200" y="1874699"/>
            <a:ext cx="10515600" cy="1238070"/>
          </a:xfrm>
        </p:spPr>
        <p:txBody>
          <a:bodyPr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Input data model: </a:t>
            </a:r>
            <a:r>
              <a:rPr lang="en-US" sz="2000" dirty="0" smtClean="0">
                <a:solidFill>
                  <a:srgbClr val="16306D"/>
                </a:solidFill>
              </a:rPr>
              <a:t>FHIR R4 Claim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Output data model: </a:t>
            </a:r>
            <a:r>
              <a:rPr lang="en-US" sz="2000" dirty="0" smtClean="0">
                <a:solidFill>
                  <a:srgbClr val="16306D"/>
                </a:solidFill>
              </a:rPr>
              <a:t>FHIR R4 </a:t>
            </a:r>
            <a:r>
              <a:rPr lang="en-US" sz="2000" dirty="0" err="1" smtClean="0">
                <a:solidFill>
                  <a:srgbClr val="16306D"/>
                </a:solidFill>
              </a:rPr>
              <a:t>ClaimResponse</a:t>
            </a:r>
            <a:endParaRPr lang="en-US" sz="2000" dirty="0" smtClean="0">
              <a:solidFill>
                <a:srgbClr val="16306D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16306D"/>
                </a:solidFill>
              </a:rPr>
              <a:t>FHIR Contained Resources required for references</a:t>
            </a:r>
            <a:endParaRPr lang="en-US" sz="20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Claim-AI module integration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21, 2022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32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621275" y="5167530"/>
            <a:ext cx="11521993" cy="1573838"/>
            <a:chOff x="335360" y="2708920"/>
            <a:chExt cx="11521993" cy="2304256"/>
          </a:xfrm>
        </p:grpSpPr>
        <p:grpSp>
          <p:nvGrpSpPr>
            <p:cNvPr id="21" name="Group 20"/>
            <p:cNvGrpSpPr/>
            <p:nvPr/>
          </p:nvGrpSpPr>
          <p:grpSpPr bwMode="auto">
            <a:xfrm>
              <a:off x="335360" y="2708920"/>
              <a:ext cx="11521993" cy="2304256"/>
              <a:chOff x="307896" y="3230033"/>
              <a:chExt cx="8545294" cy="1708953"/>
            </a:xfrm>
          </p:grpSpPr>
          <p:sp>
            <p:nvSpPr>
              <p:cNvPr id="24" name="Arrow: Pentagon 2"/>
              <p:cNvSpPr/>
              <p:nvPr/>
            </p:nvSpPr>
            <p:spPr bwMode="auto">
              <a:xfrm>
                <a:off x="394042" y="3230033"/>
                <a:ext cx="1626065" cy="1095022"/>
              </a:xfrm>
              <a:prstGeom prst="homePlate">
                <a:avLst>
                  <a:gd name="adj" fmla="val 50000"/>
                </a:avLst>
              </a:prstGeom>
              <a:solidFill>
                <a:schemeClr val="accent3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>
                  <a:defRPr/>
                </a:pPr>
                <a:r>
                  <a:rPr lang="en-US" b="1" dirty="0" smtClean="0">
                    <a:solidFill>
                      <a:schemeClr val="tx1"/>
                    </a:solidFill>
                    <a:cs typeface="Poppins Light"/>
                  </a:rPr>
                  <a:t>Submission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Arrow: Chevron 15"/>
              <p:cNvSpPr/>
              <p:nvPr/>
            </p:nvSpPr>
            <p:spPr bwMode="auto">
              <a:xfrm>
                <a:off x="5441007" y="3230033"/>
                <a:ext cx="1998841" cy="1095022"/>
              </a:xfrm>
              <a:prstGeom prst="chevron">
                <a:avLst>
                  <a:gd name="adj" fmla="val 50000"/>
                </a:avLst>
              </a:prstGeom>
              <a:pattFill prst="pct60">
                <a:fgClr>
                  <a:schemeClr val="accent2"/>
                </a:fgClr>
                <a:bgClr>
                  <a:schemeClr val="accent3"/>
                </a:bgClr>
              </a:patt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Arrow: Chevron 23"/>
              <p:cNvSpPr/>
              <p:nvPr/>
            </p:nvSpPr>
            <p:spPr bwMode="auto">
              <a:xfrm>
                <a:off x="7227125" y="3230033"/>
                <a:ext cx="1626065" cy="1095022"/>
              </a:xfrm>
              <a:prstGeom prst="chevron">
                <a:avLst>
                  <a:gd name="adj" fmla="val 50000"/>
                </a:avLst>
              </a:prstGeom>
              <a:solidFill>
                <a:schemeClr val="accent3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Arrow: Pentagon 24"/>
              <p:cNvSpPr/>
              <p:nvPr/>
            </p:nvSpPr>
            <p:spPr bwMode="auto">
              <a:xfrm flipH="1">
                <a:off x="307896" y="4493074"/>
                <a:ext cx="6676997" cy="445912"/>
              </a:xfrm>
              <a:prstGeom prst="homePlate">
                <a:avLst>
                  <a:gd name="adj" fmla="val 50000"/>
                </a:avLst>
              </a:prstGeom>
              <a:solidFill>
                <a:schemeClr val="accent3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>
                  <a:defRPr/>
                </a:pPr>
                <a:r>
                  <a:rPr lang="en-US" b="1" dirty="0" smtClean="0">
                    <a:solidFill>
                      <a:schemeClr val="tx1"/>
                    </a:solidFill>
                    <a:cs typeface="Poppins Light"/>
                  </a:rPr>
                  <a:t>Response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Arrow: Chevron 9"/>
              <p:cNvSpPr/>
              <p:nvPr/>
            </p:nvSpPr>
            <p:spPr bwMode="auto">
              <a:xfrm>
                <a:off x="1808479" y="3230033"/>
                <a:ext cx="2020760" cy="1095022"/>
              </a:xfrm>
              <a:prstGeom prst="chevron">
                <a:avLst>
                  <a:gd name="adj" fmla="val 50000"/>
                </a:avLst>
              </a:prstGeom>
              <a:solidFill>
                <a:schemeClr val="accent3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r>
                  <a:rPr lang="en-US" b="1" dirty="0" smtClean="0">
                    <a:solidFill>
                      <a:schemeClr val="tx1"/>
                    </a:solidFill>
                    <a:cs typeface="Poppins Light"/>
                  </a:rPr>
                  <a:t>Rule engine</a:t>
                </a:r>
                <a:endParaRPr lang="en-US" b="1" dirty="0">
                  <a:solidFill>
                    <a:schemeClr val="tx1"/>
                  </a:solidFill>
                  <a:cs typeface="Poppins Light"/>
                </a:endParaRPr>
              </a:p>
            </p:txBody>
          </p:sp>
          <p:sp>
            <p:nvSpPr>
              <p:cNvPr id="29" name="Arrow: Chevron 10"/>
              <p:cNvSpPr/>
              <p:nvPr/>
            </p:nvSpPr>
            <p:spPr bwMode="auto">
              <a:xfrm>
                <a:off x="3636251" y="3230033"/>
                <a:ext cx="1998841" cy="1095022"/>
              </a:xfrm>
              <a:prstGeom prst="chevron">
                <a:avLst>
                  <a:gd name="adj" fmla="val 50000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r>
                  <a:rPr lang="en-US" b="1" dirty="0" smtClean="0">
                    <a:solidFill>
                      <a:schemeClr val="tx1"/>
                    </a:solidFill>
                    <a:cs typeface="Poppins Light"/>
                  </a:rPr>
                  <a:t>AI engine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2" name="Rectangle 21"/>
            <p:cNvSpPr/>
            <p:nvPr/>
          </p:nvSpPr>
          <p:spPr>
            <a:xfrm>
              <a:off x="10390776" y="3192298"/>
              <a:ext cx="1026692" cy="540739"/>
            </a:xfrm>
            <a:prstGeom prst="rect">
              <a:avLst/>
            </a:prstGeom>
            <a:ln w="9525">
              <a:noFill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b="1" dirty="0" smtClean="0">
                  <a:cs typeface="Poppins Light"/>
                </a:rPr>
                <a:t>Payment</a:t>
              </a:r>
              <a:endParaRPr lang="en-US" b="1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706983" y="2943923"/>
              <a:ext cx="1958933" cy="946293"/>
            </a:xfrm>
            <a:prstGeom prst="rect">
              <a:avLst/>
            </a:prstGeom>
            <a:ln w="9525">
              <a:noFill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b="1" dirty="0" smtClean="0">
                  <a:cs typeface="Poppins Light"/>
                </a:rPr>
                <a:t>Manual </a:t>
              </a:r>
            </a:p>
            <a:p>
              <a:pPr algn="ctr">
                <a:defRPr/>
              </a:pPr>
              <a:r>
                <a:rPr lang="en-US" b="1" dirty="0" smtClean="0">
                  <a:cs typeface="Poppins Light"/>
                </a:rPr>
                <a:t>Quality Assurance </a:t>
              </a:r>
              <a:endParaRPr lang="en-US" b="1" dirty="0"/>
            </a:p>
          </p:txBody>
        </p:sp>
      </p:grpSp>
      <p:grpSp>
        <p:nvGrpSpPr>
          <p:cNvPr id="2086" name="Group 2085"/>
          <p:cNvGrpSpPr/>
          <p:nvPr/>
        </p:nvGrpSpPr>
        <p:grpSpPr>
          <a:xfrm>
            <a:off x="565789" y="3314492"/>
            <a:ext cx="10876679" cy="2861484"/>
            <a:chOff x="565789" y="3314492"/>
            <a:chExt cx="10876679" cy="2861484"/>
          </a:xfrm>
        </p:grpSpPr>
        <p:cxnSp>
          <p:nvCxnSpPr>
            <p:cNvPr id="2057" name="Straight Connector 2056"/>
            <p:cNvCxnSpPr/>
            <p:nvPr/>
          </p:nvCxnSpPr>
          <p:spPr>
            <a:xfrm flipH="1" flipV="1">
              <a:off x="565790" y="4660756"/>
              <a:ext cx="4543251" cy="15152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9" name="Straight Connector 2058"/>
            <p:cNvCxnSpPr>
              <a:stCxn id="29" idx="1"/>
              <a:endCxn id="30" idx="1"/>
            </p:cNvCxnSpPr>
            <p:nvPr/>
          </p:nvCxnSpPr>
          <p:spPr>
            <a:xfrm flipH="1" flipV="1">
              <a:off x="1238428" y="3988118"/>
              <a:ext cx="4374836" cy="16836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1" name="Straight Connector 2060"/>
            <p:cNvCxnSpPr/>
            <p:nvPr/>
          </p:nvCxnSpPr>
          <p:spPr>
            <a:xfrm flipH="1" flipV="1">
              <a:off x="573031" y="3314492"/>
              <a:ext cx="4536010" cy="18520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1" name="Straight Connector 2080"/>
            <p:cNvCxnSpPr/>
            <p:nvPr/>
          </p:nvCxnSpPr>
          <p:spPr>
            <a:xfrm flipV="1">
              <a:off x="7320136" y="3314492"/>
              <a:ext cx="3456384" cy="18520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3" name="Straight Connector 2082"/>
            <p:cNvCxnSpPr>
              <a:stCxn id="29" idx="3"/>
              <a:endCxn id="30" idx="3"/>
            </p:cNvCxnSpPr>
            <p:nvPr/>
          </p:nvCxnSpPr>
          <p:spPr>
            <a:xfrm flipV="1">
              <a:off x="7804166" y="3988118"/>
              <a:ext cx="3638302" cy="16836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5" name="Straight Connector 2084"/>
            <p:cNvCxnSpPr/>
            <p:nvPr/>
          </p:nvCxnSpPr>
          <p:spPr>
            <a:xfrm flipV="1">
              <a:off x="7298465" y="4655373"/>
              <a:ext cx="3478055" cy="15206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53" name="Group 2052"/>
            <p:cNvGrpSpPr/>
            <p:nvPr/>
          </p:nvGrpSpPr>
          <p:grpSpPr>
            <a:xfrm>
              <a:off x="565789" y="3315479"/>
              <a:ext cx="10876679" cy="1345277"/>
              <a:chOff x="611510" y="3307858"/>
              <a:chExt cx="10813082" cy="1345277"/>
            </a:xfrm>
          </p:grpSpPr>
          <p:sp>
            <p:nvSpPr>
              <p:cNvPr id="30" name="Arrow: Chevron 10"/>
              <p:cNvSpPr/>
              <p:nvPr/>
            </p:nvSpPr>
            <p:spPr bwMode="auto">
              <a:xfrm>
                <a:off x="611510" y="3307858"/>
                <a:ext cx="10813082" cy="1345277"/>
              </a:xfrm>
              <a:prstGeom prst="chevron">
                <a:avLst>
                  <a:gd name="adj" fmla="val 50000"/>
                </a:avLst>
              </a:prstGeom>
              <a:solidFill>
                <a:schemeClr val="accent2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2" name="Diagram 11"/>
              <p:cNvGrpSpPr/>
              <p:nvPr/>
            </p:nvGrpSpPr>
            <p:grpSpPr bwMode="auto">
              <a:xfrm>
                <a:off x="1017282" y="3356992"/>
                <a:ext cx="10157436" cy="1211315"/>
                <a:chOff x="0" y="0"/>
                <a:chExt cx="10157436" cy="1211315"/>
              </a:xfrm>
            </p:grpSpPr>
            <p:sp>
              <p:nvSpPr>
                <p:cNvPr id="2" name="Chevron 1"/>
                <p:cNvSpPr/>
                <p:nvPr/>
              </p:nvSpPr>
              <p:spPr bwMode="auto">
                <a:xfrm>
                  <a:off x="4711" y="57116"/>
                  <a:ext cx="2742706" cy="1097082"/>
                </a:xfrm>
                <a:prstGeom prst="chevron">
                  <a:avLst>
                    <a:gd name="adj" fmla="val 50000"/>
                  </a:avLst>
                </a:prstGeom>
                <a:solidFill>
                  <a:schemeClr val="accent1"/>
                </a:solidFill>
                <a:ln w="12700" cap="flat" cmpd="sng" algn="ctr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prstDash val="solid"/>
                  <a:miter lim="800000"/>
                </a:ln>
                <a:effectLst/>
              </p:spPr>
              <p:style>
                <a:lnRef idx="2">
                  <a:srgbClr val="000000"/>
                </a:lnRef>
                <a:fillRef idx="1">
                  <a:srgbClr val="000000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  <p:txBody>
                <a:bodyPr spcFirstLastPara="0" vert="horz" wrap="square" lIns="76010" tIns="25337" rIns="25337" bIns="25337" numCol="1" spcCol="1270" anchor="ctr" anchorCtr="0">
                  <a:noAutofit/>
                </a:bodyPr>
                <a:lstStyle/>
                <a:p>
                  <a:pPr lvl="0" algn="ctr" defTabSz="84455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900" dirty="0" smtClean="0"/>
                    <a:t>FHIR R4 Claim </a:t>
                  </a:r>
                  <a:endParaRPr lang="en-US" sz="19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" name="Chevron 4"/>
                <p:cNvSpPr/>
                <p:nvPr/>
              </p:nvSpPr>
              <p:spPr bwMode="auto">
                <a:xfrm>
                  <a:off x="2473147" y="57116"/>
                  <a:ext cx="2742706" cy="1097082"/>
                </a:xfrm>
                <a:prstGeom prst="chevron">
                  <a:avLst>
                    <a:gd name="adj" fmla="val 50000"/>
                  </a:avLst>
                </a:prstGeom>
                <a:solidFill>
                  <a:schemeClr val="accent1">
                    <a:hueOff val="0"/>
                    <a:satOff val="0"/>
                    <a:lumOff val="0"/>
                    <a:alphaOff val="0"/>
                  </a:schemeClr>
                </a:solidFill>
                <a:ln w="12700" cap="flat" cmpd="sng" algn="ctr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prstDash val="solid"/>
                  <a:miter lim="800000"/>
                </a:ln>
                <a:effectLst/>
              </p:spPr>
              <p:style>
                <a:lnRef idx="2">
                  <a:srgbClr val="000000"/>
                </a:lnRef>
                <a:fillRef idx="1">
                  <a:srgbClr val="000000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  <p:txBody>
                <a:bodyPr spcFirstLastPara="0" vert="horz" wrap="square" lIns="76010" tIns="25337" rIns="25337" bIns="25337" numCol="1" spcCol="1270" anchor="ctr" anchorCtr="0">
                  <a:noAutofit/>
                </a:bodyPr>
                <a:lstStyle/>
                <a:p>
                  <a:pPr lvl="0" algn="ctr" defTabSz="84455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900" dirty="0" smtClean="0"/>
                    <a:t>AI Input model</a:t>
                  </a:r>
                  <a:endParaRPr lang="en-US" sz="1900" dirty="0"/>
                </a:p>
              </p:txBody>
            </p:sp>
            <p:sp>
              <p:nvSpPr>
                <p:cNvPr id="6" name="Chevron 5"/>
                <p:cNvSpPr/>
                <p:nvPr/>
              </p:nvSpPr>
              <p:spPr bwMode="auto">
                <a:xfrm>
                  <a:off x="4941582" y="57116"/>
                  <a:ext cx="2742706" cy="1097082"/>
                </a:xfrm>
                <a:prstGeom prst="chevron">
                  <a:avLst>
                    <a:gd name="adj" fmla="val 50000"/>
                  </a:avLst>
                </a:prstGeom>
                <a:solidFill>
                  <a:srgbClr val="FFC000"/>
                </a:solidFill>
                <a:ln w="12700" cap="flat" cmpd="sng" algn="ctr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prstDash val="solid"/>
                  <a:miter lim="800000"/>
                </a:ln>
                <a:effectLst/>
              </p:spPr>
              <p:style>
                <a:lnRef idx="2">
                  <a:srgbClr val="000000"/>
                </a:lnRef>
                <a:fillRef idx="1">
                  <a:srgbClr val="000000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  <p:txBody>
                <a:bodyPr spcFirstLastPara="0" vert="horz" wrap="square" lIns="76010" tIns="25337" rIns="25337" bIns="25337" numCol="1" spcCol="1270" anchor="ctr" anchorCtr="0">
                  <a:noAutofit/>
                </a:bodyPr>
                <a:lstStyle/>
                <a:p>
                  <a:pPr lvl="0" algn="ctr" defTabSz="84455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900" dirty="0" smtClean="0">
                      <a:solidFill>
                        <a:schemeClr val="tx1"/>
                      </a:solidFill>
                    </a:rPr>
                    <a:t>AI Model execution</a:t>
                  </a:r>
                  <a:endParaRPr lang="en-US" sz="19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" name="Chevron 6"/>
                <p:cNvSpPr/>
                <p:nvPr/>
              </p:nvSpPr>
              <p:spPr bwMode="auto">
                <a:xfrm>
                  <a:off x="7410018" y="57116"/>
                  <a:ext cx="2742706" cy="1097082"/>
                </a:xfrm>
                <a:prstGeom prst="chevron">
                  <a:avLst>
                    <a:gd name="adj" fmla="val 50000"/>
                  </a:avLst>
                </a:prstGeom>
                <a:solidFill>
                  <a:schemeClr val="accent1">
                    <a:hueOff val="0"/>
                    <a:satOff val="0"/>
                    <a:lumOff val="0"/>
                    <a:alphaOff val="0"/>
                  </a:schemeClr>
                </a:solidFill>
                <a:ln w="12700" cap="flat" cmpd="sng" algn="ctr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prstDash val="solid"/>
                  <a:miter lim="800000"/>
                </a:ln>
                <a:effectLst/>
              </p:spPr>
              <p:style>
                <a:lnRef idx="2">
                  <a:srgbClr val="000000"/>
                </a:lnRef>
                <a:fillRef idx="1">
                  <a:srgbClr val="000000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  <p:txBody>
                <a:bodyPr spcFirstLastPara="0" vert="horz" wrap="square" lIns="76010" tIns="25337" rIns="25337" bIns="25337" numCol="1" spcCol="1270" anchor="ctr" anchorCtr="0">
                  <a:noAutofit/>
                </a:bodyPr>
                <a:lstStyle/>
                <a:p>
                  <a:pPr lvl="0" algn="ctr" defTabSz="84455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900" dirty="0" smtClean="0"/>
                    <a:t>FHIR R4 </a:t>
                  </a:r>
                  <a:r>
                    <a:rPr lang="en-US" sz="1900" dirty="0" err="1" smtClean="0"/>
                    <a:t>ClaimResponse</a:t>
                  </a:r>
                  <a:r>
                    <a:rPr lang="en-US" sz="1900" dirty="0" smtClean="0"/>
                    <a:t> </a:t>
                  </a:r>
                  <a:endParaRPr lang="en-US" sz="1900" b="1" dirty="0"/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838200" y="459446"/>
            <a:ext cx="11353800" cy="70788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dirty="0">
                <a:solidFill>
                  <a:schemeClr val="accent1"/>
                </a:solidFill>
              </a:rPr>
              <a:t>AI-based Claim Adjudication </a:t>
            </a:r>
            <a:endParaRPr lang="fr-FR" sz="3200" dirty="0">
              <a:solidFill>
                <a:schemeClr val="accent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Claim-AI module integration a</a:t>
            </a:r>
            <a:r>
              <a:rPr lang="en-US" dirty="0" smtClean="0"/>
              <a:t>rchitecture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21, 2022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-FR" smtClean="0"/>
              <a:t>33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503832" y="1700808"/>
            <a:ext cx="7768632" cy="49751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Payment </a:t>
            </a:r>
            <a:r>
              <a:rPr lang="en-US" dirty="0" smtClean="0"/>
              <a:t>S</a:t>
            </a:r>
            <a:r>
              <a:rPr lang="en-US" dirty="0" smtClean="0"/>
              <a:t>ystems Integration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35360" y="1874699"/>
            <a:ext cx="4968552" cy="430226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4 additional profiles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Invoice</a:t>
            </a:r>
          </a:p>
          <a:p>
            <a:pPr marL="1828800" lvl="2"/>
            <a:r>
              <a:rPr lang="en-US" dirty="0" smtClean="0"/>
              <a:t>Invoice</a:t>
            </a:r>
          </a:p>
          <a:p>
            <a:pPr marL="1828800" lvl="2"/>
            <a:r>
              <a:rPr lang="en-US" dirty="0" smtClean="0"/>
              <a:t>Bill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err="1" smtClean="0"/>
              <a:t>PaymentNotice</a:t>
            </a:r>
            <a:endParaRPr lang="en-US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Subscription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June 21, 2022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00000-1234-1234-1234-123412341234}" type="slidenum">
              <a:rPr lang="en-US" smtClean="0"/>
              <a:t>34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912" y="1167332"/>
            <a:ext cx="6657752" cy="494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62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</a:t>
            </a:r>
            <a:r>
              <a:rPr lang="fr-FR" dirty="0" smtClean="0"/>
              <a:t>.</a:t>
            </a:r>
            <a:r>
              <a:rPr lang="en-US" dirty="0"/>
              <a:t> openIMIS Docker package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21, 2022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-US" smtClean="0"/>
              <a:pPr lvl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70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Docker package improvement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openIMIS wiki page: 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GB" u="sng" dirty="0">
                <a:hlinkClick r:id="rId2" tooltip="https://openimis.atlassian.net/wiki/spaces/OP/pages/2922545340/2.1+Docker+package+improvement"/>
              </a:rPr>
              <a:t>2.1 Docker package improvement</a:t>
            </a:r>
            <a:endParaRPr lang="en-GB" dirty="0"/>
          </a:p>
          <a:p>
            <a:r>
              <a:rPr lang="en-GB" dirty="0"/>
              <a:t>GitHub openIMIS Docker: 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GB" u="sng" dirty="0">
                <a:hlinkClick r:id="rId3" tooltip="https://github.com/openimis/openimis-dist_dkr/tree/develop"/>
              </a:rPr>
              <a:t>https://github.com/openimis/openimis-dist_dkr</a:t>
            </a:r>
            <a:endParaRPr lang="en-GB" dirty="0"/>
          </a:p>
          <a:p>
            <a:r>
              <a:rPr lang="en-GB" dirty="0"/>
              <a:t>GitHub openIMIS Instant OpenHIE: 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GB" u="sng" dirty="0">
                <a:hlinkClick r:id="rId4" tooltip="https://github.com/openimis/openimis-dist_instant_openhie/tree/develop"/>
              </a:rPr>
              <a:t>https://github.com/openimis/openimis-dist_instant_openhie</a:t>
            </a:r>
            <a:endParaRPr lang="en-GB" dirty="0"/>
          </a:p>
          <a:p>
            <a:r>
              <a:rPr lang="en-US" dirty="0" smtClean="0"/>
              <a:t>Achievements: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openIMIS Docker package has been improved to allow User’s configuration from outside the repositories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Instant OpenHIE compliant Docker package has been developed reducing manual steps and allowing for easy configuration with other services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Communication started with </a:t>
            </a:r>
            <a:r>
              <a:rPr lang="en-GB" dirty="0" err="1"/>
              <a:t>Jembi</a:t>
            </a:r>
            <a:r>
              <a:rPr lang="en-GB" dirty="0"/>
              <a:t> to integrate the Instant OpenHIE compliant Docker package with the Instant OpenHIE GitHub repository</a:t>
            </a:r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21, 2022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00000-1234-1234-1234-123412341234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07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3</a:t>
            </a:r>
            <a:r>
              <a:rPr lang="de-CH" dirty="0" smtClean="0"/>
              <a:t>.</a:t>
            </a:r>
            <a:r>
              <a:rPr lang="en-US" dirty="0" smtClean="0"/>
              <a:t>Developers </a:t>
            </a:r>
            <a:r>
              <a:rPr lang="en-US" dirty="0"/>
              <a:t>Tools 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 smtClean="0"/>
              <a:t>37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21, 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87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Developer initialization script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Easier setting up local backend and frontend with modules: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dirty="0"/>
              <a:t>Wrap creating new backend modules in one command that can be called from manage.py, it’d create a new module next to assembly with all necessary features (README, etc.) 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dirty="0"/>
              <a:t>Pulling modules from source and using local instances also could be </a:t>
            </a:r>
            <a:r>
              <a:rPr lang="en-US" dirty="0" smtClean="0"/>
              <a:t>automatized</a:t>
            </a:r>
            <a:r>
              <a:rPr lang="en-US" dirty="0"/>
              <a:t> </a:t>
            </a:r>
            <a:endParaRPr lang="en-GB" dirty="0"/>
          </a:p>
          <a:p>
            <a:r>
              <a:rPr lang="en-GB" dirty="0"/>
              <a:t>Backend module initialization: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GB" dirty="0"/>
              <a:t>Add .</a:t>
            </a:r>
            <a:r>
              <a:rPr lang="en-GB" dirty="0" err="1"/>
              <a:t>yml</a:t>
            </a:r>
            <a:r>
              <a:rPr lang="en-GB" dirty="0"/>
              <a:t> file to skeleton that’d allow to automatically execute CI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GB" dirty="0"/>
              <a:t>Automatically created simple service with unit test that’d allow to check if module is created properly 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GB" dirty="0"/>
              <a:t>Skeletons adjusted to types of modules: business models / calculation rules / etc. </a:t>
            </a:r>
          </a:p>
          <a:p>
            <a:r>
              <a:rPr lang="en-US" dirty="0"/>
              <a:t>Frontend </a:t>
            </a:r>
            <a:r>
              <a:rPr lang="en-GB" dirty="0"/>
              <a:t>module initialization:</a:t>
            </a:r>
            <a:endParaRPr lang="en-US" b="1" dirty="0"/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dirty="0"/>
              <a:t>Yarn link automatically created when creating new modules, link should be done automatically from assembly module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dirty="0"/>
              <a:t>Add react template for frontend builds 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dirty="0"/>
              <a:t>Add CI file to frontend, that’d check if frontend part is building with no issues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Objectives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21, 2022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00000-1234-1234-1234-123412341234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39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Developer initialization script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>
                <a:hlinkClick r:id="rId2"/>
              </a:rPr>
              <a:t>BE Developer tools</a:t>
            </a:r>
            <a:r>
              <a:rPr lang="en-US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Create backend module skeleton in single command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Add GitHub files like workflows, </a:t>
            </a:r>
            <a:r>
              <a:rPr lang="en-US" dirty="0" err="1"/>
              <a:t>gitignore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Fetch a module and install it from local directory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Fetch all modules and install them from local directories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Install modules from </a:t>
            </a:r>
            <a:r>
              <a:rPr lang="en-US" dirty="0" err="1"/>
              <a:t>PyPI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Install all modules from </a:t>
            </a:r>
            <a:r>
              <a:rPr lang="en-US" dirty="0" err="1"/>
              <a:t>PyPI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Create calculation backend module skeleton in single command</a:t>
            </a:r>
          </a:p>
          <a:p>
            <a:r>
              <a:rPr lang="en-US" b="1" dirty="0">
                <a:hlinkClick r:id="rId3"/>
              </a:rPr>
              <a:t>FE Developer tools</a:t>
            </a:r>
            <a:r>
              <a:rPr lang="en-US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Download from repository frontend module and build it locally in single command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Add </a:t>
            </a:r>
            <a:r>
              <a:rPr lang="en-US" dirty="0" smtClean="0"/>
              <a:t>GitHub </a:t>
            </a:r>
            <a:r>
              <a:rPr lang="en-US" dirty="0"/>
              <a:t>workflows files to the particular module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Fetch all modules and install them from local directories</a:t>
            </a:r>
          </a:p>
          <a:p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Achievements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21, 2022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00000-1234-1234-1234-123412341234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94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dirty="0" smtClean="0"/>
              <a:t>1.openIMIS FHIR module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an interoperability layer for openIMIS?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21, 2022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-US" smtClean="0"/>
              <a:pPr lvl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48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3" y="2176043"/>
            <a:ext cx="6193901" cy="4000920"/>
          </a:xfrm>
        </p:spPr>
        <p:txBody>
          <a:bodyPr/>
          <a:lstStyle/>
          <a:p>
            <a:pPr algn="r"/>
            <a:r>
              <a:rPr lang="en-US" sz="8000" dirty="0" smtClean="0"/>
              <a:t>Thank you</a:t>
            </a:r>
            <a:endParaRPr lang="en-US" sz="8000" dirty="0"/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676656" y="2940812"/>
            <a:ext cx="4587802" cy="2946231"/>
          </a:xfrm>
          <a:prstGeom prst="rect">
            <a:avLst/>
          </a:prstGeom>
        </p:spPr>
        <p:txBody>
          <a:bodyPr/>
          <a:lstStyle>
            <a:lvl1pPr marL="0" indent="0" algn="l" defTabSz="914377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sz="2400" b="0" i="0">
                <a:solidFill>
                  <a:schemeClr val="tx1"/>
                </a:solidFill>
                <a:latin typeface="Poppins"/>
                <a:ea typeface="+mn-ea"/>
                <a:cs typeface="Poppins"/>
              </a:defRPr>
            </a:lvl1pPr>
            <a:lvl2pPr marL="457189" indent="0" algn="l" defTabSz="914377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2000" b="0" i="0">
                <a:solidFill>
                  <a:schemeClr val="accent5"/>
                </a:solidFill>
                <a:latin typeface="Poppins"/>
                <a:ea typeface="+mn-ea"/>
                <a:cs typeface="Poppins"/>
              </a:defRPr>
            </a:lvl2pPr>
            <a:lvl3pPr marL="914377" indent="0" algn="l" defTabSz="914377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800" b="0" i="0">
                <a:solidFill>
                  <a:schemeClr val="accent5"/>
                </a:solidFill>
                <a:latin typeface="Poppins"/>
                <a:ea typeface="+mn-ea"/>
                <a:cs typeface="Poppins"/>
              </a:defRPr>
            </a:lvl3pPr>
            <a:lvl4pPr marL="1371566" indent="0" algn="l" defTabSz="914377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/>
              <a:buNone/>
              <a:defRPr sz="1800" b="0" i="0">
                <a:solidFill>
                  <a:schemeClr val="accent6"/>
                </a:solidFill>
                <a:latin typeface="Poppins Light"/>
                <a:ea typeface="+mn-ea"/>
                <a:cs typeface="Poppins Light"/>
              </a:defRPr>
            </a:lvl4pPr>
            <a:lvl5pPr marL="1828754" indent="0" algn="l" defTabSz="914377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/>
              <a:buNone/>
              <a:defRPr sz="1800" b="0" i="0">
                <a:solidFill>
                  <a:schemeClr val="accent6"/>
                </a:solidFill>
                <a:latin typeface="Poppins ExtraLight"/>
                <a:ea typeface="+mn-ea"/>
                <a:cs typeface="Poppins ExtraLight"/>
              </a:defRPr>
            </a:lvl5pPr>
            <a:lvl6pPr marL="2514536" indent="-228594" algn="l" defTabSz="914377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7104112" y="2492895"/>
            <a:ext cx="4655026" cy="36840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457200" lvl="0" indent="-228600" algn="l" defTabSz="914377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oppins"/>
              <a:buNone/>
              <a:defRPr sz="1200" b="0" i="0">
                <a:solidFill>
                  <a:srgbClr val="FFFFFF"/>
                </a:solidFill>
                <a:latin typeface="Poppins"/>
                <a:ea typeface="+mn-ea"/>
                <a:cs typeface="Poppins"/>
              </a:defRPr>
            </a:lvl1pPr>
            <a:lvl2pPr marL="914400" lvl="1" indent="-228600" algn="l" defTabSz="914377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Poppins"/>
              <a:buNone/>
              <a:defRPr sz="2000" b="0" i="0">
                <a:solidFill>
                  <a:schemeClr val="accent5"/>
                </a:solidFill>
                <a:latin typeface="Poppins"/>
                <a:ea typeface="+mn-ea"/>
                <a:cs typeface="Poppins"/>
              </a:defRPr>
            </a:lvl2pPr>
            <a:lvl3pPr marL="1371600" lvl="2" indent="-228600" algn="l" defTabSz="914377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Poppins"/>
              <a:buNone/>
              <a:defRPr sz="1800" b="0" i="0">
                <a:solidFill>
                  <a:schemeClr val="accent5"/>
                </a:solidFill>
                <a:latin typeface="Poppins"/>
                <a:ea typeface="+mn-ea"/>
                <a:cs typeface="Poppins"/>
              </a:defRPr>
            </a:lvl3pPr>
            <a:lvl4pPr marL="1828800" lvl="3" indent="-228600" algn="l" defTabSz="914377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Font typeface="Poppins Light"/>
              <a:buNone/>
              <a:defRPr sz="1800" b="0" i="0">
                <a:solidFill>
                  <a:schemeClr val="accent6"/>
                </a:solidFill>
                <a:latin typeface="Poppins Light"/>
                <a:ea typeface="+mn-ea"/>
                <a:cs typeface="Poppins Light"/>
              </a:defRPr>
            </a:lvl4pPr>
            <a:lvl5pPr marL="2286000" lvl="4" indent="-228600" algn="l" defTabSz="914377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Font typeface="Poppins ExtraLight"/>
              <a:buNone/>
              <a:defRPr sz="1800" b="0" i="0">
                <a:solidFill>
                  <a:schemeClr val="accent6"/>
                </a:solidFill>
                <a:latin typeface="Poppins ExtraLight"/>
                <a:ea typeface="+mn-ea"/>
                <a:cs typeface="Poppins ExtraLight"/>
              </a:defRPr>
            </a:lvl5pPr>
            <a:lvl6pPr marL="2743200" lvl="5" indent="-228600" algn="l" defTabSz="914377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377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377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377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 smtClean="0"/>
              <a:t>Contact</a:t>
            </a:r>
            <a:endParaRPr lang="fr-FR" dirty="0" smtClean="0"/>
          </a:p>
          <a:p>
            <a:r>
              <a:rPr lang="fr-FR" sz="1600" b="1" dirty="0" smtClean="0">
                <a:solidFill>
                  <a:srgbClr val="FFC000"/>
                </a:solidFill>
              </a:rPr>
              <a:t>dragos.dobre@swisstph.ch</a:t>
            </a:r>
          </a:p>
          <a:p>
            <a:r>
              <a:rPr lang="fr-FR" sz="1600" b="1" dirty="0" smtClean="0">
                <a:solidFill>
                  <a:srgbClr val="FFC000"/>
                </a:solidFill>
              </a:rPr>
              <a:t>+41 61 284 8643</a:t>
            </a:r>
          </a:p>
          <a:p>
            <a:endParaRPr lang="fr-FR" sz="2400" dirty="0" smtClean="0"/>
          </a:p>
          <a:p>
            <a:endParaRPr lang="fr-FR" sz="80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7104112" y="2492896"/>
            <a:ext cx="0" cy="31683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3420" y="5982736"/>
            <a:ext cx="12192000" cy="7154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456040" y="6039763"/>
            <a:ext cx="634763" cy="5961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370037" y="6039763"/>
            <a:ext cx="1318251" cy="6023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23392" y="6044973"/>
            <a:ext cx="1845796" cy="59619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4223792" y="6044973"/>
            <a:ext cx="2017164" cy="59098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rcRect t="11256" b="14820"/>
          <a:stretch/>
        </p:blipFill>
        <p:spPr bwMode="auto">
          <a:xfrm>
            <a:off x="2495600" y="6050183"/>
            <a:ext cx="1715755" cy="59098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8760296" y="6039763"/>
            <a:ext cx="1794053" cy="5995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/>
          <a:srcRect t="31005" b="34804"/>
          <a:stretch/>
        </p:blipFill>
        <p:spPr>
          <a:xfrm>
            <a:off x="10559728" y="6131867"/>
            <a:ext cx="1531936" cy="4119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d’intégration </a:t>
            </a:r>
            <a:endParaRPr lang="fr-FR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21, 2022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7568" y="1484784"/>
            <a:ext cx="6574329" cy="469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71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7368" y="459446"/>
            <a:ext cx="11953328" cy="707886"/>
          </a:xfrm>
        </p:spPr>
        <p:txBody>
          <a:bodyPr>
            <a:normAutofit/>
          </a:bodyPr>
          <a:lstStyle/>
          <a:p>
            <a:r>
              <a:rPr lang="en-US" dirty="0" smtClean="0"/>
              <a:t>Why an interoperability layer for openIMIS? </a:t>
            </a:r>
            <a:endParaRPr lang="en-US" sz="4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Minimize data entry error risk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Multiple entry sources for the same data can lead to errors introduced by human operator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Reduce operational costs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Time limited to only one data entry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Ease claim submission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Automatize the transformation et sending of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Reduce claim review and payment delays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Immediate reception of claims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Automatic payment request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Improve productivity and quality of operations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21, 2022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00000-1234-1234-1234-12341234123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7368" y="459446"/>
            <a:ext cx="11953328" cy="707886"/>
          </a:xfrm>
        </p:spPr>
        <p:txBody>
          <a:bodyPr>
            <a:normAutofit/>
          </a:bodyPr>
          <a:lstStyle/>
          <a:p>
            <a:r>
              <a:rPr lang="en-US" dirty="0" smtClean="0"/>
              <a:t>Why an interoperability layer for openIMIS? </a:t>
            </a:r>
            <a:endParaRPr lang="en-US" sz="4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One source of truth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Dedicated registries with updated data (i.e. Facility Registry)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Other business processes are managed externally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Specialized systems (i.e. Accounting, payment)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Optimize openIMIS for Social Protection data and process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21, 2022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00000-1234-1234-1234-12341234123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05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dirty="0"/>
              <a:t>1.openIMIS FHIR module</a:t>
            </a:r>
            <a:endParaRPr lang="fr-F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FHIR</a:t>
            </a:r>
            <a:r>
              <a:rPr lang="de-CH" baseline="30000" dirty="0" smtClean="0"/>
              <a:t>®</a:t>
            </a:r>
            <a:r>
              <a:rPr lang="fr-FR" dirty="0"/>
              <a:t>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21, 2022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00000-1234-1234-1234-12341234123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21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de-CH" dirty="0" smtClean="0"/>
              <a:t>FHIR</a:t>
            </a:r>
            <a:r>
              <a:rPr lang="de-CH" baseline="30000" dirty="0" smtClean="0"/>
              <a:t>® </a:t>
            </a:r>
            <a:r>
              <a:rPr lang="de-CH" dirty="0" smtClean="0"/>
              <a:t>?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01129" y="1825625"/>
            <a:ext cx="6625952" cy="4351338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/>
              <a:t>Standard </a:t>
            </a:r>
            <a:r>
              <a:rPr lang="en-US" dirty="0" smtClean="0"/>
              <a:t>for </a:t>
            </a:r>
            <a:r>
              <a:rPr lang="en-US" b="1" dirty="0" smtClean="0"/>
              <a:t>information representation </a:t>
            </a:r>
            <a:r>
              <a:rPr lang="en-US" dirty="0" smtClean="0"/>
              <a:t>and </a:t>
            </a:r>
            <a:r>
              <a:rPr lang="en-US" b="1" dirty="0" smtClean="0"/>
              <a:t>electronically exchange </a:t>
            </a:r>
            <a:r>
              <a:rPr lang="en-US" dirty="0" smtClean="0"/>
              <a:t>of information on </a:t>
            </a:r>
            <a:r>
              <a:rPr lang="en-US" b="1" dirty="0" smtClean="0"/>
              <a:t>health services </a:t>
            </a:r>
            <a:r>
              <a:rPr lang="en-US" dirty="0" smtClean="0"/>
              <a:t>based on </a:t>
            </a:r>
            <a:r>
              <a:rPr lang="en-US" b="1" dirty="0" smtClean="0"/>
              <a:t>modern web technologies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Specified by Health Level 7 (HL7</a:t>
            </a:r>
            <a:r>
              <a:rPr lang="en-US" baseline="30000" dirty="0" smtClean="0"/>
              <a:t>®</a:t>
            </a:r>
            <a:r>
              <a:rPr lang="en-US" dirty="0" smtClean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Versions: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First version in 2014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b="1" dirty="0" smtClean="0"/>
              <a:t>Version used </a:t>
            </a:r>
            <a:r>
              <a:rPr lang="en-US" b="1" dirty="0"/>
              <a:t>during project</a:t>
            </a:r>
            <a:r>
              <a:rPr lang="en-US" dirty="0"/>
              <a:t>: FHIR R4 (4.0.1 </a:t>
            </a:r>
            <a:r>
              <a:rPr lang="en-US" dirty="0" smtClean="0"/>
              <a:t>released on 30.10.2019</a:t>
            </a:r>
            <a:r>
              <a:rPr lang="en-US" dirty="0"/>
              <a:t>)</a:t>
            </a:r>
            <a:endParaRPr lang="en-US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Current version: FHIR R4B (4.3.0 released on 28.05.2022)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Next version: FHIR R5 (</a:t>
            </a:r>
            <a:r>
              <a:rPr lang="en-US" dirty="0"/>
              <a:t>5.0.0-snapshot1 released on 19.12.2021</a:t>
            </a:r>
            <a:r>
              <a:rPr lang="en-US" dirty="0" smtClean="0"/>
              <a:t>)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21, 2022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00000-1234-1234-1234-123412341234}" type="slidenum">
              <a:rPr lang="en-GB" smtClean="0"/>
              <a:t>9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6160" y="365125"/>
            <a:ext cx="4540130" cy="6198913"/>
          </a:xfrm>
          <a:prstGeom prst="rect">
            <a:avLst/>
          </a:prstGeom>
          <a:ln>
            <a:solidFill>
              <a:srgbClr val="16306D"/>
            </a:solidFill>
          </a:ln>
        </p:spPr>
      </p:pic>
    </p:spTree>
    <p:extLst>
      <p:ext uri="{BB962C8B-B14F-4D97-AF65-F5344CB8AC3E}">
        <p14:creationId xmlns:p14="http://schemas.microsoft.com/office/powerpoint/2010/main" val="414230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penIMIS">
  <a:themeElements>
    <a:clrScheme name="openIMIS">
      <a:dk1>
        <a:srgbClr val="000000"/>
      </a:dk1>
      <a:lt1>
        <a:srgbClr val="FFFFFF"/>
      </a:lt1>
      <a:dk2>
        <a:srgbClr val="4F4B4C"/>
      </a:dk2>
      <a:lt2>
        <a:srgbClr val="A9A7A8"/>
      </a:lt2>
      <a:accent1>
        <a:srgbClr val="006374"/>
      </a:accent1>
      <a:accent2>
        <a:srgbClr val="80B0B9"/>
      </a:accent2>
      <a:accent3>
        <a:srgbClr val="F3AE2B"/>
      </a:accent3>
      <a:accent4>
        <a:srgbClr val="C80F0F"/>
      </a:accent4>
      <a:accent5>
        <a:srgbClr val="1D3069"/>
      </a:accent5>
      <a:accent6>
        <a:srgbClr val="A3A0D0"/>
      </a:accent6>
      <a:hlink>
        <a:srgbClr val="33818F"/>
      </a:hlink>
      <a:folHlink>
        <a:srgbClr val="B2D0D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enIMIS" id="{FDF7EF10-4CCF-4518-8C19-4073C8C10C0C}" vid="{8703B6CA-3BBF-4A76-9D19-E474ED26B3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openIMIS</Template>
  <TotalTime>0</TotalTime>
  <Words>2253</Words>
  <Application>Microsoft Office PowerPoint</Application>
  <DocSecurity>0</DocSecurity>
  <PresentationFormat>Widescreen</PresentationFormat>
  <Paragraphs>618</Paragraphs>
  <Slides>40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Calibri</vt:lpstr>
      <vt:lpstr>Poppins Light</vt:lpstr>
      <vt:lpstr>Poppins</vt:lpstr>
      <vt:lpstr>Poppins SemiBold</vt:lpstr>
      <vt:lpstr>Wingdings</vt:lpstr>
      <vt:lpstr>Arial</vt:lpstr>
      <vt:lpstr>Poppins ExtraLight</vt:lpstr>
      <vt:lpstr>Calibri Light</vt:lpstr>
      <vt:lpstr>openIMIS</vt:lpstr>
      <vt:lpstr>openIMIS Shelf Readiness</vt:lpstr>
      <vt:lpstr>Project Description</vt:lpstr>
      <vt:lpstr>Project Outputs </vt:lpstr>
      <vt:lpstr>1.openIMIS FHIR module</vt:lpstr>
      <vt:lpstr>Exemple d’intégration </vt:lpstr>
      <vt:lpstr>Why an interoperability layer for openIMIS? </vt:lpstr>
      <vt:lpstr>Why an interoperability layer for openIMIS? </vt:lpstr>
      <vt:lpstr>1.openIMIS FHIR module</vt:lpstr>
      <vt:lpstr>What is FHIR® ?</vt:lpstr>
      <vt:lpstr>What is FHIR® ?</vt:lpstr>
      <vt:lpstr>What is FHIR® ?</vt:lpstr>
      <vt:lpstr>What is FHIR® ?</vt:lpstr>
      <vt:lpstr>PowerPoint Presentation</vt:lpstr>
      <vt:lpstr>What is FHIR® ?</vt:lpstr>
      <vt:lpstr>What is FHIR® ?</vt:lpstr>
      <vt:lpstr>What is FHIR® ?</vt:lpstr>
      <vt:lpstr>1.openIMIS FHIR module</vt:lpstr>
      <vt:lpstr>openIMIS FHIR module</vt:lpstr>
      <vt:lpstr>openIMIS FHIR module</vt:lpstr>
      <vt:lpstr>openIMIS FHIR module</vt:lpstr>
      <vt:lpstr>openIMIS FHIR module</vt:lpstr>
      <vt:lpstr>openIMIS FHIR module</vt:lpstr>
      <vt:lpstr>openIMIS FHIR module</vt:lpstr>
      <vt:lpstr>openIMIS FHIR module</vt:lpstr>
      <vt:lpstr>openIMIS FHIR module</vt:lpstr>
      <vt:lpstr>openIMIS FHIR module</vt:lpstr>
      <vt:lpstr>openIMIS FHIR module</vt:lpstr>
      <vt:lpstr>openIMIS FHIR module</vt:lpstr>
      <vt:lpstr>openIMIS FHIR module</vt:lpstr>
      <vt:lpstr>1.openIMIS FHIR module</vt:lpstr>
      <vt:lpstr>openIMIS interoperability options</vt:lpstr>
      <vt:lpstr>AI-based Claim Adjudication </vt:lpstr>
      <vt:lpstr>AI-based Claim Adjudication </vt:lpstr>
      <vt:lpstr>Payment Systems Integration </vt:lpstr>
      <vt:lpstr>2. openIMIS Docker package </vt:lpstr>
      <vt:lpstr>Docker package improvement</vt:lpstr>
      <vt:lpstr>3.Developers Tools </vt:lpstr>
      <vt:lpstr>Developer initialization script </vt:lpstr>
      <vt:lpstr>Developer initialization script 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AI-based Claim Categorization</dc:title>
  <dc:subject/>
  <dc:creator>Dragos Dobre</dc:creator>
  <cp:keywords/>
  <dc:description/>
  <cp:lastModifiedBy>Dragos Dobre</cp:lastModifiedBy>
  <cp:revision>298</cp:revision>
  <dcterms:modified xsi:type="dcterms:W3CDTF">2022-06-20T15:55:51Z</dcterms:modified>
  <cp:category/>
  <dc:identifier/>
  <cp:contentStatus/>
  <dc:language/>
  <cp:version/>
</cp:coreProperties>
</file>