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831960" y="537336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831960" y="537336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BD5E4E-7A9D-4509-864E-DFB16C13B4D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638D52-F663-45EC-BC9A-224D2C5493C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36CD73-8BE3-46D5-A2EC-1D52F512D1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9C38E3-46C3-4973-9129-8B7CDCA46E7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C35003-E1B3-4339-A4B3-C7B0D336721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3EE589-DDC3-4DE2-9DC7-DE797334E00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1960" y="537336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714842-A5F7-460F-A853-C831E90020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219105-F075-41F0-BBD3-E36B8660AEB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AEDB1E-7679-46C3-8288-B5B3911C8B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7A96E2-0BDF-4A84-86BA-9780401DC8D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1960" y="537336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AC33E0-2E7C-4471-9A3E-80353445239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1960" y="537336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E0EDA1-4DDB-4F10-9C20-07781A3644A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831960" y="537336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831960" y="537336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831960" y="537336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831960" y="537336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83196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eck 9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006374"/>
          </a:solidFill>
          <a:ln>
            <a:solidFill>
              <a:srgbClr val="004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23880" y="2580840"/>
            <a:ext cx="9143640" cy="2387160"/>
          </a:xfrm>
          <a:prstGeom prst="rect">
            <a:avLst/>
          </a:prstGeom>
          <a:solidFill>
            <a:srgbClr val="006374"/>
          </a:solidFill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1" lang="de-DE" sz="6000" spc="-1" strike="noStrike">
                <a:solidFill>
                  <a:srgbClr val="ffffff"/>
                </a:solidFill>
                <a:latin typeface="Poppins SemiBold"/>
                <a:ea typeface="Arial"/>
              </a:rPr>
              <a:t>MAST</a:t>
            </a:r>
            <a:r>
              <a:rPr b="1" lang="de-DE" sz="6000" spc="-1" strike="noStrike">
                <a:solidFill>
                  <a:srgbClr val="ffffff"/>
                </a:solidFill>
                <a:latin typeface="Poppins SemiBold"/>
                <a:ea typeface="Arial"/>
              </a:rPr>
              <a:t>ERTIT</a:t>
            </a:r>
            <a:r>
              <a:rPr b="1" lang="de-DE" sz="6000" spc="-1" strike="noStrike">
                <a:solidFill>
                  <a:srgbClr val="ffffff"/>
                </a:solidFill>
                <a:latin typeface="Poppins SemiBold"/>
                <a:ea typeface="Arial"/>
              </a:rPr>
              <a:t>ELFO</a:t>
            </a:r>
            <a:r>
              <a:rPr b="1" lang="de-DE" sz="6000" spc="-1" strike="noStrike">
                <a:solidFill>
                  <a:srgbClr val="ffffff"/>
                </a:solidFill>
                <a:latin typeface="Poppins SemiBold"/>
                <a:ea typeface="Arial"/>
              </a:rPr>
              <a:t>RMAT </a:t>
            </a:r>
            <a:r>
              <a:rPr b="1" lang="de-DE" sz="6000" spc="-1" strike="noStrike">
                <a:solidFill>
                  <a:srgbClr val="ffffff"/>
                </a:solidFill>
                <a:latin typeface="Poppins SemiBold"/>
                <a:ea typeface="Arial"/>
              </a:rPr>
              <a:t>BEAR</a:t>
            </a:r>
            <a:r>
              <a:rPr b="1" lang="de-DE" sz="6000" spc="-1" strike="noStrike">
                <a:solidFill>
                  <a:srgbClr val="ffffff"/>
                </a:solidFill>
                <a:latin typeface="Poppins SemiBold"/>
                <a:ea typeface="Arial"/>
              </a:rPr>
              <a:t>BEITE</a:t>
            </a:r>
            <a:r>
              <a:rPr b="1" lang="de-DE" sz="6000" spc="-1" strike="noStrike">
                <a:solidFill>
                  <a:srgbClr val="ffffff"/>
                </a:solidFill>
                <a:latin typeface="Poppins SemiBold"/>
                <a:ea typeface="Arial"/>
              </a:rPr>
              <a:t>N</a:t>
            </a:r>
            <a:endParaRPr b="0" lang="de-DE" sz="6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" name="Grafik 5" descr="Ein Bild, das Text, Uhr enthält.&#10;&#10;Automatisch generierte Beschreibung"/>
          <p:cNvPicPr/>
          <p:nvPr/>
        </p:nvPicPr>
        <p:blipFill>
          <a:blip r:embed="rId2"/>
          <a:srcRect l="0" t="0" r="17323" b="0"/>
          <a:stretch/>
        </p:blipFill>
        <p:spPr>
          <a:xfrm>
            <a:off x="5192280" y="687240"/>
            <a:ext cx="1806840" cy="180108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latin typeface="Poppins"/>
              </a:rPr>
              <a:t>Click to edit the outline text format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efbc53"/>
                </a:solidFill>
                <a:latin typeface="Poppins"/>
              </a:rPr>
              <a:t>Second Outline Level</a:t>
            </a:r>
            <a:endParaRPr b="0" lang="de-DE" sz="1800" spc="-1" strike="noStrike">
              <a:solidFill>
                <a:srgbClr val="efbc53"/>
              </a:solidFill>
              <a:latin typeface="Poppins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747474"/>
                </a:solidFill>
                <a:latin typeface="Poppins Light"/>
              </a:rPr>
              <a:t>Third Outline Level</a:t>
            </a:r>
            <a:endParaRPr b="0" lang="de-DE" sz="1800" spc="-1" strike="noStrike">
              <a:solidFill>
                <a:srgbClr val="747474"/>
              </a:solidFill>
              <a:latin typeface="Poppins Light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747474"/>
                </a:solidFill>
                <a:latin typeface="Poppins ExtraLight"/>
              </a:rPr>
              <a:t>Fourth Outline Level</a:t>
            </a:r>
            <a:endParaRPr b="0" lang="de-DE" sz="1800" spc="-1" strike="noStrike">
              <a:solidFill>
                <a:srgbClr val="747474"/>
              </a:solidFill>
              <a:latin typeface="Poppins ExtraLight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747474"/>
                </a:solidFill>
                <a:latin typeface="Poppins ExtraLight"/>
              </a:rPr>
              <a:t>Fifth Outline Level</a:t>
            </a:r>
            <a:endParaRPr b="0" lang="de-DE" sz="2000" spc="-1" strike="noStrike">
              <a:solidFill>
                <a:srgbClr val="747474"/>
              </a:solidFill>
              <a:latin typeface="Poppins ExtraLight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747474"/>
                </a:solidFill>
                <a:latin typeface="Poppins ExtraLight"/>
              </a:rPr>
              <a:t>Sixth Outline Level</a:t>
            </a:r>
            <a:endParaRPr b="0" lang="de-DE" sz="2000" spc="-1" strike="noStrike">
              <a:solidFill>
                <a:srgbClr val="747474"/>
              </a:solidFill>
              <a:latin typeface="Poppins ExtraLight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747474"/>
                </a:solidFill>
                <a:latin typeface="Poppins ExtraLight"/>
              </a:rPr>
              <a:t>Seventh Outline Level</a:t>
            </a:r>
            <a:endParaRPr b="0" lang="de-DE" sz="2000" spc="-1" strike="noStrike">
              <a:solidFill>
                <a:srgbClr val="747474"/>
              </a:solidFill>
              <a:latin typeface="Poppins Extra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rafik 7" descr=""/>
          <p:cNvPicPr/>
          <p:nvPr/>
        </p:nvPicPr>
        <p:blipFill>
          <a:blip r:embed="rId2"/>
          <a:stretch/>
        </p:blipFill>
        <p:spPr>
          <a:xfrm>
            <a:off x="495360" y="303120"/>
            <a:ext cx="1647720" cy="439200"/>
          </a:xfrm>
          <a:prstGeom prst="rect">
            <a:avLst/>
          </a:prstGeom>
          <a:ln w="0"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1132200"/>
            <a:ext cx="10515240" cy="939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de-DE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MASTER</a:t>
            </a:r>
            <a:r>
              <a:rPr b="1" lang="de-DE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TITELFO</a:t>
            </a:r>
            <a:r>
              <a:rPr b="1" lang="de-DE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RMAT </a:t>
            </a:r>
            <a:r>
              <a:rPr b="1" lang="de-DE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BEARBEI</a:t>
            </a:r>
            <a:r>
              <a:rPr b="1" lang="de-DE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TEN</a:t>
            </a:r>
            <a:endParaRPr b="0" lang="de-DE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2164320"/>
            <a:ext cx="10515240" cy="40122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Edit Master text styles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efbc53"/>
                </a:solidFill>
                <a:latin typeface="Poppins"/>
                <a:ea typeface="Arial"/>
              </a:rPr>
              <a:t>Second level</a:t>
            </a:r>
            <a:endParaRPr b="0" lang="de-DE" sz="2000" spc="-1" strike="noStrike">
              <a:solidFill>
                <a:srgbClr val="000000"/>
              </a:solidFill>
              <a:latin typeface="Poppins"/>
            </a:endParaRPr>
          </a:p>
          <a:p>
            <a:pPr marL="91440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efbc53"/>
                </a:solidFill>
                <a:latin typeface="Poppins"/>
                <a:ea typeface="Arial"/>
              </a:rPr>
              <a:t>Third level</a:t>
            </a:r>
            <a:endParaRPr b="0" lang="de-DE" sz="1800" spc="-1" strike="noStrike">
              <a:solidFill>
                <a:srgbClr val="000000"/>
              </a:solidFill>
              <a:latin typeface="Poppins"/>
            </a:endParaRPr>
          </a:p>
          <a:p>
            <a:pPr marL="137160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747474"/>
                </a:solidFill>
                <a:latin typeface="Poppins Light"/>
                <a:ea typeface="Arial"/>
              </a:rPr>
              <a:t>Fourth level</a:t>
            </a:r>
            <a:endParaRPr b="0" lang="de-DE" sz="1800" spc="-1" strike="noStrike">
              <a:solidFill>
                <a:srgbClr val="000000"/>
              </a:solidFill>
              <a:latin typeface="Poppins"/>
            </a:endParaRPr>
          </a:p>
          <a:p>
            <a:pPr marL="182880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747474"/>
                </a:solidFill>
                <a:latin typeface="Poppins ExtraLight"/>
                <a:ea typeface="Arial"/>
              </a:rPr>
              <a:t>Fifth level</a:t>
            </a:r>
            <a:endParaRPr b="0" lang="de-DE" sz="18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i="1" lang="en-GB" sz="1100" spc="-1" strike="noStrike">
                <a:solidFill>
                  <a:srgbClr val="006374"/>
                </a:solidFill>
                <a:latin typeface="Poppins Light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b="0" i="1" lang="en-GB" sz="1100" spc="-1" strike="noStrike">
                <a:solidFill>
                  <a:srgbClr val="006374"/>
                </a:solidFill>
                <a:latin typeface="Poppins Light"/>
                <a:ea typeface="Arial"/>
              </a:rPr>
              <a:t>&lt;date/time&gt;</a:t>
            </a:r>
            <a:endParaRPr b="0" lang="en-US" sz="11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2"/>
          </p:nvPr>
        </p:nvSpPr>
        <p:spPr>
          <a:xfrm>
            <a:off x="8380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3"/>
          </p:nvPr>
        </p:nvSpPr>
        <p:spPr>
          <a:xfrm>
            <a:off x="8610480" y="37728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i="1" lang="en-GB" sz="1100" spc="-1" strike="noStrike">
                <a:solidFill>
                  <a:srgbClr val="b2b2b2"/>
                </a:solidFill>
                <a:latin typeface="Poppins Light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036DB9F-C139-4FA7-A371-83C3F1FA28D4}" type="slidenum">
              <a:rPr b="0" i="1" lang="en-GB" sz="1100" spc="-1" strike="noStrike">
                <a:solidFill>
                  <a:srgbClr val="b2b2b2"/>
                </a:solidFill>
                <a:latin typeface="Poppins Light"/>
                <a:ea typeface="Arial"/>
              </a:rPr>
              <a:t>&lt;number&gt;</a:t>
            </a:fld>
            <a:endParaRPr b="0" lang="en-US" sz="11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hteck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006374"/>
          </a:solidFill>
          <a:ln>
            <a:solidFill>
              <a:srgbClr val="004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solidFill>
            <a:srgbClr val="006374"/>
          </a:solidFill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buNone/>
            </a:pPr>
            <a:r>
              <a:rPr b="1" lang="de-DE" sz="6000" spc="-1" strike="noStrike">
                <a:solidFill>
                  <a:srgbClr val="ffffff"/>
                </a:solidFill>
                <a:latin typeface="Poppins SemiBold"/>
                <a:ea typeface="Arial"/>
              </a:rPr>
              <a:t>MASTERTITELFORMAT BEARBEITEN</a:t>
            </a:r>
            <a:endParaRPr b="0" lang="de-DE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solidFill>
            <a:srgbClr val="006374"/>
          </a:solidFill>
          <a:ln w="0">
            <a:noFill/>
          </a:ln>
        </p:spPr>
        <p:txBody>
          <a:bodyPr anchor="t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Poppins"/>
                <a:ea typeface="Arial"/>
              </a:rPr>
              <a:t>Edit Master text styles</a:t>
            </a:r>
            <a:endParaRPr b="0" lang="de-DE" sz="1800" spc="-1" strike="noStrike">
              <a:solidFill>
                <a:srgbClr val="000000"/>
              </a:solidFill>
              <a:latin typeface="Poppins"/>
            </a:endParaRPr>
          </a:p>
        </p:txBody>
      </p:sp>
      <p:pic>
        <p:nvPicPr>
          <p:cNvPr id="85" name="Grafik 6" descr=""/>
          <p:cNvPicPr/>
          <p:nvPr/>
        </p:nvPicPr>
        <p:blipFill>
          <a:blip r:embed="rId2"/>
          <a:stretch/>
        </p:blipFill>
        <p:spPr>
          <a:xfrm>
            <a:off x="495360" y="303120"/>
            <a:ext cx="1647720" cy="439200"/>
          </a:xfrm>
          <a:prstGeom prst="rect">
            <a:avLst/>
          </a:prstGeom>
          <a:ln w="0">
            <a:noFill/>
          </a:ln>
        </p:spPr>
      </p:pic>
      <p:pic>
        <p:nvPicPr>
          <p:cNvPr id="86" name="Grafik 9" descr=""/>
          <p:cNvPicPr/>
          <p:nvPr/>
        </p:nvPicPr>
        <p:blipFill>
          <a:blip r:embed="rId3"/>
          <a:stretch/>
        </p:blipFill>
        <p:spPr>
          <a:xfrm>
            <a:off x="495360" y="290880"/>
            <a:ext cx="1647720" cy="43920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openimis.atlassian.net/wiki/spaces/OP/pages/3312615490/Checklist+for+Release+2022-10" TargetMode="Externa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523880" y="2580840"/>
            <a:ext cx="9143640" cy="2387160"/>
          </a:xfrm>
          <a:prstGeom prst="rect">
            <a:avLst/>
          </a:prstGeom>
          <a:solidFill>
            <a:srgbClr val="006374"/>
          </a:solidFill>
          <a:ln w="0">
            <a:noFill/>
          </a:ln>
        </p:spPr>
        <p:txBody>
          <a:bodyPr anchor="ctr">
            <a:normAutofit fontScale="93000"/>
          </a:bodyPr>
          <a:p>
            <a:pPr algn="ctr">
              <a:lnSpc>
                <a:spcPct val="90000"/>
              </a:lnSpc>
              <a:buNone/>
            </a:pPr>
            <a:br>
              <a:rPr sz="6000"/>
            </a:br>
            <a:r>
              <a:rPr b="1" lang="en-GB" sz="6000" spc="-1" strike="noStrike">
                <a:solidFill>
                  <a:srgbClr val="000000"/>
                </a:solidFill>
                <a:latin typeface="Poppins SemiBold"/>
                <a:ea typeface="Arial"/>
              </a:rPr>
              <a:t>Maintenance and Support </a:t>
            </a:r>
            <a:endParaRPr b="0" lang="de-DE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1523880" y="5060520"/>
            <a:ext cx="9143640" cy="1655280"/>
          </a:xfrm>
          <a:prstGeom prst="rect">
            <a:avLst/>
          </a:prstGeom>
          <a:solidFill>
            <a:srgbClr val="006374"/>
          </a:solidFill>
          <a:ln w="0">
            <a:noFill/>
          </a:ln>
        </p:spPr>
        <p:txBody>
          <a:bodyPr anchor="t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7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N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o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v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e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m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b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e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r</a:t>
            </a:r>
            <a:r>
              <a:rPr b="0" lang="en-US" sz="1800" spc="-1" strike="noStrike">
                <a:solidFill>
                  <a:srgbClr val="000000"/>
                </a:solidFill>
                <a:latin typeface="Poppins"/>
                <a:ea typeface="Arial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2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0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2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2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 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A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c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t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i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v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i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t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y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R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e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p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o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r</a:t>
            </a:r>
            <a:r>
              <a:rPr b="0" lang="en-GB" sz="1800" spc="-1" strike="noStrike">
                <a:solidFill>
                  <a:srgbClr val="000000"/>
                </a:solidFill>
                <a:latin typeface="Poppins"/>
                <a:ea typeface="Arial"/>
              </a:rPr>
              <a:t>t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pic>
        <p:nvPicPr>
          <p:cNvPr id="125" name="Picture 2" descr="Image result for swisstph"/>
          <p:cNvPicPr/>
          <p:nvPr/>
        </p:nvPicPr>
        <p:blipFill>
          <a:blip r:embed="rId1">
            <a:lum bright="70000" contrast="-70000"/>
          </a:blip>
          <a:stretch/>
        </p:blipFill>
        <p:spPr>
          <a:xfrm>
            <a:off x="200160" y="104400"/>
            <a:ext cx="2647080" cy="760680"/>
          </a:xfrm>
          <a:prstGeom prst="rect">
            <a:avLst/>
          </a:prstGeom>
          <a:ln w="0">
            <a:noFill/>
          </a:ln>
        </p:spPr>
      </p:pic>
      <p:pic>
        <p:nvPicPr>
          <p:cNvPr id="126" name="Picture 4" descr="Image result for soldevelo"/>
          <p:cNvPicPr/>
          <p:nvPr/>
        </p:nvPicPr>
        <p:blipFill>
          <a:blip r:embed="rId2">
            <a:biLevel thresh="50000"/>
          </a:blip>
          <a:stretch/>
        </p:blipFill>
        <p:spPr>
          <a:xfrm>
            <a:off x="8915040" y="258120"/>
            <a:ext cx="3125520" cy="759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38080" y="1132200"/>
            <a:ext cx="10515240" cy="939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en-GB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October 2022 activities</a:t>
            </a:r>
            <a:endParaRPr b="0" lang="de-DE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838080" y="2152800"/>
            <a:ext cx="11090160" cy="40122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rmAutofit fontScale="84000"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rgbClr val="000000"/>
                </a:solidFill>
                <a:latin typeface="Poppins"/>
                <a:ea typeface="Arial"/>
              </a:rPr>
              <a:t>Support: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latin typeface="Poppins"/>
              </a:rPr>
              <a:t>OSD-236 -  Install openimis on windows 11 - Waiting for customer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latin typeface="Poppins"/>
              </a:rPr>
              <a:t>OSD-211 - Creating Medical Item - Resolved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latin typeface="Poppins"/>
              </a:rPr>
              <a:t>OSD-236 - Dockerbuild failed - Resolved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latin typeface="Poppins"/>
              </a:rPr>
              <a:t>OSD-223 - HF not visible when claim admin selected - Escalated -&gt; in progress OP-857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latin typeface="Poppins"/>
              </a:rPr>
              <a:t>OSD-835 - User Login - Resolved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latin typeface="Poppins"/>
                <a:ea typeface="Arial"/>
              </a:rPr>
              <a:t>OSD-233 - Support to make OI functionnal - </a:t>
            </a:r>
            <a:r>
              <a:rPr b="0" lang="en-US" sz="2400" spc="-1" strike="noStrike">
                <a:latin typeface="Poppins"/>
              </a:rPr>
              <a:t>Waiting for customer (meeting proposed)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latin typeface="Poppins"/>
                <a:ea typeface="Arial"/>
              </a:rPr>
              <a:t>OSD-232 - ReportBro: blank page on reports - </a:t>
            </a:r>
            <a:r>
              <a:rPr b="0" lang="en-US" sz="2400" spc="-1" strike="noStrike">
                <a:latin typeface="Poppins"/>
              </a:rPr>
              <a:t>Waiting for customer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sp>
        <p:nvSpPr>
          <p:cNvPr id="129" name="TextBox 4"/>
          <p:cNvSpPr/>
          <p:nvPr/>
        </p:nvSpPr>
        <p:spPr>
          <a:xfrm>
            <a:off x="855000" y="6381360"/>
            <a:ext cx="720180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Arial"/>
              </a:rPr>
              <a:t>Legend: </a:t>
            </a:r>
            <a:r>
              <a:rPr b="0" lang="en-US" sz="1400" spc="-1" strike="noStrike">
                <a:solidFill>
                  <a:srgbClr val="808080"/>
                </a:solidFill>
                <a:latin typeface="Calibri"/>
                <a:ea typeface="Arial"/>
              </a:rPr>
              <a:t>Service request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Arial"/>
              </a:rPr>
              <a:t> – </a:t>
            </a:r>
            <a:r>
              <a:rPr b="0" lang="en-US" sz="1400" spc="-1" strike="noStrike">
                <a:solidFill>
                  <a:srgbClr val="00b050"/>
                </a:solidFill>
                <a:latin typeface="Calibri"/>
                <a:ea typeface="Arial"/>
              </a:rPr>
              <a:t>Feature request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Arial"/>
              </a:rPr>
              <a:t> - </a:t>
            </a:r>
            <a:r>
              <a:rPr b="0" lang="en-US" sz="1400" spc="-1" strike="noStrike">
                <a:solidFill>
                  <a:srgbClr val="ff0000"/>
                </a:solidFill>
                <a:latin typeface="Calibri"/>
                <a:ea typeface="Arial"/>
              </a:rPr>
              <a:t>Bug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8080" y="1132200"/>
            <a:ext cx="10515240" cy="939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de-CH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Octobre </a:t>
            </a:r>
            <a:r>
              <a:rPr b="1" lang="en-GB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2022 activities</a:t>
            </a:r>
            <a:endParaRPr b="0" lang="de-DE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838080" y="2164320"/>
            <a:ext cx="110311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Maintenance/Development: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Bug fixes 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Release branching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Docker updates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PGSQL instance trials - Docker for PostgreSQL 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de-CH" sz="2400" spc="-1" strike="noStrike">
                <a:solidFill>
                  <a:srgbClr val="000000"/>
                </a:solidFill>
                <a:latin typeface="Poppins"/>
                <a:ea typeface="Arial"/>
              </a:rPr>
              <a:t>Documentation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de-CH" sz="2400" spc="-1" strike="noStrike">
                <a:solidFill>
                  <a:srgbClr val="000000"/>
                </a:solidFill>
                <a:latin typeface="Poppins"/>
                <a:ea typeface="Arial"/>
              </a:rPr>
              <a:t>docker install wiki page and github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1132200"/>
            <a:ext cx="10515240" cy="939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de-CH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October </a:t>
            </a:r>
            <a:r>
              <a:rPr b="1" lang="en-GB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2022 Release</a:t>
            </a:r>
            <a:endParaRPr b="0" lang="de-DE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838080" y="2164320"/>
            <a:ext cx="11031120" cy="4432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55000"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Checklist: </a:t>
            </a:r>
            <a:r>
              <a:rPr b="0" lang="en-US" sz="2400" spc="-1" strike="noStrike" u="sng">
                <a:solidFill>
                  <a:srgbClr val="2d96ea"/>
                </a:solidFill>
                <a:uFillTx/>
                <a:latin typeface="Poppins"/>
                <a:ea typeface="Arial"/>
                <a:hlinkClick r:id="rId1"/>
              </a:rPr>
              <a:t>https://openimis.atlassian.net/wiki/spaces/OP/pages/3312615490/Checklist+for+Release+2022-10</a:t>
            </a: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 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Freeze: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Assemblies freeze done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Modules freeze done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Release server up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UAT testing started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Main changes: 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de-CH" sz="2400" spc="-1" strike="noStrike">
                <a:solidFill>
                  <a:srgbClr val="000000"/>
                </a:solidFill>
                <a:latin typeface="Poppins"/>
                <a:ea typeface="Arial"/>
              </a:rPr>
              <a:t>Reporting support 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PostgreSQL support 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lvl="1" marL="799920" indent="-343080">
              <a:lnSpc>
                <a:spcPct val="90000"/>
              </a:lnSpc>
              <a:spcBef>
                <a:spcPts val="499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efbc53"/>
                </a:solidFill>
                <a:latin typeface="Poppins"/>
                <a:ea typeface="Arial"/>
              </a:rPr>
              <a:t>Docker support required </a:t>
            </a:r>
            <a:endParaRPr b="0" lang="de-DE" sz="2000" spc="-1" strike="noStrike">
              <a:solidFill>
                <a:srgbClr val="efbc53"/>
              </a:solidFill>
              <a:latin typeface="Poppins"/>
            </a:endParaRPr>
          </a:p>
          <a:p>
            <a:pPr lvl="1" marL="799920" indent="-343080">
              <a:lnSpc>
                <a:spcPct val="90000"/>
              </a:lnSpc>
              <a:spcBef>
                <a:spcPts val="499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efbc53"/>
                </a:solidFill>
                <a:latin typeface="Poppins"/>
                <a:ea typeface="Arial"/>
              </a:rPr>
              <a:t>Release instance to be upgraded </a:t>
            </a:r>
            <a:endParaRPr b="0" lang="de-DE" sz="2000" spc="-1" strike="noStrike">
              <a:solidFill>
                <a:srgbClr val="efbc53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Insuree self registration portal (dedicated module - REMOVED) 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User Acceptance Testing: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Managed by Saurav and supported by Implementers 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Poppins"/>
                <a:ea typeface="Arial"/>
              </a:rPr>
              <a:t>AeHIN, Nepal and Tanzania testers 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  <p:pic>
        <p:nvPicPr>
          <p:cNvPr id="134" name="" descr=""/>
          <p:cNvPicPr/>
          <p:nvPr/>
        </p:nvPicPr>
        <p:blipFill>
          <a:blip r:embed="rId2"/>
          <a:stretch/>
        </p:blipFill>
        <p:spPr>
          <a:xfrm>
            <a:off x="5943600" y="2745000"/>
            <a:ext cx="5257800" cy="1369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38080" y="1132200"/>
            <a:ext cx="10515240" cy="939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en-GB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Time budget available</a:t>
            </a:r>
            <a:endParaRPr b="0" lang="de-DE" sz="40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36" name="Table 3"/>
          <p:cNvGraphicFramePr/>
          <p:nvPr/>
        </p:nvGraphicFramePr>
        <p:xfrm>
          <a:off x="838080" y="2236320"/>
          <a:ext cx="8127720" cy="741240"/>
        </p:xfrm>
        <a:graphic>
          <a:graphicData uri="http://schemas.openxmlformats.org/drawingml/2006/table">
            <a:tbl>
              <a:tblPr/>
              <a:tblGrid>
                <a:gridCol w="2709000"/>
                <a:gridCol w="2709000"/>
                <a:gridCol w="2709720"/>
              </a:tblGrid>
              <a:tr h="3708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GB" sz="2000" spc="-1" strike="noStrike">
                          <a:solidFill>
                            <a:srgbClr val="ffffff"/>
                          </a:solidFill>
                          <a:latin typeface="Calibri"/>
                          <a:ea typeface="Arial"/>
                        </a:rPr>
                        <a:t>Total days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6374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GB" sz="2000" spc="-1" strike="noStrike">
                          <a:solidFill>
                            <a:srgbClr val="ffffff"/>
                          </a:solidFill>
                          <a:latin typeface="Calibri"/>
                          <a:ea typeface="Arial"/>
                        </a:rPr>
                        <a:t>Remaining days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6374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GB" sz="2000" spc="-1" strike="noStrike">
                          <a:solidFill>
                            <a:srgbClr val="ffffff"/>
                          </a:solidFill>
                          <a:latin typeface="Calibri"/>
                          <a:ea typeface="Arial"/>
                        </a:rPr>
                        <a:t>Remaining percentage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6374"/>
                    </a:solidFill>
                  </a:tcPr>
                </a:tc>
              </a:tr>
              <a:tr h="3708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GB" sz="2000" spc="-1" strike="noStrike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150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GB" sz="2000" spc="-1" strike="noStrike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110*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5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GB" sz="2000" spc="-1" strike="noStrike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73.33%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5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38080" y="1132200"/>
            <a:ext cx="10515240" cy="939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en-GB" sz="4000" spc="-1" strike="noStrike">
                <a:solidFill>
                  <a:srgbClr val="000000"/>
                </a:solidFill>
                <a:latin typeface="Poppins SemiBold"/>
                <a:ea typeface="Arial"/>
              </a:rPr>
              <a:t>Future activities </a:t>
            </a:r>
            <a:endParaRPr b="0" lang="de-DE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838080" y="2164320"/>
            <a:ext cx="10515240" cy="40122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rgbClr val="000000"/>
                </a:solidFill>
                <a:latin typeface="Poppins"/>
                <a:ea typeface="Arial"/>
              </a:rPr>
              <a:t>Maintenance and development</a:t>
            </a:r>
            <a:r>
              <a:rPr b="0" lang="en-GB" sz="2400" spc="-1" strike="noStrike">
                <a:solidFill>
                  <a:srgbClr val="000000"/>
                </a:solidFill>
                <a:latin typeface="Poppins"/>
                <a:ea typeface="Arial"/>
              </a:rPr>
              <a:t>: 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de-CH" sz="2400" spc="-1" strike="noStrike">
                <a:solidFill>
                  <a:srgbClr val="000000"/>
                </a:solidFill>
                <a:latin typeface="Poppins"/>
                <a:ea typeface="Arial"/>
              </a:rPr>
              <a:t>Documentation (Done early Nov)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de-CH" sz="2400" spc="-1" strike="noStrike">
                <a:solidFill>
                  <a:srgbClr val="000000"/>
                </a:solidFill>
                <a:latin typeface="Poppins"/>
                <a:ea typeface="Arial"/>
              </a:rPr>
              <a:t>Generate large data set and train demo AI Model 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Poppins"/>
                <a:ea typeface="Arial"/>
              </a:rPr>
              <a:t>Publish demo mobile apps on Google Play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 marL="343080" indent="-343080">
              <a:lnSpc>
                <a:spcPct val="90000"/>
              </a:lnSpc>
              <a:spcBef>
                <a:spcPts val="1001"/>
              </a:spcBef>
              <a:buClr>
                <a:srgbClr val="006374"/>
              </a:buClr>
              <a:buFont typeface="Arial"/>
              <a:buChar char="•"/>
              <a:tabLst>
                <a:tab algn="l" pos="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Poppins"/>
                <a:ea typeface="Arial"/>
              </a:rPr>
              <a:t>Bug fixes &amp; PR </a:t>
            </a: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Poppi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2" descr="Image result for swisstph"/>
          <p:cNvPicPr/>
          <p:nvPr/>
        </p:nvPicPr>
        <p:blipFill>
          <a:blip r:embed="rId1">
            <a:lum bright="70000" contrast="-70000"/>
          </a:blip>
          <a:stretch/>
        </p:blipFill>
        <p:spPr>
          <a:xfrm>
            <a:off x="978120" y="5205240"/>
            <a:ext cx="2647080" cy="760680"/>
          </a:xfrm>
          <a:prstGeom prst="rect">
            <a:avLst/>
          </a:prstGeom>
          <a:ln w="0">
            <a:noFill/>
          </a:ln>
        </p:spPr>
      </p:pic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solidFill>
            <a:srgbClr val="006374"/>
          </a:solidFill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buNone/>
            </a:pPr>
            <a:r>
              <a:rPr b="1" lang="en-GB" sz="6000" spc="-1" strike="noStrike">
                <a:solidFill>
                  <a:srgbClr val="000000"/>
                </a:solidFill>
                <a:latin typeface="Poppins SemiBold"/>
                <a:ea typeface="Arial"/>
              </a:rPr>
              <a:t>Maintenance and Support</a:t>
            </a:r>
            <a:endParaRPr b="0" lang="de-DE" sz="6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1" name="Picture 4" descr="Image result for soldevelo"/>
          <p:cNvPicPr/>
          <p:nvPr/>
        </p:nvPicPr>
        <p:blipFill>
          <a:blip r:embed="rId2">
            <a:biLevel thresh="50000"/>
          </a:blip>
          <a:stretch/>
        </p:blipFill>
        <p:spPr>
          <a:xfrm>
            <a:off x="4180680" y="5329080"/>
            <a:ext cx="3125520" cy="759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10</TotalTime>
  <Application>LibreOffice/7.3.6.2$Linux_X86_64 LibreOffice_project/30$Build-2</Application>
  <AppVersion>15.0000</AppVersion>
  <Words>308</Words>
  <Paragraphs>62</Paragraphs>
  <Company>Swiss TPH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2019-05-03T11:46:18Z</dcterms:created>
  <dc:creator>Dragos Dobre</dc:creator>
  <dc:description/>
  <dc:language>en-US</dc:language>
  <cp:lastModifiedBy/>
  <dcterms:modified xsi:type="dcterms:W3CDTF">2022-11-07T11:55:55Z</dcterms:modified>
  <cp:revision>263</cp:revision>
  <dc:subject/>
  <dc:title>openIMIS Maintenance and Support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8</vt:i4>
  </property>
</Properties>
</file>