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8" r:id="rId5"/>
    <p:sldId id="262" r:id="rId6"/>
    <p:sldId id="259" r:id="rId7"/>
    <p:sldId id="260" r:id="rId8"/>
    <p:sldId id="261" r:id="rId9"/>
  </p:sldIdLst>
  <p:sldSz cx="12192000" cy="6858000"/>
  <p:notesSz cx="12192000" cy="6858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946F12A-0B2C-6C21-6412-A8FC38FE2CA1}">
  <a:tblStyle styleId="{E946F12A-0B2C-6C21-6412-A8FC38FE2CA1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6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auto">
          <a:xfrm>
            <a:off x="1524000" y="2580773"/>
            <a:ext cx="9144000" cy="238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/>
                <a:cs typeface="Poppins SemiBold"/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5060448"/>
            <a:ext cx="9144000" cy="16557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/>
                <a:cs typeface="Poppins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de-DE"/>
          </a:p>
        </p:txBody>
      </p:sp>
      <p:pic>
        <p:nvPicPr>
          <p:cNvPr id="6" name="Grafik 5" descr="Ein Bild, das Text, Uhr enthält.&#10;&#10;Automatisch generierte Beschreibung"/>
          <p:cNvPicPr>
            <a:picLocks noChangeAspect="1"/>
          </p:cNvPicPr>
          <p:nvPr/>
        </p:nvPicPr>
        <p:blipFill>
          <a:blip r:embed="rId2"/>
          <a:srcRect r="17325"/>
          <a:stretch/>
        </p:blipFill>
        <p:spPr bwMode="auto">
          <a:xfrm>
            <a:off x="5192391" y="687148"/>
            <a:ext cx="1807218" cy="1801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B1A5BDF-536B-4BCB-A33E-4876263A773D}" type="datetimeFigureOut">
              <a:rPr lang="en-GB"/>
              <a:t>03/10/2022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/>
                <a:cs typeface="Poppins Light"/>
              </a:defRPr>
            </a:lvl1pPr>
          </a:lstStyle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Zwischen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831851" y="1709741"/>
            <a:ext cx="10515600" cy="28527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/>
                <a:cs typeface="Poppins SemiBold"/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1851" y="4589467"/>
            <a:ext cx="10515600" cy="15001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/>
                <a:cs typeface="Poppins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95363" y="290942"/>
            <a:ext cx="1647959" cy="439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2176044"/>
            <a:ext cx="5181600" cy="4000921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172200" y="2176044"/>
            <a:ext cx="5181600" cy="4000921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B1A5BDF-536B-4BCB-A33E-4876263A773D}" type="datetimeFigureOut">
              <a:rPr lang="en-GB"/>
              <a:t>03/10/2022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B1A5BDF-536B-4BCB-A33E-4876263A773D}" type="datetimeFigureOut">
              <a:rPr lang="en-GB"/>
              <a:t>03/10/2022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B1A5BDF-536B-4BCB-A33E-4876263A773D}" type="datetimeFigureOut">
              <a:rPr lang="en-GB"/>
              <a:t>03/10/2022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Schluss-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>
                <a:solidFill>
                  <a:schemeClr val="bg1"/>
                </a:solidFill>
                <a:latin typeface="Poppins"/>
                <a:cs typeface="Poppins"/>
              </a:defRPr>
            </a:lvl1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290942"/>
            <a:ext cx="1647959" cy="4394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4">
              <a:defRPr/>
            </a:pP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/>
                <a:cs typeface="Poppins Light"/>
              </a:defRPr>
            </a:lvl1pPr>
          </a:lstStyle>
          <a:p>
            <a:pPr>
              <a:defRPr/>
            </a:pPr>
            <a:fld id="{BB1A5BDF-536B-4BCB-A33E-4876263A773D}" type="datetimeFigureOut">
              <a:rPr lang="en-GB"/>
              <a:t>03/10/2022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/>
                <a:cs typeface="Poppins Ligh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/>
                <a:cs typeface="Poppins Light"/>
              </a:defRPr>
            </a:lvl1pPr>
          </a:lstStyle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377">
        <a:lnSpc>
          <a:spcPct val="90000"/>
        </a:lnSpc>
        <a:spcBef>
          <a:spcPts val="0"/>
        </a:spcBef>
        <a:buNone/>
        <a:defRPr sz="4000" b="1" i="0">
          <a:solidFill>
            <a:schemeClr val="tx1"/>
          </a:solidFill>
          <a:latin typeface="Poppins SemiBold"/>
          <a:ea typeface="+mj-ea"/>
          <a:cs typeface="Poppins SemiBold"/>
        </a:defRPr>
      </a:lvl1pPr>
    </p:titleStyle>
    <p:bodyStyle>
      <a:lvl1pPr marL="0" indent="0" algn="l" defTabSz="914377">
        <a:lnSpc>
          <a:spcPct val="90000"/>
        </a:lnSpc>
        <a:spcBef>
          <a:spcPts val="1000"/>
        </a:spcBef>
        <a:buClr>
          <a:schemeClr val="accent1"/>
        </a:buClr>
        <a:buFont typeface="Arial"/>
        <a:buNone/>
        <a:defRPr sz="2400" b="0" i="0">
          <a:solidFill>
            <a:schemeClr val="tx1"/>
          </a:solidFill>
          <a:latin typeface="Poppins"/>
          <a:ea typeface="+mn-ea"/>
          <a:cs typeface="Poppins"/>
        </a:defRPr>
      </a:lvl1pPr>
      <a:lvl2pPr marL="457189" indent="0" algn="l" defTabSz="914377">
        <a:lnSpc>
          <a:spcPct val="90000"/>
        </a:lnSpc>
        <a:spcBef>
          <a:spcPts val="500"/>
        </a:spcBef>
        <a:buClr>
          <a:schemeClr val="accent1"/>
        </a:buClr>
        <a:buFont typeface="Arial"/>
        <a:buNone/>
        <a:defRPr sz="2000" b="0" i="0">
          <a:solidFill>
            <a:schemeClr val="accent5"/>
          </a:solidFill>
          <a:latin typeface="Poppins"/>
          <a:ea typeface="+mn-ea"/>
          <a:cs typeface="Poppins"/>
        </a:defRPr>
      </a:lvl2pPr>
      <a:lvl3pPr marL="914377" indent="0" algn="l" defTabSz="914377">
        <a:lnSpc>
          <a:spcPct val="90000"/>
        </a:lnSpc>
        <a:spcBef>
          <a:spcPts val="500"/>
        </a:spcBef>
        <a:buClr>
          <a:schemeClr val="accent1"/>
        </a:buClr>
        <a:buFont typeface="Arial"/>
        <a:buNone/>
        <a:defRPr sz="1800" b="0" i="0">
          <a:solidFill>
            <a:schemeClr val="accent5"/>
          </a:solidFill>
          <a:latin typeface="Poppins"/>
          <a:ea typeface="+mn-ea"/>
          <a:cs typeface="Poppins"/>
        </a:defRPr>
      </a:lvl3pPr>
      <a:lvl4pPr marL="1371566" indent="0" algn="l" defTabSz="914377">
        <a:lnSpc>
          <a:spcPct val="90000"/>
        </a:lnSpc>
        <a:spcBef>
          <a:spcPts val="500"/>
        </a:spcBef>
        <a:buClr>
          <a:schemeClr val="accent1"/>
        </a:buClr>
        <a:buFont typeface="Symbol"/>
        <a:buNone/>
        <a:defRPr sz="1800" b="0" i="0">
          <a:solidFill>
            <a:schemeClr val="accent6"/>
          </a:solidFill>
          <a:latin typeface="Poppins Light"/>
          <a:ea typeface="+mn-ea"/>
          <a:cs typeface="Poppins Light"/>
        </a:defRPr>
      </a:lvl4pPr>
      <a:lvl5pPr marL="1828754" indent="0" algn="l" defTabSz="914377">
        <a:lnSpc>
          <a:spcPct val="90000"/>
        </a:lnSpc>
        <a:spcBef>
          <a:spcPts val="500"/>
        </a:spcBef>
        <a:buClr>
          <a:schemeClr val="accent1"/>
        </a:buClr>
        <a:buFont typeface="Symbol"/>
        <a:buNone/>
        <a:defRPr sz="1800" b="0" i="0">
          <a:solidFill>
            <a:schemeClr val="accent6"/>
          </a:solidFill>
          <a:latin typeface="Poppins ExtraLight"/>
          <a:ea typeface="+mn-ea"/>
          <a:cs typeface="Poppins ExtraLight"/>
        </a:defRPr>
      </a:lvl5pPr>
      <a:lvl6pPr marL="2514536" indent="-228594" algn="l" defTabSz="914377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openimis.atlassian.net/browse/OSD-224" TargetMode="External"/><Relationship Id="rId3" Type="http://schemas.openxmlformats.org/officeDocument/2006/relationships/hyperlink" Target="https://openimis.atlassian.net/browse/OSD-219" TargetMode="External"/><Relationship Id="rId7" Type="http://schemas.openxmlformats.org/officeDocument/2006/relationships/hyperlink" Target="https://openimis.atlassian.net/browse/OSD-223" TargetMode="External"/><Relationship Id="rId2" Type="http://schemas.openxmlformats.org/officeDocument/2006/relationships/hyperlink" Target="https://openimis.atlassian.net/browse/OSD-21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browse/OSD-222" TargetMode="External"/><Relationship Id="rId5" Type="http://schemas.openxmlformats.org/officeDocument/2006/relationships/hyperlink" Target="https://openimis.atlassian.net/browse/OSD-221" TargetMode="External"/><Relationship Id="rId4" Type="http://schemas.openxmlformats.org/officeDocument/2006/relationships/hyperlink" Target="https://openimis.atlassian.net/browse/OSD-220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openimis.atlassian.net/browse/OSD-231" TargetMode="External"/><Relationship Id="rId3" Type="http://schemas.openxmlformats.org/officeDocument/2006/relationships/hyperlink" Target="https://openimis.atlassian.net/browse/OSD-226" TargetMode="External"/><Relationship Id="rId7" Type="http://schemas.openxmlformats.org/officeDocument/2006/relationships/hyperlink" Target="https://openimis.atlassian.net/browse/OSD-230" TargetMode="External"/><Relationship Id="rId2" Type="http://schemas.openxmlformats.org/officeDocument/2006/relationships/hyperlink" Target="https://openimis.atlassian.net/browse/OSD-22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browse/OSD-229" TargetMode="External"/><Relationship Id="rId5" Type="http://schemas.openxmlformats.org/officeDocument/2006/relationships/hyperlink" Target="https://openimis.atlassian.net/browse/OSD-228" TargetMode="External"/><Relationship Id="rId4" Type="http://schemas.openxmlformats.org/officeDocument/2006/relationships/hyperlink" Target="https://openimis.atlassian.net/browse/OSD-22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openimis.atlassian.net/wiki/spaces/OP/pages/3312615490/Checklist+for+Release+2022-1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 anchor="ctr">
            <a:normAutofit fontScale="90000"/>
          </a:bodyPr>
          <a:lstStyle/>
          <a:p>
            <a:pPr>
              <a:defRPr/>
            </a:pPr>
            <a:r>
              <a:rPr lang="en-GB"/>
              <a:t/>
            </a:r>
            <a:br>
              <a:rPr lang="en-GB"/>
            </a:br>
            <a:r>
              <a:rPr lang="en-GB"/>
              <a:t>Maintenance and Support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3</a:t>
            </a:r>
            <a:r>
              <a:rPr lang="en-GB" dirty="0" smtClean="0"/>
              <a:t> </a:t>
            </a:r>
            <a:r>
              <a:rPr lang="en-US" dirty="0" smtClean="0"/>
              <a:t>October </a:t>
            </a:r>
            <a:r>
              <a:rPr lang="en-GB" dirty="0"/>
              <a:t>2022 </a:t>
            </a:r>
            <a:endParaRPr dirty="0"/>
          </a:p>
          <a:p>
            <a:pPr>
              <a:defRPr/>
            </a:pPr>
            <a:r>
              <a:rPr lang="en-GB" dirty="0"/>
              <a:t>Activity Report</a:t>
            </a:r>
            <a:endParaRPr dirty="0"/>
          </a:p>
          <a:p>
            <a:pPr>
              <a:defRPr/>
            </a:pPr>
            <a:endParaRPr lang="en-GB" dirty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tretch/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3">
            <a:biLevel thresh="25000"/>
          </a:blip>
          <a:stretch/>
        </p:blipFill>
        <p:spPr bwMode="auto">
          <a:xfrm>
            <a:off x="8915015" y="258049"/>
            <a:ext cx="3126010" cy="76046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 dirty="0" smtClean="0"/>
              <a:t>September 2022 </a:t>
            </a:r>
            <a:r>
              <a:rPr lang="en-GB" dirty="0"/>
              <a:t>activities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>
          <a:xfrm>
            <a:off x="838200" y="2152807"/>
            <a:ext cx="11090448" cy="4012497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lnSpcReduction="10000"/>
          </a:bodyPr>
          <a:lstStyle/>
          <a:p>
            <a:pPr>
              <a:defRPr/>
            </a:pPr>
            <a:r>
              <a:rPr lang="en-GB" b="1" dirty="0"/>
              <a:t>Support</a:t>
            </a:r>
            <a:r>
              <a:rPr lang="en-GB" b="1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OSD-218</a:t>
            </a:r>
            <a:r>
              <a:rPr lang="en-US" b="1" dirty="0" smtClean="0"/>
              <a:t> - </a:t>
            </a:r>
            <a:r>
              <a:rPr lang="en-US" u="sng" dirty="0">
                <a:hlinkClick r:id="rId2"/>
              </a:rPr>
              <a:t>OPENIMIS WEBAPP VS </a:t>
            </a:r>
            <a:r>
              <a:rPr lang="en-US" u="sng" dirty="0" smtClean="0">
                <a:hlinkClick r:id="rId2"/>
              </a:rPr>
              <a:t>2022</a:t>
            </a:r>
            <a:r>
              <a:rPr lang="en-US" dirty="0" smtClean="0"/>
              <a:t> – Waiting for customer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OSD-219</a:t>
            </a:r>
            <a:r>
              <a:rPr lang="en-US" b="1" dirty="0" smtClean="0"/>
              <a:t> - </a:t>
            </a:r>
            <a:r>
              <a:rPr lang="en-US" u="sng" dirty="0">
                <a:hlinkClick r:id="rId3"/>
              </a:rPr>
              <a:t>Issue with enrollment officer accounts and </a:t>
            </a:r>
            <a:r>
              <a:rPr lang="en-US" u="sng" dirty="0" smtClean="0">
                <a:hlinkClick r:id="rId3"/>
              </a:rPr>
              <a:t>enrollment</a:t>
            </a:r>
            <a:r>
              <a:rPr lang="en-US" dirty="0" smtClean="0"/>
              <a:t> – Closed </a:t>
            </a:r>
            <a:endParaRPr lang="en-US" b="1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OSD-220</a:t>
            </a:r>
            <a:r>
              <a:rPr lang="en-US" b="1" dirty="0" smtClean="0"/>
              <a:t> - </a:t>
            </a:r>
            <a:r>
              <a:rPr lang="en-US" dirty="0">
                <a:hlinkClick r:id="rId4"/>
              </a:rPr>
              <a:t>Password required when making edit to a </a:t>
            </a:r>
            <a:r>
              <a:rPr lang="en-US" dirty="0" smtClean="0">
                <a:hlinkClick r:id="rId4"/>
              </a:rPr>
              <a:t>user</a:t>
            </a:r>
            <a:r>
              <a:rPr lang="en-US" dirty="0" smtClean="0"/>
              <a:t> – Closed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OSD-221</a:t>
            </a:r>
            <a:r>
              <a:rPr lang="en-US" b="1" dirty="0" smtClean="0"/>
              <a:t> - </a:t>
            </a:r>
            <a:r>
              <a:rPr lang="en-US" u="sng" dirty="0">
                <a:hlinkClick r:id="rId5"/>
              </a:rPr>
              <a:t>Problem when creating enrollment officer and claim </a:t>
            </a:r>
            <a:r>
              <a:rPr lang="en-US" u="sng" dirty="0" smtClean="0">
                <a:hlinkClick r:id="rId5"/>
              </a:rPr>
              <a:t>admins</a:t>
            </a:r>
            <a:r>
              <a:rPr lang="en-US" dirty="0" smtClean="0"/>
              <a:t> – Escalated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OSD-222</a:t>
            </a:r>
            <a:r>
              <a:rPr lang="en-US" b="1" dirty="0" smtClean="0"/>
              <a:t> - </a:t>
            </a:r>
            <a:r>
              <a:rPr lang="en-US" u="sng" dirty="0">
                <a:hlinkClick r:id="rId6"/>
              </a:rPr>
              <a:t>Error on Beneficiary </a:t>
            </a:r>
            <a:r>
              <a:rPr lang="en-US" u="sng" dirty="0" smtClean="0">
                <a:hlinkClick r:id="rId6"/>
              </a:rPr>
              <a:t>sync</a:t>
            </a:r>
            <a:r>
              <a:rPr lang="en-US" dirty="0" smtClean="0"/>
              <a:t> – Closed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OSD-223</a:t>
            </a:r>
            <a:r>
              <a:rPr lang="en-US" b="1" dirty="0" smtClean="0"/>
              <a:t> - </a:t>
            </a:r>
            <a:r>
              <a:rPr lang="en-US" u="sng" dirty="0">
                <a:hlinkClick r:id="rId7"/>
              </a:rPr>
              <a:t>Claim Admin visible to create a Claim but attached HF is not visible (deleted</a:t>
            </a:r>
            <a:r>
              <a:rPr lang="en-US" u="sng" dirty="0" smtClean="0">
                <a:hlinkClick r:id="rId7"/>
              </a:rPr>
              <a:t>?)</a:t>
            </a:r>
            <a:r>
              <a:rPr lang="en-US" dirty="0" smtClean="0"/>
              <a:t> – Escalated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OSD-224</a:t>
            </a:r>
            <a:r>
              <a:rPr lang="en-US" b="1" dirty="0" smtClean="0"/>
              <a:t> - </a:t>
            </a:r>
            <a:r>
              <a:rPr lang="en-US" u="sng" dirty="0">
                <a:hlinkClick r:id="rId8"/>
              </a:rPr>
              <a:t>User creation - link between health facility and </a:t>
            </a:r>
            <a:r>
              <a:rPr lang="en-US" u="sng" dirty="0" smtClean="0">
                <a:hlinkClick r:id="rId8"/>
              </a:rPr>
              <a:t>districts</a:t>
            </a:r>
            <a:r>
              <a:rPr lang="en-US" dirty="0" smtClean="0"/>
              <a:t> – Escalated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4968" y="6381328"/>
            <a:ext cx="7202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Legend: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Service request</a:t>
            </a:r>
            <a:r>
              <a:rPr lang="en-US" sz="1400" dirty="0" smtClean="0"/>
              <a:t> – </a:t>
            </a:r>
            <a:r>
              <a:rPr lang="en-US" sz="1400" dirty="0" smtClean="0">
                <a:solidFill>
                  <a:srgbClr val="00B050"/>
                </a:solidFill>
              </a:rPr>
              <a:t>Feature request</a:t>
            </a:r>
            <a:r>
              <a:rPr lang="en-US" sz="1400" dirty="0" smtClean="0"/>
              <a:t> - </a:t>
            </a:r>
            <a:r>
              <a:rPr lang="en-US" sz="1400" dirty="0" smtClean="0">
                <a:solidFill>
                  <a:srgbClr val="FF0000"/>
                </a:solidFill>
              </a:rPr>
              <a:t>Bug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3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 dirty="0" smtClean="0"/>
              <a:t>September 2022 </a:t>
            </a:r>
            <a:r>
              <a:rPr lang="en-GB" dirty="0"/>
              <a:t>activities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>
          <a:xfrm>
            <a:off x="838200" y="2152807"/>
            <a:ext cx="11090448" cy="4012497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>
              <a:defRPr/>
            </a:pPr>
            <a:r>
              <a:rPr lang="en-GB" b="1" dirty="0"/>
              <a:t>Support</a:t>
            </a:r>
            <a:r>
              <a:rPr lang="en-GB" b="1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OSD-225</a:t>
            </a:r>
            <a:r>
              <a:rPr lang="en-US" b="1" dirty="0" smtClean="0"/>
              <a:t> - </a:t>
            </a:r>
            <a:r>
              <a:rPr lang="en-US" dirty="0">
                <a:hlinkClick r:id="rId2"/>
              </a:rPr>
              <a:t>creation of a service/item - double </a:t>
            </a:r>
            <a:r>
              <a:rPr lang="en-US" dirty="0" smtClean="0">
                <a:hlinkClick r:id="rId2"/>
              </a:rPr>
              <a:t>codes</a:t>
            </a:r>
            <a:r>
              <a:rPr lang="en-US" dirty="0" smtClean="0"/>
              <a:t> – Escalated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OSD-226</a:t>
            </a:r>
            <a:r>
              <a:rPr lang="en-US" b="1" dirty="0" smtClean="0"/>
              <a:t> - </a:t>
            </a:r>
            <a:r>
              <a:rPr lang="en-US" u="sng" dirty="0">
                <a:hlinkClick r:id="rId3"/>
              </a:rPr>
              <a:t>Rejection </a:t>
            </a:r>
            <a:r>
              <a:rPr lang="en-US" u="sng" dirty="0" smtClean="0">
                <a:hlinkClick r:id="rId3"/>
              </a:rPr>
              <a:t>codes</a:t>
            </a:r>
            <a:r>
              <a:rPr lang="en-US" dirty="0" smtClean="0"/>
              <a:t> – Waiting for customer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OSD-227</a:t>
            </a:r>
            <a:r>
              <a:rPr lang="en-US" b="1" dirty="0" smtClean="0"/>
              <a:t> - </a:t>
            </a:r>
            <a:r>
              <a:rPr lang="en-US" u="sng" dirty="0">
                <a:hlinkClick r:id="rId4"/>
              </a:rPr>
              <a:t>Creating enrollment </a:t>
            </a:r>
            <a:r>
              <a:rPr lang="en-US" u="sng" dirty="0" smtClean="0">
                <a:hlinkClick r:id="rId4"/>
              </a:rPr>
              <a:t>officer</a:t>
            </a:r>
            <a:r>
              <a:rPr lang="en-US" dirty="0" smtClean="0"/>
              <a:t> – Escalated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OSD-228</a:t>
            </a:r>
            <a:r>
              <a:rPr lang="en-US" b="1" dirty="0" smtClean="0"/>
              <a:t> - </a:t>
            </a:r>
            <a:r>
              <a:rPr lang="en-US" dirty="0">
                <a:hlinkClick r:id="rId5"/>
              </a:rPr>
              <a:t>Claim creation - </a:t>
            </a:r>
            <a:r>
              <a:rPr lang="en-US" dirty="0" err="1">
                <a:hlinkClick r:id="rId5"/>
              </a:rPr>
              <a:t>insuree</a:t>
            </a:r>
            <a:r>
              <a:rPr lang="en-US" dirty="0">
                <a:hlinkClick r:id="rId5"/>
              </a:rPr>
              <a:t> last </a:t>
            </a:r>
            <a:r>
              <a:rPr lang="en-US" dirty="0" smtClean="0">
                <a:hlinkClick r:id="rId5"/>
              </a:rPr>
              <a:t>visit</a:t>
            </a:r>
            <a:r>
              <a:rPr lang="en-US" dirty="0" smtClean="0"/>
              <a:t> – Escalated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OSD-229</a:t>
            </a:r>
            <a:r>
              <a:rPr lang="en-US" b="1" dirty="0" smtClean="0"/>
              <a:t> - </a:t>
            </a:r>
            <a:r>
              <a:rPr lang="en-US" u="sng" dirty="0">
                <a:hlinkClick r:id="rId6"/>
              </a:rPr>
              <a:t>Currency </a:t>
            </a:r>
            <a:r>
              <a:rPr lang="en-US" u="sng" dirty="0" smtClean="0">
                <a:hlinkClick r:id="rId6"/>
              </a:rPr>
              <a:t>Change</a:t>
            </a:r>
            <a:r>
              <a:rPr lang="en-US" dirty="0" smtClean="0"/>
              <a:t> – Waiting for customer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OSD-230</a:t>
            </a:r>
            <a:r>
              <a:rPr lang="en-US" b="1" dirty="0" smtClean="0"/>
              <a:t> - </a:t>
            </a:r>
            <a:r>
              <a:rPr lang="en-US" dirty="0">
                <a:hlinkClick r:id="rId7"/>
              </a:rPr>
              <a:t>Entering a claim - no active </a:t>
            </a:r>
            <a:r>
              <a:rPr lang="en-US" dirty="0" smtClean="0">
                <a:hlinkClick r:id="rId7"/>
              </a:rPr>
              <a:t>policy</a:t>
            </a:r>
            <a:r>
              <a:rPr lang="en-US" dirty="0" smtClean="0"/>
              <a:t> – Escalated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OSD-231</a:t>
            </a:r>
            <a:r>
              <a:rPr lang="en-US" b="1" dirty="0" smtClean="0"/>
              <a:t> - </a:t>
            </a:r>
            <a:r>
              <a:rPr lang="en-US" dirty="0">
                <a:hlinkClick r:id="rId8"/>
              </a:rPr>
              <a:t>Main </a:t>
            </a:r>
            <a:r>
              <a:rPr lang="en-US" dirty="0" smtClean="0">
                <a:hlinkClick r:id="rId8"/>
              </a:rPr>
              <a:t>Diagnosis</a:t>
            </a:r>
            <a:r>
              <a:rPr lang="en-US" dirty="0" smtClean="0"/>
              <a:t> </a:t>
            </a:r>
            <a:r>
              <a:rPr lang="en-US" dirty="0"/>
              <a:t>– Waiting for customer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54968" y="6381328"/>
            <a:ext cx="7202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Legend: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Service request</a:t>
            </a:r>
            <a:r>
              <a:rPr lang="en-US" sz="1400" dirty="0" smtClean="0"/>
              <a:t> – </a:t>
            </a:r>
            <a:r>
              <a:rPr lang="en-US" sz="1400" dirty="0" smtClean="0">
                <a:solidFill>
                  <a:srgbClr val="00B050"/>
                </a:solidFill>
              </a:rPr>
              <a:t>Feature request</a:t>
            </a:r>
            <a:r>
              <a:rPr lang="en-US" sz="1400" dirty="0" smtClean="0"/>
              <a:t> - </a:t>
            </a:r>
            <a:r>
              <a:rPr lang="en-US" sz="1400" dirty="0" smtClean="0">
                <a:solidFill>
                  <a:srgbClr val="FF0000"/>
                </a:solidFill>
              </a:rPr>
              <a:t>Bug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26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CH" dirty="0" smtClean="0"/>
              <a:t>August </a:t>
            </a:r>
            <a:r>
              <a:rPr lang="en-GB" dirty="0"/>
              <a:t>2022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38203" y="2164467"/>
            <a:ext cx="11031412" cy="39461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Maintenance/Development: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Bug fixes </a:t>
            </a:r>
            <a:endParaRPr dirty="0"/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PR reviews and integration</a:t>
            </a:r>
            <a:endParaRPr dirty="0"/>
          </a:p>
          <a:p>
            <a:pPr>
              <a:defRPr/>
            </a:pPr>
            <a:endParaRPr dirty="0"/>
          </a:p>
          <a:p>
            <a:pPr>
              <a:defRPr/>
            </a:pPr>
            <a:r>
              <a:rPr lang="de-CH" b="1" dirty="0" err="1" smtClean="0"/>
              <a:t>Documentation</a:t>
            </a:r>
            <a:endParaRPr lang="de-CH" b="1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CH" dirty="0" smtClean="0"/>
              <a:t>Developers </a:t>
            </a:r>
            <a:r>
              <a:rPr lang="de-CH" dirty="0" err="1" smtClean="0"/>
              <a:t>documentation</a:t>
            </a:r>
            <a:r>
              <a:rPr lang="de-CH" dirty="0" smtClean="0"/>
              <a:t> </a:t>
            </a:r>
            <a:r>
              <a:rPr lang="de-CH" dirty="0" err="1" smtClean="0"/>
              <a:t>from</a:t>
            </a:r>
            <a:r>
              <a:rPr lang="de-CH" dirty="0" smtClean="0"/>
              <a:t> </a:t>
            </a:r>
            <a:r>
              <a:rPr lang="de-CH" dirty="0" err="1" smtClean="0"/>
              <a:t>code</a:t>
            </a:r>
            <a:r>
              <a:rPr lang="de-CH" dirty="0" smtClean="0"/>
              <a:t>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CH" dirty="0" err="1" smtClean="0"/>
              <a:t>October</a:t>
            </a:r>
            <a:r>
              <a:rPr lang="de-CH" dirty="0" smtClean="0"/>
              <a:t> </a:t>
            </a:r>
            <a:r>
              <a:rPr lang="en-GB" dirty="0"/>
              <a:t>2022 </a:t>
            </a:r>
            <a:r>
              <a:rPr lang="en-GB" dirty="0" smtClean="0"/>
              <a:t>Release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38203" y="2164466"/>
            <a:ext cx="11031412" cy="4432885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b="1" dirty="0" smtClean="0"/>
              <a:t>Checklist: </a:t>
            </a:r>
            <a:r>
              <a:rPr lang="en-US" dirty="0" smtClean="0">
                <a:hlinkClick r:id="rId2"/>
              </a:rPr>
              <a:t>https://openimis.atlassian.net/wiki/spaces/OP/pages/3312615490/Checklist+for+Release+2022-10</a:t>
            </a:r>
            <a:r>
              <a:rPr lang="en-US" dirty="0" smtClean="0"/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Freeze: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Assemblies freeze done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Modules freeze in progress</a:t>
            </a:r>
          </a:p>
          <a:p>
            <a:pPr marL="342900" indent="-342900">
              <a:buFont typeface="Arial"/>
              <a:buChar char="•"/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/>
              <a:t>Main changes: </a:t>
            </a:r>
            <a:endParaRPr lang="en-US" dirty="0" smtClean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de-CH" dirty="0" smtClean="0"/>
              <a:t>Reporting </a:t>
            </a:r>
            <a:r>
              <a:rPr lang="de-CH" dirty="0" err="1" smtClean="0"/>
              <a:t>support</a:t>
            </a:r>
            <a:r>
              <a:rPr lang="de-CH" dirty="0" smtClean="0"/>
              <a:t> </a:t>
            </a:r>
            <a:endParaRPr lang="en-US" dirty="0" smtClean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dirty="0" smtClean="0"/>
              <a:t>PostgreSQL support </a:t>
            </a:r>
          </a:p>
          <a:p>
            <a:pPr marL="800089" lvl="1" indent="-342900" fontAlgn="base">
              <a:buFont typeface="Arial" panose="020B0604020202020204" pitchFamily="34" charset="0"/>
              <a:buChar char="•"/>
            </a:pPr>
            <a:r>
              <a:rPr lang="en-US" dirty="0" smtClean="0"/>
              <a:t>Docker support required </a:t>
            </a:r>
          </a:p>
          <a:p>
            <a:pPr marL="800089" lvl="1" indent="-342900" fontAlgn="base">
              <a:buFont typeface="Arial" panose="020B0604020202020204" pitchFamily="34" charset="0"/>
              <a:buChar char="•"/>
            </a:pPr>
            <a:r>
              <a:rPr lang="en-US" dirty="0" smtClean="0"/>
              <a:t>Release instance to be upgraded </a:t>
            </a:r>
            <a:endParaRPr lang="en-US" dirty="0" smtClean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dirty="0" err="1" smtClean="0"/>
              <a:t>Insuree</a:t>
            </a:r>
            <a:r>
              <a:rPr lang="en-US" dirty="0" smtClean="0"/>
              <a:t> self registration portal (dedicated module</a:t>
            </a:r>
            <a:r>
              <a:rPr lang="en-US" dirty="0" smtClean="0"/>
              <a:t>) </a:t>
            </a:r>
            <a:endParaRPr lang="en-US" dirty="0" smtClean="0"/>
          </a:p>
          <a:p>
            <a:pPr marL="342900" indent="-342900">
              <a:buFont typeface="Arial"/>
              <a:buChar char="•"/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/>
              <a:t>User Acceptance Testing: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Managed by </a:t>
            </a:r>
            <a:r>
              <a:rPr lang="en-US" dirty="0" err="1" smtClean="0"/>
              <a:t>Saurav</a:t>
            </a:r>
            <a:r>
              <a:rPr lang="en-US" dirty="0" smtClean="0"/>
              <a:t> and supported by Implementers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err="1" smtClean="0"/>
              <a:t>AeHIN</a:t>
            </a:r>
            <a:r>
              <a:rPr lang="en-US" dirty="0" smtClean="0"/>
              <a:t>, Nepal and Tanzania testers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5809" y="44624"/>
            <a:ext cx="5818863" cy="189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42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Time budget available</a:t>
            </a:r>
            <a:endParaRPr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23900"/>
              </p:ext>
            </p:extLst>
          </p:nvPr>
        </p:nvGraphicFramePr>
        <p:xfrm>
          <a:off x="838203" y="2236491"/>
          <a:ext cx="8127999" cy="792480"/>
        </p:xfrm>
        <a:graphic>
          <a:graphicData uri="http://schemas.openxmlformats.org/drawingml/2006/table">
            <a:tbl>
              <a:tblPr firstRow="1" bandRow="1">
                <a:tableStyleId>{E946F12A-0B2C-6C21-6412-A8FC38FE2CA1}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/>
                        <a:t>Total 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/>
                        <a:t>Remaining 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/>
                        <a:t>Remaining percentage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 smtClean="0"/>
                        <a:t>150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 smtClean="0"/>
                        <a:t>121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 smtClean="0"/>
                        <a:t>80.66%</a:t>
                      </a:r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Future activities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>
              <a:defRPr/>
            </a:pPr>
            <a:r>
              <a:rPr lang="en-GB" b="1" dirty="0"/>
              <a:t>Maintenance and development</a:t>
            </a:r>
            <a:r>
              <a:rPr lang="en-GB" dirty="0"/>
              <a:t>: </a:t>
            </a:r>
            <a:endParaRPr dirty="0"/>
          </a:p>
          <a:p>
            <a:pPr marL="342900" indent="-342900">
              <a:buFont typeface="Arial"/>
              <a:buChar char="•"/>
              <a:defRPr/>
            </a:pPr>
            <a:r>
              <a:rPr lang="de-CH" dirty="0" smtClean="0"/>
              <a:t>Docker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PostgreSQL</a:t>
            </a:r>
            <a:r>
              <a:rPr lang="de-CH" dirty="0" smtClean="0"/>
              <a:t>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de-CH" dirty="0" err="1" smtClean="0"/>
              <a:t>Documentation</a:t>
            </a:r>
            <a:r>
              <a:rPr lang="de-CH" dirty="0" smtClean="0"/>
              <a:t> </a:t>
            </a:r>
            <a:r>
              <a:rPr lang="de-CH" dirty="0" err="1"/>
              <a:t>and</a:t>
            </a:r>
            <a:r>
              <a:rPr lang="de-CH" dirty="0"/>
              <a:t> </a:t>
            </a:r>
            <a:r>
              <a:rPr lang="de-CH" dirty="0" err="1"/>
              <a:t>video</a:t>
            </a:r>
            <a:r>
              <a:rPr lang="de-CH" dirty="0"/>
              <a:t> </a:t>
            </a:r>
            <a:r>
              <a:rPr lang="de-CH" dirty="0" err="1"/>
              <a:t>tutorials</a:t>
            </a:r>
            <a:r>
              <a:rPr lang="de-CH" dirty="0"/>
              <a:t> </a:t>
            </a:r>
            <a:endParaRPr dirty="0"/>
          </a:p>
          <a:p>
            <a:pPr marL="342900" indent="-342900">
              <a:buFont typeface="Arial"/>
              <a:buChar char="•"/>
              <a:defRPr/>
            </a:pPr>
            <a:r>
              <a:rPr dirty="0"/>
              <a:t>Generate large data set and train demo AI Model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GB" dirty="0"/>
              <a:t>Publish demo mobile apps on Google Play</a:t>
            </a:r>
            <a:endParaRPr dirty="0"/>
          </a:p>
          <a:p>
            <a:pPr marL="342900" indent="-342900">
              <a:buFont typeface="Arial"/>
              <a:buChar char="•"/>
              <a:defRPr/>
            </a:pPr>
            <a:r>
              <a:rPr lang="en-GB" dirty="0"/>
              <a:t>Bug fixes &amp; PR </a:t>
            </a:r>
          </a:p>
          <a:p>
            <a:pPr marL="342900" indent="-342900">
              <a:buFont typeface="Arial"/>
              <a:buChar char="•"/>
              <a:defRPr/>
            </a:pPr>
            <a:endParaRPr lang="en-GB" dirty="0"/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tretch/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Maintenance and Support</a:t>
            </a:r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3">
            <a:biLevel thresh="25000"/>
          </a:blip>
          <a:stretch/>
        </p:blipFill>
        <p:spPr bwMode="auto">
          <a:xfrm>
            <a:off x="4180645" y="5329181"/>
            <a:ext cx="3126010" cy="76046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308</Words>
  <Application>Microsoft Office PowerPoint</Application>
  <DocSecurity>0</DocSecurity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openIMIS</vt:lpstr>
      <vt:lpstr> Maintenance and Support </vt:lpstr>
      <vt:lpstr>September 2022 activities</vt:lpstr>
      <vt:lpstr>September 2022 activities</vt:lpstr>
      <vt:lpstr>August 2022 activities</vt:lpstr>
      <vt:lpstr>October 2022 Release</vt:lpstr>
      <vt:lpstr>Time budget available</vt:lpstr>
      <vt:lpstr>Future activities </vt:lpstr>
      <vt:lpstr>Maintenance and Support</vt:lpstr>
    </vt:vector>
  </TitlesOfParts>
  <Manager/>
  <Company>Swiss TPH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subject/>
  <dc:creator>Dragos Dobre</dc:creator>
  <cp:keywords/>
  <dc:description/>
  <cp:lastModifiedBy> </cp:lastModifiedBy>
  <cp:revision>259</cp:revision>
  <dcterms:created xsi:type="dcterms:W3CDTF">2019-05-03T11:46:18Z</dcterms:created>
  <dcterms:modified xsi:type="dcterms:W3CDTF">2022-10-03T11:32:45Z</dcterms:modified>
  <cp:category/>
  <dc:identifier/>
  <cp:contentStatus/>
  <dc:language/>
  <cp:version/>
</cp:coreProperties>
</file>