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  <p:sldId id="261" r:id="rId9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6F12A-0B2C-6C21-6412-A8FC38FE2CA1}">
  <a:tblStyle styleId="{E946F12A-0B2C-6C21-6412-A8FC38FE2CA1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2580773"/>
            <a:ext cx="9144000" cy="23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5060448"/>
            <a:ext cx="9144000" cy="16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/>
                <a:cs typeface="Poppins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pic>
        <p:nvPicPr>
          <p:cNvPr id="6" name="Grafik 5" descr="Ein Bild, das Text, Uhr enthält.&#10;&#10;Automatisch generierte Beschreibung"/>
          <p:cNvPicPr>
            <a:picLocks noChangeAspect="1"/>
          </p:cNvPicPr>
          <p:nvPr/>
        </p:nvPicPr>
        <p:blipFill>
          <a:blip r:embed="rId2"/>
          <a:srcRect r="17325"/>
          <a:stretch/>
        </p:blipFill>
        <p:spPr bwMode="auto">
          <a:xfrm>
            <a:off x="5192391" y="687148"/>
            <a:ext cx="1807218" cy="1801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05/09/2022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1851" y="1709741"/>
            <a:ext cx="10515600" cy="285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1" y="4589467"/>
            <a:ext cx="10515600" cy="1500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/>
                <a:cs typeface="Poppin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05/09/2022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05/09/2022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B1A5BDF-536B-4BCB-A33E-4876263A773D}" type="datetimeFigureOut">
              <a:rPr lang="en-GB"/>
              <a:t>05/09/2022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ss-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4"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BB1A5BDF-536B-4BCB-A33E-4876263A773D}" type="datetimeFigureOut">
              <a:rPr lang="en-GB"/>
              <a:t>05/09/2022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377">
        <a:lnSpc>
          <a:spcPct val="90000"/>
        </a:lnSpc>
        <a:spcBef>
          <a:spcPts val="0"/>
        </a:spcBef>
        <a:buNone/>
        <a:defRPr sz="4000" b="1" i="0">
          <a:solidFill>
            <a:schemeClr val="tx1"/>
          </a:solidFill>
          <a:latin typeface="Poppins SemiBold"/>
          <a:ea typeface="+mj-ea"/>
          <a:cs typeface="Poppins SemiBold"/>
        </a:defRPr>
      </a:lvl1pPr>
    </p:titleStyle>
    <p:bodyStyle>
      <a:lvl1pPr marL="0" indent="0" algn="l" defTabSz="914377">
        <a:lnSpc>
          <a:spcPct val="90000"/>
        </a:lnSpc>
        <a:spcBef>
          <a:spcPts val="1000"/>
        </a:spcBef>
        <a:buClr>
          <a:schemeClr val="accent1"/>
        </a:buClr>
        <a:buFont typeface="Arial"/>
        <a:buNone/>
        <a:defRPr sz="2400" b="0" i="0">
          <a:solidFill>
            <a:schemeClr val="tx1"/>
          </a:solidFill>
          <a:latin typeface="Poppins"/>
          <a:ea typeface="+mn-ea"/>
          <a:cs typeface="Poppins"/>
        </a:defRPr>
      </a:lvl1pPr>
      <a:lvl2pPr marL="457189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2000" b="0" i="0">
          <a:solidFill>
            <a:schemeClr val="accent5"/>
          </a:solidFill>
          <a:latin typeface="Poppins"/>
          <a:ea typeface="+mn-ea"/>
          <a:cs typeface="Poppins"/>
        </a:defRPr>
      </a:lvl2pPr>
      <a:lvl3pPr marL="914377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1800" b="0" i="0">
          <a:solidFill>
            <a:schemeClr val="accent5"/>
          </a:solidFill>
          <a:latin typeface="Poppins"/>
          <a:ea typeface="+mn-ea"/>
          <a:cs typeface="Poppins"/>
        </a:defRPr>
      </a:lvl3pPr>
      <a:lvl4pPr marL="1371566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Light"/>
          <a:ea typeface="+mn-ea"/>
          <a:cs typeface="Poppins Light"/>
        </a:defRPr>
      </a:lvl4pPr>
      <a:lvl5pPr marL="1828754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ExtraLight"/>
          <a:ea typeface="+mn-ea"/>
          <a:cs typeface="Poppins ExtraLight"/>
        </a:defRPr>
      </a:lvl5pPr>
      <a:lvl6pPr marL="251453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211" TargetMode="External"/><Relationship Id="rId3" Type="http://schemas.openxmlformats.org/officeDocument/2006/relationships/hyperlink" Target="https://openimis.atlassian.net/browse/OSD-206" TargetMode="External"/><Relationship Id="rId7" Type="http://schemas.openxmlformats.org/officeDocument/2006/relationships/hyperlink" Target="https://openimis.atlassian.net/browse/OSD-210" TargetMode="External"/><Relationship Id="rId2" Type="http://schemas.openxmlformats.org/officeDocument/2006/relationships/hyperlink" Target="https://openimis.atlassian.net/browse/OSD-2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09" TargetMode="External"/><Relationship Id="rId5" Type="http://schemas.openxmlformats.org/officeDocument/2006/relationships/hyperlink" Target="https://openimis.atlassian.net/browse/OSD-208" TargetMode="External"/><Relationship Id="rId4" Type="http://schemas.openxmlformats.org/officeDocument/2006/relationships/hyperlink" Target="https://openimis.atlassian.net/browse/OSD-20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213" TargetMode="External"/><Relationship Id="rId7" Type="http://schemas.openxmlformats.org/officeDocument/2006/relationships/hyperlink" Target="https://openimis.atlassian.net/browse/OSD-217" TargetMode="External"/><Relationship Id="rId2" Type="http://schemas.openxmlformats.org/officeDocument/2006/relationships/hyperlink" Target="https://openimis.atlassian.net/browse/OSD-2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16" TargetMode="External"/><Relationship Id="rId5" Type="http://schemas.openxmlformats.org/officeDocument/2006/relationships/hyperlink" Target="https://openimis.atlassian.net/browse/OSD-215" TargetMode="External"/><Relationship Id="rId4" Type="http://schemas.openxmlformats.org/officeDocument/2006/relationships/hyperlink" Target="https://openimis.atlassian.net/browse/OSD-21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openimis.atlassian.net/wiki/spaces/OP/pages/3312615490/Checklist+for+Release+2022-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>Maintenance and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5</a:t>
            </a:r>
            <a:r>
              <a:rPr lang="en-GB" dirty="0" smtClean="0"/>
              <a:t> </a:t>
            </a:r>
            <a:r>
              <a:rPr lang="en-US" dirty="0" smtClean="0"/>
              <a:t>September </a:t>
            </a:r>
            <a:r>
              <a:rPr lang="en-GB" dirty="0"/>
              <a:t>2022 </a:t>
            </a:r>
            <a:endParaRPr dirty="0"/>
          </a:p>
          <a:p>
            <a:pPr>
              <a:defRPr/>
            </a:pPr>
            <a:r>
              <a:rPr lang="en-GB" dirty="0"/>
              <a:t>Activity Report</a:t>
            </a:r>
            <a:endParaRPr dirty="0"/>
          </a:p>
          <a:p>
            <a:pPr>
              <a:defRPr/>
            </a:pP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8915015" y="258049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August </a:t>
            </a:r>
            <a:r>
              <a:rPr lang="en-GB" dirty="0"/>
              <a:t>2022 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lnSpcReduction="10000"/>
          </a:bodyPr>
          <a:lstStyle/>
          <a:p>
            <a:pPr>
              <a:defRPr/>
            </a:pPr>
            <a:r>
              <a:rPr lang="en-GB" b="1" dirty="0"/>
              <a:t>Support:</a:t>
            </a:r>
            <a:endParaRPr lang="en-GB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OSD-205: </a:t>
            </a:r>
            <a:r>
              <a:rPr lang="en-US" dirty="0">
                <a:hlinkClick r:id="rId2"/>
              </a:rPr>
              <a:t>During Installation </a:t>
            </a:r>
            <a:r>
              <a:rPr lang="en-US" dirty="0" err="1">
                <a:hlinkClick r:id="rId2"/>
              </a:rPr>
              <a:t>i</a:t>
            </a:r>
            <a:r>
              <a:rPr lang="en-US" dirty="0">
                <a:hlinkClick r:id="rId2"/>
              </a:rPr>
              <a:t> am not able to find open </a:t>
            </a:r>
            <a:r>
              <a:rPr lang="en-US" dirty="0" smtClean="0">
                <a:hlinkClick r:id="rId2"/>
              </a:rPr>
              <a:t>database</a:t>
            </a:r>
            <a:r>
              <a:rPr lang="en-US" dirty="0"/>
              <a:t> </a:t>
            </a:r>
            <a:r>
              <a:rPr lang="en-US" dirty="0" smtClean="0"/>
              <a:t>– Waiting for customer </a:t>
            </a:r>
            <a:endParaRPr lang="en-US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OSD-206: </a:t>
            </a:r>
            <a:r>
              <a:rPr lang="en-US" dirty="0">
                <a:hlinkClick r:id="rId3"/>
              </a:rPr>
              <a:t>Importing locations doesn't attach them to the current </a:t>
            </a:r>
            <a:r>
              <a:rPr lang="en-US" dirty="0" smtClean="0">
                <a:hlinkClick r:id="rId3"/>
              </a:rPr>
              <a:t>user</a:t>
            </a:r>
            <a:r>
              <a:rPr lang="en-US" dirty="0" smtClean="0"/>
              <a:t> – Escalated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OSD-207: </a:t>
            </a:r>
            <a:r>
              <a:rPr lang="en-US" dirty="0">
                <a:hlinkClick r:id="rId4"/>
              </a:rPr>
              <a:t>User </a:t>
            </a:r>
            <a:r>
              <a:rPr lang="en-US" dirty="0" smtClean="0">
                <a:hlinkClick r:id="rId4"/>
              </a:rPr>
              <a:t>Login</a:t>
            </a:r>
            <a:r>
              <a:rPr lang="en-US" dirty="0" smtClean="0"/>
              <a:t> – Waiting for </a:t>
            </a:r>
            <a:r>
              <a:rPr lang="en-US" dirty="0"/>
              <a:t>customer 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OSD-208: </a:t>
            </a:r>
            <a:r>
              <a:rPr lang="en-US" u="sng" dirty="0">
                <a:hlinkClick r:id="rId5"/>
              </a:rPr>
              <a:t>Login </a:t>
            </a:r>
            <a:r>
              <a:rPr lang="en-US" u="sng" dirty="0" smtClean="0">
                <a:hlinkClick r:id="rId5"/>
              </a:rPr>
              <a:t>Issue</a:t>
            </a:r>
            <a:r>
              <a:rPr lang="en-US" dirty="0" smtClean="0"/>
              <a:t> – Waiting for </a:t>
            </a:r>
            <a:r>
              <a:rPr lang="en-US" dirty="0"/>
              <a:t>customer 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OSD-209: </a:t>
            </a:r>
            <a:r>
              <a:rPr lang="en-US" u="sng" dirty="0" smtClean="0">
                <a:hlinkClick r:id="rId6"/>
              </a:rPr>
              <a:t>Reports</a:t>
            </a:r>
            <a:r>
              <a:rPr lang="en-US" dirty="0" smtClean="0"/>
              <a:t> – Escalated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OSD-210: </a:t>
            </a:r>
            <a:r>
              <a:rPr lang="en-US" u="sng" dirty="0">
                <a:hlinkClick r:id="rId7"/>
              </a:rPr>
              <a:t>Implementing the </a:t>
            </a:r>
            <a:r>
              <a:rPr lang="en-US" u="sng" dirty="0" smtClean="0">
                <a:hlinkClick r:id="rId7"/>
              </a:rPr>
              <a:t>Reports</a:t>
            </a:r>
            <a:r>
              <a:rPr lang="en-US" dirty="0" smtClean="0"/>
              <a:t> – Waiting for </a:t>
            </a:r>
            <a:r>
              <a:rPr lang="en-US" dirty="0"/>
              <a:t>customer 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OSD-211: </a:t>
            </a:r>
            <a:r>
              <a:rPr lang="en-US" u="sng" dirty="0">
                <a:hlinkClick r:id="rId8"/>
              </a:rPr>
              <a:t>Creating a new medical </a:t>
            </a:r>
            <a:r>
              <a:rPr lang="en-US" u="sng" dirty="0" smtClean="0">
                <a:hlinkClick r:id="rId8"/>
              </a:rPr>
              <a:t>item</a:t>
            </a:r>
            <a:r>
              <a:rPr lang="en-US" dirty="0" smtClean="0"/>
              <a:t> – Escalated </a:t>
            </a:r>
          </a:p>
        </p:txBody>
      </p:sp>
    </p:spTree>
    <p:extLst>
      <p:ext uri="{BB962C8B-B14F-4D97-AF65-F5344CB8AC3E}">
        <p14:creationId xmlns:p14="http://schemas.microsoft.com/office/powerpoint/2010/main" val="406375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August </a:t>
            </a:r>
            <a:r>
              <a:rPr lang="en-GB" dirty="0"/>
              <a:t>2022 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Support:</a:t>
            </a:r>
            <a:endParaRPr lang="en-GB"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OSD-212: </a:t>
            </a:r>
            <a:r>
              <a:rPr lang="en-US" dirty="0">
                <a:hlinkClick r:id="rId2"/>
              </a:rPr>
              <a:t>Impossible to create claim </a:t>
            </a:r>
            <a:r>
              <a:rPr lang="en-US" dirty="0" smtClean="0">
                <a:hlinkClick r:id="rId2"/>
              </a:rPr>
              <a:t>admin</a:t>
            </a:r>
            <a:r>
              <a:rPr lang="en-US" dirty="0" smtClean="0"/>
              <a:t> – Cancelled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OSD-213: </a:t>
            </a:r>
            <a:r>
              <a:rPr lang="en-US" u="sng" dirty="0">
                <a:hlinkClick r:id="rId3"/>
              </a:rPr>
              <a:t>No "select all" for price lists or </a:t>
            </a:r>
            <a:r>
              <a:rPr lang="en-US" u="sng" dirty="0" err="1" smtClean="0">
                <a:hlinkClick r:id="rId3"/>
              </a:rPr>
              <a:t>producs</a:t>
            </a:r>
            <a:r>
              <a:rPr lang="en-US" dirty="0"/>
              <a:t> </a:t>
            </a:r>
            <a:r>
              <a:rPr lang="en-US" dirty="0" smtClean="0"/>
              <a:t>– Escalated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OSD-214: </a:t>
            </a:r>
            <a:r>
              <a:rPr lang="en-US" u="sng" dirty="0">
                <a:hlinkClick r:id="rId4"/>
              </a:rPr>
              <a:t>Adding a medical service to a </a:t>
            </a:r>
            <a:r>
              <a:rPr lang="en-US" u="sng" dirty="0" smtClean="0">
                <a:hlinkClick r:id="rId4"/>
              </a:rPr>
              <a:t>product</a:t>
            </a:r>
            <a:r>
              <a:rPr lang="en-US" dirty="0"/>
              <a:t> – Escalated 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OSD-215: </a:t>
            </a:r>
            <a:r>
              <a:rPr lang="en-US" u="sng" dirty="0">
                <a:hlinkClick r:id="rId5"/>
              </a:rPr>
              <a:t>Adding districts manually when creating a user </a:t>
            </a:r>
            <a:r>
              <a:rPr lang="en-US" u="sng" dirty="0" smtClean="0">
                <a:hlinkClick r:id="rId5"/>
              </a:rPr>
              <a:t>account</a:t>
            </a:r>
            <a:r>
              <a:rPr lang="en-US" dirty="0" smtClean="0"/>
              <a:t> </a:t>
            </a:r>
            <a:r>
              <a:rPr lang="en-US" dirty="0"/>
              <a:t>– Escalated 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OSD-216: </a:t>
            </a:r>
            <a:r>
              <a:rPr lang="en-US" u="sng" dirty="0">
                <a:hlinkClick r:id="rId6"/>
              </a:rPr>
              <a:t>Upload </a:t>
            </a:r>
            <a:r>
              <a:rPr lang="en-US" u="sng" dirty="0" smtClean="0">
                <a:hlinkClick r:id="rId6"/>
              </a:rPr>
              <a:t>Data</a:t>
            </a:r>
            <a:r>
              <a:rPr lang="en-US" dirty="0" smtClean="0"/>
              <a:t> – Waiting for customers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OSD-217: </a:t>
            </a:r>
            <a:r>
              <a:rPr lang="en-US" u="sng" dirty="0">
                <a:hlinkClick r:id="rId7"/>
              </a:rPr>
              <a:t>Upload </a:t>
            </a:r>
            <a:r>
              <a:rPr lang="en-US" u="sng" dirty="0" smtClean="0">
                <a:hlinkClick r:id="rId7"/>
              </a:rPr>
              <a:t>Data</a:t>
            </a:r>
            <a:r>
              <a:rPr lang="en-US" dirty="0"/>
              <a:t> – Waiting for customers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CH" dirty="0" smtClean="0"/>
              <a:t>August </a:t>
            </a:r>
            <a:r>
              <a:rPr lang="en-GB" dirty="0"/>
              <a:t>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Maintenance/Development: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Bug fixes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PR reviews and integration</a:t>
            </a:r>
            <a:endParaRPr dirty="0"/>
          </a:p>
          <a:p>
            <a:pPr>
              <a:defRPr/>
            </a:pPr>
            <a:endParaRPr dirty="0"/>
          </a:p>
          <a:p>
            <a:pPr>
              <a:defRPr/>
            </a:pPr>
            <a:r>
              <a:rPr lang="de-CH" b="1" dirty="0" err="1" smtClean="0"/>
              <a:t>Documentation</a:t>
            </a:r>
            <a:endParaRPr lang="de-CH" b="1" dirty="0" smtClean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dirty="0" smtClean="0"/>
              <a:t>Developers </a:t>
            </a:r>
            <a:r>
              <a:rPr lang="de-CH" dirty="0" err="1" smtClean="0"/>
              <a:t>documentation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code</a:t>
            </a:r>
            <a:r>
              <a:rPr lang="de-CH" dirty="0" smtClean="0"/>
              <a:t>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CH" dirty="0" err="1" smtClean="0"/>
              <a:t>October</a:t>
            </a:r>
            <a:r>
              <a:rPr lang="de-CH" dirty="0" smtClean="0"/>
              <a:t> </a:t>
            </a:r>
            <a:r>
              <a:rPr lang="en-GB" dirty="0"/>
              <a:t>2022 </a:t>
            </a:r>
            <a:r>
              <a:rPr lang="en-GB" dirty="0" smtClean="0"/>
              <a:t>Release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6"/>
            <a:ext cx="11031412" cy="4432885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de-CH" b="1" dirty="0"/>
              <a:t>Checklist: </a:t>
            </a:r>
            <a:r>
              <a:rPr lang="de-CH" dirty="0">
                <a:hlinkClick r:id="rId2"/>
              </a:rPr>
              <a:t>https://</a:t>
            </a:r>
            <a:r>
              <a:rPr lang="de-CH" dirty="0" smtClean="0">
                <a:hlinkClick r:id="rId2"/>
              </a:rPr>
              <a:t>openimis.atlassian.net/wiki/spaces/OP/pages/3312615490/Checklist+for+Release+2022-10</a:t>
            </a:r>
            <a:r>
              <a:rPr lang="de-CH" dirty="0" smtClean="0"/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Freeze: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 smtClean="0"/>
              <a:t>Assemblies</a:t>
            </a:r>
            <a:r>
              <a:rPr lang="de-CH" dirty="0" smtClean="0"/>
              <a:t> </a:t>
            </a:r>
            <a:r>
              <a:rPr lang="de-CH" dirty="0" err="1" smtClean="0"/>
              <a:t>freeze</a:t>
            </a:r>
            <a:r>
              <a:rPr lang="de-CH" dirty="0" smtClean="0"/>
              <a:t> </a:t>
            </a:r>
            <a:r>
              <a:rPr lang="de-CH" dirty="0" err="1" smtClean="0"/>
              <a:t>done</a:t>
            </a:r>
            <a:endParaRPr lang="de-CH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smtClean="0"/>
              <a:t>Modules </a:t>
            </a:r>
            <a:r>
              <a:rPr lang="de-CH" dirty="0" err="1" smtClean="0"/>
              <a:t>freeze</a:t>
            </a:r>
            <a:r>
              <a:rPr lang="de-CH" dirty="0" smtClean="0"/>
              <a:t> in </a:t>
            </a:r>
            <a:r>
              <a:rPr lang="de-CH" dirty="0" err="1" smtClean="0"/>
              <a:t>progress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Will be finalized this week 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Domains change: </a:t>
            </a:r>
            <a:endParaRPr lang="en-US" dirty="0" smtClean="0"/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release.openimis.org: now dedicated to release, will be updated manually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develop.openimis.org is the new dev server (updated every 4 h)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dirty="0" smtClean="0"/>
              <a:t>no change for demo</a:t>
            </a:r>
            <a:r>
              <a:rPr lang="en-US" dirty="0"/>
              <a:t>.openimis.org</a:t>
            </a:r>
            <a:r>
              <a:rPr lang="en-US" dirty="0" smtClean="0"/>
              <a:t> and demo2</a:t>
            </a:r>
            <a:r>
              <a:rPr lang="en-US" dirty="0"/>
              <a:t>.openimis.org</a:t>
            </a:r>
            <a:endParaRPr lang="en-US" dirty="0" smtClean="0"/>
          </a:p>
          <a:p>
            <a:pPr marL="342900" indent="-342900">
              <a:buFont typeface="Arial"/>
              <a:buChar char="•"/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User Acceptance Testing: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Managed by </a:t>
            </a:r>
            <a:r>
              <a:rPr lang="en-US" dirty="0" err="1" smtClean="0"/>
              <a:t>Saurav</a:t>
            </a:r>
            <a:r>
              <a:rPr lang="en-US" dirty="0" smtClean="0"/>
              <a:t> and supported by Implementers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AeHIN</a:t>
            </a:r>
            <a:r>
              <a:rPr lang="en-US" dirty="0" smtClean="0"/>
              <a:t>, Nepal and Tanzania testers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207" y="89738"/>
            <a:ext cx="5586458" cy="189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2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Time budget available</a:t>
            </a: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41230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0%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01135"/>
              </p:ext>
            </p:extLst>
          </p:nvPr>
        </p:nvGraphicFramePr>
        <p:xfrm>
          <a:off x="840066" y="3789040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100%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Future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Maintenance and development</a:t>
            </a:r>
            <a:r>
              <a:rPr lang="en-GB" dirty="0"/>
              <a:t>: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/>
              <a:t>Code </a:t>
            </a:r>
            <a:r>
              <a:rPr lang="de-CH" dirty="0" err="1"/>
              <a:t>customization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Docker </a:t>
            </a:r>
            <a:r>
              <a:rPr lang="de-CH" dirty="0" err="1"/>
              <a:t>implementation</a:t>
            </a:r>
            <a:endParaRPr lang="de-CH"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/>
              <a:t>Documentation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video</a:t>
            </a:r>
            <a:r>
              <a:rPr lang="de-CH" dirty="0"/>
              <a:t> </a:t>
            </a:r>
            <a:r>
              <a:rPr lang="de-CH" dirty="0" err="1"/>
              <a:t>tutorials</a:t>
            </a:r>
            <a:r>
              <a:rPr lang="de-CH" dirty="0"/>
              <a:t>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dirty="0"/>
              <a:t>Generate large data set and train demo AI Model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GB" dirty="0"/>
              <a:t>Publish demo mobile apps on Google Play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GB" dirty="0"/>
              <a:t>Bug fixes &amp; PR </a:t>
            </a:r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Maintenance and Support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4180645" y="5329181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297</Words>
  <Application>Microsoft Office PowerPoint</Application>
  <DocSecurity>0</DocSecurity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August 2022 activities</vt:lpstr>
      <vt:lpstr>August 2022 activities</vt:lpstr>
      <vt:lpstr>August 2022 activities</vt:lpstr>
      <vt:lpstr>October 2022 Release</vt:lpstr>
      <vt:lpstr>Time budget available</vt:lpstr>
      <vt:lpstr>Future activities </vt:lpstr>
      <vt:lpstr>Maintenance and Support</vt:lpstr>
    </vt:vector>
  </TitlesOfParts>
  <Manager/>
  <Company>Swiss TPH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subject/>
  <dc:creator>Dragos Dobre</dc:creator>
  <cp:keywords/>
  <dc:description/>
  <cp:lastModifiedBy> </cp:lastModifiedBy>
  <cp:revision>254</cp:revision>
  <dcterms:created xsi:type="dcterms:W3CDTF">2019-05-03T11:46:18Z</dcterms:created>
  <dcterms:modified xsi:type="dcterms:W3CDTF">2022-09-05T11:38:13Z</dcterms:modified>
  <cp:category/>
  <dc:identifier/>
  <cp:contentStatus/>
  <dc:language/>
  <cp:version/>
</cp:coreProperties>
</file>