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93" r:id="rId6"/>
    <p:sldId id="297" r:id="rId7"/>
    <p:sldId id="287" r:id="rId8"/>
    <p:sldId id="290" r:id="rId9"/>
    <p:sldId id="291" r:id="rId10"/>
    <p:sldId id="292" r:id="rId11"/>
    <p:sldId id="294" r:id="rId12"/>
    <p:sldId id="295" r:id="rId13"/>
    <p:sldId id="298"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6921F-4C2B-491C-82E8-FF65AFC91347}" v="3" dt="2022-03-09T12:43:34.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7" d="100"/>
          <a:sy n="67" d="100"/>
        </p:scale>
        <p:origin x="64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6/8/2022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andbox.mojaloop.i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err="1">
                <a:solidFill>
                  <a:schemeClr val="tx1"/>
                </a:solidFill>
              </a:rPr>
              <a:t>OpenIMIS</a:t>
            </a:r>
            <a:r>
              <a:rPr lang="en-US" sz="4400">
                <a:solidFill>
                  <a:schemeClr val="tx1"/>
                </a:solidFill>
              </a:rPr>
              <a:t>- Mojaloop </a:t>
            </a:r>
            <a:r>
              <a:rPr lang="en-US" sz="4400" dirty="0">
                <a:solidFill>
                  <a:schemeClr val="tx1"/>
                </a:solidFill>
              </a:rPr>
              <a:t>Integration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gn="ctr">
              <a:lnSpc>
                <a:spcPct val="100000"/>
              </a:lnSpc>
            </a:pPr>
            <a:r>
              <a:rPr lang="en-US" sz="1600" dirty="0"/>
              <a:t>By 2M-Corp</a:t>
            </a: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98CD-9DE5-C1DA-1B1A-F352EC5428A1}"/>
              </a:ext>
            </a:extLst>
          </p:cNvPr>
          <p:cNvSpPr>
            <a:spLocks noGrp="1"/>
          </p:cNvSpPr>
          <p:nvPr>
            <p:ph type="title"/>
          </p:nvPr>
        </p:nvSpPr>
        <p:spPr/>
        <p:txBody>
          <a:bodyPr anchor="ctr"/>
          <a:lstStyle/>
          <a:p>
            <a:pPr algn="ctr"/>
            <a:r>
              <a:rPr lang="en-US" dirty="0"/>
              <a:t>Lessons Learnt</a:t>
            </a:r>
          </a:p>
        </p:txBody>
      </p:sp>
      <p:sp>
        <p:nvSpPr>
          <p:cNvPr id="3" name="Content Placeholder 2">
            <a:extLst>
              <a:ext uri="{FF2B5EF4-FFF2-40B4-BE49-F238E27FC236}">
                <a16:creationId xmlns:a16="http://schemas.microsoft.com/office/drawing/2014/main" id="{B8F7BD28-2324-BDD0-D6E1-C26D646F1882}"/>
              </a:ext>
            </a:extLst>
          </p:cNvPr>
          <p:cNvSpPr>
            <a:spLocks noGrp="1"/>
          </p:cNvSpPr>
          <p:nvPr>
            <p:ph idx="1"/>
          </p:nvPr>
        </p:nvSpPr>
        <p:spPr/>
        <p:txBody>
          <a:bodyPr>
            <a:normAutofit/>
          </a:bodyPr>
          <a:lstStyle/>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913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ECE9C-B012-659C-6207-5C044643D7D6}"/>
              </a:ext>
            </a:extLst>
          </p:cNvPr>
          <p:cNvSpPr>
            <a:spLocks noGrp="1"/>
          </p:cNvSpPr>
          <p:nvPr>
            <p:ph type="title"/>
          </p:nvPr>
        </p:nvSpPr>
        <p:spPr>
          <a:xfrm>
            <a:off x="1039177" y="1720406"/>
            <a:ext cx="10113645" cy="1029938"/>
          </a:xfrm>
        </p:spPr>
        <p:txBody>
          <a:bodyPr/>
          <a:lstStyle/>
          <a:p>
            <a:pPr algn="ctr"/>
            <a:r>
              <a:rPr lang="en-US" dirty="0">
                <a:solidFill>
                  <a:schemeClr val="tx1"/>
                </a:solidFill>
              </a:rPr>
              <a:t>Thank you!!!</a:t>
            </a:r>
          </a:p>
        </p:txBody>
      </p:sp>
      <p:sp>
        <p:nvSpPr>
          <p:cNvPr id="4" name="Text Placeholder 3">
            <a:extLst>
              <a:ext uri="{FF2B5EF4-FFF2-40B4-BE49-F238E27FC236}">
                <a16:creationId xmlns:a16="http://schemas.microsoft.com/office/drawing/2014/main" id="{AD661C25-41B8-C66F-FD4D-D3BD00A2FEA0}"/>
              </a:ext>
            </a:extLst>
          </p:cNvPr>
          <p:cNvSpPr>
            <a:spLocks noGrp="1"/>
          </p:cNvSpPr>
          <p:nvPr>
            <p:ph type="body" sz="half" idx="2"/>
          </p:nvPr>
        </p:nvSpPr>
        <p:spPr>
          <a:xfrm>
            <a:off x="871538" y="5022056"/>
            <a:ext cx="10339005" cy="1302544"/>
          </a:xfrm>
        </p:spPr>
        <p:txBody>
          <a:bodyPr>
            <a:normAutofit/>
          </a:bodyPr>
          <a:lstStyle/>
          <a:p>
            <a:r>
              <a:rPr lang="en-US" dirty="0"/>
              <a:t>Presented by:</a:t>
            </a:r>
          </a:p>
          <a:p>
            <a:r>
              <a:rPr lang="en-US" dirty="0"/>
              <a:t>Yolande M. Goswell</a:t>
            </a:r>
          </a:p>
          <a:p>
            <a:r>
              <a:rPr lang="en-US" dirty="0"/>
              <a:t>Systems and Project Manager 2M Corp</a:t>
            </a:r>
          </a:p>
        </p:txBody>
      </p:sp>
    </p:spTree>
    <p:extLst>
      <p:ext uri="{BB962C8B-B14F-4D97-AF65-F5344CB8AC3E}">
        <p14:creationId xmlns:p14="http://schemas.microsoft.com/office/powerpoint/2010/main" val="164304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D2D7-5363-CFFD-05DB-2B357F136597}"/>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330B19B1-5310-689A-CA25-DF26F04B6354}"/>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Introduction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Mojaloop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Initial idea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Possible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usecases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Implementation approaches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Lessons learnt</a:t>
            </a:r>
          </a:p>
          <a:p>
            <a:endParaRPr lang="en-US" dirty="0"/>
          </a:p>
        </p:txBody>
      </p:sp>
    </p:spTree>
    <p:extLst>
      <p:ext uri="{BB962C8B-B14F-4D97-AF65-F5344CB8AC3E}">
        <p14:creationId xmlns:p14="http://schemas.microsoft.com/office/powerpoint/2010/main" val="261903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3C11-4DC3-FFFF-0EDC-F4847A4583FE}"/>
              </a:ext>
            </a:extLst>
          </p:cNvPr>
          <p:cNvSpPr>
            <a:spLocks noGrp="1"/>
          </p:cNvSpPr>
          <p:nvPr>
            <p:ph type="title"/>
          </p:nvPr>
        </p:nvSpPr>
        <p:spPr/>
        <p:txBody>
          <a:bodyPr/>
          <a:lstStyle/>
          <a:p>
            <a:r>
              <a:rPr lang="en-US" dirty="0"/>
              <a:t>Introduction</a:t>
            </a:r>
          </a:p>
        </p:txBody>
      </p:sp>
      <p:pic>
        <p:nvPicPr>
          <p:cNvPr id="8" name="Content Placeholder 7" descr="Logo, company name&#10;&#10;Description automatically generated">
            <a:extLst>
              <a:ext uri="{FF2B5EF4-FFF2-40B4-BE49-F238E27FC236}">
                <a16:creationId xmlns:a16="http://schemas.microsoft.com/office/drawing/2014/main" id="{6710592F-0C9F-DFF5-71B0-ACC2D704BE04}"/>
              </a:ext>
            </a:extLst>
          </p:cNvPr>
          <p:cNvPicPr>
            <a:picLocks noGrp="1" noChangeAspect="1"/>
          </p:cNvPicPr>
          <p:nvPr>
            <p:ph sz="half" idx="2"/>
          </p:nvPr>
        </p:nvPicPr>
        <p:blipFill>
          <a:blip r:embed="rId2"/>
          <a:stretch>
            <a:fillRect/>
          </a:stretch>
        </p:blipFill>
        <p:spPr>
          <a:xfrm>
            <a:off x="5688767" y="689547"/>
            <a:ext cx="5466913" cy="1187425"/>
          </a:xfrm>
        </p:spPr>
      </p:pic>
      <p:sp>
        <p:nvSpPr>
          <p:cNvPr id="6" name="Content Placeholder 5">
            <a:extLst>
              <a:ext uri="{FF2B5EF4-FFF2-40B4-BE49-F238E27FC236}">
                <a16:creationId xmlns:a16="http://schemas.microsoft.com/office/drawing/2014/main" id="{06E1E851-00BD-8726-6A9A-256305376B98}"/>
              </a:ext>
            </a:extLst>
          </p:cNvPr>
          <p:cNvSpPr>
            <a:spLocks noGrp="1"/>
          </p:cNvSpPr>
          <p:nvPr>
            <p:ph sz="quarter" idx="4"/>
          </p:nvPr>
        </p:nvSpPr>
        <p:spPr>
          <a:xfrm>
            <a:off x="1326630" y="2185989"/>
            <a:ext cx="9829050" cy="3683106"/>
          </a:xfrm>
        </p:spPr>
        <p:txBody>
          <a:bodyPr>
            <a:normAutofit/>
          </a:bodyPr>
          <a:lstStyle/>
          <a:p>
            <a:r>
              <a:rPr lang="en-US" sz="3200" b="0" i="0" dirty="0">
                <a:solidFill>
                  <a:srgbClr val="172B4D"/>
                </a:solidFill>
                <a:effectLst/>
                <a:latin typeface="Calibri" panose="020F0502020204030204" pitchFamily="34" charset="0"/>
                <a:cs typeface="Calibri" panose="020F0502020204030204" pitchFamily="34" charset="0"/>
              </a:rPr>
              <a:t>2M Corp (2MC) is a software solutions firm specializing in Data Analytics and Software Development. We at 2MC have more than 20 years of experience in the areas of data analysis of large-scale impact evaluations, surveys and developing software for a range of institutions in Africa.</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39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A813-2DAF-410C-8136-6E8CE2DFA9E7}"/>
              </a:ext>
            </a:extLst>
          </p:cNvPr>
          <p:cNvSpPr>
            <a:spLocks noGrp="1"/>
          </p:cNvSpPr>
          <p:nvPr>
            <p:ph type="title"/>
          </p:nvPr>
        </p:nvSpPr>
        <p:spPr/>
        <p:txBody>
          <a:bodyPr/>
          <a:lstStyle/>
          <a:p>
            <a:r>
              <a:rPr lang="en-US" dirty="0"/>
              <a:t>What is </a:t>
            </a:r>
            <a:r>
              <a:rPr lang="en-US" dirty="0" err="1"/>
              <a:t>Mojaloop</a:t>
            </a:r>
            <a:endParaRPr lang="en-US" dirty="0"/>
          </a:p>
        </p:txBody>
      </p:sp>
      <p:sp>
        <p:nvSpPr>
          <p:cNvPr id="3" name="Content Placeholder 2">
            <a:extLst>
              <a:ext uri="{FF2B5EF4-FFF2-40B4-BE49-F238E27FC236}">
                <a16:creationId xmlns:a16="http://schemas.microsoft.com/office/drawing/2014/main" id="{28E77428-A079-4F2F-A5A4-7C28E39E303A}"/>
              </a:ext>
            </a:extLst>
          </p:cNvPr>
          <p:cNvSpPr>
            <a:spLocks noGrp="1"/>
          </p:cNvSpPr>
          <p:nvPr>
            <p:ph idx="1"/>
          </p:nvPr>
        </p:nvSpPr>
        <p:spPr/>
        <p:txBody>
          <a:bodyPr>
            <a:normAutofit/>
          </a:bodyPr>
          <a:lstStyle/>
          <a:p>
            <a:r>
              <a:rPr lang="en-US" sz="2000" b="0" i="0" dirty="0" err="1">
                <a:solidFill>
                  <a:srgbClr val="333333"/>
                </a:solidFill>
                <a:effectLst/>
                <a:latin typeface="Calibri" panose="020F0502020204030204" pitchFamily="34" charset="0"/>
                <a:cs typeface="Calibri" panose="020F0502020204030204" pitchFamily="34" charset="0"/>
              </a:rPr>
              <a:t>Mojaloop</a:t>
            </a:r>
            <a:r>
              <a:rPr lang="en-US" sz="2000" b="0" i="0" dirty="0">
                <a:solidFill>
                  <a:srgbClr val="333333"/>
                </a:solidFill>
                <a:effectLst/>
                <a:latin typeface="Calibri" panose="020F0502020204030204" pitchFamily="34" charset="0"/>
                <a:cs typeface="Calibri" panose="020F0502020204030204" pitchFamily="34" charset="0"/>
              </a:rPr>
              <a:t> is open source software for creating digital payments platforms that connect all customers, merchants, banks, and other financial providers in a country's economy.</a:t>
            </a:r>
          </a:p>
          <a:p>
            <a:r>
              <a:rPr lang="en-US" sz="2000" b="0" i="0" dirty="0">
                <a:solidFill>
                  <a:srgbClr val="333333"/>
                </a:solidFill>
                <a:effectLst/>
                <a:latin typeface="Calibri" panose="020F0502020204030204" pitchFamily="34" charset="0"/>
                <a:cs typeface="Calibri" panose="020F0502020204030204" pitchFamily="34" charset="0"/>
              </a:rPr>
              <a:t>A set of central services provides a hub through which money can flow from one DFSP to another. This is similar to how money moves through a central bank or clearing house in developed countries. It provides the following services</a:t>
            </a:r>
          </a:p>
          <a:p>
            <a:pPr lvl="1">
              <a:buFont typeface="Arial" panose="020B0604020202020204" pitchFamily="34" charset="0"/>
              <a:buChar char="•"/>
            </a:pPr>
            <a:r>
              <a:rPr lang="en-US" sz="2000" dirty="0">
                <a:solidFill>
                  <a:srgbClr val="333333"/>
                </a:solidFill>
                <a:latin typeface="Calibri" panose="020F0502020204030204" pitchFamily="34" charset="0"/>
                <a:cs typeface="Calibri" panose="020F0502020204030204" pitchFamily="34" charset="0"/>
              </a:rPr>
              <a:t>Receiver lookup</a:t>
            </a:r>
          </a:p>
          <a:p>
            <a:pPr lvl="1">
              <a:buFont typeface="Arial" panose="020B0604020202020204" pitchFamily="34" charset="0"/>
              <a:buChar char="•"/>
            </a:pPr>
            <a:r>
              <a:rPr lang="en-US" sz="2000" dirty="0">
                <a:solidFill>
                  <a:srgbClr val="333333"/>
                </a:solidFill>
                <a:latin typeface="Calibri" panose="020F0502020204030204" pitchFamily="34" charset="0"/>
                <a:cs typeface="Calibri" panose="020F0502020204030204" pitchFamily="34" charset="0"/>
              </a:rPr>
              <a:t>Submitting a Quote</a:t>
            </a:r>
          </a:p>
          <a:p>
            <a:pPr lvl="1">
              <a:buFont typeface="Arial" panose="020B0604020202020204" pitchFamily="34" charset="0"/>
              <a:buChar char="•"/>
            </a:pPr>
            <a:r>
              <a:rPr lang="en-US" sz="2000" dirty="0">
                <a:solidFill>
                  <a:srgbClr val="333333"/>
                </a:solidFill>
                <a:latin typeface="Calibri" panose="020F0502020204030204" pitchFamily="34" charset="0"/>
                <a:cs typeface="Calibri" panose="020F0502020204030204" pitchFamily="34" charset="0"/>
              </a:rPr>
              <a:t>Transfer of funds</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691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 y="0"/>
            <a:ext cx="4050791" cy="1778794"/>
          </a:xfrm>
        </p:spPr>
        <p:txBody>
          <a:bodyPr anchor="ctr">
            <a:normAutofit fontScale="90000"/>
          </a:bodyPr>
          <a:lstStyle/>
          <a:p>
            <a:r>
              <a:rPr lang="en-US" sz="3600" dirty="0">
                <a:solidFill>
                  <a:schemeClr val="bg1"/>
                </a:solidFill>
              </a:rPr>
              <a:t>Proposed System</a:t>
            </a:r>
            <a:br>
              <a:rPr lang="en-US" sz="3600" dirty="0">
                <a:solidFill>
                  <a:schemeClr val="bg1"/>
                </a:solidFill>
              </a:rPr>
            </a:br>
            <a:br>
              <a:rPr lang="en-US" sz="3600" dirty="0">
                <a:solidFill>
                  <a:schemeClr val="bg1"/>
                </a:solidFill>
              </a:rPr>
            </a:br>
            <a:r>
              <a:rPr lang="en-US" sz="3600" dirty="0" err="1">
                <a:solidFill>
                  <a:schemeClr val="bg1"/>
                </a:solidFill>
              </a:rPr>
              <a:t>OpenIMIS</a:t>
            </a:r>
            <a:r>
              <a:rPr lang="en-US" sz="3600" dirty="0">
                <a:solidFill>
                  <a:schemeClr val="bg1"/>
                </a:solidFill>
              </a:rPr>
              <a:t> Mojaloop Adapter </a:t>
            </a:r>
          </a:p>
        </p:txBody>
      </p:sp>
      <p:sp>
        <p:nvSpPr>
          <p:cNvPr id="4" name="Content Placeholder 3">
            <a:extLst>
              <a:ext uri="{FF2B5EF4-FFF2-40B4-BE49-F238E27FC236}">
                <a16:creationId xmlns:a16="http://schemas.microsoft.com/office/drawing/2014/main" id="{154CE42E-40DB-4871-9D18-C333C2013434}"/>
              </a:ext>
            </a:extLst>
          </p:cNvPr>
          <p:cNvSpPr>
            <a:spLocks noGrp="1"/>
          </p:cNvSpPr>
          <p:nvPr>
            <p:ph idx="1"/>
          </p:nvPr>
        </p:nvSpPr>
        <p:spPr>
          <a:xfrm>
            <a:off x="4136230" y="414338"/>
            <a:ext cx="7408070" cy="6086476"/>
          </a:xfrm>
        </p:spPr>
        <p:txBody>
          <a:bodyPr>
            <a:noAutofit/>
          </a:bodyPr>
          <a:lstStyle/>
          <a:p>
            <a:r>
              <a:rPr lang="en-US" sz="2000" dirty="0">
                <a:latin typeface="Calibri" panose="020F0502020204030204" pitchFamily="34" charset="0"/>
                <a:cs typeface="Calibri" panose="020F0502020204030204" pitchFamily="34" charset="0"/>
              </a:rPr>
              <a:t>Our proposed system is an adapter that connects the </a:t>
            </a:r>
            <a:r>
              <a:rPr lang="en-US" sz="2000" dirty="0" err="1">
                <a:latin typeface="Calibri" panose="020F0502020204030204" pitchFamily="34" charset="0"/>
                <a:cs typeface="Calibri" panose="020F0502020204030204" pitchFamily="34" charset="0"/>
              </a:rPr>
              <a:t>OpenIMIS</a:t>
            </a:r>
            <a:r>
              <a:rPr lang="en-US" sz="2000" dirty="0">
                <a:latin typeface="Calibri" panose="020F0502020204030204" pitchFamily="34" charset="0"/>
                <a:cs typeface="Calibri" panose="020F0502020204030204" pitchFamily="34" charset="0"/>
              </a:rPr>
              <a:t> System  to Digital Financial Service providers (DFSPs) connected to a Mojaloop switch.</a:t>
            </a:r>
          </a:p>
          <a:p>
            <a:r>
              <a:rPr lang="en-US" sz="2000" dirty="0">
                <a:latin typeface="Calibri" panose="020F0502020204030204" pitchFamily="34" charset="0"/>
                <a:cs typeface="Calibri" panose="020F0502020204030204" pitchFamily="34" charset="0"/>
              </a:rPr>
              <a:t>This is to enable </a:t>
            </a:r>
            <a:r>
              <a:rPr lang="en-US" sz="2000" dirty="0" err="1">
                <a:latin typeface="Calibri" panose="020F0502020204030204" pitchFamily="34" charset="0"/>
                <a:cs typeface="Calibri" panose="020F0502020204030204" pitchFamily="34" charset="0"/>
              </a:rPr>
              <a:t>insurees</a:t>
            </a:r>
            <a:r>
              <a:rPr lang="en-US" sz="2000" dirty="0">
                <a:latin typeface="Calibri" panose="020F0502020204030204" pitchFamily="34" charset="0"/>
                <a:cs typeface="Calibri" panose="020F0502020204030204" pitchFamily="34" charset="0"/>
              </a:rPr>
              <a:t> pay their contributions to their insurance scheme using their bank accounts or mobile money wallets. Also, this will enable insurance providers to pay hospital claims via bank transfers all within the </a:t>
            </a:r>
            <a:r>
              <a:rPr lang="en-US" sz="2000" dirty="0" err="1">
                <a:latin typeface="Calibri" panose="020F0502020204030204" pitchFamily="34" charset="0"/>
                <a:cs typeface="Calibri" panose="020F0502020204030204" pitchFamily="34" charset="0"/>
              </a:rPr>
              <a:t>OpenIMIS</a:t>
            </a:r>
            <a:r>
              <a:rPr lang="en-US" sz="2000" dirty="0">
                <a:latin typeface="Calibri" panose="020F0502020204030204" pitchFamily="34" charset="0"/>
                <a:cs typeface="Calibri" panose="020F0502020204030204" pitchFamily="34" charset="0"/>
              </a:rPr>
              <a:t> system.</a:t>
            </a:r>
          </a:p>
          <a:p>
            <a:r>
              <a:rPr lang="en-US" sz="2000" dirty="0">
                <a:latin typeface="Calibri" panose="020F0502020204030204" pitchFamily="34" charset="0"/>
                <a:cs typeface="Calibri" panose="020F0502020204030204" pitchFamily="34" charset="0"/>
              </a:rPr>
              <a:t>The adapter will provide an account linking service to link user financial accounts to the </a:t>
            </a:r>
            <a:r>
              <a:rPr lang="en-US" sz="2000" dirty="0" err="1">
                <a:latin typeface="Calibri" panose="020F0502020204030204" pitchFamily="34" charset="0"/>
                <a:cs typeface="Calibri" panose="020F0502020204030204" pitchFamily="34" charset="0"/>
              </a:rPr>
              <a:t>openIMIS</a:t>
            </a:r>
            <a:r>
              <a:rPr lang="en-US" sz="2000" dirty="0">
                <a:latin typeface="Calibri" panose="020F0502020204030204" pitchFamily="34" charset="0"/>
                <a:cs typeface="Calibri" panose="020F0502020204030204" pitchFamily="34" charset="0"/>
              </a:rPr>
              <a:t> system and give authorization for payments to be made. The adapter will also receive invoices from the Mojaloop system and facilitate the payment process.</a:t>
            </a:r>
          </a:p>
          <a:p>
            <a:r>
              <a:rPr lang="en-US" sz="2000" dirty="0">
                <a:latin typeface="Calibri" panose="020F0502020204030204" pitchFamily="34" charset="0"/>
                <a:cs typeface="Calibri" panose="020F0502020204030204" pitchFamily="34" charset="0"/>
              </a:rPr>
              <a:t>For this to work, both payer and payee accounts need to belong to DFSPs connected to the Mojaloop switch. </a:t>
            </a:r>
          </a:p>
          <a:p>
            <a:r>
              <a:rPr lang="en-US" sz="2000" dirty="0">
                <a:latin typeface="Calibri" panose="020F0502020204030204" pitchFamily="34" charset="0"/>
                <a:cs typeface="Calibri" panose="020F0502020204030204" pitchFamily="34" charset="0"/>
              </a:rPr>
              <a:t>We have identified the Mojaloop sandbox environment that we will use to simulate DFSPs connect via a Mojaloop switch. </a:t>
            </a:r>
            <a:r>
              <a:rPr lang="en-US" sz="2000" dirty="0">
                <a:latin typeface="Calibri" panose="020F0502020204030204" pitchFamily="34" charset="0"/>
                <a:cs typeface="Calibri" panose="020F0502020204030204" pitchFamily="34" charset="0"/>
                <a:hlinkClick r:id="rId2"/>
              </a:rPr>
              <a:t>https://sandbox.mojaloop.io/</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321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97B948-1E46-4B5A-9CA9-2B4341832BD1}"/>
              </a:ext>
            </a:extLst>
          </p:cNvPr>
          <p:cNvSpPr>
            <a:spLocks noGrp="1"/>
          </p:cNvSpPr>
          <p:nvPr>
            <p:ph type="body" idx="1"/>
          </p:nvPr>
        </p:nvSpPr>
        <p:spPr>
          <a:xfrm>
            <a:off x="1066800" y="5772149"/>
            <a:ext cx="10058400" cy="520065"/>
          </a:xfrm>
        </p:spPr>
        <p:txBody>
          <a:bodyPr/>
          <a:lstStyle/>
          <a:p>
            <a:r>
              <a:rPr lang="en-US" dirty="0"/>
              <a:t>Proposed System Architecture – Part A</a:t>
            </a:r>
          </a:p>
        </p:txBody>
      </p:sp>
      <p:pic>
        <p:nvPicPr>
          <p:cNvPr id="5" name="Picture 4" descr="Graphical user interface, application&#10;&#10;Description automatically generated">
            <a:extLst>
              <a:ext uri="{FF2B5EF4-FFF2-40B4-BE49-F238E27FC236}">
                <a16:creationId xmlns:a16="http://schemas.microsoft.com/office/drawing/2014/main" id="{AF623497-B802-4D4E-A415-41759649C73A}"/>
              </a:ext>
            </a:extLst>
          </p:cNvPr>
          <p:cNvPicPr>
            <a:picLocks noChangeAspect="1"/>
          </p:cNvPicPr>
          <p:nvPr/>
        </p:nvPicPr>
        <p:blipFill rotWithShape="1">
          <a:blip r:embed="rId2"/>
          <a:srcRect l="13327" b="57083"/>
          <a:stretch/>
        </p:blipFill>
        <p:spPr>
          <a:xfrm>
            <a:off x="1066800" y="852487"/>
            <a:ext cx="10058400" cy="4410075"/>
          </a:xfrm>
          <a:prstGeom prst="rect">
            <a:avLst/>
          </a:prstGeom>
        </p:spPr>
      </p:pic>
    </p:spTree>
    <p:extLst>
      <p:ext uri="{BB962C8B-B14F-4D97-AF65-F5344CB8AC3E}">
        <p14:creationId xmlns:p14="http://schemas.microsoft.com/office/powerpoint/2010/main" val="225667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97B948-1E46-4B5A-9CA9-2B4341832BD1}"/>
              </a:ext>
            </a:extLst>
          </p:cNvPr>
          <p:cNvSpPr>
            <a:spLocks noGrp="1"/>
          </p:cNvSpPr>
          <p:nvPr>
            <p:ph type="body" idx="1"/>
          </p:nvPr>
        </p:nvSpPr>
        <p:spPr>
          <a:xfrm>
            <a:off x="1066800" y="5772149"/>
            <a:ext cx="10058400" cy="520065"/>
          </a:xfrm>
        </p:spPr>
        <p:txBody>
          <a:bodyPr/>
          <a:lstStyle/>
          <a:p>
            <a:r>
              <a:rPr lang="en-US" dirty="0"/>
              <a:t>Proposed System Architecture – Part B</a:t>
            </a:r>
          </a:p>
        </p:txBody>
      </p:sp>
      <p:pic>
        <p:nvPicPr>
          <p:cNvPr id="4" name="Content Placeholder 4" descr="Graphical user interface, diagram&#10;&#10;Description automatically generated">
            <a:extLst>
              <a:ext uri="{FF2B5EF4-FFF2-40B4-BE49-F238E27FC236}">
                <a16:creationId xmlns:a16="http://schemas.microsoft.com/office/drawing/2014/main" id="{B8830199-F90B-4EEF-84A8-FCB9949AB688}"/>
              </a:ext>
            </a:extLst>
          </p:cNvPr>
          <p:cNvPicPr>
            <a:picLocks noChangeAspect="1"/>
          </p:cNvPicPr>
          <p:nvPr/>
        </p:nvPicPr>
        <p:blipFill>
          <a:blip r:embed="rId2"/>
          <a:stretch>
            <a:fillRect/>
          </a:stretch>
        </p:blipFill>
        <p:spPr>
          <a:xfrm>
            <a:off x="1066800" y="622093"/>
            <a:ext cx="10170825" cy="5022044"/>
          </a:xfrm>
          <a:prstGeom prst="rect">
            <a:avLst/>
          </a:prstGeom>
        </p:spPr>
      </p:pic>
    </p:spTree>
    <p:extLst>
      <p:ext uri="{BB962C8B-B14F-4D97-AF65-F5344CB8AC3E}">
        <p14:creationId xmlns:p14="http://schemas.microsoft.com/office/powerpoint/2010/main" val="128459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8CD0-70B0-9752-0CD1-1725F2B67327}"/>
              </a:ext>
            </a:extLst>
          </p:cNvPr>
          <p:cNvSpPr>
            <a:spLocks noGrp="1"/>
          </p:cNvSpPr>
          <p:nvPr>
            <p:ph type="title"/>
          </p:nvPr>
        </p:nvSpPr>
        <p:spPr/>
        <p:txBody>
          <a:bodyPr/>
          <a:lstStyle/>
          <a:p>
            <a:r>
              <a:rPr lang="en-US" dirty="0"/>
              <a:t>Possible </a:t>
            </a:r>
            <a:r>
              <a:rPr lang="en-US" dirty="0" err="1"/>
              <a:t>Usecases</a:t>
            </a:r>
            <a:endParaRPr lang="en-US" dirty="0"/>
          </a:p>
        </p:txBody>
      </p:sp>
      <p:sp>
        <p:nvSpPr>
          <p:cNvPr id="3" name="Content Placeholder 2">
            <a:extLst>
              <a:ext uri="{FF2B5EF4-FFF2-40B4-BE49-F238E27FC236}">
                <a16:creationId xmlns:a16="http://schemas.microsoft.com/office/drawing/2014/main" id="{7F98978A-AAC0-31D9-3B82-DE11C99838EE}"/>
              </a:ext>
            </a:extLst>
          </p:cNvPr>
          <p:cNvSpPr>
            <a:spLocks noGrp="1"/>
          </p:cNvSpPr>
          <p:nvPr>
            <p:ph idx="1"/>
          </p:nvPr>
        </p:nvSpPr>
        <p:spPr/>
        <p:txBody>
          <a:bodyPr/>
          <a:lstStyle/>
          <a:p>
            <a:pPr>
              <a:buFont typeface="Wingdings" panose="05000000000000000000" pitchFamily="2" charset="2"/>
              <a:buChar char="§"/>
            </a:pPr>
            <a:r>
              <a:rPr lang="en-US" sz="2400" dirty="0">
                <a:solidFill>
                  <a:schemeClr val="tx1"/>
                </a:solidFill>
                <a:latin typeface="Calibri" panose="020F0502020204030204" pitchFamily="34" charset="0"/>
                <a:cs typeface="Calibri" panose="020F0502020204030204" pitchFamily="34" charset="0"/>
              </a:rPr>
              <a:t>Payment of contributions by </a:t>
            </a:r>
            <a:r>
              <a:rPr lang="en-US" sz="2400" dirty="0" err="1">
                <a:solidFill>
                  <a:schemeClr val="tx1"/>
                </a:solidFill>
                <a:latin typeface="Calibri" panose="020F0502020204030204" pitchFamily="34" charset="0"/>
                <a:cs typeface="Calibri" panose="020F0502020204030204" pitchFamily="34" charset="0"/>
              </a:rPr>
              <a:t>insurees</a:t>
            </a:r>
            <a:endParaRPr lang="en-US" sz="24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chemeClr val="tx1"/>
                </a:solidFill>
                <a:latin typeface="Calibri" panose="020F0502020204030204" pitchFamily="34" charset="0"/>
                <a:cs typeface="Calibri" panose="020F0502020204030204" pitchFamily="34" charset="0"/>
              </a:rPr>
              <a:t>Payment of claims by insurance companies</a:t>
            </a:r>
          </a:p>
          <a:p>
            <a:pPr>
              <a:buFont typeface="Wingdings" panose="05000000000000000000" pitchFamily="2" charset="2"/>
              <a:buChar char="§"/>
            </a:pPr>
            <a:r>
              <a:rPr lang="en-US" sz="2400" dirty="0">
                <a:solidFill>
                  <a:schemeClr val="tx1"/>
                </a:solidFill>
                <a:latin typeface="Calibri" panose="020F0502020204030204" pitchFamily="34" charset="0"/>
                <a:cs typeface="Calibri" panose="020F0502020204030204" pitchFamily="34" charset="0"/>
              </a:rPr>
              <a:t>Cash disbursement in the case of social protection scenarios</a:t>
            </a:r>
          </a:p>
          <a:p>
            <a:endParaRPr lang="en-US" dirty="0"/>
          </a:p>
        </p:txBody>
      </p:sp>
    </p:spTree>
    <p:extLst>
      <p:ext uri="{BB962C8B-B14F-4D97-AF65-F5344CB8AC3E}">
        <p14:creationId xmlns:p14="http://schemas.microsoft.com/office/powerpoint/2010/main" val="86007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5281-8B9D-1F11-EB0F-E6DE7D2FFCC9}"/>
              </a:ext>
            </a:extLst>
          </p:cNvPr>
          <p:cNvSpPr>
            <a:spLocks noGrp="1"/>
          </p:cNvSpPr>
          <p:nvPr>
            <p:ph type="title"/>
          </p:nvPr>
        </p:nvSpPr>
        <p:spPr>
          <a:xfrm>
            <a:off x="304800" y="786383"/>
            <a:ext cx="3856233" cy="2093975"/>
          </a:xfrm>
        </p:spPr>
        <p:txBody>
          <a:bodyPr/>
          <a:lstStyle/>
          <a:p>
            <a:r>
              <a:rPr lang="en-US" dirty="0"/>
              <a:t>Implementation approaches</a:t>
            </a:r>
            <a:br>
              <a:rPr lang="en-US" dirty="0"/>
            </a:br>
            <a:endParaRPr lang="en-US" dirty="0"/>
          </a:p>
        </p:txBody>
      </p:sp>
      <p:sp>
        <p:nvSpPr>
          <p:cNvPr id="3" name="Content Placeholder 2">
            <a:extLst>
              <a:ext uri="{FF2B5EF4-FFF2-40B4-BE49-F238E27FC236}">
                <a16:creationId xmlns:a16="http://schemas.microsoft.com/office/drawing/2014/main" id="{754CC9ED-7FEA-2AEE-D0D4-F1CD01E7A0CB}"/>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Build an adapter that mediates between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openimis</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mojaloop</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Openimis</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internal module to mediate transactions between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openimis</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mojaloop</a:t>
            </a: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57568674"/>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{E8F645ED-2C27-49B4-BE69-582B283A9227}tf11429527_win32</Template>
  <TotalTime>3200</TotalTime>
  <Words>389</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Bookman Old Style</vt:lpstr>
      <vt:lpstr>Calibri</vt:lpstr>
      <vt:lpstr>Franklin Gothic Book</vt:lpstr>
      <vt:lpstr>Wingdings</vt:lpstr>
      <vt:lpstr>1_RetrospectVTI</vt:lpstr>
      <vt:lpstr>OpenIMIS- Mojaloop Integration</vt:lpstr>
      <vt:lpstr>Table of Content</vt:lpstr>
      <vt:lpstr>Introduction</vt:lpstr>
      <vt:lpstr>What is Mojaloop</vt:lpstr>
      <vt:lpstr>Proposed System  OpenIMIS Mojaloop Adapter </vt:lpstr>
      <vt:lpstr>PowerPoint Presentation</vt:lpstr>
      <vt:lpstr>PowerPoint Presentation</vt:lpstr>
      <vt:lpstr>Possible Usecases</vt:lpstr>
      <vt:lpstr>Implementation approaches </vt:lpstr>
      <vt:lpstr>Lessons Learnt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OpenIMIS- Mojaloop-Mifos Integration</dc:title>
  <dc:creator>Yolande Margaret Goswell</dc:creator>
  <cp:lastModifiedBy>Yolande Margaret Goswell</cp:lastModifiedBy>
  <cp:revision>4</cp:revision>
  <dcterms:created xsi:type="dcterms:W3CDTF">2021-09-27T09:27:23Z</dcterms:created>
  <dcterms:modified xsi:type="dcterms:W3CDTF">2022-06-08T14:29:48Z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