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12192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46F12A-0B2C-6C21-6412-A8FC38FE2CA1}">
  <a:tblStyle styleId="{E946F12A-0B2C-6C21-6412-A8FC38FE2CA1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8" y="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1524000" y="2580773"/>
            <a:ext cx="9144000" cy="238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5060448"/>
            <a:ext cx="9144000" cy="16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/>
                <a:cs typeface="Poppins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DE"/>
          </a:p>
        </p:txBody>
      </p:sp>
      <p:pic>
        <p:nvPicPr>
          <p:cNvPr id="6" name="Grafik 5" descr="Ein Bild, das Text, Uhr enthält.&#10;&#10;Automatisch generierte Beschreibung"/>
          <p:cNvPicPr>
            <a:picLocks noChangeAspect="1"/>
          </p:cNvPicPr>
          <p:nvPr/>
        </p:nvPicPr>
        <p:blipFill>
          <a:blip r:embed="rId2"/>
          <a:srcRect r="17325"/>
          <a:stretch/>
        </p:blipFill>
        <p:spPr bwMode="auto">
          <a:xfrm>
            <a:off x="5192391" y="687148"/>
            <a:ext cx="1807218" cy="1801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01/08/2022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Zwischen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831851" y="1709741"/>
            <a:ext cx="10515600" cy="2852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1" y="4589467"/>
            <a:ext cx="10515600" cy="1500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/>
                <a:cs typeface="Poppin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01/08/2022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01/08/2022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01/08/2022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chluss-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>
                <a:solidFill>
                  <a:schemeClr val="bg1"/>
                </a:solidFill>
                <a:latin typeface="Poppins"/>
                <a:cs typeface="Poppins"/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4">
              <a:defRPr/>
            </a:pP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BB1A5BDF-536B-4BCB-A33E-4876263A773D}" type="datetimeFigureOut">
              <a:rPr lang="en-GB"/>
              <a:t>01/08/2022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377">
        <a:lnSpc>
          <a:spcPct val="90000"/>
        </a:lnSpc>
        <a:spcBef>
          <a:spcPts val="0"/>
        </a:spcBef>
        <a:buNone/>
        <a:defRPr sz="4000" b="1" i="0">
          <a:solidFill>
            <a:schemeClr val="tx1"/>
          </a:solidFill>
          <a:latin typeface="Poppins SemiBold"/>
          <a:ea typeface="+mj-ea"/>
          <a:cs typeface="Poppins SemiBold"/>
        </a:defRPr>
      </a:lvl1pPr>
    </p:titleStyle>
    <p:bodyStyle>
      <a:lvl1pPr marL="0" indent="0" algn="l" defTabSz="914377">
        <a:lnSpc>
          <a:spcPct val="90000"/>
        </a:lnSpc>
        <a:spcBef>
          <a:spcPts val="1000"/>
        </a:spcBef>
        <a:buClr>
          <a:schemeClr val="accent1"/>
        </a:buClr>
        <a:buFont typeface="Arial"/>
        <a:buNone/>
        <a:defRPr sz="2400" b="0" i="0">
          <a:solidFill>
            <a:schemeClr val="tx1"/>
          </a:solidFill>
          <a:latin typeface="Poppins"/>
          <a:ea typeface="+mn-ea"/>
          <a:cs typeface="Poppins"/>
        </a:defRPr>
      </a:lvl1pPr>
      <a:lvl2pPr marL="457189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2000" b="0" i="0">
          <a:solidFill>
            <a:schemeClr val="accent5"/>
          </a:solidFill>
          <a:latin typeface="Poppins"/>
          <a:ea typeface="+mn-ea"/>
          <a:cs typeface="Poppins"/>
        </a:defRPr>
      </a:lvl2pPr>
      <a:lvl3pPr marL="914377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1800" b="0" i="0">
          <a:solidFill>
            <a:schemeClr val="accent5"/>
          </a:solidFill>
          <a:latin typeface="Poppins"/>
          <a:ea typeface="+mn-ea"/>
          <a:cs typeface="Poppins"/>
        </a:defRPr>
      </a:lvl3pPr>
      <a:lvl4pPr marL="1371566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Light"/>
          <a:ea typeface="+mn-ea"/>
          <a:cs typeface="Poppins Light"/>
        </a:defRPr>
      </a:lvl4pPr>
      <a:lvl5pPr marL="1828754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ExtraLight"/>
          <a:ea typeface="+mn-ea"/>
          <a:cs typeface="Poppins ExtraLight"/>
        </a:defRPr>
      </a:lvl5pPr>
      <a:lvl6pPr marL="251453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198" TargetMode="External"/><Relationship Id="rId3" Type="http://schemas.openxmlformats.org/officeDocument/2006/relationships/hyperlink" Target="https://openimis.atlassian.net/browse/OSD-193" TargetMode="External"/><Relationship Id="rId7" Type="http://schemas.openxmlformats.org/officeDocument/2006/relationships/hyperlink" Target="https://openimis.atlassian.net/browse/OSD-197" TargetMode="External"/><Relationship Id="rId2" Type="http://schemas.openxmlformats.org/officeDocument/2006/relationships/hyperlink" Target="https://openimis.atlassian.net/browse/OSD-19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96" TargetMode="External"/><Relationship Id="rId5" Type="http://schemas.openxmlformats.org/officeDocument/2006/relationships/hyperlink" Target="https://openimis.atlassian.net/browse/OSD-195" TargetMode="External"/><Relationship Id="rId4" Type="http://schemas.openxmlformats.org/officeDocument/2006/relationships/hyperlink" Target="https://openimis.atlassian.net/browse/OSD-19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browse/OSD-200" TargetMode="External"/><Relationship Id="rId7" Type="http://schemas.openxmlformats.org/officeDocument/2006/relationships/hyperlink" Target="https://openimis.atlassian.net/browse/OSD-204" TargetMode="External"/><Relationship Id="rId2" Type="http://schemas.openxmlformats.org/officeDocument/2006/relationships/hyperlink" Target="https://openimis.atlassian.net/browse/OSD-1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203" TargetMode="External"/><Relationship Id="rId5" Type="http://schemas.openxmlformats.org/officeDocument/2006/relationships/hyperlink" Target="https://openimis.atlassian.net/browse/OSD-202" TargetMode="External"/><Relationship Id="rId4" Type="http://schemas.openxmlformats.org/officeDocument/2006/relationships/hyperlink" Target="https://openimis.atlassian.net/browse/OSD-20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 anchor="ctr">
            <a:normAutofit fontScale="90000"/>
          </a:bodyPr>
          <a:lstStyle/>
          <a:p>
            <a:pPr>
              <a:defRPr/>
            </a:pPr>
            <a:r>
              <a:rPr lang="en-GB"/>
              <a:t/>
            </a:r>
            <a:br>
              <a:rPr lang="en-GB"/>
            </a:br>
            <a:r>
              <a:rPr lang="en-GB"/>
              <a:t>Maintenance and Support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1</a:t>
            </a:r>
            <a:r>
              <a:rPr lang="en-GB" dirty="0" smtClean="0"/>
              <a:t> </a:t>
            </a:r>
            <a:r>
              <a:rPr lang="en-US" dirty="0" smtClean="0"/>
              <a:t>August </a:t>
            </a:r>
            <a:r>
              <a:rPr lang="en-GB" dirty="0"/>
              <a:t>2022 </a:t>
            </a:r>
            <a:endParaRPr dirty="0"/>
          </a:p>
          <a:p>
            <a:pPr>
              <a:defRPr/>
            </a:pPr>
            <a:r>
              <a:rPr lang="en-GB" dirty="0"/>
              <a:t>Activity Report</a:t>
            </a:r>
            <a:endParaRPr dirty="0"/>
          </a:p>
          <a:p>
            <a:pPr>
              <a:defRPr/>
            </a:pPr>
            <a:endParaRPr lang="en-GB" dirty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8915015" y="258049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July </a:t>
            </a:r>
            <a:r>
              <a:rPr lang="en-GB" dirty="0"/>
              <a:t>2022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2" y="2164466"/>
            <a:ext cx="11031411" cy="4741157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GB" b="1" dirty="0"/>
              <a:t>Support:</a:t>
            </a:r>
            <a:endParaRPr lang="en-GB"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OSD-191</a:t>
            </a:r>
            <a:r>
              <a:rPr lang="en-US" dirty="0"/>
              <a:t>: </a:t>
            </a:r>
            <a:r>
              <a:rPr lang="en-US" u="sng" dirty="0">
                <a:hlinkClick r:id="rId2" tooltip="https://openimis.atlassian.net/browse/OSD-191"/>
              </a:rPr>
              <a:t>errors in web app VB</a:t>
            </a:r>
            <a:r>
              <a:rPr lang="en-US" dirty="0"/>
              <a:t> – </a:t>
            </a:r>
            <a:r>
              <a:rPr lang="en-US" dirty="0" smtClean="0"/>
              <a:t>Closed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OSD-193: </a:t>
            </a:r>
            <a:r>
              <a:rPr lang="en-US" u="sng" dirty="0">
                <a:hlinkClick r:id="rId3"/>
              </a:rPr>
              <a:t>Locations not showing in the add </a:t>
            </a:r>
            <a:r>
              <a:rPr lang="en-US" u="sng" dirty="0" err="1">
                <a:hlinkClick r:id="rId3"/>
              </a:rPr>
              <a:t>insuree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smtClean="0">
                <a:hlinkClick r:id="rId3"/>
              </a:rPr>
              <a:t>page</a:t>
            </a:r>
            <a:r>
              <a:rPr lang="en-US" dirty="0"/>
              <a:t> – Waiting for customer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OSD-194: </a:t>
            </a:r>
            <a:r>
              <a:rPr lang="en-US" u="sng" dirty="0">
                <a:hlinkClick r:id="rId4"/>
              </a:rPr>
              <a:t>Clinical Decision Support </a:t>
            </a:r>
            <a:r>
              <a:rPr lang="en-US" u="sng" dirty="0" smtClean="0">
                <a:hlinkClick r:id="rId4"/>
              </a:rPr>
              <a:t>System</a:t>
            </a:r>
            <a:r>
              <a:rPr lang="en-US" dirty="0"/>
              <a:t> – Waiting for customer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OSD-195: </a:t>
            </a:r>
            <a:r>
              <a:rPr lang="en-US" u="sng" dirty="0">
                <a:hlinkClick r:id="rId5"/>
              </a:rPr>
              <a:t>FHIR: Patient search by insurance number is not </a:t>
            </a:r>
            <a:r>
              <a:rPr lang="en-US" u="sng" dirty="0" smtClean="0">
                <a:hlinkClick r:id="rId5"/>
              </a:rPr>
              <a:t>working</a:t>
            </a:r>
            <a:r>
              <a:rPr lang="en-US" dirty="0"/>
              <a:t> – Closed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OSD-196: </a:t>
            </a:r>
            <a:r>
              <a:rPr lang="en-US" u="sng" dirty="0">
                <a:hlinkClick r:id="rId6"/>
              </a:rPr>
              <a:t>FHIR: Role of logged in </a:t>
            </a:r>
            <a:r>
              <a:rPr lang="en-US" u="sng" dirty="0" smtClean="0">
                <a:hlinkClick r:id="rId6"/>
              </a:rPr>
              <a:t>User</a:t>
            </a:r>
            <a:r>
              <a:rPr lang="en-US" dirty="0" smtClean="0"/>
              <a:t> – Pending prioritization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OSD-197: </a:t>
            </a:r>
            <a:r>
              <a:rPr lang="en-US" u="sng" dirty="0">
                <a:hlinkClick r:id="rId7"/>
              </a:rPr>
              <a:t>FHIR: Search for </a:t>
            </a:r>
            <a:r>
              <a:rPr lang="en-US" u="sng" dirty="0" smtClean="0">
                <a:hlinkClick r:id="rId7"/>
              </a:rPr>
              <a:t>patients</a:t>
            </a:r>
            <a:r>
              <a:rPr lang="en-US" dirty="0"/>
              <a:t> – Pending prioritization 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OSD-198: </a:t>
            </a:r>
            <a:r>
              <a:rPr lang="en-US" u="sng" dirty="0">
                <a:hlinkClick r:id="rId8"/>
              </a:rPr>
              <a:t>FHIR: Coverage Eligibility Requests do not work for specific </a:t>
            </a:r>
            <a:r>
              <a:rPr lang="en-US" u="sng" dirty="0" smtClean="0">
                <a:hlinkClick r:id="rId8"/>
              </a:rPr>
              <a:t>items</a:t>
            </a:r>
            <a:r>
              <a:rPr lang="en-US" dirty="0"/>
              <a:t> – </a:t>
            </a:r>
            <a:r>
              <a:rPr lang="en-US" dirty="0" smtClean="0"/>
              <a:t>Closed</a:t>
            </a:r>
          </a:p>
        </p:txBody>
      </p:sp>
    </p:spTree>
    <p:extLst>
      <p:ext uri="{BB962C8B-B14F-4D97-AF65-F5344CB8AC3E}">
        <p14:creationId xmlns:p14="http://schemas.microsoft.com/office/powerpoint/2010/main" val="51036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July </a:t>
            </a:r>
            <a:r>
              <a:rPr lang="en-GB" dirty="0"/>
              <a:t>2022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2" y="2164466"/>
            <a:ext cx="11031411" cy="4741157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GB" b="1" dirty="0"/>
              <a:t>Support:</a:t>
            </a:r>
            <a:endParaRPr lang="en-GB"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OSD-199: </a:t>
            </a:r>
            <a:r>
              <a:rPr lang="en-US" u="sng" dirty="0">
                <a:hlinkClick r:id="rId2"/>
              </a:rPr>
              <a:t>Creation of a Health </a:t>
            </a:r>
            <a:r>
              <a:rPr lang="en-US" u="sng" dirty="0" smtClean="0">
                <a:hlinkClick r:id="rId2"/>
              </a:rPr>
              <a:t>Facility</a:t>
            </a:r>
            <a:r>
              <a:rPr lang="en-US" dirty="0"/>
              <a:t> – Closed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OSD-200: </a:t>
            </a:r>
            <a:r>
              <a:rPr lang="en-US" u="sng" dirty="0">
                <a:hlinkClick r:id="rId3"/>
              </a:rPr>
              <a:t>Polices mobile app installation </a:t>
            </a:r>
            <a:r>
              <a:rPr lang="en-US" u="sng" dirty="0" smtClean="0">
                <a:hlinkClick r:id="rId3"/>
              </a:rPr>
              <a:t>procedure</a:t>
            </a:r>
            <a:r>
              <a:rPr lang="en-US" dirty="0"/>
              <a:t> – Waiting for customer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OSD-201: </a:t>
            </a:r>
            <a:r>
              <a:rPr lang="en-US" u="sng" dirty="0">
                <a:hlinkClick r:id="rId4"/>
              </a:rPr>
              <a:t>Roles management - name of new role does not </a:t>
            </a:r>
            <a:r>
              <a:rPr lang="en-US" u="sng" dirty="0" smtClean="0">
                <a:hlinkClick r:id="rId4"/>
              </a:rPr>
              <a:t>appear</a:t>
            </a:r>
            <a:r>
              <a:rPr lang="en-US" dirty="0" smtClean="0"/>
              <a:t> </a:t>
            </a:r>
            <a:r>
              <a:rPr lang="en-US" dirty="0"/>
              <a:t>– Closed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OSD-202: </a:t>
            </a:r>
            <a:r>
              <a:rPr lang="en-US" u="sng" dirty="0">
                <a:hlinkClick r:id="rId5"/>
              </a:rPr>
              <a:t>Available permissions </a:t>
            </a:r>
            <a:r>
              <a:rPr lang="en-US" u="sng" dirty="0" smtClean="0">
                <a:hlinkClick r:id="rId5"/>
              </a:rPr>
              <a:t>problem</a:t>
            </a:r>
            <a:r>
              <a:rPr lang="en-US" dirty="0"/>
              <a:t>  – Closed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OSD-203: </a:t>
            </a:r>
            <a:r>
              <a:rPr lang="en-US" u="sng" dirty="0">
                <a:hlinkClick r:id="rId6"/>
              </a:rPr>
              <a:t>Modular </a:t>
            </a:r>
            <a:r>
              <a:rPr lang="en-US" u="sng" dirty="0" err="1">
                <a:hlinkClick r:id="rId6"/>
              </a:rPr>
              <a:t>OpenImis</a:t>
            </a:r>
            <a:r>
              <a:rPr lang="en-US" u="sng" dirty="0">
                <a:hlinkClick r:id="rId6"/>
              </a:rPr>
              <a:t> - Repetition of </a:t>
            </a:r>
            <a:r>
              <a:rPr lang="en-US" u="sng" dirty="0" err="1">
                <a:hlinkClick r:id="rId6"/>
              </a:rPr>
              <a:t>Insuree</a:t>
            </a:r>
            <a:r>
              <a:rPr lang="en-US" u="sng" dirty="0">
                <a:hlinkClick r:id="rId6"/>
              </a:rPr>
              <a:t> </a:t>
            </a:r>
            <a:r>
              <a:rPr lang="en-US" u="sng" dirty="0" smtClean="0">
                <a:hlinkClick r:id="rId6"/>
              </a:rPr>
              <a:t>ID</a:t>
            </a:r>
            <a:r>
              <a:rPr lang="en-US" dirty="0" smtClean="0"/>
              <a:t> </a:t>
            </a:r>
            <a:r>
              <a:rPr lang="en-US" dirty="0"/>
              <a:t> – Closed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OSD-204: </a:t>
            </a:r>
            <a:r>
              <a:rPr lang="en-US" u="sng" dirty="0">
                <a:hlinkClick r:id="rId7"/>
              </a:rPr>
              <a:t>Reports </a:t>
            </a:r>
            <a:r>
              <a:rPr lang="en-US" u="sng" dirty="0" err="1" smtClean="0">
                <a:hlinkClick r:id="rId7"/>
              </a:rPr>
              <a:t>fe</a:t>
            </a:r>
            <a:r>
              <a:rPr lang="en-US" dirty="0" smtClean="0"/>
              <a:t> – Waiting for customer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CH" dirty="0" err="1" smtClean="0"/>
              <a:t>July</a:t>
            </a:r>
            <a:r>
              <a:rPr lang="de-CH" dirty="0" smtClean="0"/>
              <a:t> </a:t>
            </a:r>
            <a:r>
              <a:rPr lang="en-GB" dirty="0"/>
              <a:t>2022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3" y="2164467"/>
            <a:ext cx="11031412" cy="39461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Maintenance/Development: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Bug fixes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PR reviews and integration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/>
              <a:t>Time budget </a:t>
            </a:r>
            <a:r>
              <a:rPr lang="en-GB" dirty="0" smtClean="0"/>
              <a:t>available (July status)</a:t>
            </a:r>
            <a:endParaRPr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{E946F12A-0B2C-6C21-6412-A8FC38FE2CA1}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Total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Remaining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Remaining 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Future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GB" b="1" dirty="0"/>
              <a:t>Maintenance and development</a:t>
            </a:r>
            <a:r>
              <a:rPr lang="en-GB" dirty="0"/>
              <a:t>: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de-CH" dirty="0"/>
              <a:t>Code </a:t>
            </a:r>
            <a:r>
              <a:rPr lang="de-CH" dirty="0" err="1"/>
              <a:t>customization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Docker </a:t>
            </a:r>
            <a:r>
              <a:rPr lang="de-CH" dirty="0" err="1"/>
              <a:t>implementation</a:t>
            </a:r>
            <a:endParaRPr lang="de-CH" dirty="0"/>
          </a:p>
          <a:p>
            <a:pPr marL="342900" indent="-342900">
              <a:buFont typeface="Arial"/>
              <a:buChar char="•"/>
              <a:defRPr/>
            </a:pPr>
            <a:r>
              <a:rPr lang="de-CH" dirty="0" err="1"/>
              <a:t>Documentation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video</a:t>
            </a:r>
            <a:r>
              <a:rPr lang="de-CH" dirty="0"/>
              <a:t> </a:t>
            </a:r>
            <a:r>
              <a:rPr lang="de-CH" dirty="0" err="1"/>
              <a:t>tutorials</a:t>
            </a:r>
            <a:r>
              <a:rPr lang="de-CH" dirty="0"/>
              <a:t>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dirty="0"/>
              <a:t>Generate large data set and train demo AI Model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GB" dirty="0"/>
              <a:t>Publish demo mobile apps on Google Play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en-GB" dirty="0"/>
              <a:t>Bug fixes &amp; PR </a:t>
            </a:r>
          </a:p>
          <a:p>
            <a:pPr marL="342900" indent="-342900">
              <a:buFont typeface="Arial"/>
              <a:buChar char="•"/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Maintenance and Support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4180645" y="5329181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229</Words>
  <Application>Microsoft Office PowerPoint</Application>
  <DocSecurity>0</DocSecurity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July 2022 activities</vt:lpstr>
      <vt:lpstr>July 2022 activities</vt:lpstr>
      <vt:lpstr>July 2022 activities</vt:lpstr>
      <vt:lpstr>Time budget available (July status)</vt:lpstr>
      <vt:lpstr>Future activities </vt:lpstr>
      <vt:lpstr>Maintenance and Support</vt:lpstr>
    </vt:vector>
  </TitlesOfParts>
  <Manager/>
  <Company>Swiss TPH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subject/>
  <dc:creator>Dragos Dobre</dc:creator>
  <cp:keywords/>
  <dc:description/>
  <cp:lastModifiedBy>Dragos Dobre</cp:lastModifiedBy>
  <cp:revision>249</cp:revision>
  <dcterms:created xsi:type="dcterms:W3CDTF">2019-05-03T11:46:18Z</dcterms:created>
  <dcterms:modified xsi:type="dcterms:W3CDTF">2022-08-01T10:12:59Z</dcterms:modified>
  <cp:category/>
  <dc:identifier/>
  <cp:contentStatus/>
  <dc:language/>
  <cp:version/>
</cp:coreProperties>
</file>