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Barlow Medium"/>
      <p:regular r:id="rId24"/>
      <p:bold r:id="rId25"/>
      <p:italic r:id="rId26"/>
      <p:boldItalic r:id="rId27"/>
    </p:embeddedFont>
    <p:embeddedFont>
      <p:font typeface="Open Sans ExtraBold"/>
      <p:bold r:id="rId28"/>
      <p:boldItalic r:id="rId29"/>
    </p:embeddedFont>
    <p:embeddedFont>
      <p:font typeface="Barlow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Barlow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italic.fntdata"/><Relationship Id="rId25" Type="http://schemas.openxmlformats.org/officeDocument/2006/relationships/font" Target="fonts/BarlowMedium-bold.fntdata"/><Relationship Id="rId28" Type="http://schemas.openxmlformats.org/officeDocument/2006/relationships/font" Target="fonts/OpenSansExtraBold-bold.fntdata"/><Relationship Id="rId27" Type="http://schemas.openxmlformats.org/officeDocument/2006/relationships/font" Target="fonts/Barlow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bold.fntdata"/><Relationship Id="rId30" Type="http://schemas.openxmlformats.org/officeDocument/2006/relationships/font" Target="fonts/Barlow-regular.fntdata"/><Relationship Id="rId11" Type="http://schemas.openxmlformats.org/officeDocument/2006/relationships/slide" Target="slides/slide6.xml"/><Relationship Id="rId33" Type="http://schemas.openxmlformats.org/officeDocument/2006/relationships/font" Target="fonts/Barlow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3b2c7e6a6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3b2c7e6a6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13b2c7e6a6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13b2c7e6a6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13b2c7e6a6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13b2c7e6a6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3b2c7e6a6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3b2c7e6a6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13b2c7e6a6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13b2c7e6a6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13b2c7e6a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13b2c7e6a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3b2c7e6a6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13b2c7e6a6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13b2c7e6a6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13b2c7e6a6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13b2c7e6a6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13b2c7e6a6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3b2c7e6a6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3b2c7e6a6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lpontis@bluesquarehub.com" TargetMode="External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ySQtuR2vuwE2qC7RleijCr-AU7iACPx_/view?usp=shari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openimis/database-data-migration_p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04/07/2022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8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  <p:sp>
        <p:nvSpPr>
          <p:cNvPr id="1657" name="Google Shape;1657;p28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performance has not yet been evaluated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It is working normally on small databases but extensive testing of the migration and operation with large datasets have to performed too</a:t>
            </a:r>
            <a:endParaRPr/>
          </a:p>
        </p:txBody>
      </p:sp>
      <p:sp>
        <p:nvSpPr>
          <p:cNvPr id="1658" name="Google Shape;1658;p28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9" name="Google Shape;16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29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Apps</a:t>
            </a:r>
            <a:endParaRPr/>
          </a:p>
        </p:txBody>
      </p:sp>
      <p:sp>
        <p:nvSpPr>
          <p:cNvPr id="1665" name="Google Shape;1665;p29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Mobile app REST API currently heavily rely on complex stored procedures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Rather than porting these stored procs and maintaining the .NET module, a rewrite would be more appropriate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For now, those in need of mobile apps, should keep MS SQL Server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Effort for this port have not been evaluated yet.</a:t>
            </a:r>
            <a:endParaRPr/>
          </a:p>
        </p:txBody>
      </p:sp>
      <p:sp>
        <p:nvSpPr>
          <p:cNvPr id="1666" name="Google Shape;1666;p2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7" name="Google Shape;16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3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Implementations</a:t>
            </a:r>
            <a:endParaRPr/>
          </a:p>
        </p:txBody>
      </p:sp>
      <p:sp>
        <p:nvSpPr>
          <p:cNvPr id="1673" name="Google Shape;1673;p30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Cameroon PBF/openIMIS: still nothing concrete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Gambia: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Bluesquare was selected for the national rollout in Gambia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Two local partners have been selected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Ambitious scope, eCRVS, DHIS2, IFMIS, …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First task will be to specify and plan</a:t>
            </a:r>
            <a:endParaRPr/>
          </a:p>
        </p:txBody>
      </p:sp>
      <p:sp>
        <p:nvSpPr>
          <p:cNvPr id="1674" name="Google Shape;1674;p3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5" name="Google Shape;16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1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81" name="Google Shape;1681;p31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2" name="Google Shape;168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2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8" name="Google Shape;1688;p32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2022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Database port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Demo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Technical details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Implementations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Cameroon RBF-openIMIS integration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Gambia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601" name="Google Shape;1601;p21"/>
          <p:cNvSpPr txBox="1"/>
          <p:nvPr>
            <p:ph idx="1" type="body"/>
          </p:nvPr>
        </p:nvSpPr>
        <p:spPr>
          <a:xfrm>
            <a:off x="365750" y="1402925"/>
            <a:ext cx="85206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https://drive.google.com/file/d/1ySQtuR2vuwE2qC7RleijCr-AU7iACPx_/view?usp=sharing</a:t>
            </a:r>
            <a:r>
              <a:rPr lang="en"/>
              <a:t> </a:t>
            </a:r>
            <a:endParaRPr sz="1400"/>
          </a:p>
        </p:txBody>
      </p:sp>
      <p:sp>
        <p:nvSpPr>
          <p:cNvPr id="1602" name="Google Shape;1602;p21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3" name="Google Shape;16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PostgreSQL migration</a:t>
            </a:r>
            <a:endParaRPr/>
          </a:p>
        </p:txBody>
      </p:sp>
      <p:sp>
        <p:nvSpPr>
          <p:cNvPr id="1609" name="Google Shape;1609;p22"/>
          <p:cNvSpPr txBox="1"/>
          <p:nvPr>
            <p:ph idx="1" type="body"/>
          </p:nvPr>
        </p:nvSpPr>
        <p:spPr>
          <a:xfrm>
            <a:off x="365750" y="1402925"/>
            <a:ext cx="85206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Migration tool written by Michel Borer works pretty well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https://github.com/openimis/database-data-migration_py</a:t>
            </a:r>
            <a:r>
              <a:rPr lang="en"/>
              <a:t>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Some data type adjustments: UUID, JSONB, Smallint/bigint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Sequences were not updated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DateAdd()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Automated test script update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DB script adapted for latest modular, Case Sensitivity, Native queries (next slides), JSON, Stored procedures (next slides), performance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10" name="Google Shape;1610;p22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1" name="Google Shape;16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Migration path</a:t>
            </a:r>
            <a:endParaRPr/>
          </a:p>
        </p:txBody>
      </p:sp>
      <p:sp>
        <p:nvSpPr>
          <p:cNvPr id="1617" name="Google Shape;1617;p23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Version 1.2 in production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SQL initial script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Some Django migrations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 into JsonExt and others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No “tblItems quantity”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Migrate to 1.4 with SQL, migrations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Python migration to PostgreSQL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Covers the main modules but migration script will transfer any and everything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Future versions…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18" name="Google Shape;1618;p23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9" name="Google Shape;16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sensitivity</a:t>
            </a:r>
            <a:endParaRPr/>
          </a:p>
        </p:txBody>
      </p:sp>
      <p:sp>
        <p:nvSpPr>
          <p:cNvPr id="1625" name="Google Shape;1625;p24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SQL Server is entirely case insensitive: [tblItems].[InsureeID] = tblitems.[insureeId]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Postgres is case insensitive for lowercase columns and unquoted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</a:t>
            </a:r>
            <a:r>
              <a:rPr lang="en"/>
              <a:t>olumn insureeid =&gt; select InsureeId, insureeid, “insureeid”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</a:t>
            </a:r>
            <a:r>
              <a:rPr lang="en"/>
              <a:t>olumn “InsureeId” =&gt; select “InsureeId”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We updated a few columns that were inconsistent (InsureeId vs InsureeID) and some code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All columns are referred with CamelCase so, we have to quote everything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26" name="Google Shape;1626;p24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7" name="Google Shape;16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5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Native queries</a:t>
            </a:r>
            <a:endParaRPr/>
          </a:p>
        </p:txBody>
      </p:sp>
      <p:sp>
        <p:nvSpPr>
          <p:cNvPr id="1633" name="Google Shape;1633;p25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There are a few native </a:t>
            </a:r>
            <a:r>
              <a:rPr lang="en"/>
              <a:t>queries in the backend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95% compatible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[Column] =&gt; “Column”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DateAdd(m, months, date) =&gt; date + months * INTERVAL ‘1 month’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if connection.vendor == "postgresql"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HashBytes('MD5', ‘string’) =&gt; MD5(‘string’)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CONVERT(nvarchar(10), getdate(), 103) =&gt; TO_CHAR(now(), ‘DD-MM-YYYY’)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ISNULL(column, ‘default’) =&gt; NULLIF(column, ‘default’) or COALESCE(item1, item2, item3…)</a:t>
            </a:r>
            <a:endParaRPr/>
          </a:p>
        </p:txBody>
      </p:sp>
      <p:sp>
        <p:nvSpPr>
          <p:cNvPr id="1634" name="Google Shape;1634;p25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5" name="Google Shape;16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</a:t>
            </a:r>
            <a:endParaRPr/>
          </a:p>
        </p:txBody>
      </p:sp>
      <p:sp>
        <p:nvSpPr>
          <p:cNvPr id="1641" name="Google Shape;1641;p26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PostgreSQL supports JSONB data type with indexing:</a:t>
            </a:r>
            <a:br>
              <a:rPr lang="en"/>
            </a:br>
            <a:r>
              <a:rPr lang="en"/>
              <a:t>Select id, JsonExt -&gt; ‘AI’ -&gt;&gt; ‘result’ from tblClaims where JsonExt -&gt; ‘AI’ -&gt;&gt; ‘result’ &lt;&gt; ‘OK’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Migration tool helps to convert the data type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Issue with Django version and mapping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Upgrade is an issue because of MS SQL driver that changes the JSON types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Currently working, but unsure about performance yet</a:t>
            </a:r>
            <a:endParaRPr/>
          </a:p>
        </p:txBody>
      </p:sp>
      <p:sp>
        <p:nvSpPr>
          <p:cNvPr id="1642" name="Google Shape;1642;p26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3" name="Google Shape;16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7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Stored Procedures</a:t>
            </a:r>
            <a:endParaRPr/>
          </a:p>
        </p:txBody>
      </p:sp>
      <p:sp>
        <p:nvSpPr>
          <p:cNvPr id="1649" name="Google Shape;1649;p27"/>
          <p:cNvSpPr txBox="1"/>
          <p:nvPr>
            <p:ph idx="1" type="body"/>
          </p:nvPr>
        </p:nvSpPr>
        <p:spPr>
          <a:xfrm>
            <a:off x="365750" y="1402925"/>
            <a:ext cx="85206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Most necessary stored procedures have been converted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Might need more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Calling stored procedures has quite different behaviours</a:t>
            </a:r>
            <a:endParaRPr/>
          </a:p>
        </p:txBody>
      </p:sp>
      <p:sp>
        <p:nvSpPr>
          <p:cNvPr id="1650" name="Google Shape;1650;p27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1" name="Google Shape;16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