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12192000" cy="6858000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946F12A-0B2C-6C21-6412-A8FC38FE2CA1}">
  <a:tblStyle styleId="{E946F12A-0B2C-6C21-6412-A8FC38FE2CA1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63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80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auto">
          <a:xfrm>
            <a:off x="1524000" y="2580773"/>
            <a:ext cx="9144000" cy="238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/>
                <a:cs typeface="Poppins SemiBold"/>
              </a:defRPr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524000" y="5060448"/>
            <a:ext cx="9144000" cy="16557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/>
                <a:cs typeface="Poppins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 lang="de-DE"/>
          </a:p>
        </p:txBody>
      </p:sp>
      <p:pic>
        <p:nvPicPr>
          <p:cNvPr id="6" name="Grafik 5" descr="Ein Bild, das Text, Uhr enthält.&#10;&#10;Automatisch generierte Beschreibung"/>
          <p:cNvPicPr>
            <a:picLocks noChangeAspect="1"/>
          </p:cNvPicPr>
          <p:nvPr/>
        </p:nvPicPr>
        <p:blipFill>
          <a:blip r:embed="rId2"/>
          <a:srcRect r="17325"/>
          <a:stretch/>
        </p:blipFill>
        <p:spPr bwMode="auto">
          <a:xfrm>
            <a:off x="5192391" y="687148"/>
            <a:ext cx="1807218" cy="18015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B1A5BDF-536B-4BCB-A33E-4876263A773D}" type="datetimeFigureOut">
              <a:rPr lang="en-GB"/>
              <a:t>04/07/2022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/>
                <a:cs typeface="Poppins Light"/>
              </a:defRPr>
            </a:lvl1pPr>
          </a:lstStyle>
          <a:p>
            <a:pPr>
              <a:defRPr/>
            </a:pPr>
            <a:fld id="{1AE88C89-B261-43D5-86D6-6757638387EC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Zwischen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80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831851" y="1709741"/>
            <a:ext cx="10515600" cy="28527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anchor="b"/>
          <a:lstStyle>
            <a:lvl1pPr>
              <a:defRPr sz="6000" b="1" i="0">
                <a:latin typeface="Poppins SemiBold"/>
                <a:cs typeface="Poppins SemiBold"/>
              </a:defRPr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1851" y="4589467"/>
            <a:ext cx="10515600" cy="15001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/>
                <a:cs typeface="Poppins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95363" y="303127"/>
            <a:ext cx="1647959" cy="43940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95363" y="290942"/>
            <a:ext cx="1647959" cy="439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838200" y="2176044"/>
            <a:ext cx="5181600" cy="4000921"/>
          </a:xfrm>
        </p:spPr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6172200" y="2176044"/>
            <a:ext cx="5181600" cy="4000921"/>
          </a:xfrm>
        </p:spPr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B1A5BDF-536B-4BCB-A33E-4876263A773D}" type="datetimeFigureOut">
              <a:rPr lang="en-GB"/>
              <a:t>04/07/2022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AE88C89-B261-43D5-86D6-6757638387EC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B1A5BDF-536B-4BCB-A33E-4876263A773D}" type="datetimeFigureOut">
              <a:rPr lang="en-GB"/>
              <a:t>04/07/2022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AE88C89-B261-43D5-86D6-6757638387EC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B1A5BDF-536B-4BCB-A33E-4876263A773D}" type="datetimeFigureOut">
              <a:rPr lang="en-GB"/>
              <a:t>04/07/2022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AE88C89-B261-43D5-86D6-6757638387EC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Schluss-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800"/>
          </a:p>
        </p:txBody>
      </p:sp>
      <p:sp>
        <p:nvSpPr>
          <p:cNvPr id="6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838200" y="2176044"/>
            <a:ext cx="51816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>
                <a:solidFill>
                  <a:schemeClr val="bg1"/>
                </a:solidFill>
                <a:latin typeface="Poppins"/>
                <a:cs typeface="Poppins"/>
              </a:defRPr>
            </a:lvl1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95363" y="290942"/>
            <a:ext cx="1647959" cy="4394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auto">
          <a:xfrm>
            <a:off x="838200" y="1132247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8200" y="2164469"/>
            <a:ext cx="105156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4">
              <a:defRPr/>
            </a:pP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/>
                <a:cs typeface="Poppins Light"/>
              </a:defRPr>
            </a:lvl1pPr>
          </a:lstStyle>
          <a:p>
            <a:pPr>
              <a:defRPr/>
            </a:pPr>
            <a:fld id="{BB1A5BDF-536B-4BCB-A33E-4876263A773D}" type="datetimeFigureOut">
              <a:rPr lang="en-GB"/>
              <a:t>04/07/2022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8382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/>
                <a:cs typeface="Poppins Ligh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/>
                <a:cs typeface="Poppins Light"/>
              </a:defRPr>
            </a:lvl1pPr>
          </a:lstStyle>
          <a:p>
            <a:pPr>
              <a:defRPr/>
            </a:pPr>
            <a:fld id="{1AE88C89-B261-43D5-86D6-6757638387EC}" type="slidenum">
              <a:rPr lang="en-GB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377">
        <a:lnSpc>
          <a:spcPct val="90000"/>
        </a:lnSpc>
        <a:spcBef>
          <a:spcPts val="0"/>
        </a:spcBef>
        <a:buNone/>
        <a:defRPr sz="4000" b="1" i="0">
          <a:solidFill>
            <a:schemeClr val="tx1"/>
          </a:solidFill>
          <a:latin typeface="Poppins SemiBold"/>
          <a:ea typeface="+mj-ea"/>
          <a:cs typeface="Poppins SemiBold"/>
        </a:defRPr>
      </a:lvl1pPr>
    </p:titleStyle>
    <p:bodyStyle>
      <a:lvl1pPr marL="0" indent="0" algn="l" defTabSz="914377">
        <a:lnSpc>
          <a:spcPct val="90000"/>
        </a:lnSpc>
        <a:spcBef>
          <a:spcPts val="1000"/>
        </a:spcBef>
        <a:buClr>
          <a:schemeClr val="accent1"/>
        </a:buClr>
        <a:buFont typeface="Arial"/>
        <a:buNone/>
        <a:defRPr sz="2400" b="0" i="0">
          <a:solidFill>
            <a:schemeClr val="tx1"/>
          </a:solidFill>
          <a:latin typeface="Poppins"/>
          <a:ea typeface="+mn-ea"/>
          <a:cs typeface="Poppins"/>
        </a:defRPr>
      </a:lvl1pPr>
      <a:lvl2pPr marL="457189" indent="0" algn="l" defTabSz="914377">
        <a:lnSpc>
          <a:spcPct val="90000"/>
        </a:lnSpc>
        <a:spcBef>
          <a:spcPts val="500"/>
        </a:spcBef>
        <a:buClr>
          <a:schemeClr val="accent1"/>
        </a:buClr>
        <a:buFont typeface="Arial"/>
        <a:buNone/>
        <a:defRPr sz="2000" b="0" i="0">
          <a:solidFill>
            <a:schemeClr val="accent5"/>
          </a:solidFill>
          <a:latin typeface="Poppins"/>
          <a:ea typeface="+mn-ea"/>
          <a:cs typeface="Poppins"/>
        </a:defRPr>
      </a:lvl2pPr>
      <a:lvl3pPr marL="914377" indent="0" algn="l" defTabSz="914377">
        <a:lnSpc>
          <a:spcPct val="90000"/>
        </a:lnSpc>
        <a:spcBef>
          <a:spcPts val="500"/>
        </a:spcBef>
        <a:buClr>
          <a:schemeClr val="accent1"/>
        </a:buClr>
        <a:buFont typeface="Arial"/>
        <a:buNone/>
        <a:defRPr sz="1800" b="0" i="0">
          <a:solidFill>
            <a:schemeClr val="accent5"/>
          </a:solidFill>
          <a:latin typeface="Poppins"/>
          <a:ea typeface="+mn-ea"/>
          <a:cs typeface="Poppins"/>
        </a:defRPr>
      </a:lvl3pPr>
      <a:lvl4pPr marL="1371566" indent="0" algn="l" defTabSz="914377">
        <a:lnSpc>
          <a:spcPct val="90000"/>
        </a:lnSpc>
        <a:spcBef>
          <a:spcPts val="500"/>
        </a:spcBef>
        <a:buClr>
          <a:schemeClr val="accent1"/>
        </a:buClr>
        <a:buFont typeface="Symbol"/>
        <a:buNone/>
        <a:defRPr sz="1800" b="0" i="0">
          <a:solidFill>
            <a:schemeClr val="accent6"/>
          </a:solidFill>
          <a:latin typeface="Poppins Light"/>
          <a:ea typeface="+mn-ea"/>
          <a:cs typeface="Poppins Light"/>
        </a:defRPr>
      </a:lvl4pPr>
      <a:lvl5pPr marL="1828754" indent="0" algn="l" defTabSz="914377">
        <a:lnSpc>
          <a:spcPct val="90000"/>
        </a:lnSpc>
        <a:spcBef>
          <a:spcPts val="500"/>
        </a:spcBef>
        <a:buClr>
          <a:schemeClr val="accent1"/>
        </a:buClr>
        <a:buFont typeface="Symbol"/>
        <a:buNone/>
        <a:defRPr sz="1800" b="0" i="0">
          <a:solidFill>
            <a:schemeClr val="accent6"/>
          </a:solidFill>
          <a:latin typeface="Poppins ExtraLight"/>
          <a:ea typeface="+mn-ea"/>
          <a:cs typeface="Poppins ExtraLight"/>
        </a:defRPr>
      </a:lvl5pPr>
      <a:lvl6pPr marL="2514536" indent="-228594" algn="l" defTabSz="914377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openimis.atlassian.net/browse/OSD-186" TargetMode="External"/><Relationship Id="rId13" Type="http://schemas.openxmlformats.org/officeDocument/2006/relationships/hyperlink" Target="https://openimis.atlassian.net/browse/OSD-191" TargetMode="External"/><Relationship Id="rId3" Type="http://schemas.openxmlformats.org/officeDocument/2006/relationships/hyperlink" Target="https://openimis.atlassian.net/browse/OSD-181" TargetMode="External"/><Relationship Id="rId7" Type="http://schemas.openxmlformats.org/officeDocument/2006/relationships/hyperlink" Target="https://openimis.atlassian.net/browse/OSD-185" TargetMode="External"/><Relationship Id="rId12" Type="http://schemas.openxmlformats.org/officeDocument/2006/relationships/hyperlink" Target="https://openimis.atlassian.net/browse/OSD-190" TargetMode="External"/><Relationship Id="rId2" Type="http://schemas.openxmlformats.org/officeDocument/2006/relationships/hyperlink" Target="https://openimis.atlassian.net/browse/OSD-18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imis.atlassian.net/browse/OSD-184" TargetMode="External"/><Relationship Id="rId11" Type="http://schemas.openxmlformats.org/officeDocument/2006/relationships/hyperlink" Target="https://openimis.atlassian.net/browse/OSD-189" TargetMode="External"/><Relationship Id="rId5" Type="http://schemas.openxmlformats.org/officeDocument/2006/relationships/hyperlink" Target="https://openimis.atlassian.net/browse/OSD-183" TargetMode="External"/><Relationship Id="rId10" Type="http://schemas.openxmlformats.org/officeDocument/2006/relationships/hyperlink" Target="https://openimis.atlassian.net/browse/OSD-188" TargetMode="External"/><Relationship Id="rId4" Type="http://schemas.openxmlformats.org/officeDocument/2006/relationships/hyperlink" Target="https://openimis.atlassian.net/browse/OSD-182" TargetMode="External"/><Relationship Id="rId9" Type="http://schemas.openxmlformats.org/officeDocument/2006/relationships/hyperlink" Target="https://openimis.atlassian.net/browse/OSD-187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/>
        <p:txBody>
          <a:bodyPr anchor="ctr">
            <a:normAutofit fontScale="90000"/>
          </a:bodyPr>
          <a:lstStyle/>
          <a:p>
            <a:pPr>
              <a:defRPr/>
            </a:pPr>
            <a:r>
              <a:rPr lang="en-GB"/>
              <a:t/>
            </a:r>
            <a:br>
              <a:rPr lang="en-GB"/>
            </a:br>
            <a:r>
              <a:rPr lang="en-GB"/>
              <a:t>Maintenance and Support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en-GB"/>
              <a:t>4 </a:t>
            </a:r>
            <a:r>
              <a:rPr lang="en-US"/>
              <a:t>July </a:t>
            </a:r>
            <a:r>
              <a:rPr lang="en-GB"/>
              <a:t>2022 </a:t>
            </a:r>
            <a:endParaRPr/>
          </a:p>
          <a:p>
            <a:pPr>
              <a:defRPr/>
            </a:pPr>
            <a:r>
              <a:rPr lang="en-GB"/>
              <a:t>Activity Report</a:t>
            </a:r>
            <a:endParaRPr/>
          </a:p>
          <a:p>
            <a:pPr>
              <a:defRPr/>
            </a:pPr>
            <a:endParaRPr lang="en-GB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tretch/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</p:spPr>
      </p:pic>
      <p:pic>
        <p:nvPicPr>
          <p:cNvPr id="1028" name="Picture 4" descr="Image result for soldevelo"/>
          <p:cNvPicPr>
            <a:picLocks noChangeAspect="1" noChangeArrowheads="1"/>
          </p:cNvPicPr>
          <p:nvPr/>
        </p:nvPicPr>
        <p:blipFill>
          <a:blip r:embed="rId3">
            <a:biLevel thresh="25000"/>
          </a:blip>
          <a:stretch/>
        </p:blipFill>
        <p:spPr bwMode="auto">
          <a:xfrm>
            <a:off x="8915015" y="258049"/>
            <a:ext cx="3126010" cy="76046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June 2022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838202" y="2164466"/>
            <a:ext cx="11031411" cy="4741157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 fontScale="85000" lnSpcReduction="20000"/>
          </a:bodyPr>
          <a:lstStyle/>
          <a:p>
            <a:pPr>
              <a:defRPr/>
            </a:pPr>
            <a:r>
              <a:rPr lang="en-GB" b="1" dirty="0"/>
              <a:t>Support:</a:t>
            </a:r>
            <a:endParaRPr lang="en-GB" dirty="0"/>
          </a:p>
          <a:p>
            <a:pPr marL="342900" indent="-342900">
              <a:buFont typeface="Arial"/>
              <a:buChar char="•"/>
              <a:defRPr/>
            </a:pPr>
            <a:r>
              <a:rPr lang="en-US" dirty="0"/>
              <a:t>OSD-180: </a:t>
            </a:r>
            <a:r>
              <a:rPr lang="en-US" u="sng" dirty="0">
                <a:hlinkClick r:id="rId2" tooltip="https://openimis.atlassian.net/browse/OSD-180"/>
              </a:rPr>
              <a:t>ERROR 404</a:t>
            </a:r>
            <a:r>
              <a:rPr lang="en-US" sz="2400" b="0" i="0" u="none" strike="noStrike" cap="none" spc="0" dirty="0">
                <a:solidFill>
                  <a:schemeClr val="tx1"/>
                </a:solidFill>
                <a:latin typeface="Poppins"/>
                <a:ea typeface="+mn-ea"/>
                <a:cs typeface="Poppins"/>
              </a:rPr>
              <a:t> – Waiting for customer</a:t>
            </a:r>
            <a:endParaRPr lang="en-US" dirty="0"/>
          </a:p>
          <a:p>
            <a:pPr marL="342900" indent="-342900">
              <a:buFont typeface="Arial"/>
              <a:buChar char="•"/>
              <a:defRPr/>
            </a:pPr>
            <a:r>
              <a:rPr lang="en-US" dirty="0"/>
              <a:t>OSD-181: </a:t>
            </a:r>
            <a:r>
              <a:rPr lang="en-US" u="sng" dirty="0">
                <a:hlinkClick r:id="rId3" tooltip="https://openimis.atlassian.net/browse/OSD-181"/>
              </a:rPr>
              <a:t>400 Bad Request</a:t>
            </a:r>
            <a:r>
              <a:rPr lang="de-CH" dirty="0"/>
              <a:t> – </a:t>
            </a:r>
            <a:r>
              <a:rPr lang="de-CH" dirty="0" err="1"/>
              <a:t>Resolved</a:t>
            </a:r>
            <a:r>
              <a:rPr lang="de-CH" dirty="0"/>
              <a:t> </a:t>
            </a:r>
            <a:endParaRPr lang="en-US" dirty="0"/>
          </a:p>
          <a:p>
            <a:pPr marL="342900" indent="-342900">
              <a:buFont typeface="Arial"/>
              <a:buChar char="•"/>
              <a:defRPr/>
            </a:pPr>
            <a:r>
              <a:rPr lang="en-US" dirty="0"/>
              <a:t>OSD-182: </a:t>
            </a:r>
            <a:r>
              <a:rPr lang="en-US" u="sng" dirty="0">
                <a:hlinkClick r:id="rId4" tooltip="https://openimis.atlassian.net/browse/OSD-182"/>
              </a:rPr>
              <a:t>Old logo still in use</a:t>
            </a:r>
            <a:r>
              <a:rPr lang="de-CH" sz="2400" b="0" i="0" u="none" strike="noStrike" cap="none" spc="0" dirty="0">
                <a:solidFill>
                  <a:schemeClr val="tx1"/>
                </a:solidFill>
                <a:latin typeface="Poppins"/>
                <a:ea typeface="+mn-ea"/>
                <a:cs typeface="Poppins"/>
              </a:rPr>
              <a:t> – </a:t>
            </a:r>
            <a:r>
              <a:rPr lang="de-CH" sz="2400" b="0" i="0" u="none" strike="noStrike" cap="none" spc="0" dirty="0" err="1">
                <a:solidFill>
                  <a:schemeClr val="tx1"/>
                </a:solidFill>
                <a:latin typeface="Poppins"/>
                <a:ea typeface="+mn-ea"/>
                <a:cs typeface="Poppins"/>
              </a:rPr>
              <a:t>Resolved</a:t>
            </a:r>
            <a:endParaRPr lang="en-US" dirty="0"/>
          </a:p>
          <a:p>
            <a:pPr marL="342900" indent="-342900">
              <a:buFont typeface="Arial"/>
              <a:buChar char="•"/>
              <a:defRPr/>
            </a:pPr>
            <a:r>
              <a:rPr lang="en-US" dirty="0"/>
              <a:t>OSD-183: </a:t>
            </a:r>
            <a:r>
              <a:rPr lang="en-US" u="sng" dirty="0">
                <a:hlinkClick r:id="rId5" tooltip="https://openimis.atlassian.net/browse/OSD-183"/>
              </a:rPr>
              <a:t>errors in visual studio</a:t>
            </a:r>
            <a:r>
              <a:rPr lang="en-US" sz="2400" b="0" i="0" u="none" strike="noStrike" cap="none" spc="0" dirty="0">
                <a:solidFill>
                  <a:schemeClr val="tx1"/>
                </a:solidFill>
                <a:latin typeface="Poppins"/>
                <a:ea typeface="+mn-ea"/>
                <a:cs typeface="Poppins"/>
              </a:rPr>
              <a:t> – Waiting for customer</a:t>
            </a:r>
            <a:endParaRPr lang="en-US" dirty="0"/>
          </a:p>
          <a:p>
            <a:pPr marL="342900" indent="-342900">
              <a:buFont typeface="Arial"/>
              <a:buChar char="•"/>
              <a:defRPr/>
            </a:pPr>
            <a:r>
              <a:rPr lang="en-US" dirty="0"/>
              <a:t>OSD-184: </a:t>
            </a:r>
            <a:r>
              <a:rPr lang="en-US" u="sng" dirty="0">
                <a:hlinkClick r:id="rId6" tooltip="https://openimis.atlassian.net/browse/OSD-184"/>
              </a:rPr>
              <a:t>error in </a:t>
            </a:r>
            <a:r>
              <a:rPr lang="en-US" u="sng" dirty="0" err="1">
                <a:hlinkClick r:id="rId6" tooltip="https://openimis.atlassian.net/browse/OSD-184"/>
              </a:rPr>
              <a:t>docker</a:t>
            </a:r>
            <a:r>
              <a:rPr lang="en-US" u="sng" dirty="0">
                <a:hlinkClick r:id="rId6" tooltip="https://openimis.atlassian.net/browse/OSD-184"/>
              </a:rPr>
              <a:t> installation</a:t>
            </a:r>
            <a:r>
              <a:rPr lang="en-US" sz="2400" b="0" i="0" u="none" strike="noStrike" cap="none" spc="0" dirty="0">
                <a:solidFill>
                  <a:schemeClr val="tx1"/>
                </a:solidFill>
                <a:latin typeface="Poppins"/>
                <a:ea typeface="+mn-ea"/>
                <a:cs typeface="Poppins"/>
              </a:rPr>
              <a:t> – Waiting for customer</a:t>
            </a:r>
            <a:endParaRPr lang="en-US" dirty="0"/>
          </a:p>
          <a:p>
            <a:pPr marL="342900" indent="-342900">
              <a:buFont typeface="Arial"/>
              <a:buChar char="•"/>
              <a:defRPr/>
            </a:pPr>
            <a:r>
              <a:rPr lang="en-US" dirty="0"/>
              <a:t>OSD-185: </a:t>
            </a:r>
            <a:r>
              <a:rPr lang="en-US" u="sng" dirty="0">
                <a:hlinkClick r:id="rId7" tooltip="https://openimis.atlassian.net/browse/OSD-185"/>
              </a:rPr>
              <a:t>Installation Clarification</a:t>
            </a:r>
            <a:r>
              <a:rPr lang="en-US" sz="2400" b="0" i="0" u="none" strike="noStrike" cap="none" spc="0" dirty="0">
                <a:solidFill>
                  <a:schemeClr val="tx1"/>
                </a:solidFill>
                <a:latin typeface="Poppins"/>
                <a:ea typeface="+mn-ea"/>
                <a:cs typeface="Poppins"/>
              </a:rPr>
              <a:t> – Waiting for customer</a:t>
            </a:r>
            <a:endParaRPr lang="en-US" dirty="0"/>
          </a:p>
          <a:p>
            <a:pPr marL="342900" indent="-342900">
              <a:buFont typeface="Arial"/>
              <a:buChar char="•"/>
              <a:defRPr/>
            </a:pPr>
            <a:r>
              <a:rPr lang="en-US" dirty="0"/>
              <a:t>OSD-186: </a:t>
            </a:r>
            <a:r>
              <a:rPr lang="en-US" u="sng" dirty="0">
                <a:hlinkClick r:id="rId8" tooltip="https://openimis.atlassian.net/browse/OSD-186"/>
              </a:rPr>
              <a:t>Configuration backend</a:t>
            </a:r>
            <a:r>
              <a:rPr lang="en-US" dirty="0"/>
              <a:t> – Waiting for customer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/>
              <a:t>OSD-187: </a:t>
            </a:r>
            <a:r>
              <a:rPr lang="en-US" u="sng" dirty="0">
                <a:hlinkClick r:id="rId9" tooltip="https://openimis.atlassian.net/browse/OSD-187"/>
              </a:rPr>
              <a:t>Could not find a version that satisfies the requirement channels~=3.0.3</a:t>
            </a:r>
            <a:r>
              <a:rPr lang="en-US" dirty="0"/>
              <a:t> – Cancelled (duplicate)</a:t>
            </a:r>
            <a:endParaRPr dirty="0"/>
          </a:p>
          <a:p>
            <a:pPr marL="342900" indent="-342900">
              <a:buFont typeface="Arial"/>
              <a:buChar char="•"/>
              <a:defRPr/>
            </a:pPr>
            <a:r>
              <a:rPr lang="en-US" dirty="0"/>
              <a:t>OSD-188: </a:t>
            </a:r>
            <a:r>
              <a:rPr lang="en-US" u="sng" dirty="0">
                <a:hlinkClick r:id="rId10" tooltip="https://openimis.atlassian.net/browse/OSD-188"/>
              </a:rPr>
              <a:t>Custom Modules Not Displaying</a:t>
            </a:r>
            <a:r>
              <a:rPr lang="en-US" dirty="0"/>
              <a:t> – Waiting for customer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/>
              <a:t>OSD-189: </a:t>
            </a:r>
            <a:r>
              <a:rPr lang="en-US" u="sng" dirty="0">
                <a:hlinkClick r:id="rId11" tooltip="https://openimis.atlassian.net/browse/OSD-189"/>
              </a:rPr>
              <a:t>HOW TO ACCESS DOCKER CODE</a:t>
            </a:r>
            <a:r>
              <a:rPr lang="en-US" dirty="0"/>
              <a:t> – Waiting for customer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/>
              <a:t>OSD-190: </a:t>
            </a:r>
            <a:r>
              <a:rPr lang="en-US" u="sng" dirty="0">
                <a:hlinkClick r:id="rId12" tooltip="https://openimis.atlassian.net/browse/OSD-190"/>
              </a:rPr>
              <a:t>PATIENT IDENTIFICATION USING </a:t>
            </a:r>
            <a:r>
              <a:rPr lang="en-US" u="sng" dirty="0" smtClean="0">
                <a:hlinkClick r:id="rId12" tooltip="https://openimis.atlassian.net/browse/OSD-190"/>
              </a:rPr>
              <a:t>FINGERPRINT</a:t>
            </a:r>
            <a:r>
              <a:rPr lang="en-US" dirty="0" smtClean="0"/>
              <a:t> – Canceled (won’t do)</a:t>
            </a:r>
            <a:endParaRPr lang="en-US" dirty="0"/>
          </a:p>
          <a:p>
            <a:pPr marL="342900" indent="-342900">
              <a:buFont typeface="Arial"/>
              <a:buChar char="•"/>
              <a:defRPr/>
            </a:pPr>
            <a:r>
              <a:rPr lang="en-US" dirty="0"/>
              <a:t>OSD-191: </a:t>
            </a:r>
            <a:r>
              <a:rPr lang="en-US" u="sng" dirty="0">
                <a:hlinkClick r:id="rId13" tooltip="https://openimis.atlassian.net/browse/OSD-191"/>
              </a:rPr>
              <a:t>errors in web app VB</a:t>
            </a:r>
            <a:r>
              <a:rPr lang="en-US" dirty="0"/>
              <a:t> – Waiting for customer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CH"/>
              <a:t>June </a:t>
            </a:r>
            <a:r>
              <a:rPr lang="en-GB"/>
              <a:t>2022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838203" y="2164467"/>
            <a:ext cx="11031412" cy="39461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>
                <a:solidFill>
                  <a:schemeClr val="tx1"/>
                </a:solidFill>
              </a:rPr>
              <a:t>Maintenance/Development:</a:t>
            </a:r>
            <a:endParaRPr lang="en-US">
              <a:solidFill>
                <a:schemeClr val="tx1"/>
              </a:solidFill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/>
              <a:t>Bug fixes </a:t>
            </a:r>
            <a:endParaRPr/>
          </a:p>
          <a:p>
            <a:pPr marL="342900" indent="-342900">
              <a:buFont typeface="Arial"/>
              <a:buChar char="•"/>
              <a:defRPr/>
            </a:pPr>
            <a:r>
              <a:rPr lang="en-US"/>
              <a:t>PR reviews and integration</a:t>
            </a:r>
            <a:endParaRPr/>
          </a:p>
          <a:p>
            <a:pPr marL="342900" indent="-342900">
              <a:buFont typeface="Arial"/>
              <a:buChar char="•"/>
              <a:defRPr/>
            </a:pPr>
            <a:endParaRPr lang="en-US"/>
          </a:p>
          <a:p>
            <a:pPr>
              <a:defRPr/>
            </a:pPr>
            <a:r>
              <a:rPr lang="en-US" b="1"/>
              <a:t>Server installation/maintenance: </a:t>
            </a:r>
            <a:endParaRPr/>
          </a:p>
          <a:p>
            <a:pPr marL="342900" indent="-342900">
              <a:buFont typeface="Arial"/>
              <a:buChar char="•"/>
              <a:defRPr/>
            </a:pPr>
            <a:r>
              <a:rPr lang="en-US"/>
              <a:t>Upgraded logo</a:t>
            </a:r>
            <a:r>
              <a:rPr lang="de-CH"/>
              <a:t> and version</a:t>
            </a:r>
            <a:r>
              <a:rPr lang="en-US"/>
              <a:t> </a:t>
            </a:r>
          </a:p>
          <a:p>
            <a:pPr marL="342900" indent="-342900">
              <a:buFont typeface="Arial"/>
              <a:buChar char="•"/>
              <a:defRPr/>
            </a:pPr>
            <a:endParaRPr/>
          </a:p>
          <a:p>
            <a:pPr>
              <a:defRPr/>
            </a:pPr>
            <a:r>
              <a:rPr lang="de-CH" b="1"/>
              <a:t>Documentation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Time budget available</a:t>
            </a:r>
            <a:endParaRPr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3" y="2236491"/>
          <a:ext cx="8127999" cy="792480"/>
        </p:xfrm>
        <a:graphic>
          <a:graphicData uri="http://schemas.openxmlformats.org/drawingml/2006/table">
            <a:tbl>
              <a:tblPr firstRow="1" bandRow="1">
                <a:tableStyleId>{E946F12A-0B2C-6C21-6412-A8FC38FE2CA1}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/>
                        <a:t>Total days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/>
                        <a:t>Remaining days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/>
                        <a:t>Remaining percentage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/>
                        <a:t>240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/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/>
                        <a:t>7%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Future activities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/>
          </a:bodyPr>
          <a:lstStyle/>
          <a:p>
            <a:pPr>
              <a:defRPr/>
            </a:pPr>
            <a:r>
              <a:rPr lang="en-GB" b="1"/>
              <a:t>Maintenance and development</a:t>
            </a:r>
            <a:r>
              <a:rPr lang="en-GB"/>
              <a:t>: </a:t>
            </a:r>
            <a:endParaRPr/>
          </a:p>
          <a:p>
            <a:pPr marL="342900" indent="-342900">
              <a:buFont typeface="Arial"/>
              <a:buChar char="•"/>
              <a:defRPr/>
            </a:pPr>
            <a:r>
              <a:rPr lang="de-CH"/>
              <a:t>Code customization with Docker implementation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de-CH"/>
              <a:t>Documentation and video tutorials </a:t>
            </a:r>
            <a:endParaRPr/>
          </a:p>
          <a:p>
            <a:pPr marL="342900" indent="-342900">
              <a:buFont typeface="Arial"/>
              <a:buChar char="•"/>
              <a:defRPr/>
            </a:pPr>
            <a:r>
              <a:rPr/>
              <a:t>Generate large data set and train demo AI Model 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GB"/>
              <a:t>Publish demo mobile apps on Google Play</a:t>
            </a:r>
            <a:endParaRPr/>
          </a:p>
          <a:p>
            <a:pPr marL="342900" indent="-342900">
              <a:buFont typeface="Arial"/>
              <a:buChar char="•"/>
              <a:defRPr/>
            </a:pPr>
            <a:r>
              <a:rPr lang="en-GB"/>
              <a:t>Bug fixes &amp; PR </a:t>
            </a:r>
          </a:p>
          <a:p>
            <a:pPr marL="342900" indent="-342900">
              <a:buFont typeface="Arial"/>
              <a:buChar char="•"/>
              <a:defRPr/>
            </a:pPr>
            <a:endParaRPr lang="en-GB"/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wisstph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tretch/>
        </p:blipFill>
        <p:spPr bwMode="auto">
          <a:xfrm>
            <a:off x="977948" y="5205202"/>
            <a:ext cx="2647446" cy="761054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Maintenance and Support</a:t>
            </a:r>
          </a:p>
        </p:txBody>
      </p:sp>
      <p:pic>
        <p:nvPicPr>
          <p:cNvPr id="9" name="Picture 4" descr="Image result for soldevelo"/>
          <p:cNvPicPr>
            <a:picLocks noChangeAspect="1" noChangeArrowheads="1"/>
          </p:cNvPicPr>
          <p:nvPr/>
        </p:nvPicPr>
        <p:blipFill>
          <a:blip r:embed="rId3">
            <a:biLevel thresh="25000"/>
          </a:blip>
          <a:stretch/>
        </p:blipFill>
        <p:spPr bwMode="auto">
          <a:xfrm>
            <a:off x="4180645" y="5329181"/>
            <a:ext cx="3126010" cy="76046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">
  <a:themeElements>
    <a:clrScheme name="openIMIS colors">
      <a:dk1>
        <a:srgbClr val="000000"/>
      </a:dk1>
      <a:lt1>
        <a:srgbClr val="FFFFFF"/>
      </a:lt1>
      <a:dk2>
        <a:srgbClr val="4F4B4C"/>
      </a:dk2>
      <a:lt2>
        <a:srgbClr val="CCCBCB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EFBC53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</Template>
  <TotalTime>0</TotalTime>
  <Words>207</Words>
  <Application>Microsoft Office PowerPoint</Application>
  <DocSecurity>0</DocSecurity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Poppins</vt:lpstr>
      <vt:lpstr>Poppins ExtraLight</vt:lpstr>
      <vt:lpstr>Poppins Light</vt:lpstr>
      <vt:lpstr>Poppins SemiBold</vt:lpstr>
      <vt:lpstr>Symbol</vt:lpstr>
      <vt:lpstr>openIMIS</vt:lpstr>
      <vt:lpstr> Maintenance and Support </vt:lpstr>
      <vt:lpstr>June 2022 activities</vt:lpstr>
      <vt:lpstr>June 2022 activities</vt:lpstr>
      <vt:lpstr>Time budget available</vt:lpstr>
      <vt:lpstr>Future activities </vt:lpstr>
      <vt:lpstr>Maintenance and Support</vt:lpstr>
    </vt:vector>
  </TitlesOfParts>
  <Manager/>
  <Company>Swiss TPH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subject/>
  <dc:creator>Dragos Dobre</dc:creator>
  <cp:keywords/>
  <dc:description/>
  <cp:lastModifiedBy>Dragos Dobre</cp:lastModifiedBy>
  <cp:revision>244</cp:revision>
  <dcterms:created xsi:type="dcterms:W3CDTF">2019-05-03T11:46:18Z</dcterms:created>
  <dcterms:modified xsi:type="dcterms:W3CDTF">2022-07-04T12:15:46Z</dcterms:modified>
  <cp:category/>
  <dc:identifier/>
  <cp:contentStatus/>
  <dc:language/>
  <cp:version/>
</cp:coreProperties>
</file>