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Barlow Medium"/>
      <p:regular r:id="rId29"/>
      <p:bold r:id="rId30"/>
      <p:italic r:id="rId31"/>
      <p:boldItalic r:id="rId32"/>
    </p:embeddedFont>
    <p:embeddedFont>
      <p:font typeface="Open Sans ExtraBold"/>
      <p:bold r:id="rId33"/>
      <p:boldItalic r:id="rId34"/>
    </p:embeddedFont>
    <p:embeddedFont>
      <p:font typeface="Barlow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Medium-italic.fntdata"/><Relationship Id="rId30" Type="http://schemas.openxmlformats.org/officeDocument/2006/relationships/font" Target="fonts/BarlowMedium-bold.fntdata"/><Relationship Id="rId11" Type="http://schemas.openxmlformats.org/officeDocument/2006/relationships/slide" Target="slides/slide6.xml"/><Relationship Id="rId33" Type="http://schemas.openxmlformats.org/officeDocument/2006/relationships/font" Target="fonts/OpenSansExtraBold-bold.fntdata"/><Relationship Id="rId10" Type="http://schemas.openxmlformats.org/officeDocument/2006/relationships/slide" Target="slides/slide5.xml"/><Relationship Id="rId32" Type="http://schemas.openxmlformats.org/officeDocument/2006/relationships/font" Target="fonts/Barlow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-regular.fntdata"/><Relationship Id="rId12" Type="http://schemas.openxmlformats.org/officeDocument/2006/relationships/slide" Target="slides/slide7.xml"/><Relationship Id="rId34" Type="http://schemas.openxmlformats.org/officeDocument/2006/relationships/font" Target="fonts/OpenSansExtra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Barlow-italic.fntdata"/><Relationship Id="rId14" Type="http://schemas.openxmlformats.org/officeDocument/2006/relationships/slide" Target="slides/slide9.xml"/><Relationship Id="rId36" Type="http://schemas.openxmlformats.org/officeDocument/2006/relationships/font" Target="fonts/Barlow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Barlow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11d4eaccd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11d4eaccd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16e50d127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116e50d12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16e50d12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16e50d12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111d4eaccd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111d4eacc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0ce39ed33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10ce39ed33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cea8f00f68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cea8f00f68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abc2487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abc2487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d131b8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d131b8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16e50d12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16e50d12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16e50d12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116e50d12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16e50d12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116e50d12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116e50d12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116e50d12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111d4eaccd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111d4eaccd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Implementers 23-Feb-2022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77005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" name="Google Shape;16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875" y="152400"/>
            <a:ext cx="738424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" name="Google Shape;16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00" y="822900"/>
            <a:ext cx="4004200" cy="41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p30"/>
          <p:cNvSpPr txBox="1"/>
          <p:nvPr>
            <p:ph type="title"/>
          </p:nvPr>
        </p:nvSpPr>
        <p:spPr>
          <a:xfrm>
            <a:off x="349110" y="18271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Report list</a:t>
            </a:r>
            <a:endParaRPr sz="2700"/>
          </a:p>
        </p:txBody>
      </p:sp>
      <p:sp>
        <p:nvSpPr>
          <p:cNvPr id="1650" name="Google Shape;1650;p30"/>
          <p:cNvSpPr txBox="1"/>
          <p:nvPr/>
        </p:nvSpPr>
        <p:spPr>
          <a:xfrm>
            <a:off x="4750875" y="931875"/>
            <a:ext cx="416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Some reports are not really reports but “batches”: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Capitation =&gt; SwissTPH rewrote it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Commissions =&gt; to rewrite with SwissTPH’s invoices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1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JWT authentication changes</a:t>
            </a:r>
            <a:endParaRPr sz="2700"/>
          </a:p>
        </p:txBody>
      </p:sp>
      <p:sp>
        <p:nvSpPr>
          <p:cNvPr id="1656" name="Google Shape;1656;p3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previous cycle, the JWT authentication was implemented in the frontend by handling the token in JS, storing it in Local Storage and adding it to every request.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however wasn’t compatible with the reports nor the claim attachments upload.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reverted to a Cookie-based mechanism, handled by the frontend itself.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implied a rewrite of the JWT authentication method in the backend, which </a:t>
            </a:r>
            <a:r>
              <a:rPr i="1" lang="en"/>
              <a:t>should</a:t>
            </a:r>
            <a:r>
              <a:rPr lang="en"/>
              <a:t> stay compatible.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2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modules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Existing modules</a:t>
            </a:r>
            <a:endParaRPr sz="2700"/>
          </a:p>
        </p:txBody>
      </p:sp>
      <p:sp>
        <p:nvSpPr>
          <p:cNvPr id="1667" name="Google Shape;1667;p33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and main modules that were already ported include: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Enrollment: beneficiaries, families, policies, contributions, payments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Claim: entering claims, automated validations, medical review, feedback, submission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Claim batch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34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strategies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strategies</a:t>
            </a:r>
            <a:endParaRPr/>
          </a:p>
        </p:txBody>
      </p:sp>
      <p:sp>
        <p:nvSpPr>
          <p:cNvPr id="1678" name="Google Shape;1678;p35"/>
          <p:cNvSpPr txBox="1"/>
          <p:nvPr>
            <p:ph idx="1" type="body"/>
          </p:nvPr>
        </p:nvSpPr>
        <p:spPr>
          <a:xfrm>
            <a:off x="282800" y="1346550"/>
            <a:ext cx="8520600" cy="3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development team had to reverse engineer a number of features, rules, verifications, computations etc. We would really like to make sure that the results are what is actually expected for each insurance scheme.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We would also like to make sure that no part of the application or use case was lost in the rewrite.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79" name="Google Shape;1679;p35"/>
          <p:cNvSpPr/>
          <p:nvPr/>
        </p:nvSpPr>
        <p:spPr>
          <a:xfrm>
            <a:off x="-175260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0" name="Google Shape;16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36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86" name="Google Shape;1686;p36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7" name="Google Shape;168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37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93" name="Google Shape;1693;p37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New modules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Existing modules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Testing strategy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modules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New modules</a:t>
            </a:r>
            <a:endParaRPr sz="2700"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release: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Users management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Products and Services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Price lists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New modules</a:t>
            </a:r>
            <a:endParaRPr sz="2700"/>
          </a:p>
        </p:txBody>
      </p:sp>
      <p:sp>
        <p:nvSpPr>
          <p:cNvPr id="1612" name="Google Shape;1612;p23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</a:t>
            </a:r>
            <a:r>
              <a:rPr lang="en"/>
              <a:t> release: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Login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Product page heavy redesign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Extracts (reference data, mobile and offline)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Reports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Product page</a:t>
            </a:r>
            <a:endParaRPr sz="2700"/>
          </a:p>
        </p:txBody>
      </p:sp>
      <p:pic>
        <p:nvPicPr>
          <p:cNvPr id="1618" name="Google Shape;16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088" y="1005960"/>
            <a:ext cx="5683813" cy="383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Google Shape;16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162" y="139925"/>
            <a:ext cx="7155676" cy="486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" name="Google Shape;16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75" y="152400"/>
            <a:ext cx="7558851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3" name="Google Shape;16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050" y="0"/>
            <a:ext cx="7003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